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308" r:id="rId2"/>
    <p:sldId id="486" r:id="rId3"/>
    <p:sldId id="506" r:id="rId4"/>
    <p:sldId id="481" r:id="rId5"/>
    <p:sldId id="482" r:id="rId6"/>
    <p:sldId id="496" r:id="rId7"/>
    <p:sldId id="497" r:id="rId8"/>
    <p:sldId id="498" r:id="rId9"/>
    <p:sldId id="499" r:id="rId10"/>
    <p:sldId id="500" r:id="rId11"/>
    <p:sldId id="501" r:id="rId12"/>
    <p:sldId id="502" r:id="rId13"/>
    <p:sldId id="503" r:id="rId14"/>
    <p:sldId id="504" r:id="rId15"/>
    <p:sldId id="505" r:id="rId16"/>
    <p:sldId id="495" r:id="rId17"/>
    <p:sldId id="487" r:id="rId18"/>
    <p:sldId id="356" r:id="rId19"/>
  </p:sldIdLst>
  <p:sldSz cx="9144000" cy="6858000" type="screen4x3"/>
  <p:notesSz cx="9356725" cy="70532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5800"/>
    <a:srgbClr val="C0E399"/>
    <a:srgbClr val="1F3E00"/>
    <a:srgbClr val="FF0000"/>
    <a:srgbClr val="336600"/>
    <a:srgbClr val="006600"/>
    <a:srgbClr val="FF9900"/>
    <a:srgbClr val="00CC66"/>
    <a:srgbClr val="99FFCC"/>
    <a:srgbClr val="003300"/>
  </p:clrMru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15" autoAdjust="0"/>
    <p:restoredTop sz="94698" autoAdjust="0"/>
  </p:normalViewPr>
  <p:slideViewPr>
    <p:cSldViewPr snapToGrid="0">
      <p:cViewPr>
        <p:scale>
          <a:sx n="106" d="100"/>
          <a:sy n="106" d="100"/>
        </p:scale>
        <p:origin x="-120" y="-264"/>
      </p:cViewPr>
      <p:guideLst>
        <p:guide orient="horz" pos="482"/>
        <p:guide pos="564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33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40544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 bwMode="auto">
          <a:xfrm>
            <a:off x="5300663" y="0"/>
            <a:ext cx="40544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EC9F069E-4BEE-48D1-B98F-BABD3748530C}" type="datetimeFigureOut">
              <a:rPr lang="es-MX"/>
              <a:pPr>
                <a:defRPr/>
              </a:pPr>
              <a:t>13/03/2009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 bwMode="auto">
          <a:xfrm>
            <a:off x="0" y="6699250"/>
            <a:ext cx="40544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 bwMode="auto">
          <a:xfrm>
            <a:off x="5300663" y="6699250"/>
            <a:ext cx="40544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2AE7A45F-72CF-4EA3-B048-4B2A49B64B3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6063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763" tIns="46882" rIns="93763" bIns="46882" numCol="1" anchor="t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97488" y="0"/>
            <a:ext cx="40576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763" tIns="46882" rIns="93763" bIns="46882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46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6238" y="528638"/>
            <a:ext cx="3525837" cy="264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3351213"/>
            <a:ext cx="7483475" cy="317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763" tIns="46882" rIns="93763" bIns="468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99250"/>
            <a:ext cx="4056063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763" tIns="46882" rIns="93763" bIns="46882" numCol="1" anchor="b" anchorCtr="0" compatLnSpc="1">
            <a:prstTxWarp prst="textNoShape">
              <a:avLst/>
            </a:prstTxWarp>
          </a:bodyPr>
          <a:lstStyle>
            <a:lvl1pPr defTabSz="936625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97488" y="6699250"/>
            <a:ext cx="40576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763" tIns="46882" rIns="93763" bIns="46882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/>
            </a:lvl1pPr>
          </a:lstStyle>
          <a:p>
            <a:pPr>
              <a:defRPr/>
            </a:pPr>
            <a:fld id="{FA172F9E-C888-429B-B4B7-02FEA8A84F0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92245D-9B49-4334-9965-035CAE1FC45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 txBox="1">
            <a:spLocks noGrp="1" noChangeArrowheads="1"/>
          </p:cNvSpPr>
          <p:nvPr/>
        </p:nvSpPr>
        <p:spPr bwMode="auto">
          <a:xfrm>
            <a:off x="5300663" y="6699250"/>
            <a:ext cx="40544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249090C-7B66-4F5C-BD42-7934E9B203F9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3349625"/>
            <a:ext cx="7486650" cy="3175000"/>
          </a:xfrm>
          <a:noFill/>
          <a:ln/>
        </p:spPr>
        <p:txBody>
          <a:bodyPr lIns="91440" tIns="45720" rIns="91440" bIns="45720"/>
          <a:lstStyle/>
          <a:p>
            <a:pPr>
              <a:spcBef>
                <a:spcPct val="0"/>
              </a:spcBef>
            </a:pPr>
            <a:endParaRPr lang="es-MX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 txBox="1">
            <a:spLocks noGrp="1" noChangeArrowheads="1"/>
          </p:cNvSpPr>
          <p:nvPr/>
        </p:nvSpPr>
        <p:spPr bwMode="auto">
          <a:xfrm>
            <a:off x="5300663" y="6699250"/>
            <a:ext cx="40544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249090C-7B66-4F5C-BD42-7934E9B203F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3349625"/>
            <a:ext cx="7486650" cy="3175000"/>
          </a:xfrm>
          <a:noFill/>
          <a:ln/>
        </p:spPr>
        <p:txBody>
          <a:bodyPr lIns="91440" tIns="45720" rIns="91440" bIns="45720"/>
          <a:lstStyle/>
          <a:p>
            <a:pPr>
              <a:spcBef>
                <a:spcPct val="0"/>
              </a:spcBef>
            </a:pPr>
            <a:endParaRPr lang="es-MX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 txBox="1">
            <a:spLocks noGrp="1" noChangeArrowheads="1"/>
          </p:cNvSpPr>
          <p:nvPr/>
        </p:nvSpPr>
        <p:spPr bwMode="auto">
          <a:xfrm>
            <a:off x="5300663" y="6699250"/>
            <a:ext cx="40544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FD62352-37B6-425D-B4F7-21C83032367A}" type="slidenum">
              <a:rPr lang="en-US" sz="1200"/>
              <a:pPr algn="r"/>
              <a:t>17</a:t>
            </a:fld>
            <a:endParaRPr lang="en-US" sz="120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3349625"/>
            <a:ext cx="7486650" cy="3175000"/>
          </a:xfrm>
          <a:noFill/>
          <a:ln/>
        </p:spPr>
        <p:txBody>
          <a:bodyPr lIns="91440" tIns="45720" rIns="91440" bIns="45720"/>
          <a:lstStyle/>
          <a:p>
            <a:pPr>
              <a:spcBef>
                <a:spcPct val="0"/>
              </a:spcBef>
            </a:pPr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B3DC0-FAB3-40BA-9722-EDFDE8653CD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29266-390A-4ABB-9408-405E0E3A9B1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9E8E4-2889-4BD2-A1C1-3B286BEA7FD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3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76250" y="1047750"/>
            <a:ext cx="8229600" cy="5059363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27687-6169-4F15-960A-220667B53D1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5910C-7B46-44B9-8ED5-5B94EC830A2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BC284-80D3-458C-BD5E-FFD17DEB668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0D8D5-C12A-44F9-8B15-A5C471B208B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3E103-938B-4B78-A0AF-4E1CAC5E7E9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9973D-E018-41BD-A9AC-8BD75B1DE14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E9679-B453-4CED-8673-15B7FACEB80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FA9B7-9752-4AE0-8D27-BB13C83D1B5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8ED6A-FD4B-4227-BBA4-C5C70176C68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047750"/>
            <a:ext cx="8229600" cy="505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C026F5AF-763B-4F04-9025-49F5C1BF5EF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00"/>
          </a:solidFill>
          <a:latin typeface="Calibri" pitchFamily="34" charset="0"/>
          <a:ea typeface="+mj-ea"/>
          <a:cs typeface="Arial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00"/>
          </a:solidFill>
          <a:latin typeface="Calibri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00"/>
          </a:solidFill>
          <a:latin typeface="Calibri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00"/>
          </a:solidFill>
          <a:latin typeface="Calibri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300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3300"/>
        </a:buClr>
        <a:buSzPct val="9000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90000"/>
        <a:buFont typeface="Arial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882589" y="4358377"/>
            <a:ext cx="660101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Actualización </a:t>
            </a:r>
            <a:r>
              <a:rPr lang="es-E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del </a:t>
            </a:r>
          </a:p>
          <a:p>
            <a:pPr algn="r"/>
            <a:r>
              <a:rPr lang="es-E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Plan de Desarrollo Institucional</a:t>
            </a:r>
          </a:p>
          <a:p>
            <a:pPr algn="r"/>
            <a:r>
              <a:rPr lang="es-MX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</a:p>
          <a:p>
            <a:pPr algn="r"/>
            <a:endParaRPr lang="es-MX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lvl="1" algn="r"/>
            <a:r>
              <a:rPr lang="es-MX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17 de marzo de 2009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2974"/>
            <a:ext cx="8229600" cy="533400"/>
          </a:xfrm>
        </p:spPr>
        <p:txBody>
          <a:bodyPr/>
          <a:lstStyle/>
          <a:p>
            <a:r>
              <a:rPr lang="es-ES" sz="2800" dirty="0" smtClean="0">
                <a:solidFill>
                  <a:srgbClr val="3D5800"/>
                </a:solidFill>
              </a:rPr>
              <a:t>Políticas por línea estratégica:</a:t>
            </a:r>
            <a:br>
              <a:rPr lang="es-ES" sz="2800" dirty="0" smtClean="0">
                <a:solidFill>
                  <a:srgbClr val="3D5800"/>
                </a:solidFill>
              </a:rPr>
            </a:br>
            <a:r>
              <a:rPr lang="es-ES" sz="2800" dirty="0" smtClean="0">
                <a:solidFill>
                  <a:srgbClr val="3D5800"/>
                </a:solidFill>
              </a:rPr>
              <a:t>FORMACIÓN Y DOCENCIA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600502" y="1477997"/>
          <a:ext cx="8052178" cy="3575304"/>
        </p:xfrm>
        <a:graphic>
          <a:graphicData uri="http://schemas.openxmlformats.org/drawingml/2006/table">
            <a:tbl>
              <a:tblPr/>
              <a:tblGrid>
                <a:gridCol w="805217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POLÍTICAS QUE ORIENTAN LA LÍNEA ESTRATÉGICA DE  FORMACIÓN </a:t>
                      </a:r>
                      <a:r>
                        <a:rPr lang="es-MX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Y DOCENCIA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58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latin typeface="Calibri"/>
                          <a:ea typeface="Calibri"/>
                          <a:cs typeface="Times New Roman"/>
                        </a:rPr>
                        <a:t>Integración </a:t>
                      </a:r>
                      <a:r>
                        <a:rPr lang="es-MX" sz="1400" b="1" dirty="0" smtClean="0">
                          <a:latin typeface="Calibri"/>
                          <a:ea typeface="Calibri"/>
                          <a:cs typeface="Times New Roman"/>
                        </a:rPr>
                        <a:t>06 de marzo 2009 </a:t>
                      </a:r>
                      <a:r>
                        <a:rPr lang="es-MX" sz="1400" b="1" dirty="0">
                          <a:latin typeface="Calibri"/>
                          <a:ea typeface="Calibri"/>
                          <a:cs typeface="Times New Roman"/>
                        </a:rPr>
                        <a:t>por la Comisión del CR</a:t>
                      </a: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213995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1.- Impulsar la profesionalización de la planta académica para cumplir con estándares nacionales e internacionales.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780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2.- Atender las necesidades de renovación generacional de la planta académica.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65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3.- Promover un modelo educativo enfocado en el estudiante y centrado en el aprendizaje, apoyado en las mejores prácticas pedagógicas y en las tecnologías de la información y la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comunicación.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4.- Estimular la movilidad de estudiantes y profesores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entre </a:t>
                      </a: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las entidades de la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Red</a:t>
                      </a: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5.- Asegurar la calidad de los programas educativos en la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Red</a:t>
                      </a: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6.- Atender la demanda educativa en las regiones del Estado a través de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diversas modalidades </a:t>
                      </a: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de educación.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7.- Formar a los estudiantes en una diversidad de ambientes interculturales y académicos.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6366"/>
            <a:ext cx="8229600" cy="533400"/>
          </a:xfrm>
        </p:spPr>
        <p:txBody>
          <a:bodyPr/>
          <a:lstStyle/>
          <a:p>
            <a:r>
              <a:rPr lang="es-ES" sz="2800" dirty="0" smtClean="0">
                <a:solidFill>
                  <a:srgbClr val="3D5800"/>
                </a:solidFill>
              </a:rPr>
              <a:t>Objetivos por línea estratégica:</a:t>
            </a:r>
            <a:br>
              <a:rPr lang="es-ES" sz="2800" dirty="0" smtClean="0">
                <a:solidFill>
                  <a:srgbClr val="3D5800"/>
                </a:solidFill>
              </a:rPr>
            </a:br>
            <a:r>
              <a:rPr lang="es-ES" sz="2800" dirty="0" smtClean="0">
                <a:solidFill>
                  <a:srgbClr val="3D5800"/>
                </a:solidFill>
              </a:rPr>
              <a:t>FORMACIÓN Y DOCENCIA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586853" y="1065429"/>
          <a:ext cx="8065827" cy="4146725"/>
        </p:xfrm>
        <a:graphic>
          <a:graphicData uri="http://schemas.openxmlformats.org/drawingml/2006/table">
            <a:tbl>
              <a:tblPr/>
              <a:tblGrid>
                <a:gridCol w="806582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s-MX" sz="1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OBJETIVOS ESTRATÉGICOS DE FORMACIÓN </a:t>
                      </a:r>
                      <a:r>
                        <a:rPr lang="es-MX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Y DOCENCIA</a:t>
                      </a:r>
                      <a:endParaRPr lang="es-MX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58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MX" sz="1400" b="1" dirty="0">
                          <a:latin typeface="Calibri"/>
                          <a:ea typeface="Calibri"/>
                          <a:cs typeface="Times New Roman"/>
                        </a:rPr>
                        <a:t>Integración </a:t>
                      </a:r>
                      <a:r>
                        <a:rPr lang="es-MX" sz="1400" b="1" dirty="0" smtClean="0">
                          <a:latin typeface="Calibri"/>
                          <a:ea typeface="Calibri"/>
                          <a:cs typeface="Times New Roman"/>
                        </a:rPr>
                        <a:t>6 de marzo</a:t>
                      </a:r>
                      <a:r>
                        <a:rPr lang="es-MX" sz="14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MX" sz="1400" b="1" dirty="0" smtClean="0">
                          <a:latin typeface="Calibri"/>
                          <a:ea typeface="Calibri"/>
                          <a:cs typeface="Times New Roman"/>
                        </a:rPr>
                        <a:t>2009 </a:t>
                      </a:r>
                      <a:r>
                        <a:rPr lang="es-MX" sz="1400" b="1" dirty="0">
                          <a:latin typeface="Calibri"/>
                          <a:ea typeface="Calibri"/>
                          <a:cs typeface="Times New Roman"/>
                        </a:rPr>
                        <a:t>por la Comisión del CR</a:t>
                      </a: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1.-  Consolidar una planta de profesores de calidad reconocida nacional e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internacionalmente.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2.- Crear programas para la renovación de la planta académica y las necesidades de personal.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3.- Llevar al cabo una reforma curricular basada en la innovación, la flexibilidad y las necesidades sociales.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4.- Consolidar un programa de apoyo integral a los estudiantes.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5.- Garantizar el funcionamiento pleno del modelo departamental y del sistema de créditos en la Red Universitaria.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6.- Fortalecer los programas de movilidad docente y estudiantil en los ámbitos institucional, nacional e internacional.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7.- Acreditar los programas educativos de la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Red </a:t>
                      </a: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niversitaria</a:t>
                      </a: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, nacional e internacionalmente.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8.- Ampliar la cobertura educativa a través de modalidades no convencionales.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9.- Diseñar y operar programas académicos en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red</a:t>
                      </a: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2974"/>
            <a:ext cx="8229600" cy="533400"/>
          </a:xfrm>
        </p:spPr>
        <p:txBody>
          <a:bodyPr/>
          <a:lstStyle/>
          <a:p>
            <a:r>
              <a:rPr lang="es-ES" sz="2800" dirty="0" smtClean="0">
                <a:solidFill>
                  <a:srgbClr val="3D5800"/>
                </a:solidFill>
              </a:rPr>
              <a:t>Políticas por línea estratégica:</a:t>
            </a:r>
            <a:br>
              <a:rPr lang="es-ES" sz="2800" dirty="0" smtClean="0">
                <a:solidFill>
                  <a:srgbClr val="3D5800"/>
                </a:solidFill>
              </a:rPr>
            </a:br>
            <a:r>
              <a:rPr lang="es-ES" sz="2800" dirty="0" smtClean="0">
                <a:solidFill>
                  <a:srgbClr val="3D5800"/>
                </a:solidFill>
              </a:rPr>
              <a:t>EXTENSIÓN Y VINCULACIÓN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524000" y="2272284"/>
          <a:ext cx="5866790" cy="2979420"/>
        </p:xfrm>
        <a:graphic>
          <a:graphicData uri="http://schemas.openxmlformats.org/drawingml/2006/table">
            <a:tbl>
              <a:tblPr/>
              <a:tblGrid>
                <a:gridCol w="586679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POLÍTICAS QUE ORIENTAN LA</a:t>
                      </a:r>
                      <a:r>
                        <a:rPr lang="es-MX" sz="1400" b="1" baseline="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LÍNEA ESTRATÉGICA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baseline="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DE </a:t>
                      </a:r>
                      <a:r>
                        <a:rPr lang="es-MX" sz="1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EXTENSIÓN </a:t>
                      </a:r>
                      <a:r>
                        <a:rPr lang="es-MX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Y VINCULACIÓN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58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latin typeface="Calibri"/>
                          <a:ea typeface="Calibri"/>
                          <a:cs typeface="Times New Roman"/>
                        </a:rPr>
                        <a:t>Integración </a:t>
                      </a:r>
                      <a:r>
                        <a:rPr lang="es-MX" sz="1400" b="1" dirty="0" smtClean="0">
                          <a:latin typeface="Calibri"/>
                          <a:ea typeface="Calibri"/>
                          <a:cs typeface="Times New Roman"/>
                        </a:rPr>
                        <a:t>6 de marzo 2009 </a:t>
                      </a:r>
                      <a:r>
                        <a:rPr lang="es-MX" sz="1400" b="1" dirty="0">
                          <a:latin typeface="Calibri"/>
                          <a:ea typeface="Calibri"/>
                          <a:cs typeface="Times New Roman"/>
                        </a:rPr>
                        <a:t>por la Comisión del CR</a:t>
                      </a: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1.- Fortalecer la extensión y la vinculación para apoyar la solución de los problemas del entorno.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2.- Promover la cultura, el arte y el deporte como parte del desarrollo integral del estudiante.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3.- Preservar, acrecentar y difundir el patrimonio cultural y la promoción de las artes en México y el mundo.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4.- Promover la desconcentración de las actividades de difusión cultural en el Estado a través de la Red Universitaria.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2974"/>
            <a:ext cx="8229600" cy="533400"/>
          </a:xfrm>
        </p:spPr>
        <p:txBody>
          <a:bodyPr/>
          <a:lstStyle/>
          <a:p>
            <a:r>
              <a:rPr lang="es-ES" sz="2800" dirty="0" smtClean="0">
                <a:solidFill>
                  <a:srgbClr val="3D5800"/>
                </a:solidFill>
              </a:rPr>
              <a:t>Objetivos por línea estratégica:</a:t>
            </a:r>
            <a:br>
              <a:rPr lang="es-ES" sz="2800" dirty="0" smtClean="0">
                <a:solidFill>
                  <a:srgbClr val="3D5800"/>
                </a:solidFill>
              </a:rPr>
            </a:br>
            <a:r>
              <a:rPr lang="es-ES" sz="2800" dirty="0" smtClean="0">
                <a:solidFill>
                  <a:srgbClr val="3D5800"/>
                </a:solidFill>
              </a:rPr>
              <a:t>EXTENSIÓN Y VINCULACIÓN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727196" y="1634485"/>
          <a:ext cx="5866790" cy="3509264"/>
        </p:xfrm>
        <a:graphic>
          <a:graphicData uri="http://schemas.openxmlformats.org/drawingml/2006/table">
            <a:tbl>
              <a:tblPr/>
              <a:tblGrid>
                <a:gridCol w="586679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OBJETIVOS ESTRATÉGICOS DE EXTENSIÓN </a:t>
                      </a:r>
                      <a:r>
                        <a:rPr lang="es-MX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Y VINCULACIÓN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58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latin typeface="Calibri"/>
                          <a:ea typeface="Calibri"/>
                          <a:cs typeface="Times New Roman"/>
                        </a:rPr>
                        <a:t>Integración </a:t>
                      </a:r>
                      <a:r>
                        <a:rPr lang="es-MX" sz="1400" b="1" dirty="0" smtClean="0">
                          <a:latin typeface="Calibri"/>
                          <a:ea typeface="Calibri"/>
                          <a:cs typeface="Times New Roman"/>
                        </a:rPr>
                        <a:t>6 de marzo 2009 </a:t>
                      </a:r>
                      <a:r>
                        <a:rPr lang="es-MX" sz="1400" b="1" dirty="0">
                          <a:latin typeface="Calibri"/>
                          <a:ea typeface="Calibri"/>
                          <a:cs typeface="Times New Roman"/>
                        </a:rPr>
                        <a:t>por la Comisión del CR</a:t>
                      </a: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1.- Consolidar los programas de vinculación  con los sectores público, social y privado.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2.- Prestar  un servicio social  eficiente, eficaz, y orientado a atender  los problemas  del entorno.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3.- Incrementar la participación  de la comunidad universitaria en actividades  culturales, artísticas y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deportivas.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4.- Fortalecer el desarrollo artístico  y cultural  de las regiones, a través  de la Red Universitaria.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s-ES" sz="1600" dirty="0" smtClean="0">
                          <a:latin typeface="Calibri"/>
                          <a:ea typeface="Calibri"/>
                          <a:cs typeface="Times New Roman"/>
                        </a:rPr>
                        <a:t>.- </a:t>
                      </a:r>
                      <a:r>
                        <a:rPr lang="es-ES" sz="1600" dirty="0">
                          <a:latin typeface="Calibri"/>
                          <a:ea typeface="Calibri"/>
                          <a:cs typeface="Times New Roman"/>
                        </a:rPr>
                        <a:t>Difundir los avances científicos y tecnológicos que se generan en la institución para contribuir al desarrollo sustentable.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>
                          <a:latin typeface="Calibri"/>
                          <a:ea typeface="Calibri"/>
                          <a:cs typeface="Arial"/>
                        </a:rPr>
                        <a:t>6.- Promover la creación artística de México y el mundo.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2974"/>
            <a:ext cx="8229600" cy="533400"/>
          </a:xfrm>
        </p:spPr>
        <p:txBody>
          <a:bodyPr/>
          <a:lstStyle/>
          <a:p>
            <a:r>
              <a:rPr lang="es-ES" sz="2800" dirty="0" smtClean="0">
                <a:solidFill>
                  <a:srgbClr val="3D5800"/>
                </a:solidFill>
              </a:rPr>
              <a:t>Políticas por línea estratégica:</a:t>
            </a:r>
            <a:br>
              <a:rPr lang="es-ES" sz="2800" dirty="0" smtClean="0">
                <a:solidFill>
                  <a:srgbClr val="3D5800"/>
                </a:solidFill>
              </a:rPr>
            </a:br>
            <a:r>
              <a:rPr lang="es-ES" sz="2800" dirty="0" smtClean="0">
                <a:solidFill>
                  <a:srgbClr val="3D5800"/>
                </a:solidFill>
              </a:rPr>
              <a:t>GESTIÓN Y GOBIERNO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828800" y="2034721"/>
          <a:ext cx="5866790" cy="3331972"/>
        </p:xfrm>
        <a:graphic>
          <a:graphicData uri="http://schemas.openxmlformats.org/drawingml/2006/table">
            <a:tbl>
              <a:tblPr/>
              <a:tblGrid>
                <a:gridCol w="586679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POLÍTICAS QUE ORIENTAN LA LÍNEA ESTRATÉGICA DE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GESTIÓN </a:t>
                      </a:r>
                      <a:r>
                        <a:rPr lang="es-MX" sz="1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Y GOBIERNO</a:t>
                      </a: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58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latin typeface="Calibri"/>
                          <a:ea typeface="Calibri"/>
                          <a:cs typeface="Times New Roman"/>
                        </a:rPr>
                        <a:t>Integración </a:t>
                      </a:r>
                      <a:r>
                        <a:rPr lang="es-MX" sz="1600" b="1" dirty="0" smtClean="0">
                          <a:latin typeface="Calibri"/>
                          <a:ea typeface="Calibri"/>
                          <a:cs typeface="Times New Roman"/>
                        </a:rPr>
                        <a:t>6 de marzo 2009 </a:t>
                      </a:r>
                      <a:r>
                        <a:rPr lang="es-MX" sz="1600" b="1" dirty="0">
                          <a:latin typeface="Calibri"/>
                          <a:ea typeface="Calibri"/>
                          <a:cs typeface="Times New Roman"/>
                        </a:rPr>
                        <a:t>por la Comisión del CR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Arial"/>
                        </a:rPr>
                        <a:t>1.- Mantener un sistema de gestión eficiente, transparente y desconcentrado.</a:t>
                      </a:r>
                      <a:endParaRPr lang="es-MX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2.- Garantizar el desarrollo equilibrado de los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recursos </a:t>
                      </a: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humanos, financieros, de infraestructura y equipamiento entre las entidades de la Red.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3.- Mantener la gobernabilidad universitaria que garantice el prestigio académico y la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autonomía</a:t>
                      </a:r>
                      <a:r>
                        <a:rPr lang="es-MX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institucional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Arial"/>
                        </a:rPr>
                        <a:t>4.- Asegurar la congruencia entre las políticas institucionales y el presupuesto.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2974"/>
            <a:ext cx="8229600" cy="533400"/>
          </a:xfrm>
        </p:spPr>
        <p:txBody>
          <a:bodyPr/>
          <a:lstStyle/>
          <a:p>
            <a:r>
              <a:rPr lang="es-ES" sz="2800" dirty="0" smtClean="0">
                <a:solidFill>
                  <a:srgbClr val="3D5800"/>
                </a:solidFill>
              </a:rPr>
              <a:t>Objetivos por línea estratégica:</a:t>
            </a:r>
            <a:br>
              <a:rPr lang="es-ES" sz="2800" dirty="0" smtClean="0">
                <a:solidFill>
                  <a:srgbClr val="3D5800"/>
                </a:solidFill>
              </a:rPr>
            </a:br>
            <a:r>
              <a:rPr lang="es-ES" sz="2800" dirty="0" smtClean="0">
                <a:solidFill>
                  <a:srgbClr val="3D5800"/>
                </a:solidFill>
              </a:rPr>
              <a:t>GESTIÓN Y GOBIERNO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610678" y="1609006"/>
          <a:ext cx="8069298" cy="3267202"/>
        </p:xfrm>
        <a:graphic>
          <a:graphicData uri="http://schemas.openxmlformats.org/drawingml/2006/table">
            <a:tbl>
              <a:tblPr/>
              <a:tblGrid>
                <a:gridCol w="806929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OBJETIVOS ESTRATÉGICOS DE GESTIÓN </a:t>
                      </a:r>
                      <a:r>
                        <a:rPr lang="es-MX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Y GOBIERNO</a:t>
                      </a:r>
                      <a:endParaRPr lang="es-MX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58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latin typeface="Calibri"/>
                          <a:ea typeface="Calibri"/>
                          <a:cs typeface="Times New Roman"/>
                        </a:rPr>
                        <a:t>Integración </a:t>
                      </a:r>
                      <a:r>
                        <a:rPr lang="es-MX" sz="1400" b="1" dirty="0" smtClean="0">
                          <a:latin typeface="Calibri"/>
                          <a:ea typeface="Calibri"/>
                          <a:cs typeface="Times New Roman"/>
                        </a:rPr>
                        <a:t>6 de marzo 2009 </a:t>
                      </a:r>
                      <a:r>
                        <a:rPr lang="es-MX" sz="1400" b="1" dirty="0">
                          <a:latin typeface="Calibri"/>
                          <a:ea typeface="Calibri"/>
                          <a:cs typeface="Times New Roman"/>
                        </a:rPr>
                        <a:t>por la Comisión del CR</a:t>
                      </a: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1.- Establecer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un proceso permanente </a:t>
                      </a: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de evaluación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del </a:t>
                      </a: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cumplimiento de los compromisos  institucionales  establecidos en el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Plan</a:t>
                      </a:r>
                      <a:r>
                        <a:rPr lang="es-MX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de Desarrollo Institucional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2.- Fortalecer el sistema de información institucional bajo esquemas de integralidad, confiabilidad y eficacia que transparente el quehacer universitario.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3.- Operar programas en apoyo al desarrollo sustentable de la región.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4. - Asegurar el funcionamiento del sistema  de pensiones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de </a:t>
                      </a: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la universidad.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.- </a:t>
                      </a: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Reducir las asimetrías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de las entidades de la Red en cuanto a recursos </a:t>
                      </a: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humanos, infraestructura y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equipamiento.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.- </a:t>
                      </a: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Fortalecer la toma de decisiones colegiadas  con sustento en una normatividad pertinente y actualizada.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004" y="570016"/>
            <a:ext cx="8977745" cy="492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1138238" y="0"/>
            <a:ext cx="80057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sz="3200" b="1" dirty="0">
                <a:solidFill>
                  <a:srgbClr val="3D5800"/>
                </a:solidFill>
                <a:latin typeface="Calibri" pitchFamily="34" charset="0"/>
              </a:rPr>
              <a:t>Cronograma PDI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124946" y="1178019"/>
            <a:ext cx="142875" cy="7143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7" name="6 Flecha derecha"/>
          <p:cNvSpPr/>
          <p:nvPr/>
        </p:nvSpPr>
        <p:spPr>
          <a:xfrm>
            <a:off x="124946" y="2825563"/>
            <a:ext cx="142875" cy="7143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8" name="7 Flecha derecha"/>
          <p:cNvSpPr/>
          <p:nvPr/>
        </p:nvSpPr>
        <p:spPr>
          <a:xfrm>
            <a:off x="133910" y="2039471"/>
            <a:ext cx="142875" cy="7143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9" name="8 Flecha derecha"/>
          <p:cNvSpPr/>
          <p:nvPr/>
        </p:nvSpPr>
        <p:spPr>
          <a:xfrm>
            <a:off x="124946" y="2304489"/>
            <a:ext cx="142875" cy="7143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0" name="9 Flecha derecha"/>
          <p:cNvSpPr/>
          <p:nvPr/>
        </p:nvSpPr>
        <p:spPr>
          <a:xfrm>
            <a:off x="115981" y="2539533"/>
            <a:ext cx="142875" cy="71437"/>
          </a:xfrm>
          <a:prstGeom prst="rightArrow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1" name="10 Flecha derecha"/>
          <p:cNvSpPr/>
          <p:nvPr/>
        </p:nvSpPr>
        <p:spPr>
          <a:xfrm>
            <a:off x="142875" y="4572000"/>
            <a:ext cx="142875" cy="71438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2" name="11 Flecha derecha"/>
          <p:cNvSpPr/>
          <p:nvPr/>
        </p:nvSpPr>
        <p:spPr>
          <a:xfrm>
            <a:off x="124945" y="3597929"/>
            <a:ext cx="142875" cy="7143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3" name="12 Flecha derecha"/>
          <p:cNvSpPr/>
          <p:nvPr/>
        </p:nvSpPr>
        <p:spPr>
          <a:xfrm>
            <a:off x="124945" y="4018150"/>
            <a:ext cx="142875" cy="7143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4" name="13 Flecha derecha"/>
          <p:cNvSpPr/>
          <p:nvPr/>
        </p:nvSpPr>
        <p:spPr>
          <a:xfrm>
            <a:off x="115981" y="4239653"/>
            <a:ext cx="142875" cy="71437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5" name="14 Flecha derecha">
            <a:hlinkClick r:id="rId3" action="ppaction://hlinksldjump"/>
          </p:cNvPr>
          <p:cNvSpPr/>
          <p:nvPr/>
        </p:nvSpPr>
        <p:spPr>
          <a:xfrm>
            <a:off x="115981" y="3349999"/>
            <a:ext cx="142875" cy="7143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6" name="15 Flecha derecha">
            <a:hlinkClick r:id="rId3" action="ppaction://hlinksldjump"/>
          </p:cNvPr>
          <p:cNvSpPr/>
          <p:nvPr/>
        </p:nvSpPr>
        <p:spPr>
          <a:xfrm>
            <a:off x="115981" y="1457886"/>
            <a:ext cx="142875" cy="7143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4111" name="16 CuadroTexto"/>
          <p:cNvSpPr txBox="1">
            <a:spLocks noChangeArrowheads="1"/>
          </p:cNvSpPr>
          <p:nvPr/>
        </p:nvSpPr>
        <p:spPr bwMode="auto">
          <a:xfrm>
            <a:off x="6643688" y="1262063"/>
            <a:ext cx="25717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700"/>
              <a:t>	Actividad realizada</a:t>
            </a:r>
          </a:p>
          <a:p>
            <a:r>
              <a:rPr lang="es-MX" sz="700"/>
              <a:t>	</a:t>
            </a:r>
          </a:p>
          <a:p>
            <a:r>
              <a:rPr lang="es-MX" sz="700"/>
              <a:t>	En proceso</a:t>
            </a:r>
          </a:p>
          <a:p>
            <a:endParaRPr lang="es-MX" sz="700"/>
          </a:p>
          <a:p>
            <a:r>
              <a:rPr lang="es-MX" sz="700"/>
              <a:t>	Por realizar en fecha programada</a:t>
            </a:r>
          </a:p>
          <a:p>
            <a:endParaRPr lang="es-MX" sz="700"/>
          </a:p>
        </p:txBody>
      </p:sp>
      <p:sp>
        <p:nvSpPr>
          <p:cNvPr id="18" name="17 Flecha derecha">
            <a:hlinkClick r:id="rId3" action="ppaction://hlinksldjump"/>
          </p:cNvPr>
          <p:cNvSpPr/>
          <p:nvPr/>
        </p:nvSpPr>
        <p:spPr>
          <a:xfrm>
            <a:off x="7358063" y="1333500"/>
            <a:ext cx="142875" cy="7143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9" name="18 Flecha derecha"/>
          <p:cNvSpPr/>
          <p:nvPr/>
        </p:nvSpPr>
        <p:spPr>
          <a:xfrm>
            <a:off x="7358063" y="1547813"/>
            <a:ext cx="142875" cy="71437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0" name="19 Flecha derecha"/>
          <p:cNvSpPr/>
          <p:nvPr/>
        </p:nvSpPr>
        <p:spPr>
          <a:xfrm>
            <a:off x="7358063" y="1762125"/>
            <a:ext cx="142875" cy="71438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1" name="20 Flecha derecha"/>
          <p:cNvSpPr/>
          <p:nvPr/>
        </p:nvSpPr>
        <p:spPr>
          <a:xfrm>
            <a:off x="133910" y="4803961"/>
            <a:ext cx="142875" cy="71438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2" name="21 Flecha derecha"/>
          <p:cNvSpPr/>
          <p:nvPr/>
        </p:nvSpPr>
        <p:spPr>
          <a:xfrm>
            <a:off x="124946" y="5036204"/>
            <a:ext cx="142875" cy="71437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3" name="22 Rectángulo"/>
          <p:cNvSpPr/>
          <p:nvPr/>
        </p:nvSpPr>
        <p:spPr>
          <a:xfrm>
            <a:off x="0" y="4204447"/>
            <a:ext cx="3056965" cy="3262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5" name="24 Flecha derecha"/>
          <p:cNvSpPr/>
          <p:nvPr/>
        </p:nvSpPr>
        <p:spPr>
          <a:xfrm>
            <a:off x="126656" y="4570066"/>
            <a:ext cx="142875" cy="71437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6" name="25 Rectángulo"/>
          <p:cNvSpPr/>
          <p:nvPr/>
        </p:nvSpPr>
        <p:spPr>
          <a:xfrm>
            <a:off x="1711" y="4512355"/>
            <a:ext cx="3055254" cy="2479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1 Título"/>
          <p:cNvSpPr txBox="1">
            <a:spLocks/>
          </p:cNvSpPr>
          <p:nvPr/>
        </p:nvSpPr>
        <p:spPr bwMode="auto">
          <a:xfrm>
            <a:off x="461534" y="130635"/>
            <a:ext cx="8299269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r>
              <a:rPr lang="es-MX" b="1" dirty="0">
                <a:solidFill>
                  <a:srgbClr val="3D5800"/>
                </a:solidFill>
              </a:rPr>
              <a:t>Talleres para el establecimiento de las estrategias, indicadores y metas institucionales </a:t>
            </a:r>
          </a:p>
          <a:p>
            <a:pPr algn="r" eaLnBrk="0" hangingPunct="0"/>
            <a:r>
              <a:rPr lang="es-MX" sz="1600" b="1" dirty="0" smtClean="0">
                <a:solidFill>
                  <a:srgbClr val="3D5800"/>
                </a:solidFill>
                <a:latin typeface="Calibri" pitchFamily="34" charset="0"/>
              </a:rPr>
              <a:t>2009</a:t>
            </a:r>
            <a:endParaRPr lang="es-ES" sz="1600" b="1" dirty="0">
              <a:solidFill>
                <a:srgbClr val="3D5800"/>
              </a:solidFill>
              <a:latin typeface="Calibri" pitchFamily="34" charset="0"/>
            </a:endParaRPr>
          </a:p>
        </p:txBody>
      </p:sp>
      <p:sp>
        <p:nvSpPr>
          <p:cNvPr id="21" name="2 Marcador de contenido"/>
          <p:cNvSpPr txBox="1">
            <a:spLocks/>
          </p:cNvSpPr>
          <p:nvPr/>
        </p:nvSpPr>
        <p:spPr>
          <a:xfrm>
            <a:off x="587149" y="3703638"/>
            <a:ext cx="3571875" cy="25257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•"/>
            </a:pPr>
            <a:r>
              <a:rPr lang="es-MX" sz="2000" dirty="0">
                <a:latin typeface="Calibri" pitchFamily="34" charset="0"/>
              </a:rPr>
              <a:t>Documento de contexto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•"/>
            </a:pPr>
            <a:r>
              <a:rPr lang="es-MX" sz="2000" dirty="0">
                <a:latin typeface="Calibri" pitchFamily="34" charset="0"/>
              </a:rPr>
              <a:t>Estrategias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•"/>
            </a:pPr>
            <a:r>
              <a:rPr lang="es-MX" sz="2000" dirty="0">
                <a:latin typeface="Calibri" pitchFamily="34" charset="0"/>
              </a:rPr>
              <a:t>Indicadores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•"/>
            </a:pPr>
            <a:r>
              <a:rPr lang="es-MX" sz="2000" dirty="0">
                <a:latin typeface="Calibri" pitchFamily="34" charset="0"/>
              </a:rPr>
              <a:t>Metas institucionales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•"/>
            </a:pPr>
            <a:endParaRPr lang="es-MX" sz="2000" dirty="0">
              <a:latin typeface="Calibri" pitchFamily="34" charset="0"/>
            </a:endParaRPr>
          </a:p>
          <a:p>
            <a:pPr marL="742950" lvl="1" indent="-285750"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•"/>
            </a:pPr>
            <a:endParaRPr lang="es-MX" sz="1600" dirty="0">
              <a:latin typeface="Calibri" pitchFamily="34" charset="0"/>
            </a:endParaRPr>
          </a:p>
          <a:p>
            <a:pPr marL="742950" lvl="1" indent="-285750"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•"/>
            </a:pPr>
            <a:endParaRPr lang="es-MX" sz="1600" dirty="0">
              <a:latin typeface="Calibri" pitchFamily="34" charset="0"/>
            </a:endParaRPr>
          </a:p>
          <a:p>
            <a:pPr marL="742950" lvl="1" indent="-285750"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•"/>
            </a:pPr>
            <a:endParaRPr lang="es-MX" sz="1600" dirty="0">
              <a:latin typeface="Calibri" pitchFamily="34" charset="0"/>
            </a:endParaRPr>
          </a:p>
          <a:p>
            <a:pPr marL="742950" lvl="1" indent="-285750" eaLnBrk="0" hangingPunct="0">
              <a:spcBef>
                <a:spcPct val="20000"/>
              </a:spcBef>
              <a:buClr>
                <a:srgbClr val="006600"/>
              </a:buClr>
              <a:buFont typeface="Arial" charset="0"/>
              <a:buChar char="•"/>
            </a:pPr>
            <a:endParaRPr lang="es-MX" sz="1600" dirty="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s-ES" sz="2800" dirty="0">
              <a:latin typeface="Calibri" pitchFamily="34" charset="0"/>
            </a:endParaRPr>
          </a:p>
        </p:txBody>
      </p:sp>
      <p:sp>
        <p:nvSpPr>
          <p:cNvPr id="144389" name="4 Rectángulo"/>
          <p:cNvSpPr>
            <a:spLocks noChangeArrowheads="1"/>
          </p:cNvSpPr>
          <p:nvPr/>
        </p:nvSpPr>
        <p:spPr bwMode="auto">
          <a:xfrm>
            <a:off x="571500" y="961254"/>
            <a:ext cx="810223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400" dirty="0" smtClean="0"/>
              <a:t>Una vez que el Consejo de Rectores haya construido la Misión, Visión, Líneas Estratégicas y Objetivos, el Consejo Técnico de Planeación en conjunto con la Comisión que designe el Consejo de Rectores se darán a la tarea de establecer las estrategias para el logro de los objetivos, los indicadores institucionales para medir avance de los objetivos y metas institucionales a los horizontes temporales definidos.  El Consejo Técnico será convocado el próximo jueves 19 de marzo en las instalaciones del CUCS.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46898" y="2993966"/>
            <a:ext cx="4518025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3"/>
          <p:cNvSpPr>
            <a:spLocks noChangeArrowheads="1"/>
          </p:cNvSpPr>
          <p:nvPr/>
        </p:nvSpPr>
        <p:spPr bwMode="auto">
          <a:xfrm>
            <a:off x="285750" y="1019309"/>
            <a:ext cx="8715375" cy="5070475"/>
          </a:xfrm>
          <a:prstGeom prst="rect">
            <a:avLst/>
          </a:prstGeom>
          <a:solidFill>
            <a:srgbClr val="C0C0C0">
              <a:alpha val="20000"/>
            </a:srgbClr>
          </a:solidFill>
          <a:ln w="6350">
            <a:solidFill>
              <a:srgbClr val="3366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s-ES" sz="3200"/>
          </a:p>
        </p:txBody>
      </p:sp>
      <p:sp>
        <p:nvSpPr>
          <p:cNvPr id="142341" name="Rectangle 2"/>
          <p:cNvSpPr>
            <a:spLocks noChangeArrowheads="1"/>
          </p:cNvSpPr>
          <p:nvPr/>
        </p:nvSpPr>
        <p:spPr bwMode="auto">
          <a:xfrm>
            <a:off x="2132013" y="404813"/>
            <a:ext cx="6915150" cy="492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hangingPunct="0"/>
            <a:r>
              <a:rPr lang="es-ES" sz="3200" b="1" dirty="0">
                <a:solidFill>
                  <a:srgbClr val="3D5800"/>
                </a:solidFill>
                <a:latin typeface="Calibri" pitchFamily="34" charset="0"/>
              </a:rPr>
              <a:t>Estructura del PDI, Visión 2030</a:t>
            </a:r>
          </a:p>
        </p:txBody>
      </p:sp>
      <p:pic>
        <p:nvPicPr>
          <p:cNvPr id="16" name="16 Imagen" descr="diagram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474542"/>
            <a:ext cx="5462587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1" name="Rectangle 2"/>
          <p:cNvSpPr>
            <a:spLocks noChangeArrowheads="1"/>
          </p:cNvSpPr>
          <p:nvPr/>
        </p:nvSpPr>
        <p:spPr bwMode="auto">
          <a:xfrm>
            <a:off x="2132013" y="404813"/>
            <a:ext cx="6915150" cy="492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hangingPunct="0"/>
            <a:r>
              <a:rPr lang="es-ES" sz="3200" b="1" dirty="0">
                <a:solidFill>
                  <a:srgbClr val="3D5800"/>
                </a:solidFill>
                <a:latin typeface="Calibri" pitchFamily="34" charset="0"/>
              </a:rPr>
              <a:t>Estructura del PDI, Visión 2030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317812" y="1667211"/>
          <a:ext cx="6275294" cy="3154680"/>
        </p:xfrm>
        <a:graphic>
          <a:graphicData uri="http://schemas.openxmlformats.org/drawingml/2006/table">
            <a:tbl>
              <a:tblPr/>
              <a:tblGrid>
                <a:gridCol w="1290917"/>
                <a:gridCol w="4984377"/>
              </a:tblGrid>
              <a:tr h="19248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latin typeface="Calibri"/>
                          <a:ea typeface="Calibri"/>
                          <a:cs typeface="Times New Roman"/>
                        </a:rPr>
                        <a:t>ENTIDADES QUE ENVIARON OBSERVACIONES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7" marR="627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92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latin typeface="Calibri"/>
                          <a:ea typeface="Calibri"/>
                          <a:cs typeface="Times New Roman"/>
                        </a:rPr>
                        <a:t>CUAAD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7" marR="627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atin typeface="Calibri"/>
                          <a:ea typeface="Calibri"/>
                          <a:cs typeface="Times New Roman"/>
                        </a:rPr>
                        <a:t>Centro Universitario de Arte Arquitectura y Diseño</a:t>
                      </a:r>
                    </a:p>
                  </a:txBody>
                  <a:tcPr marL="62767" marR="627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latin typeface="Calibri"/>
                          <a:ea typeface="Calibri"/>
                          <a:cs typeface="Times New Roman"/>
                        </a:rPr>
                        <a:t>CUCBA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7" marR="627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atin typeface="Calibri"/>
                          <a:ea typeface="Calibri"/>
                          <a:cs typeface="Times New Roman"/>
                        </a:rPr>
                        <a:t>Centro Universitario de Ciencias Biológicas y Agropecuarias</a:t>
                      </a:r>
                    </a:p>
                  </a:txBody>
                  <a:tcPr marL="62767" marR="627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latin typeface="Calibri"/>
                          <a:ea typeface="Calibri"/>
                          <a:cs typeface="Times New Roman"/>
                        </a:rPr>
                        <a:t>CUCS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7" marR="627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atin typeface="Calibri"/>
                          <a:ea typeface="Calibri"/>
                          <a:cs typeface="Times New Roman"/>
                        </a:rPr>
                        <a:t>Centro Universitario de Ciencias de la Salud</a:t>
                      </a:r>
                    </a:p>
                  </a:txBody>
                  <a:tcPr marL="62767" marR="627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latin typeface="Calibri"/>
                          <a:ea typeface="Calibri"/>
                          <a:cs typeface="Times New Roman"/>
                        </a:rPr>
                        <a:t>CUALTOS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7" marR="627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800">
                          <a:latin typeface="Calibri"/>
                          <a:ea typeface="Calibri"/>
                          <a:cs typeface="Times New Roman"/>
                        </a:rPr>
                        <a:t>Centro Universitario de los Altos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7" marR="627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latin typeface="Calibri"/>
                          <a:ea typeface="Calibri"/>
                          <a:cs typeface="Times New Roman"/>
                        </a:rPr>
                        <a:t>CUCIENEGA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7" marR="627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atin typeface="Calibri"/>
                          <a:ea typeface="Calibri"/>
                          <a:cs typeface="Times New Roman"/>
                        </a:rPr>
                        <a:t>Centro Universitario de la Ciénega</a:t>
                      </a:r>
                    </a:p>
                  </a:txBody>
                  <a:tcPr marL="62767" marR="627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latin typeface="Calibri"/>
                          <a:ea typeface="Calibri"/>
                          <a:cs typeface="Times New Roman"/>
                        </a:rPr>
                        <a:t>CUVALLES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7" marR="627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atin typeface="Calibri"/>
                          <a:ea typeface="Calibri"/>
                          <a:cs typeface="Times New Roman"/>
                        </a:rPr>
                        <a:t>Centro Universitario de los Valles</a:t>
                      </a:r>
                    </a:p>
                  </a:txBody>
                  <a:tcPr marL="62767" marR="627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latin typeface="Calibri"/>
                          <a:ea typeface="Calibri"/>
                          <a:cs typeface="Times New Roman"/>
                        </a:rPr>
                        <a:t>CUSUR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7" marR="627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>
                          <a:latin typeface="Calibri"/>
                          <a:ea typeface="Calibri"/>
                          <a:cs typeface="Arial"/>
                        </a:rPr>
                        <a:t>Centro Universitario del Sur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7" marR="627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b="1">
                          <a:latin typeface="Calibri"/>
                          <a:ea typeface="Calibri"/>
                          <a:cs typeface="Times New Roman"/>
                        </a:rPr>
                        <a:t>SUV</a:t>
                      </a:r>
                      <a:endParaRPr lang="es-MX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67" marR="627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800" dirty="0">
                          <a:latin typeface="Calibri"/>
                          <a:ea typeface="Calibri"/>
                          <a:cs typeface="Times New Roman"/>
                        </a:rPr>
                        <a:t>Sistema de Universidad Virtual</a:t>
                      </a:r>
                    </a:p>
                  </a:txBody>
                  <a:tcPr marL="62767" marR="627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3 Rectángulo"/>
          <p:cNvSpPr>
            <a:spLocks noChangeArrowheads="1"/>
          </p:cNvSpPr>
          <p:nvPr/>
        </p:nvSpPr>
        <p:spPr bwMode="auto">
          <a:xfrm>
            <a:off x="681038" y="1600200"/>
            <a:ext cx="7780791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s-MX" sz="2400" dirty="0" smtClean="0">
                <a:latin typeface="Calibri" pitchFamily="34" charset="0"/>
              </a:rPr>
              <a:t>La Universidad de Guadalajara es la Red Universitaria del Estado de Jalisco,  pública y autónoma, con vocación internacional y compromiso social, que satisface las necesidades educativas de nivel medio superior y superior, de investigación científica y tecnológica y de extensión para incidir en el desarrollo sustentable e incluyente de la sociedad. Respetuosa de la diversidad cultural y honrando los principios de justicia social, convivencia democrática y prosperidad colectiva.</a:t>
            </a:r>
            <a:endParaRPr lang="es-ES" sz="2000" i="1" dirty="0">
              <a:latin typeface="Calibri" pitchFamily="34" charset="0"/>
            </a:endParaRPr>
          </a:p>
          <a:p>
            <a:pPr algn="just"/>
            <a:endParaRPr lang="es-ES" sz="2000" dirty="0">
              <a:latin typeface="Calibri" pitchFamily="34" charset="0"/>
            </a:endParaRPr>
          </a:p>
          <a:p>
            <a:pPr algn="just"/>
            <a:endParaRPr lang="es-ES" sz="2000" dirty="0">
              <a:latin typeface="Calibri" pitchFamily="34" charset="0"/>
            </a:endParaRPr>
          </a:p>
          <a:p>
            <a:pPr algn="just"/>
            <a:endParaRPr lang="es-ES" sz="2000" dirty="0">
              <a:latin typeface="Calibri" pitchFamily="34" charset="0"/>
            </a:endParaRP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1045762" y="530678"/>
            <a:ext cx="7366000" cy="614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hangingPunct="0"/>
            <a:r>
              <a:rPr lang="es-ES" sz="3200" b="1" dirty="0">
                <a:solidFill>
                  <a:srgbClr val="3D5800"/>
                </a:solidFill>
                <a:latin typeface="Calibri" pitchFamily="34" charset="0"/>
              </a:rPr>
              <a:t>Misión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3 Rectángulo"/>
          <p:cNvSpPr>
            <a:spLocks noChangeArrowheads="1"/>
          </p:cNvSpPr>
          <p:nvPr/>
        </p:nvSpPr>
        <p:spPr bwMode="auto">
          <a:xfrm>
            <a:off x="1028700" y="1890713"/>
            <a:ext cx="735806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2800" dirty="0" smtClean="0">
                <a:latin typeface="Calibri" pitchFamily="34" charset="0"/>
              </a:rPr>
              <a:t>Es una Red Universitaria con reconocimiento internacional, incluyente, flexible y dinámica; líder en las transformaciones de la sociedad, a través de formas innovadoras de producción y socialización de conocimiento.</a:t>
            </a: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1671869" y="473528"/>
            <a:ext cx="6654800" cy="6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hangingPunct="0"/>
            <a:r>
              <a:rPr lang="es-ES" sz="3200" b="1" dirty="0">
                <a:solidFill>
                  <a:srgbClr val="3D5800"/>
                </a:solidFill>
                <a:latin typeface="Calibri" pitchFamily="34" charset="0"/>
              </a:rPr>
              <a:t>Visión  </a:t>
            </a:r>
            <a:r>
              <a:rPr lang="es-ES" sz="3200" b="1" dirty="0" smtClean="0">
                <a:solidFill>
                  <a:srgbClr val="3D5800"/>
                </a:solidFill>
                <a:latin typeface="Calibri" pitchFamily="34" charset="0"/>
              </a:rPr>
              <a:t>2030</a:t>
            </a:r>
            <a:endParaRPr lang="es-ES" sz="3200" b="1" dirty="0">
              <a:solidFill>
                <a:srgbClr val="3D58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3 Rectángulo"/>
          <p:cNvSpPr>
            <a:spLocks noChangeArrowheads="1"/>
          </p:cNvSpPr>
          <p:nvPr/>
        </p:nvSpPr>
        <p:spPr bwMode="auto">
          <a:xfrm>
            <a:off x="1464120" y="2076479"/>
            <a:ext cx="735806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Clr>
                <a:srgbClr val="003300"/>
              </a:buClr>
              <a:buFont typeface="Arial" pitchFamily="34" charset="0"/>
              <a:buChar char="•"/>
            </a:pPr>
            <a:r>
              <a:rPr lang="es-ES" sz="3200" dirty="0" smtClean="0">
                <a:latin typeface="Calibri" pitchFamily="34" charset="0"/>
              </a:rPr>
              <a:t>Investigación</a:t>
            </a:r>
          </a:p>
          <a:p>
            <a:pPr algn="just">
              <a:lnSpc>
                <a:spcPct val="150000"/>
              </a:lnSpc>
              <a:buClr>
                <a:srgbClr val="003300"/>
              </a:buClr>
              <a:buFont typeface="Arial" pitchFamily="34" charset="0"/>
              <a:buChar char="•"/>
            </a:pPr>
            <a:r>
              <a:rPr lang="es-ES" sz="3200" dirty="0" smtClean="0">
                <a:latin typeface="Calibri" pitchFamily="34" charset="0"/>
              </a:rPr>
              <a:t>Formación y docencia</a:t>
            </a:r>
          </a:p>
          <a:p>
            <a:pPr algn="just">
              <a:lnSpc>
                <a:spcPct val="150000"/>
              </a:lnSpc>
              <a:buClr>
                <a:srgbClr val="003300"/>
              </a:buClr>
              <a:buFont typeface="Arial" pitchFamily="34" charset="0"/>
              <a:buChar char="•"/>
            </a:pPr>
            <a:r>
              <a:rPr lang="es-ES" sz="3200" dirty="0" smtClean="0">
                <a:latin typeface="Calibri" pitchFamily="34" charset="0"/>
              </a:rPr>
              <a:t>Extensión y vinculación</a:t>
            </a:r>
          </a:p>
          <a:p>
            <a:pPr algn="just">
              <a:lnSpc>
                <a:spcPct val="150000"/>
              </a:lnSpc>
              <a:buClr>
                <a:srgbClr val="003300"/>
              </a:buClr>
              <a:buFont typeface="Arial" pitchFamily="34" charset="0"/>
              <a:buChar char="•"/>
            </a:pPr>
            <a:r>
              <a:rPr lang="es-ES" sz="3200" dirty="0" smtClean="0">
                <a:latin typeface="Calibri" pitchFamily="34" charset="0"/>
              </a:rPr>
              <a:t>Gestión y gobierno</a:t>
            </a:r>
          </a:p>
          <a:p>
            <a:pPr algn="just">
              <a:buFont typeface="Arial" pitchFamily="34" charset="0"/>
              <a:buChar char="•"/>
            </a:pPr>
            <a:endParaRPr lang="es-ES" sz="3200" dirty="0">
              <a:latin typeface="Calibri" pitchFamily="34" charset="0"/>
            </a:endParaRP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1584779" y="473528"/>
            <a:ext cx="6654800" cy="671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0" hangingPunct="0"/>
            <a:r>
              <a:rPr lang="es-ES" sz="3200" b="1" dirty="0" smtClean="0">
                <a:solidFill>
                  <a:srgbClr val="3D5800"/>
                </a:solidFill>
                <a:latin typeface="Calibri" pitchFamily="34" charset="0"/>
              </a:rPr>
              <a:t>Líneas estratégicas</a:t>
            </a:r>
            <a:endParaRPr lang="es-ES" sz="3200" b="1" dirty="0">
              <a:solidFill>
                <a:srgbClr val="3D58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641445" y="612613"/>
          <a:ext cx="8011236" cy="4880596"/>
        </p:xfrm>
        <a:graphic>
          <a:graphicData uri="http://schemas.openxmlformats.org/drawingml/2006/table">
            <a:tbl>
              <a:tblPr/>
              <a:tblGrid>
                <a:gridCol w="8011236"/>
              </a:tblGrid>
              <a:tr h="492606"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POLÍTICAS INSTITUCIONALES</a:t>
                      </a:r>
                      <a:endParaRPr lang="es-MX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81" marR="50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5800"/>
                    </a:solidFill>
                  </a:tcPr>
                </a:tc>
              </a:tr>
              <a:tr h="246303"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latin typeface="Calibri"/>
                          <a:ea typeface="Calibri"/>
                          <a:cs typeface="Times New Roman"/>
                        </a:rPr>
                        <a:t>Integración </a:t>
                      </a:r>
                      <a:r>
                        <a:rPr lang="es-MX" sz="1400" b="1" dirty="0" smtClean="0">
                          <a:latin typeface="Calibri"/>
                          <a:ea typeface="Calibri"/>
                          <a:cs typeface="Times New Roman"/>
                        </a:rPr>
                        <a:t>6 </a:t>
                      </a:r>
                      <a:r>
                        <a:rPr lang="es-MX" sz="1400" b="1" dirty="0">
                          <a:latin typeface="Calibri"/>
                          <a:ea typeface="Calibri"/>
                          <a:cs typeface="Times New Roman"/>
                        </a:rPr>
                        <a:t>de </a:t>
                      </a:r>
                      <a:r>
                        <a:rPr lang="es-MX" sz="1400" b="1" dirty="0" smtClean="0">
                          <a:latin typeface="Calibri"/>
                          <a:ea typeface="Calibri"/>
                          <a:cs typeface="Times New Roman"/>
                        </a:rPr>
                        <a:t>marzo 2009 </a:t>
                      </a:r>
                      <a:r>
                        <a:rPr lang="es-MX" sz="1400" b="1" dirty="0">
                          <a:latin typeface="Calibri"/>
                          <a:ea typeface="Calibri"/>
                          <a:cs typeface="Times New Roman"/>
                        </a:rPr>
                        <a:t>por la Comisión del </a:t>
                      </a:r>
                      <a:r>
                        <a:rPr lang="es-MX" sz="1400" b="1" dirty="0" smtClean="0">
                          <a:latin typeface="Calibri"/>
                          <a:ea typeface="Calibri"/>
                          <a:cs typeface="Times New Roman"/>
                        </a:rPr>
                        <a:t>CR</a:t>
                      </a:r>
                    </a:p>
                  </a:txBody>
                  <a:tcPr marL="50081" marR="500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769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1.- Funcionar como una red colaborativa y subsidiaria para el desarrollo de las funciones sustantivas, que promueva la integración e interacción entre la educación media superior y superior.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2.- Impulsar el desarrollo equilibrado de las entidades de la Red para atender la demanda educativa en las regiones del Estado en las distintas modalidades de educación.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9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3.- Fomentar una cultura de innovación y calidad en todas las actividades universitarias.   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9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4.- Promover la internacionalización en las diferentes funciones sustantivas y adjetivas de la institución.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9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kern="1200" dirty="0">
                          <a:latin typeface="Calibri"/>
                          <a:ea typeface="Calibri"/>
                          <a:cs typeface="Times New Roman"/>
                        </a:rPr>
                        <a:t>5.- Promover el compromiso social e impulsar la vinculación con el entorno en el ejercicio de las funciones sustantivas.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9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kern="12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6.- Fomentar la sustentabilidad financiera de la institución optimizando el uso de los recursos.</a:t>
                      </a:r>
                      <a:endParaRPr lang="es-MX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162"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7.- Promover la equidad, el desarrollo sustentable y la conciencia ecológica.  </a:t>
                      </a:r>
                      <a:endParaRPr lang="es-MX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582057" y="1967448"/>
          <a:ext cx="5866790" cy="3048762"/>
        </p:xfrm>
        <a:graphic>
          <a:graphicData uri="http://schemas.openxmlformats.org/drawingml/2006/table">
            <a:tbl>
              <a:tblPr/>
              <a:tblGrid>
                <a:gridCol w="586679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POLÍTICAS</a:t>
                      </a:r>
                      <a:r>
                        <a:rPr lang="es-MX" sz="1600" b="1" baseline="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QUE ORIENTAN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baseline="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LA LÍNEA ESTRATÉGICA DE </a:t>
                      </a:r>
                      <a:r>
                        <a:rPr lang="es-MX" sz="16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INVESTIGACIÓN</a:t>
                      </a:r>
                      <a:endParaRPr lang="es-MX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58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latin typeface="Calibri"/>
                          <a:ea typeface="Calibri"/>
                          <a:cs typeface="Times New Roman"/>
                        </a:rPr>
                        <a:t>Integración </a:t>
                      </a:r>
                      <a:r>
                        <a:rPr lang="es-MX" sz="1600" b="1" dirty="0" smtClean="0">
                          <a:latin typeface="Calibri"/>
                          <a:ea typeface="Calibri"/>
                          <a:cs typeface="Times New Roman"/>
                        </a:rPr>
                        <a:t>6 de marzo 2009 </a:t>
                      </a:r>
                      <a:r>
                        <a:rPr lang="es-MX" sz="1600" b="1" dirty="0">
                          <a:latin typeface="Calibri"/>
                          <a:ea typeface="Calibri"/>
                          <a:cs typeface="Times New Roman"/>
                        </a:rPr>
                        <a:t>por la Comisión del CR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1.- Impulsar la investigación científica y tecnológica pertinente y con reconocimiento internacional.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2.- Aprovechar las áreas de oportunidad para investigación de punta.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Arial"/>
                        </a:rPr>
                        <a:t>3.- Fomentar la investigación en todos los niveles educativos y su vinculación con los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Arial"/>
                        </a:rPr>
                        <a:t>planes y programas de estudio.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4.- Fomentar el trabajo colaborativo entre los grupos de investigación de la Red que tengan líneas de investigación afines.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2974"/>
            <a:ext cx="8229600" cy="533400"/>
          </a:xfrm>
        </p:spPr>
        <p:txBody>
          <a:bodyPr/>
          <a:lstStyle/>
          <a:p>
            <a:r>
              <a:rPr lang="es-ES" sz="2800" dirty="0" smtClean="0">
                <a:solidFill>
                  <a:srgbClr val="3D5800"/>
                </a:solidFill>
              </a:rPr>
              <a:t>Políticas por línea estratégica:</a:t>
            </a:r>
            <a:br>
              <a:rPr lang="es-ES" sz="2800" dirty="0" smtClean="0">
                <a:solidFill>
                  <a:srgbClr val="3D5800"/>
                </a:solidFill>
              </a:rPr>
            </a:br>
            <a:r>
              <a:rPr lang="es-ES" sz="2800" dirty="0" smtClean="0">
                <a:solidFill>
                  <a:srgbClr val="3D5800"/>
                </a:solidFill>
              </a:rPr>
              <a:t>INVESTIGACIÓN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2974"/>
            <a:ext cx="8229600" cy="533400"/>
          </a:xfrm>
        </p:spPr>
        <p:txBody>
          <a:bodyPr/>
          <a:lstStyle/>
          <a:p>
            <a:r>
              <a:rPr lang="es-ES" sz="2800" dirty="0" smtClean="0">
                <a:solidFill>
                  <a:srgbClr val="3D5800"/>
                </a:solidFill>
              </a:rPr>
              <a:t>Objetivos por línea estratégica:</a:t>
            </a:r>
            <a:br>
              <a:rPr lang="es-ES" sz="2800" dirty="0" smtClean="0">
                <a:solidFill>
                  <a:srgbClr val="3D5800"/>
                </a:solidFill>
              </a:rPr>
            </a:br>
            <a:r>
              <a:rPr lang="es-ES" sz="2800" dirty="0" smtClean="0">
                <a:solidFill>
                  <a:srgbClr val="3D5800"/>
                </a:solidFill>
              </a:rPr>
              <a:t>INVESTIGACIÓN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471747" y="1804744"/>
          <a:ext cx="6305007" cy="3294888"/>
        </p:xfrm>
        <a:graphic>
          <a:graphicData uri="http://schemas.openxmlformats.org/drawingml/2006/table">
            <a:tbl>
              <a:tblPr/>
              <a:tblGrid>
                <a:gridCol w="6305007"/>
              </a:tblGrid>
              <a:tr h="2117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OBJETIVOS</a:t>
                      </a:r>
                      <a:r>
                        <a:rPr lang="es-MX" sz="1400" b="1" baseline="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ESTRATÉGICOS DE </a:t>
                      </a:r>
                      <a:r>
                        <a:rPr lang="es-MX" sz="1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INVESTIGACIÓN</a:t>
                      </a:r>
                      <a:endParaRPr lang="es-MX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5800"/>
                    </a:solidFill>
                  </a:tcPr>
                </a:tc>
              </a:tr>
              <a:tr h="211753"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latin typeface="Calibri"/>
                          <a:ea typeface="Calibri"/>
                          <a:cs typeface="Times New Roman"/>
                        </a:rPr>
                        <a:t>Integración </a:t>
                      </a:r>
                      <a:r>
                        <a:rPr lang="es-MX" sz="1400" b="1" dirty="0" smtClean="0">
                          <a:latin typeface="Calibri"/>
                          <a:ea typeface="Calibri"/>
                          <a:cs typeface="Times New Roman"/>
                        </a:rPr>
                        <a:t>6 de marzo 2009 </a:t>
                      </a:r>
                      <a:r>
                        <a:rPr lang="es-MX" sz="1400" b="1" dirty="0">
                          <a:latin typeface="Calibri"/>
                          <a:ea typeface="Calibri"/>
                          <a:cs typeface="Times New Roman"/>
                        </a:rPr>
                        <a:t>por la Comisión del CR</a:t>
                      </a:r>
                      <a:endParaRPr lang="es-MX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399"/>
                    </a:solidFill>
                  </a:tcPr>
                </a:tc>
              </a:tr>
              <a:tr h="514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1.- Consolidar grupos de investigación  con reconocimiento en los ámbitos nacional e internacional.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2.- Desarrollar redes de colaboración entre  grupos de investigación a nivel nacional e internacional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fomentando</a:t>
                      </a:r>
                      <a:r>
                        <a:rPr lang="es-MX" sz="16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la </a:t>
                      </a: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participación de las entidades de la </a:t>
                      </a:r>
                      <a:r>
                        <a:rPr lang="es-MX" sz="1600" dirty="0" smtClean="0">
                          <a:latin typeface="Calibri"/>
                          <a:ea typeface="Calibri"/>
                          <a:cs typeface="Times New Roman"/>
                        </a:rPr>
                        <a:t>Red.</a:t>
                      </a:r>
                      <a:endParaRPr lang="es-MX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3- Vincular la investigación con las necesidades de los sectores público, social y privado.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latin typeface="Calibri"/>
                          <a:ea typeface="Calibri"/>
                          <a:cs typeface="Times New Roman"/>
                        </a:rPr>
                        <a:t>4.- Promover la formación de recursos humanos para la investigación en los diferentes niveles educativos.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latin typeface="Calibri"/>
                          <a:ea typeface="Calibri"/>
                          <a:cs typeface="Times New Roman"/>
                        </a:rPr>
                        <a:t>5.- Compartir la infraestructura de investigación en la Red Universitaria.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4731</TotalTime>
  <Words>1425</Words>
  <Application>Microsoft Office PowerPoint</Application>
  <PresentationFormat>Presentación en pantalla (4:3)</PresentationFormat>
  <Paragraphs>136</Paragraphs>
  <Slides>18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1_Diseño predeterminado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Políticas por línea estratégica: INVESTIGACIÓN</vt:lpstr>
      <vt:lpstr>Objetivos por línea estratégica: INVESTIGACIÓN</vt:lpstr>
      <vt:lpstr>Políticas por línea estratégica: FORMACIÓN Y DOCENCIA</vt:lpstr>
      <vt:lpstr>Objetivos por línea estratégica: FORMACIÓN Y DOCENCIA</vt:lpstr>
      <vt:lpstr>Políticas por línea estratégica: EXTENSIÓN Y VINCULACIÓN</vt:lpstr>
      <vt:lpstr>Objetivos por línea estratégica: EXTENSIÓN Y VINCULACIÓN</vt:lpstr>
      <vt:lpstr>Políticas por línea estratégica: GESTIÓN Y GOBIERNO</vt:lpstr>
      <vt:lpstr>Objetivos por línea estratégica: GESTIÓN Y GOBIERNO</vt:lpstr>
      <vt:lpstr>Diapositiva 16</vt:lpstr>
      <vt:lpstr>Diapositiva 17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Mayola Haro</dc:creator>
  <cp:lastModifiedBy>2520729</cp:lastModifiedBy>
  <cp:revision>554</cp:revision>
  <dcterms:created xsi:type="dcterms:W3CDTF">2007-10-10T19:48:03Z</dcterms:created>
  <dcterms:modified xsi:type="dcterms:W3CDTF">2009-03-14T02:16:00Z</dcterms:modified>
</cp:coreProperties>
</file>