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08" r:id="rId2"/>
    <p:sldId id="486" r:id="rId3"/>
    <p:sldId id="506" r:id="rId4"/>
    <p:sldId id="481" r:id="rId5"/>
    <p:sldId id="482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495" r:id="rId17"/>
    <p:sldId id="487" r:id="rId18"/>
    <p:sldId id="356" r:id="rId19"/>
  </p:sldIdLst>
  <p:sldSz cx="9144000" cy="6858000" type="screen4x3"/>
  <p:notesSz cx="9356725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800"/>
    <a:srgbClr val="C0E399"/>
    <a:srgbClr val="1F3E00"/>
    <a:srgbClr val="FF0000"/>
    <a:srgbClr val="336600"/>
    <a:srgbClr val="006600"/>
    <a:srgbClr val="FF9900"/>
    <a:srgbClr val="00CC66"/>
    <a:srgbClr val="99FFCC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15" autoAdjust="0"/>
    <p:restoredTop sz="94698" autoAdjust="0"/>
  </p:normalViewPr>
  <p:slideViewPr>
    <p:cSldViewPr snapToGrid="0">
      <p:cViewPr>
        <p:scale>
          <a:sx n="106" d="100"/>
          <a:sy n="106" d="100"/>
        </p:scale>
        <p:origin x="-120" y="-264"/>
      </p:cViewPr>
      <p:guideLst>
        <p:guide orient="horz" pos="482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5300663" y="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C9F069E-4BEE-48D1-B98F-BABD3748530C}" type="datetimeFigureOut">
              <a:rPr lang="es-MX"/>
              <a:pPr>
                <a:defRPr/>
              </a:pPr>
              <a:t>13/03/2009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669925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5300663" y="669925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2AE7A45F-72CF-4EA3-B048-4B2A49B64B3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3" tIns="46882" rIns="93763" bIns="4688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97488" y="0"/>
            <a:ext cx="4057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3" tIns="46882" rIns="93763" bIns="4688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6238" y="528638"/>
            <a:ext cx="3525837" cy="264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3351213"/>
            <a:ext cx="7483475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3" tIns="46882" rIns="93763" bIns="46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99250"/>
            <a:ext cx="40560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3" tIns="46882" rIns="93763" bIns="4688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7488" y="6699250"/>
            <a:ext cx="4057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3" tIns="46882" rIns="93763" bIns="4688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FA172F9E-C888-429B-B4B7-02FEA8A84F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2245D-9B49-4334-9965-035CAE1FC45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5300663" y="669925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49090C-7B66-4F5C-BD42-7934E9B203F9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3349625"/>
            <a:ext cx="7486650" cy="3175000"/>
          </a:xfrm>
          <a:noFill/>
          <a:ln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5300663" y="669925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49090C-7B66-4F5C-BD42-7934E9B203F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3349625"/>
            <a:ext cx="7486650" cy="3175000"/>
          </a:xfrm>
          <a:noFill/>
          <a:ln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5300663" y="6699250"/>
            <a:ext cx="40544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D62352-37B6-425D-B4F7-21C83032367A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3349625"/>
            <a:ext cx="7486650" cy="3175000"/>
          </a:xfrm>
          <a:noFill/>
          <a:ln/>
        </p:spPr>
        <p:txBody>
          <a:bodyPr lIns="91440" tIns="45720" rIns="91440" bIns="45720"/>
          <a:lstStyle/>
          <a:p>
            <a:pPr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B3DC0-FAB3-40BA-9722-EDFDE8653C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9266-390A-4ABB-9408-405E0E3A9B1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E8E4-2889-4BD2-A1C1-3B286BEA7FD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3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76250" y="1047750"/>
            <a:ext cx="8229600" cy="505936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27687-6169-4F15-960A-220667B53D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5910C-7B46-44B9-8ED5-5B94EC830A2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BC284-80D3-458C-BD5E-FFD17DEB66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0D8D5-C12A-44F9-8B15-A5C471B208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E103-938B-4B78-A0AF-4E1CAC5E7E9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973D-E018-41BD-A9AC-8BD75B1DE14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E9679-B453-4CED-8673-15B7FACEB8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FA9B7-9752-4AE0-8D27-BB13C83D1B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ED6A-FD4B-4227-BBA4-C5C70176C68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047750"/>
            <a:ext cx="82296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026F5AF-763B-4F04-9025-49F5C1BF5E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latin typeface="Calibri" pitchFamily="34" charset="0"/>
          <a:ea typeface="+mj-ea"/>
          <a:cs typeface="Arial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latin typeface="Calibri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latin typeface="Calibri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latin typeface="Calibri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00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00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882589" y="4358377"/>
            <a:ext cx="66010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Actualización </a:t>
            </a:r>
            <a:r>
              <a:rPr lang="es-E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del </a:t>
            </a:r>
          </a:p>
          <a:p>
            <a:pPr algn="r"/>
            <a:r>
              <a:rPr lang="es-E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Plan de Desarrollo Institucional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algn="r"/>
            <a:endParaRPr lang="es-MX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1" algn="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17 de marzo de 2009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Políticas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FORMACIÓN Y DOCENCIA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00502" y="1477997"/>
          <a:ext cx="8052178" cy="3575304"/>
        </p:xfrm>
        <a:graphic>
          <a:graphicData uri="http://schemas.openxmlformats.org/drawingml/2006/table">
            <a:tbl>
              <a:tblPr/>
              <a:tblGrid>
                <a:gridCol w="80521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POLÍTICAS QUE ORIENTAN LA LÍNEA ESTRATÉGICA DE  FORMACIÓN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DOCENCIA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06 de 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1.- Impulsar la profesionalización de la planta académica para cumplir con estándares nacionales e internacionales.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2.- Atender las necesidades de renovación generacional de la planta académica.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Promover un modelo educativo enfocado en el estudiante y centrado en el aprendizaje, apoyado en las mejores prácticas pedagógicas y en las tecnologías de la información y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comunicación.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4.- Estimular la movilidad de estudiantes y profesores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entre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las entidades de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5.- Asegurar la calidad de los programas educativos en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6.- Atender la demanda educativa en las regiones del Estado a través de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diversas modalidades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de educación.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7.- Formar a los estudiantes en una diversidad de ambientes interculturales y académicos.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366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Objetivos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FORMACIÓN Y DOCENCIA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86853" y="1065429"/>
          <a:ext cx="8065827" cy="4146725"/>
        </p:xfrm>
        <a:graphic>
          <a:graphicData uri="http://schemas.openxmlformats.org/drawingml/2006/table">
            <a:tbl>
              <a:tblPr/>
              <a:tblGrid>
                <a:gridCol w="80658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OBJETIVOS ESTRATÉGICOS DE FORMACIÓN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DOCENCIA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de marzo</a:t>
                      </a:r>
                      <a:r>
                        <a:rPr lang="es-MX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1.-  Consolidar una planta de profesores de calidad reconocida nacional e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internacionalmente.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Crear programas para la renovación de la planta académica y las necesidades de personal.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Llevar al cabo una reforma curricular basada en la innovación, la flexibilidad y las necesidades sociales.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4.- Consolidar un programa de apoyo integral a los estudiantes.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5.- Garantizar el funcionamiento pleno del modelo departamental y del sistema de créditos en la Red Universitaria.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6.- Fortalecer los programas de movilidad docente y estudiantil en los ámbitos institucional, nacional e internacional.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7.- Acreditar los programas educativos de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Red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niversitaria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, nacional e internacionalmente.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8.- Ampliar la cobertura educativa a través de modalidades no convencionales.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9.- Diseñar y operar programas académicos en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red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Políticas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EXTENSIÓN Y VINCULACIÓN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2272284"/>
          <a:ext cx="5866790" cy="2979420"/>
        </p:xfrm>
        <a:graphic>
          <a:graphicData uri="http://schemas.openxmlformats.org/drawingml/2006/table">
            <a:tbl>
              <a:tblPr/>
              <a:tblGrid>
                <a:gridCol w="58667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POLÍTICAS QUE ORIENTAN LA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LÍNEA ESTRATÉGICA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EXTENSIÓN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VINCULACIÓN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1.- Fortalecer la extensión y la vinculación para apoyar la solución de los problemas del entorno.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Promover la cultura, el arte y el deporte como parte del desarrollo integral del estudiante.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Preservar, acrecentar y difundir el patrimonio cultural y la promoción de las artes en México y el mundo.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4.- Promover la desconcentración de las actividades de difusión cultural en el Estado a través de la Red Universitaria.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Objetivos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EXTENSIÓN Y VINCULACIÓN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27196" y="1634485"/>
          <a:ext cx="5866790" cy="3509264"/>
        </p:xfrm>
        <a:graphic>
          <a:graphicData uri="http://schemas.openxmlformats.org/drawingml/2006/table">
            <a:tbl>
              <a:tblPr/>
              <a:tblGrid>
                <a:gridCol w="58667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OBJETIVOS ESTRATÉGICOS DE EXTENSIÓN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VINCULACIÓN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1.- Consolidar los programas de vinculación  con los sectores público, social y privado.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Prestar  un servicio social  eficiente, eficaz, y orientado a atender  los problemas  del entorno.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Incrementar la participación  de la comunidad universitaria en actividades  culturales, artísticas y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deportivas.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4.- Fortalecer el desarrollo artístico  y cultural  de las regiones, a través  de la Red Universitaria.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ES" sz="1600" dirty="0" smtClean="0">
                          <a:latin typeface="Calibri"/>
                          <a:ea typeface="Calibri"/>
                          <a:cs typeface="Times New Roman"/>
                        </a:rPr>
                        <a:t>.- </a:t>
                      </a:r>
                      <a:r>
                        <a:rPr lang="es-ES" sz="1600" dirty="0">
                          <a:latin typeface="Calibri"/>
                          <a:ea typeface="Calibri"/>
                          <a:cs typeface="Times New Roman"/>
                        </a:rPr>
                        <a:t>Difundir los avances científicos y tecnológicos que se generan en la institución para contribuir al desarrollo sustentable.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Calibri"/>
                          <a:ea typeface="Calibri"/>
                          <a:cs typeface="Arial"/>
                        </a:rPr>
                        <a:t>6.- Promover la creación artística de México y el mundo.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Políticas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GESTIÓN Y GOBIERNO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828800" y="2034721"/>
          <a:ext cx="5866790" cy="3331972"/>
        </p:xfrm>
        <a:graphic>
          <a:graphicData uri="http://schemas.openxmlformats.org/drawingml/2006/table">
            <a:tbl>
              <a:tblPr/>
              <a:tblGrid>
                <a:gridCol w="58667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POLÍTICAS QUE ORIENTAN LA LÍNEA ESTRATÉGICA 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GESTIÓN </a:t>
                      </a:r>
                      <a:r>
                        <a:rPr lang="es-MX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GOBIERNO</a:t>
                      </a: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6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2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Arial"/>
                        </a:rPr>
                        <a:t>1.- Mantener un sistema de gestión eficiente, transparente y desconcentrado.</a:t>
                      </a:r>
                      <a:endParaRPr lang="es-MX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Garantizar el desarrollo equilibrado de los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humanos, financieros, de infraestructura y equipamiento entre las entidades de la Red.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Mantener la gobernabilidad universitaria que garantice el prestigio académico y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autonomía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institucional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Arial"/>
                        </a:rPr>
                        <a:t>4.- Asegurar la congruencia entre las políticas institucionales y el presupuesto.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Objetivos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GESTIÓN Y GOBIERNO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0678" y="1609006"/>
          <a:ext cx="8069298" cy="3267202"/>
        </p:xfrm>
        <a:graphic>
          <a:graphicData uri="http://schemas.openxmlformats.org/drawingml/2006/table">
            <a:tbl>
              <a:tblPr/>
              <a:tblGrid>
                <a:gridCol w="806929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OBJETIVOS ESTRATÉGICOS DE GESTIÓN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Y GOBIERNO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1.- Establecer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un proceso permanente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de evaluación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del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cumplimiento de los compromisos  institucionales  establecidos en el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de Desarrollo Institucional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Fortalecer el sistema de información institucional bajo esquemas de integralidad, confiabilidad y eficacia que transparente el quehacer universitario.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3.- Operar programas en apoyo al desarrollo sustentable de la región.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 - Asegurar el funcionamiento del sistema  de pensiones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la universidad.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.-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Reducir las asimetrías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de las entidades de la Red en cuanto a recursos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humanos, infraestructura y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equipamiento.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.-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Fortalecer la toma de decisiones colegiadas  con sustento en una normatividad pertinente y actualizada.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04" y="570016"/>
            <a:ext cx="8977745" cy="492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1138238" y="0"/>
            <a:ext cx="8005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 dirty="0">
                <a:solidFill>
                  <a:srgbClr val="3D5800"/>
                </a:solidFill>
                <a:latin typeface="Calibri" pitchFamily="34" charset="0"/>
              </a:rPr>
              <a:t>Cronograma PDI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24946" y="1178019"/>
            <a:ext cx="142875" cy="7143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124946" y="2825563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133910" y="2039471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124946" y="2304489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115981" y="2539533"/>
            <a:ext cx="142875" cy="71437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142875" y="4572000"/>
            <a:ext cx="142875" cy="7143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2" name="11 Flecha derecha"/>
          <p:cNvSpPr/>
          <p:nvPr/>
        </p:nvSpPr>
        <p:spPr>
          <a:xfrm>
            <a:off x="124945" y="3597929"/>
            <a:ext cx="142875" cy="7143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124945" y="4018150"/>
            <a:ext cx="142875" cy="7143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4" name="13 Flecha derecha"/>
          <p:cNvSpPr/>
          <p:nvPr/>
        </p:nvSpPr>
        <p:spPr>
          <a:xfrm>
            <a:off x="115981" y="4239653"/>
            <a:ext cx="142875" cy="7143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" name="14 Flecha derecha">
            <a:hlinkClick r:id="rId3" action="ppaction://hlinksldjump"/>
          </p:cNvPr>
          <p:cNvSpPr/>
          <p:nvPr/>
        </p:nvSpPr>
        <p:spPr>
          <a:xfrm>
            <a:off x="115981" y="3349999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6" name="15 Flecha derecha">
            <a:hlinkClick r:id="rId3" action="ppaction://hlinksldjump"/>
          </p:cNvPr>
          <p:cNvSpPr/>
          <p:nvPr/>
        </p:nvSpPr>
        <p:spPr>
          <a:xfrm>
            <a:off x="115981" y="1457886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11" name="16 CuadroTexto"/>
          <p:cNvSpPr txBox="1">
            <a:spLocks noChangeArrowheads="1"/>
          </p:cNvSpPr>
          <p:nvPr/>
        </p:nvSpPr>
        <p:spPr bwMode="auto">
          <a:xfrm>
            <a:off x="6643688" y="1262063"/>
            <a:ext cx="2571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700"/>
              <a:t>	Actividad realizada</a:t>
            </a:r>
          </a:p>
          <a:p>
            <a:r>
              <a:rPr lang="es-MX" sz="700"/>
              <a:t>	</a:t>
            </a:r>
          </a:p>
          <a:p>
            <a:r>
              <a:rPr lang="es-MX" sz="700"/>
              <a:t>	En proceso</a:t>
            </a:r>
          </a:p>
          <a:p>
            <a:endParaRPr lang="es-MX" sz="700"/>
          </a:p>
          <a:p>
            <a:r>
              <a:rPr lang="es-MX" sz="700"/>
              <a:t>	Por realizar en fecha programada</a:t>
            </a:r>
          </a:p>
          <a:p>
            <a:endParaRPr lang="es-MX" sz="700"/>
          </a:p>
        </p:txBody>
      </p:sp>
      <p:sp>
        <p:nvSpPr>
          <p:cNvPr id="18" name="17 Flecha derecha">
            <a:hlinkClick r:id="rId3" action="ppaction://hlinksldjump"/>
          </p:cNvPr>
          <p:cNvSpPr/>
          <p:nvPr/>
        </p:nvSpPr>
        <p:spPr>
          <a:xfrm>
            <a:off x="7358063" y="1333500"/>
            <a:ext cx="142875" cy="714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18 Flecha derecha"/>
          <p:cNvSpPr/>
          <p:nvPr/>
        </p:nvSpPr>
        <p:spPr>
          <a:xfrm>
            <a:off x="7358063" y="1547813"/>
            <a:ext cx="142875" cy="7143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19 Flecha derecha"/>
          <p:cNvSpPr/>
          <p:nvPr/>
        </p:nvSpPr>
        <p:spPr>
          <a:xfrm>
            <a:off x="7358063" y="1762125"/>
            <a:ext cx="142875" cy="7143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" name="20 Flecha derecha"/>
          <p:cNvSpPr/>
          <p:nvPr/>
        </p:nvSpPr>
        <p:spPr>
          <a:xfrm>
            <a:off x="133910" y="4803961"/>
            <a:ext cx="142875" cy="7143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" name="21 Flecha derecha"/>
          <p:cNvSpPr/>
          <p:nvPr/>
        </p:nvSpPr>
        <p:spPr>
          <a:xfrm>
            <a:off x="124946" y="5036204"/>
            <a:ext cx="142875" cy="71437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0" y="4204447"/>
            <a:ext cx="3056965" cy="3262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" name="24 Flecha derecha"/>
          <p:cNvSpPr/>
          <p:nvPr/>
        </p:nvSpPr>
        <p:spPr>
          <a:xfrm>
            <a:off x="126656" y="4570066"/>
            <a:ext cx="142875" cy="7143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1711" y="4512355"/>
            <a:ext cx="3055254" cy="2479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Título"/>
          <p:cNvSpPr txBox="1">
            <a:spLocks/>
          </p:cNvSpPr>
          <p:nvPr/>
        </p:nvSpPr>
        <p:spPr bwMode="auto">
          <a:xfrm>
            <a:off x="461534" y="130635"/>
            <a:ext cx="8299269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s-MX" b="1" dirty="0">
                <a:solidFill>
                  <a:srgbClr val="3D5800"/>
                </a:solidFill>
              </a:rPr>
              <a:t>Talleres para el establecimiento de las estrategias, indicadores y metas institucionales </a:t>
            </a:r>
          </a:p>
          <a:p>
            <a:pPr algn="r" eaLnBrk="0" hangingPunct="0"/>
            <a:r>
              <a:rPr lang="es-MX" sz="1600" b="1" dirty="0" smtClean="0">
                <a:solidFill>
                  <a:srgbClr val="3D5800"/>
                </a:solidFill>
                <a:latin typeface="Calibri" pitchFamily="34" charset="0"/>
              </a:rPr>
              <a:t>2009</a:t>
            </a:r>
            <a:endParaRPr lang="es-ES" sz="1600" b="1" dirty="0">
              <a:solidFill>
                <a:srgbClr val="3D5800"/>
              </a:solidFill>
              <a:latin typeface="Calibri" pitchFamily="34" charset="0"/>
            </a:endParaRP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587149" y="3703638"/>
            <a:ext cx="3571875" cy="2525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r>
              <a:rPr lang="es-MX" sz="2000" dirty="0">
                <a:latin typeface="Calibri" pitchFamily="34" charset="0"/>
              </a:rPr>
              <a:t>Documento de contexto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r>
              <a:rPr lang="es-MX" sz="2000" dirty="0">
                <a:latin typeface="Calibri" pitchFamily="34" charset="0"/>
              </a:rPr>
              <a:t>Estrategias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r>
              <a:rPr lang="es-MX" sz="2000" dirty="0">
                <a:latin typeface="Calibri" pitchFamily="34" charset="0"/>
              </a:rPr>
              <a:t>Indicadores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r>
              <a:rPr lang="es-MX" sz="2000" dirty="0">
                <a:latin typeface="Calibri" pitchFamily="34" charset="0"/>
              </a:rPr>
              <a:t>Metas institucionales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endParaRPr lang="es-MX" sz="2000" dirty="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endParaRPr lang="es-MX" sz="1600" dirty="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endParaRPr lang="es-MX" sz="1600" dirty="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endParaRPr lang="es-MX" sz="1600" dirty="0">
              <a:latin typeface="Calibri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•"/>
            </a:pPr>
            <a:endParaRPr lang="es-MX" sz="1600" dirty="0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s-ES" sz="2800" dirty="0">
              <a:latin typeface="Calibri" pitchFamily="34" charset="0"/>
            </a:endParaRPr>
          </a:p>
        </p:txBody>
      </p:sp>
      <p:sp>
        <p:nvSpPr>
          <p:cNvPr id="144389" name="4 Rectángulo"/>
          <p:cNvSpPr>
            <a:spLocks noChangeArrowheads="1"/>
          </p:cNvSpPr>
          <p:nvPr/>
        </p:nvSpPr>
        <p:spPr bwMode="auto">
          <a:xfrm>
            <a:off x="571500" y="961254"/>
            <a:ext cx="81022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 smtClean="0"/>
              <a:t>Una vez que el Consejo de Rectores haya construido la Misión, Visión, Líneas Estratégicas y Objetivos, el Consejo Técnico de Planeación en conjunto con la Comisión que designe el Consejo de Rectores se darán a la tarea de establecer las estrategias para el logro de los objetivos, los indicadores institucionales para medir avance de los objetivos y metas institucionales a los horizontes temporales definidos.  El Consejo Técnico será convocado el próximo jueves 19 de marzo en las instalaciones del CUCS.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6898" y="2993966"/>
            <a:ext cx="45180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3"/>
          <p:cNvSpPr>
            <a:spLocks noChangeArrowheads="1"/>
          </p:cNvSpPr>
          <p:nvPr/>
        </p:nvSpPr>
        <p:spPr bwMode="auto">
          <a:xfrm>
            <a:off x="285750" y="1019309"/>
            <a:ext cx="8715375" cy="5070475"/>
          </a:xfrm>
          <a:prstGeom prst="rect">
            <a:avLst/>
          </a:prstGeom>
          <a:solidFill>
            <a:srgbClr val="C0C0C0">
              <a:alpha val="20000"/>
            </a:srgbClr>
          </a:solidFill>
          <a:ln w="6350">
            <a:solidFill>
              <a:srgbClr val="3366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" sz="3200"/>
          </a:p>
        </p:txBody>
      </p:sp>
      <p:sp>
        <p:nvSpPr>
          <p:cNvPr id="142341" name="Rectangle 2"/>
          <p:cNvSpPr>
            <a:spLocks noChangeArrowheads="1"/>
          </p:cNvSpPr>
          <p:nvPr/>
        </p:nvSpPr>
        <p:spPr bwMode="auto">
          <a:xfrm>
            <a:off x="2132013" y="404813"/>
            <a:ext cx="6915150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lang="es-ES" sz="3200" b="1" dirty="0">
                <a:solidFill>
                  <a:srgbClr val="3D5800"/>
                </a:solidFill>
                <a:latin typeface="Calibri" pitchFamily="34" charset="0"/>
              </a:rPr>
              <a:t>Estructura del PDI, Visión 2030</a:t>
            </a:r>
          </a:p>
        </p:txBody>
      </p:sp>
      <p:pic>
        <p:nvPicPr>
          <p:cNvPr id="16" name="16 Imagen" descr="diagram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474542"/>
            <a:ext cx="54625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2"/>
          <p:cNvSpPr>
            <a:spLocks noChangeArrowheads="1"/>
          </p:cNvSpPr>
          <p:nvPr/>
        </p:nvSpPr>
        <p:spPr bwMode="auto">
          <a:xfrm>
            <a:off x="2132013" y="404813"/>
            <a:ext cx="6915150" cy="492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lang="es-ES" sz="3200" b="1" dirty="0">
                <a:solidFill>
                  <a:srgbClr val="3D5800"/>
                </a:solidFill>
                <a:latin typeface="Calibri" pitchFamily="34" charset="0"/>
              </a:rPr>
              <a:t>Estructura del PDI, Visión 2030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17812" y="1667211"/>
          <a:ext cx="6275294" cy="3154680"/>
        </p:xfrm>
        <a:graphic>
          <a:graphicData uri="http://schemas.openxmlformats.org/drawingml/2006/table">
            <a:tbl>
              <a:tblPr/>
              <a:tblGrid>
                <a:gridCol w="1290917"/>
                <a:gridCol w="4984377"/>
              </a:tblGrid>
              <a:tr h="1924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ENTIDADES QUE ENVIARON OBSERVACIONES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CUAAD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Centro Universitario de Arte Arquitectura y Diseño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CUCBA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Centro Universitario de Ciencias Biológicas y Agropecuarias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CUCS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Centro Universitario de Ciencias de la Salud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CUALTOS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Calibri"/>
                          <a:ea typeface="Calibri"/>
                          <a:cs typeface="Times New Roman"/>
                        </a:rPr>
                        <a:t>Centro Universitario de los Altos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CUCIENEGA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Centro Universitario de la Ciénega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CUVALLES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Times New Roman"/>
                        </a:rPr>
                        <a:t>Centro Universitario de los Valles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CUSUR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Calibri"/>
                          <a:ea typeface="Calibri"/>
                          <a:cs typeface="Arial"/>
                        </a:rPr>
                        <a:t>Centro Universitario del Sur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SUV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Calibri"/>
                          <a:ea typeface="Calibri"/>
                          <a:cs typeface="Times New Roman"/>
                        </a:rPr>
                        <a:t>Sistema de Universidad Virtual</a:t>
                      </a:r>
                    </a:p>
                  </a:txBody>
                  <a:tcPr marL="62767" marR="627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3 Rectángulo"/>
          <p:cNvSpPr>
            <a:spLocks noChangeArrowheads="1"/>
          </p:cNvSpPr>
          <p:nvPr/>
        </p:nvSpPr>
        <p:spPr bwMode="auto">
          <a:xfrm>
            <a:off x="681038" y="1600200"/>
            <a:ext cx="7780791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Calibri" pitchFamily="34" charset="0"/>
              </a:rPr>
              <a:t>La Universidad de Guadalajara es la Red Universitaria del Estado de Jalisco,  pública y autónoma, con vocación internacional y compromiso social, que satisface las necesidades educativas de nivel medio superior y superior, de investigación científica y tecnológica y de extensión para incidir en el desarrollo sustentable e incluyente de la sociedad. Respetuosa de la diversidad cultural y honrando los principios de justicia social, convivencia democrática y prosperidad colectiva.</a:t>
            </a:r>
            <a:endParaRPr lang="es-ES" sz="2000" i="1" dirty="0">
              <a:latin typeface="Calibri" pitchFamily="34" charset="0"/>
            </a:endParaRPr>
          </a:p>
          <a:p>
            <a:pPr algn="just"/>
            <a:endParaRPr lang="es-ES" sz="2000" dirty="0">
              <a:latin typeface="Calibri" pitchFamily="34" charset="0"/>
            </a:endParaRPr>
          </a:p>
          <a:p>
            <a:pPr algn="just"/>
            <a:endParaRPr lang="es-ES" sz="2000" dirty="0">
              <a:latin typeface="Calibri" pitchFamily="34" charset="0"/>
            </a:endParaRPr>
          </a:p>
          <a:p>
            <a:pPr algn="just"/>
            <a:endParaRPr lang="es-ES" sz="2000" dirty="0">
              <a:latin typeface="Calibri" pitchFamily="34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1045762" y="530678"/>
            <a:ext cx="7366000" cy="614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lang="es-ES" sz="3200" b="1" dirty="0">
                <a:solidFill>
                  <a:srgbClr val="3D5800"/>
                </a:solidFill>
                <a:latin typeface="Calibri" pitchFamily="34" charset="0"/>
              </a:rPr>
              <a:t>Misión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3 Rectángulo"/>
          <p:cNvSpPr>
            <a:spLocks noChangeArrowheads="1"/>
          </p:cNvSpPr>
          <p:nvPr/>
        </p:nvSpPr>
        <p:spPr bwMode="auto">
          <a:xfrm>
            <a:off x="1028700" y="1890713"/>
            <a:ext cx="73580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 dirty="0" smtClean="0">
                <a:latin typeface="Calibri" pitchFamily="34" charset="0"/>
              </a:rPr>
              <a:t>Es una Red Universitaria con reconocimiento internacional, incluyente, flexible y dinámica; líder en las transformaciones de la sociedad, a través de formas innovadoras de producción y socialización de conocimiento.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671869" y="473528"/>
            <a:ext cx="6654800" cy="6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lang="es-ES" sz="3200" b="1" dirty="0">
                <a:solidFill>
                  <a:srgbClr val="3D5800"/>
                </a:solidFill>
                <a:latin typeface="Calibri" pitchFamily="34" charset="0"/>
              </a:rPr>
              <a:t>Visión  </a:t>
            </a:r>
            <a:r>
              <a:rPr lang="es-ES" sz="3200" b="1" dirty="0" smtClean="0">
                <a:solidFill>
                  <a:srgbClr val="3D5800"/>
                </a:solidFill>
                <a:latin typeface="Calibri" pitchFamily="34" charset="0"/>
              </a:rPr>
              <a:t>2030</a:t>
            </a:r>
            <a:endParaRPr lang="es-ES" sz="3200" b="1" dirty="0">
              <a:solidFill>
                <a:srgbClr val="3D58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3 Rectángulo"/>
          <p:cNvSpPr>
            <a:spLocks noChangeArrowheads="1"/>
          </p:cNvSpPr>
          <p:nvPr/>
        </p:nvSpPr>
        <p:spPr bwMode="auto">
          <a:xfrm>
            <a:off x="1464120" y="2076479"/>
            <a:ext cx="735806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003300"/>
              </a:buClr>
              <a:buFont typeface="Arial" pitchFamily="34" charset="0"/>
              <a:buChar char="•"/>
            </a:pPr>
            <a:r>
              <a:rPr lang="es-ES" sz="3200" dirty="0" smtClean="0">
                <a:latin typeface="Calibri" pitchFamily="34" charset="0"/>
              </a:rPr>
              <a:t>Investigación</a:t>
            </a:r>
          </a:p>
          <a:p>
            <a:pPr algn="just">
              <a:lnSpc>
                <a:spcPct val="150000"/>
              </a:lnSpc>
              <a:buClr>
                <a:srgbClr val="003300"/>
              </a:buClr>
              <a:buFont typeface="Arial" pitchFamily="34" charset="0"/>
              <a:buChar char="•"/>
            </a:pPr>
            <a:r>
              <a:rPr lang="es-ES" sz="3200" dirty="0" smtClean="0">
                <a:latin typeface="Calibri" pitchFamily="34" charset="0"/>
              </a:rPr>
              <a:t>Formación y docencia</a:t>
            </a:r>
          </a:p>
          <a:p>
            <a:pPr algn="just">
              <a:lnSpc>
                <a:spcPct val="150000"/>
              </a:lnSpc>
              <a:buClr>
                <a:srgbClr val="003300"/>
              </a:buClr>
              <a:buFont typeface="Arial" pitchFamily="34" charset="0"/>
              <a:buChar char="•"/>
            </a:pPr>
            <a:r>
              <a:rPr lang="es-ES" sz="3200" dirty="0" smtClean="0">
                <a:latin typeface="Calibri" pitchFamily="34" charset="0"/>
              </a:rPr>
              <a:t>Extensión y vinculación</a:t>
            </a:r>
          </a:p>
          <a:p>
            <a:pPr algn="just">
              <a:lnSpc>
                <a:spcPct val="150000"/>
              </a:lnSpc>
              <a:buClr>
                <a:srgbClr val="003300"/>
              </a:buClr>
              <a:buFont typeface="Arial" pitchFamily="34" charset="0"/>
              <a:buChar char="•"/>
            </a:pPr>
            <a:r>
              <a:rPr lang="es-ES" sz="3200" dirty="0" smtClean="0">
                <a:latin typeface="Calibri" pitchFamily="34" charset="0"/>
              </a:rPr>
              <a:t>Gestión y gobierno</a:t>
            </a:r>
          </a:p>
          <a:p>
            <a:pPr algn="just">
              <a:buFont typeface="Arial" pitchFamily="34" charset="0"/>
              <a:buChar char="•"/>
            </a:pPr>
            <a:endParaRPr lang="es-ES" sz="3200" dirty="0">
              <a:latin typeface="Calibri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1584779" y="473528"/>
            <a:ext cx="6654800" cy="6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lang="es-ES" sz="3200" b="1" dirty="0" smtClean="0">
                <a:solidFill>
                  <a:srgbClr val="3D5800"/>
                </a:solidFill>
                <a:latin typeface="Calibri" pitchFamily="34" charset="0"/>
              </a:rPr>
              <a:t>Líneas estratégicas</a:t>
            </a:r>
            <a:endParaRPr lang="es-ES" sz="3200" b="1" dirty="0">
              <a:solidFill>
                <a:srgbClr val="3D58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41445" y="612613"/>
          <a:ext cx="8011236" cy="4880596"/>
        </p:xfrm>
        <a:graphic>
          <a:graphicData uri="http://schemas.openxmlformats.org/drawingml/2006/table">
            <a:tbl>
              <a:tblPr/>
              <a:tblGrid>
                <a:gridCol w="8011236"/>
              </a:tblGrid>
              <a:tr h="49260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POLÍTICAS INSTITUCIONALES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81" marR="50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CR</a:t>
                      </a:r>
                    </a:p>
                  </a:txBody>
                  <a:tcPr marL="50081" marR="500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76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1.- Funcionar como una red colaborativa y subsidiaria para el desarrollo de las funciones sustantivas, que promueva la integración e interacción entre la educación media superior y superior.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2.- Impulsar el desarrollo equilibrado de las entidades de la Red para atender la demanda educativa en las regiones del Estado en las distintas modalidades de educación.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3.- Fomentar una cultura de innovación y calidad en todas las actividades universitarias.   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4.- Promover la internacionalización en las diferentes funciones sustantivas y adjetivas de la institución.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latin typeface="Calibri"/>
                          <a:ea typeface="Calibri"/>
                          <a:cs typeface="Times New Roman"/>
                        </a:rPr>
                        <a:t>5.- Promover el compromiso social e impulsar la vinculación con el entorno en el ejercicio de las funciones sustantivas.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6.- Fomentar la sustentabilidad financiera de la institución optimizando el uso de los recursos.</a:t>
                      </a:r>
                      <a:endParaRPr lang="es-MX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6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7.- Promover la equidad, el desarrollo sustentable y la conciencia ecológica.  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82057" y="1967448"/>
          <a:ext cx="5866790" cy="3048762"/>
        </p:xfrm>
        <a:graphic>
          <a:graphicData uri="http://schemas.openxmlformats.org/drawingml/2006/table">
            <a:tbl>
              <a:tblPr/>
              <a:tblGrid>
                <a:gridCol w="58667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POLÍTICAS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QUE ORIENTAN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 LÍNEA ESTRATÉGICA DE </a:t>
                      </a:r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INVESTIGACIÓN</a:t>
                      </a:r>
                      <a:endParaRPr lang="es-MX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6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1.- Impulsar la investigación científica y tecnológica pertinente y con reconocimiento internacional.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2.- Aprovechar las áreas de oportunidad para investigación de punta.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Arial"/>
                        </a:rPr>
                        <a:t>3.- Fomentar la investigación en todos los niveles educativos y su vinculación con los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Arial"/>
                        </a:rPr>
                        <a:t>planes y programas de estudio.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4.- Fomentar el trabajo colaborativo entre los grupos de investigación de la Red que tengan líneas de investigación afines.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Políticas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2974"/>
            <a:ext cx="8229600" cy="533400"/>
          </a:xfrm>
        </p:spPr>
        <p:txBody>
          <a:bodyPr/>
          <a:lstStyle/>
          <a:p>
            <a:r>
              <a:rPr lang="es-ES" sz="2800" dirty="0" smtClean="0">
                <a:solidFill>
                  <a:srgbClr val="3D5800"/>
                </a:solidFill>
              </a:rPr>
              <a:t>Objetivos por línea estratégica:</a:t>
            </a:r>
            <a:br>
              <a:rPr lang="es-ES" sz="2800" dirty="0" smtClean="0">
                <a:solidFill>
                  <a:srgbClr val="3D5800"/>
                </a:solidFill>
              </a:rPr>
            </a:br>
            <a:r>
              <a:rPr lang="es-ES" sz="2800" dirty="0" smtClean="0">
                <a:solidFill>
                  <a:srgbClr val="3D5800"/>
                </a:solidFill>
              </a:rPr>
              <a:t>INVESTIGACIÓN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471747" y="1804744"/>
          <a:ext cx="6305007" cy="3294888"/>
        </p:xfrm>
        <a:graphic>
          <a:graphicData uri="http://schemas.openxmlformats.org/drawingml/2006/table">
            <a:tbl>
              <a:tblPr/>
              <a:tblGrid>
                <a:gridCol w="6305007"/>
              </a:tblGrid>
              <a:tr h="211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OBJETIVOS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ESTRATÉGICOS DE </a:t>
                      </a:r>
                      <a:r>
                        <a:rPr lang="es-MX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INVESTIGACIÓN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D5800"/>
                    </a:solidFill>
                  </a:tcPr>
                </a:tc>
              </a:tr>
              <a:tr h="211753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Integración </a:t>
                      </a:r>
                      <a:r>
                        <a:rPr lang="es-MX" sz="1400" b="1" dirty="0" smtClean="0">
                          <a:latin typeface="Calibri"/>
                          <a:ea typeface="Calibri"/>
                          <a:cs typeface="Times New Roman"/>
                        </a:rPr>
                        <a:t>6 de marzo 2009 </a:t>
                      </a: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por la Comisión del CR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399"/>
                    </a:solidFill>
                  </a:tcPr>
                </a:tc>
              </a:tr>
              <a:tr h="51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1.- Consolidar grupos de investigación  con reconocimiento en los ámbitos nacional e internacional.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2.- Desarrollar redes de colaboración entre  grupos de investigación a nivel nacional e internacional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fomentando</a:t>
                      </a:r>
                      <a:r>
                        <a:rPr lang="es-MX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participación de las entidades de la </a:t>
                      </a:r>
                      <a:r>
                        <a:rPr lang="es-MX" sz="1600" dirty="0" smtClean="0">
                          <a:latin typeface="Calibri"/>
                          <a:ea typeface="Calibri"/>
                          <a:cs typeface="Times New Roman"/>
                        </a:rPr>
                        <a:t>Red.</a:t>
                      </a:r>
                      <a:endParaRPr lang="es-MX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3- Vincular la investigación con las necesidades de los sectores público, social y privado.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latin typeface="Calibri"/>
                          <a:ea typeface="Calibri"/>
                          <a:cs typeface="Times New Roman"/>
                        </a:rPr>
                        <a:t>4.- Promover la formación de recursos humanos para la investigación en los diferentes niveles educativos.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latin typeface="Calibri"/>
                          <a:ea typeface="Calibri"/>
                          <a:cs typeface="Times New Roman"/>
                        </a:rPr>
                        <a:t>5.- Compartir la infraestructura de investigación en la Red Universitaria.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1425</Words>
  <Application>Microsoft Office PowerPoint</Application>
  <PresentationFormat>Presentación en pantalla (4:3)</PresentationFormat>
  <Paragraphs>136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1_Diseño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Políticas por línea estratégica: INVESTIGACIÓN</vt:lpstr>
      <vt:lpstr>Objetivos por línea estratégica: INVESTIGACIÓN</vt:lpstr>
      <vt:lpstr>Políticas por línea estratégica: FORMACIÓN Y DOCENCIA</vt:lpstr>
      <vt:lpstr>Objetivos por línea estratégica: FORMACIÓN Y DOCENCIA</vt:lpstr>
      <vt:lpstr>Políticas por línea estratégica: EXTENSIÓN Y VINCULACIÓN</vt:lpstr>
      <vt:lpstr>Objetivos por línea estratégica: EXTENSIÓN Y VINCULACIÓN</vt:lpstr>
      <vt:lpstr>Políticas por línea estratégica: GESTIÓN Y GOBIERNO</vt:lpstr>
      <vt:lpstr>Objetivos por línea estratégica: GESTIÓN Y GOBIERNO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Mayola Haro</dc:creator>
  <cp:lastModifiedBy>2520729</cp:lastModifiedBy>
  <cp:revision>554</cp:revision>
  <dcterms:created xsi:type="dcterms:W3CDTF">2007-10-10T19:48:03Z</dcterms:created>
  <dcterms:modified xsi:type="dcterms:W3CDTF">2009-03-14T02:16:00Z</dcterms:modified>
</cp:coreProperties>
</file>