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notesMasterIdLst>
    <p:notesMasterId r:id="rId11"/>
  </p:notesMasterIdLst>
  <p:sldIdLst>
    <p:sldId id="256" r:id="rId2"/>
    <p:sldId id="273" r:id="rId3"/>
    <p:sldId id="274" r:id="rId4"/>
    <p:sldId id="275" r:id="rId5"/>
    <p:sldId id="258" r:id="rId6"/>
    <p:sldId id="261" r:id="rId7"/>
    <p:sldId id="262" r:id="rId8"/>
    <p:sldId id="279" r:id="rId9"/>
    <p:sldId id="280" r:id="rId10"/>
  </p:sldIdLst>
  <p:sldSz cx="9144000" cy="6858000" type="screen4x3"/>
  <p:notesSz cx="7010400" cy="92964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E5D5"/>
    <a:srgbClr val="EDE7CB"/>
    <a:srgbClr val="EFEADD"/>
    <a:srgbClr val="F0EBE0"/>
    <a:srgbClr val="EEE8DA"/>
    <a:srgbClr val="EAE3D2"/>
    <a:srgbClr val="E3DAC3"/>
    <a:srgbClr val="F3EFE5"/>
  </p:clrMru>
</p:presentationPr>
</file>

<file path=ppt/tableStyles.xml><?xml version="1.0" encoding="utf-8"?>
<a:tblStyleLst xmlns:a="http://schemas.openxmlformats.org/drawingml/2006/main" def="{5C22544A-7EE6-4342-B048-85BDC9FD1C3A}">
  <a:tblStyle styleId="{8FD4443E-F989-4FC4-A0C8-D5A2AF1F390B}" styleName="Estilo oscuro 1 - Énfasis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835" autoAdjust="0"/>
    <p:restoredTop sz="94660"/>
  </p:normalViewPr>
  <p:slideViewPr>
    <p:cSldViewPr>
      <p:cViewPr varScale="1">
        <p:scale>
          <a:sx n="105" d="100"/>
          <a:sy n="105" d="100"/>
        </p:scale>
        <p:origin x="-1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pPr>
              <a:defRPr/>
            </a:pPr>
            <a:fld id="{96AD0F69-ECD2-4436-97DB-52681692D865}" type="datetimeFigureOut">
              <a:rPr lang="es-ES"/>
              <a:pPr>
                <a:defRPr/>
              </a:pPr>
              <a:t>13/03/2009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s-ES" noProof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ES" noProof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pPr>
              <a:defRPr/>
            </a:pPr>
            <a:fld id="{72D377C4-0779-4317-8752-0F18A672DE2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Elipse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5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417F920-C168-4F79-902F-3841752DB59D}" type="datetime1">
              <a:rPr lang="es-ES"/>
              <a:pPr>
                <a:defRPr/>
              </a:pPr>
              <a:t>13/03/2009</a:t>
            </a:fld>
            <a:endParaRPr lang="es-ES"/>
          </a:p>
        </p:txBody>
      </p:sp>
      <p:sp>
        <p:nvSpPr>
          <p:cNvPr id="6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7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42DCF51-2C1C-4737-B276-A750FA819DC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76BC1-5483-485B-AB09-139EC1A50D9C}" type="datetime1">
              <a:rPr lang="es-ES"/>
              <a:pPr>
                <a:defRPr/>
              </a:pPr>
              <a:t>13/03/2009</a:t>
            </a:fld>
            <a:endParaRPr lang="es-ES"/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18BD36-6AA1-42B7-A570-3F291AE8842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47DBD-04C0-4E15-BA36-6113A9DF6920}" type="datetime1">
              <a:rPr lang="es-ES"/>
              <a:pPr>
                <a:defRPr/>
              </a:pPr>
              <a:t>13/03/2009</a:t>
            </a:fld>
            <a:endParaRPr lang="es-ES"/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2A662F-1953-4E42-B78B-CA6E68252501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1CE32-B9BF-4357-9BC6-C85D9F7DD765}" type="datetime1">
              <a:rPr lang="es-ES"/>
              <a:pPr>
                <a:defRPr/>
              </a:pPr>
              <a:t>13/03/2009</a:t>
            </a:fld>
            <a:endParaRPr lang="es-ES"/>
          </a:p>
        </p:txBody>
      </p:sp>
      <p:sp>
        <p:nvSpPr>
          <p:cNvPr id="3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98A12-5C50-4FCE-A0E9-4B0CF024EB9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2071E-2321-4C97-A7DF-1206B5C7ACFA}" type="datetime1">
              <a:rPr lang="es-ES"/>
              <a:pPr>
                <a:defRPr/>
              </a:pPr>
              <a:t>13/03/2009</a:t>
            </a:fld>
            <a:endParaRPr lang="es-ES"/>
          </a:p>
        </p:txBody>
      </p:sp>
      <p:sp>
        <p:nvSpPr>
          <p:cNvPr id="5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21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543925" y="6429375"/>
            <a:ext cx="4572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9982E-563F-4F6A-A59D-76D5441E318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Rectángulo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5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6 Elipse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A479528-057B-47D7-B987-163E7B97A603}" type="datetime1">
              <a:rPr lang="es-ES"/>
              <a:pPr>
                <a:defRPr/>
              </a:pPr>
              <a:t>13/03/2009</a:t>
            </a:fld>
            <a:endParaRPr lang="es-ES"/>
          </a:p>
        </p:txBody>
      </p:sp>
      <p:sp>
        <p:nvSpPr>
          <p:cNvPr id="9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10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FC224D1-054F-4814-9365-E7C3515649EE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C3D72-DEA5-45D8-8348-65800495D335}" type="datetime1">
              <a:rPr lang="es-ES"/>
              <a:pPr>
                <a:defRPr/>
              </a:pPr>
              <a:t>13/03/2009</a:t>
            </a:fld>
            <a:endParaRPr lang="es-ES"/>
          </a:p>
        </p:txBody>
      </p:sp>
      <p:sp>
        <p:nvSpPr>
          <p:cNvPr id="6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EDA87F-2157-4100-BF37-B8D2A719F7A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28F2E9C-C768-4B3D-95C2-77C61A92D275}" type="datetime1">
              <a:rPr lang="es-ES"/>
              <a:pPr>
                <a:defRPr/>
              </a:pPr>
              <a:t>13/03/2009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6660F70-5138-4953-A3BB-434046340CA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F9E50-C1A0-4011-8D84-276F7AF2F890}" type="datetime1">
              <a:rPr lang="es-ES"/>
              <a:pPr>
                <a:defRPr/>
              </a:pPr>
              <a:t>13/03/2009</a:t>
            </a:fld>
            <a:endParaRPr lang="es-ES"/>
          </a:p>
        </p:txBody>
      </p:sp>
      <p:sp>
        <p:nvSpPr>
          <p:cNvPr id="4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21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CBA292-F1FC-478A-903F-339483F8535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2 Rectángulo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711EB09-2AFA-4B32-AEAB-8721444D5A4F}" type="datetime1">
              <a:rPr lang="es-ES"/>
              <a:pPr>
                <a:defRPr/>
              </a:pPr>
              <a:t>13/03/2009</a:t>
            </a:fld>
            <a:endParaRPr lang="es-ES"/>
          </a:p>
        </p:txBody>
      </p:sp>
      <p:sp>
        <p:nvSpPr>
          <p:cNvPr id="5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6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A6E3830-B51A-4DA1-9D21-B6999083B47A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9D67C41-44F6-400A-90F4-BFB65E004FFC}" type="datetime1">
              <a:rPr lang="es-ES"/>
              <a:pPr>
                <a:defRPr/>
              </a:pPr>
              <a:t>13/03/2009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69C23E7-8A7A-4DFF-A623-03807C270F4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</a:endParaRPr>
          </a:p>
        </p:txBody>
      </p:sp>
      <p:sp>
        <p:nvSpPr>
          <p:cNvPr id="6" name="5 Proceso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6 Proceso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es-ES" noProof="0" smtClean="0"/>
              <a:t>Haga clic en el icono para agregar una imagen</a:t>
            </a:r>
            <a:endParaRPr lang="en-U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4B62AF5-FF25-4085-B461-5B5FFD7060A8}" type="datetime1">
              <a:rPr lang="es-ES"/>
              <a:pPr>
                <a:defRPr/>
              </a:pPr>
              <a:t>13/03/2009</a:t>
            </a:fld>
            <a:endParaRPr lang="es-ES"/>
          </a:p>
        </p:txBody>
      </p:sp>
      <p:sp>
        <p:nvSpPr>
          <p:cNvPr id="9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10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30074ED-8E44-4C5F-A6DB-D4FAE999D19C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Elipse"/>
          <p:cNvSpPr/>
          <p:nvPr/>
        </p:nvSpPr>
        <p:spPr>
          <a:xfrm>
            <a:off x="0" y="142875"/>
            <a:ext cx="1428750" cy="1701800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11 Rectángulo"/>
          <p:cNvSpPr/>
          <p:nvPr/>
        </p:nvSpPr>
        <p:spPr>
          <a:xfrm>
            <a:off x="1071563" y="0"/>
            <a:ext cx="807243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30" name="8 Marcador de texto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smtClean="0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34F4B751-BDDC-4C83-8802-437FDC1AD254}" type="datetime1">
              <a:rPr lang="es-ES"/>
              <a:pPr>
                <a:defRPr/>
              </a:pPr>
              <a:t>13/03/2009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</a:defRPr>
            </a:lvl1pPr>
            <a:extLst/>
          </a:lstStyle>
          <a:p>
            <a:pPr>
              <a:defRPr/>
            </a:pPr>
            <a:fld id="{F493E8CA-ED3E-4D41-89A0-D143669573A0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11" name="10 Anillo"/>
          <p:cNvSpPr/>
          <p:nvPr/>
        </p:nvSpPr>
        <p:spPr>
          <a:xfrm rot="2315675">
            <a:off x="153477" y="524043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2" r:id="rId4"/>
    <p:sldLayoutId id="2147483966" r:id="rId5"/>
    <p:sldLayoutId id="2147483961" r:id="rId6"/>
    <p:sldLayoutId id="2147483967" r:id="rId7"/>
    <p:sldLayoutId id="2147483968" r:id="rId8"/>
    <p:sldLayoutId id="2147483969" r:id="rId9"/>
    <p:sldLayoutId id="2147483960" r:id="rId10"/>
    <p:sldLayoutId id="2147483959" r:id="rId11"/>
    <p:sldLayoutId id="2147483958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696D52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696D52"/>
          </a:solidFill>
          <a:latin typeface="Gill Sans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696D52"/>
          </a:solidFill>
          <a:latin typeface="Gill Sans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696D52"/>
          </a:solidFill>
          <a:latin typeface="Gill Sans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696D52"/>
          </a:solidFill>
          <a:latin typeface="Gill Sans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696D52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696D52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696D52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696D52"/>
          </a:solidFill>
          <a:latin typeface="Gill Sans MT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A8CDD7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C0BEAF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75000"/>
              </a:schemeClr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3 Imagen" descr="Escudo UdeG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785813"/>
            <a:ext cx="4286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1 Título"/>
          <p:cNvSpPr txBox="1">
            <a:spLocks/>
          </p:cNvSpPr>
          <p:nvPr/>
        </p:nvSpPr>
        <p:spPr>
          <a:xfrm>
            <a:off x="1357290" y="1714488"/>
            <a:ext cx="7143800" cy="192882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 anchorCtr="1">
            <a:normAutofit fontScale="40000" lnSpcReduction="2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E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ES" sz="9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elix Titling" pitchFamily="82" charset="0"/>
              </a:rPr>
              <a:t>UNIVERSIDAD DE GUADALAJARA</a:t>
            </a:r>
            <a:br>
              <a:rPr lang="es-ES" sz="96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elix Titling" pitchFamily="82" charset="0"/>
              </a:rPr>
            </a:br>
            <a:r>
              <a:rPr lang="es-ES" sz="7400" b="1" dirty="0"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elix Titling" pitchFamily="82" charset="0"/>
              </a:rPr>
              <a:t>H. CONSEJO GENERAL UNIVERSITARIO</a:t>
            </a:r>
          </a:p>
          <a:p>
            <a:pPr algn="ctr" fontAlgn="auto">
              <a:spcAft>
                <a:spcPts val="0"/>
              </a:spcAft>
              <a:defRPr/>
            </a:pPr>
            <a:r>
              <a:rPr lang="es-ES" sz="9600" b="1" dirty="0">
                <a:ln w="6350"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elix Titling" pitchFamily="82" charset="0"/>
              </a:rPr>
              <a:t>CONTRALORIA GENERAL</a:t>
            </a:r>
            <a:r>
              <a:rPr lang="es-E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s-ES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sz="31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2786050" y="3857628"/>
            <a:ext cx="3786214" cy="156966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>
            <a:sp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s-ES" sz="3600" b="1" dirty="0">
                <a:ln w="6350"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s-ES" sz="4800" b="1" dirty="0">
                <a:ln w="6350">
                  <a:noFill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elix Titling" pitchFamily="82" charset="0"/>
              </a:rPr>
              <a:t>Marzo 2009</a:t>
            </a:r>
          </a:p>
        </p:txBody>
      </p:sp>
      <p:sp>
        <p:nvSpPr>
          <p:cNvPr id="8" name="7 Rectángulo"/>
          <p:cNvSpPr/>
          <p:nvPr/>
        </p:nvSpPr>
        <p:spPr>
          <a:xfrm>
            <a:off x="8929688" y="0"/>
            <a:ext cx="214312" cy="6858000"/>
          </a:xfrm>
          <a:prstGeom prst="rect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285875" y="357188"/>
            <a:ext cx="7497763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2400" b="1" dirty="0" smtClean="0"/>
              <a:t>OBSERVACIONES MÁS RECURRENTES</a:t>
            </a: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b="1" dirty="0" smtClean="0"/>
              <a:t> QUE RESULTAN EN LAS AUDITORIAS QUE PRACTICA LA CONTRALORIA GENERAL</a:t>
            </a:r>
            <a:r>
              <a:rPr lang="es-ES" sz="2400" b="1" cap="small" dirty="0" smtClean="0">
                <a:solidFill>
                  <a:schemeClr val="tx2">
                    <a:satMod val="130000"/>
                  </a:schemeClr>
                </a:solidFill>
              </a:rPr>
              <a:t> </a:t>
            </a:r>
            <a:r>
              <a:rPr lang="es-ES" sz="24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s-ES" sz="2400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es-ES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7410" name="2 Marcador de contenido"/>
          <p:cNvSpPr>
            <a:spLocks noGrp="1"/>
          </p:cNvSpPr>
          <p:nvPr>
            <p:ph idx="1"/>
          </p:nvPr>
        </p:nvSpPr>
        <p:spPr>
          <a:xfrm>
            <a:off x="214313" y="1928813"/>
            <a:ext cx="8429625" cy="4800600"/>
          </a:xfrm>
        </p:spPr>
        <p:txBody>
          <a:bodyPr/>
          <a:lstStyle/>
          <a:p>
            <a:pPr marL="0" indent="0" algn="ctr" eaLnBrk="1" hangingPunct="1">
              <a:spcBef>
                <a:spcPct val="0"/>
              </a:spcBef>
              <a:buClrTx/>
              <a:buSzTx/>
              <a:buFont typeface="Wingdings 2" pitchFamily="18" charset="2"/>
              <a:buNone/>
            </a:pPr>
            <a:r>
              <a:rPr lang="es-ES" sz="2400" b="1" i="1" u="sng" smtClean="0">
                <a:latin typeface="Arial" charset="0"/>
                <a:ea typeface="Times New Roman" pitchFamily="18" charset="0"/>
                <a:cs typeface="Arial" charset="0"/>
              </a:rPr>
              <a:t>REVISIÓN FINANCIERA:</a:t>
            </a:r>
            <a:r>
              <a:rPr lang="es-ES" sz="2400" b="1" i="1" smtClean="0">
                <a:latin typeface="Arial" charset="0"/>
                <a:ea typeface="Times New Roman" pitchFamily="18" charset="0"/>
                <a:cs typeface="Arial" charset="0"/>
              </a:rPr>
              <a:t> </a:t>
            </a:r>
            <a:r>
              <a:rPr lang="es-MX" sz="2400" smtClean="0">
                <a:solidFill>
                  <a:srgbClr val="000000"/>
                </a:solidFill>
                <a:latin typeface="Arial" charset="0"/>
                <a:ea typeface="Times New Roman" pitchFamily="18" charset="0"/>
                <a:cs typeface="Arial" charset="0"/>
              </a:rPr>
              <a:t>No se cumple con la normatividad universitaria en lo relativo a: </a:t>
            </a:r>
          </a:p>
          <a:p>
            <a:pPr marL="0" indent="0" algn="just" eaLnBrk="1" hangingPunct="1">
              <a:spcBef>
                <a:spcPct val="0"/>
              </a:spcBef>
              <a:buClrTx/>
              <a:buSzTx/>
              <a:buFont typeface="Wingdings 2" pitchFamily="18" charset="2"/>
              <a:buNone/>
            </a:pPr>
            <a:endParaRPr lang="es-MX" sz="2400" smtClean="0">
              <a:solidFill>
                <a:srgbClr val="000000"/>
              </a:solidFill>
              <a:latin typeface="Arial" charset="0"/>
              <a:ea typeface="Times New Roman" pitchFamily="18" charset="0"/>
              <a:cs typeface="Arial" charset="0"/>
            </a:endParaRPr>
          </a:p>
          <a:p>
            <a:pPr marL="0" indent="0" algn="just">
              <a:buFont typeface="Gill Sans MT" pitchFamily="34" charset="0"/>
              <a:buAutoNum type="arabicPeriod"/>
            </a:pPr>
            <a:r>
              <a:rPr lang="es-MX" sz="2400" smtClean="0">
                <a:ea typeface="Times New Roman" pitchFamily="18" charset="0"/>
                <a:cs typeface="Arial" charset="0"/>
              </a:rPr>
              <a:t>Depositar a la cuenta bancaria institucional de Dirección de Finanzas </a:t>
            </a:r>
            <a:r>
              <a:rPr lang="es-MX" sz="2400" b="1" smtClean="0">
                <a:ea typeface="Times New Roman" pitchFamily="18" charset="0"/>
                <a:cs typeface="Arial" charset="0"/>
              </a:rPr>
              <a:t>los ingresos extraordinarios</a:t>
            </a:r>
            <a:r>
              <a:rPr lang="es-MX" sz="2400" smtClean="0">
                <a:ea typeface="Times New Roman" pitchFamily="18" charset="0"/>
                <a:cs typeface="Arial" charset="0"/>
              </a:rPr>
              <a:t> obtenidos. </a:t>
            </a:r>
          </a:p>
          <a:p>
            <a:pPr marL="0" indent="0" algn="just">
              <a:buFont typeface="Gill Sans MT" pitchFamily="34" charset="0"/>
              <a:buAutoNum type="arabicPeriod"/>
            </a:pPr>
            <a:endParaRPr lang="es-ES" sz="2400" smtClean="0">
              <a:ea typeface="Times New Roman" pitchFamily="18" charset="0"/>
              <a:cs typeface="Arial" charset="0"/>
            </a:endParaRPr>
          </a:p>
          <a:p>
            <a:pPr marL="0" indent="0" algn="just">
              <a:buFont typeface="Gill Sans MT" pitchFamily="34" charset="0"/>
              <a:buAutoNum type="arabicPeriod"/>
            </a:pPr>
            <a:r>
              <a:rPr lang="es-MX" sz="2400" smtClean="0">
                <a:ea typeface="Times New Roman" pitchFamily="18" charset="0"/>
                <a:cs typeface="Arial" charset="0"/>
              </a:rPr>
              <a:t>Entregar comprobantes fiscales o sellados por la Contraloría. </a:t>
            </a:r>
          </a:p>
          <a:p>
            <a:pPr marL="0" indent="0" algn="just">
              <a:buFont typeface="Gill Sans MT" pitchFamily="34" charset="0"/>
              <a:buAutoNum type="arabicPeriod"/>
            </a:pPr>
            <a:endParaRPr lang="es-ES" sz="2400" smtClean="0">
              <a:ea typeface="Times New Roman" pitchFamily="18" charset="0"/>
              <a:cs typeface="Arial" charset="0"/>
            </a:endParaRPr>
          </a:p>
          <a:p>
            <a:pPr marL="0" indent="0" algn="just">
              <a:buFont typeface="Gill Sans MT" pitchFamily="34" charset="0"/>
              <a:buAutoNum type="arabicPeriod"/>
            </a:pPr>
            <a:r>
              <a:rPr lang="es-MX" sz="2400" smtClean="0">
                <a:ea typeface="Times New Roman" pitchFamily="18" charset="0"/>
                <a:cs typeface="Arial" charset="0"/>
              </a:rPr>
              <a:t>Elaborar informes financieros sobre los mismos entregando copia para la Contraloría.</a:t>
            </a:r>
            <a:endParaRPr lang="es-ES" sz="2400" smtClean="0">
              <a:ea typeface="Times New Roman" pitchFamily="18" charset="0"/>
              <a:cs typeface="Arial" charset="0"/>
            </a:endParaRPr>
          </a:p>
        </p:txBody>
      </p:sp>
      <p:pic>
        <p:nvPicPr>
          <p:cNvPr id="10244" name="3 Imagen" descr="Escudo UdeG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785813"/>
            <a:ext cx="4286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8929688" y="0"/>
            <a:ext cx="214312" cy="6858000"/>
          </a:xfrm>
          <a:prstGeom prst="rect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B82E6F6-8673-490D-9B4B-DA251E3CC9B0}" type="slidenum">
              <a:rPr lang="es-ES" smtClean="0"/>
              <a:pPr>
                <a:defRPr/>
              </a:pPr>
              <a:t>2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143000" y="428625"/>
            <a:ext cx="7497763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2400" b="1" dirty="0" smtClean="0"/>
              <a:t>OBSERVACIONES MÁS RECURRENTES</a:t>
            </a: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b="1" dirty="0" smtClean="0"/>
              <a:t> QUE RESULTAN EN LAS AUDITORIAS QUE PRACTICA LA CONTRALORIA GENERAL</a:t>
            </a:r>
            <a:endParaRPr lang="es-ES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5750" y="1500188"/>
            <a:ext cx="8362950" cy="5072062"/>
          </a:xfrm>
        </p:spPr>
        <p:txBody>
          <a:bodyPr>
            <a:normAutofit lnSpcReduction="10000"/>
          </a:bodyPr>
          <a:lstStyle/>
          <a:p>
            <a:pPr algn="just" eaLnBrk="1" hangingPunct="1">
              <a:buFont typeface="Wingdings 2" pitchFamily="18" charset="2"/>
              <a:buNone/>
            </a:pPr>
            <a:r>
              <a:rPr lang="es-ES" sz="3000" smtClean="0"/>
              <a:t> </a:t>
            </a:r>
          </a:p>
          <a:p>
            <a:pPr algn="just">
              <a:buFont typeface="Gill Sans MT" pitchFamily="34" charset="0"/>
              <a:buAutoNum type="arabicPeriod" startAt="4"/>
            </a:pPr>
            <a:r>
              <a:rPr lang="es-MX" sz="2400" smtClean="0"/>
              <a:t>Las Unidades Responsables del Gasto no se apegan al plazo establecido en la Norma, de </a:t>
            </a:r>
            <a:r>
              <a:rPr lang="es-MX" sz="2400" b="1" smtClean="0"/>
              <a:t>60 días para la comprobación de los recursos</a:t>
            </a:r>
            <a:r>
              <a:rPr lang="es-MX" sz="2400" smtClean="0"/>
              <a:t> a Dirección de Finanzas. </a:t>
            </a:r>
          </a:p>
          <a:p>
            <a:pPr algn="just">
              <a:buFont typeface="Gill Sans MT" pitchFamily="34" charset="0"/>
              <a:buAutoNum type="arabicPeriod" startAt="4"/>
            </a:pPr>
            <a:endParaRPr lang="es-ES" sz="2400" smtClean="0"/>
          </a:p>
          <a:p>
            <a:pPr algn="just">
              <a:buFont typeface="Gill Sans MT" pitchFamily="34" charset="0"/>
              <a:buAutoNum type="arabicPeriod" startAt="4"/>
            </a:pPr>
            <a:r>
              <a:rPr lang="es-MX" sz="2400" smtClean="0"/>
              <a:t>No se reembolsan oportunamente a la Dirección de Finanzas, la totalidad de  recursos no ejercidos correspondientes al ejercicio.</a:t>
            </a:r>
          </a:p>
          <a:p>
            <a:pPr algn="just">
              <a:buFont typeface="Gill Sans MT" pitchFamily="34" charset="0"/>
              <a:buAutoNum type="arabicPeriod" startAt="4"/>
            </a:pPr>
            <a:endParaRPr lang="es-ES" sz="2400" smtClean="0"/>
          </a:p>
          <a:p>
            <a:pPr algn="just">
              <a:buFont typeface="Gill Sans MT" pitchFamily="34" charset="0"/>
              <a:buAutoNum type="arabicPeriod" startAt="4"/>
            </a:pPr>
            <a:r>
              <a:rPr lang="es-MX" sz="2400" smtClean="0"/>
              <a:t>No se  actualizan oportunamente la totalidad de registros de  bienes muebles en el Sistema Electrónico SIIAU, (PATME II), ni las firmas de los resguardantes. </a:t>
            </a:r>
            <a:endParaRPr lang="es-ES" sz="2400" smtClean="0"/>
          </a:p>
          <a:p>
            <a:pPr algn="just" eaLnBrk="1" hangingPunct="1"/>
            <a:endParaRPr lang="es-ES" sz="3000" smtClean="0"/>
          </a:p>
        </p:txBody>
      </p:sp>
      <p:pic>
        <p:nvPicPr>
          <p:cNvPr id="11268" name="3 Imagen" descr="Escudo UdeG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785813"/>
            <a:ext cx="4286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8929688" y="0"/>
            <a:ext cx="214312" cy="6858000"/>
          </a:xfrm>
          <a:prstGeom prst="rect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E2D91F3-D609-4CB3-992F-632584DB030E}" type="slidenum">
              <a:rPr lang="es-ES" smtClean="0"/>
              <a:pPr>
                <a:defRPr/>
              </a:pPr>
              <a:t>3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100" y="642938"/>
            <a:ext cx="7499350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2400" b="1" dirty="0" smtClean="0"/>
              <a:t>OBSERVACIONES MÁS RECURRENTES</a:t>
            </a: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b="1" dirty="0" smtClean="0"/>
              <a:t> QUE RESULTAN EN LAS AUDITORIAS QUE PRACTICA LA CONTRALORIA GENERAL</a:t>
            </a:r>
            <a:r>
              <a:rPr lang="es-ES" sz="2400" dirty="0" smtClean="0">
                <a:solidFill>
                  <a:schemeClr val="tx2">
                    <a:satMod val="130000"/>
                  </a:schemeClr>
                </a:solidFill>
              </a:rPr>
              <a:t/>
            </a:r>
            <a:br>
              <a:rPr lang="es-ES" sz="2400" dirty="0" smtClean="0">
                <a:solidFill>
                  <a:schemeClr val="tx2">
                    <a:satMod val="130000"/>
                  </a:schemeClr>
                </a:solidFill>
              </a:rPr>
            </a:br>
            <a:endParaRPr lang="es-ES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2291" name="2 Marcador de contenido"/>
          <p:cNvSpPr>
            <a:spLocks noGrp="1"/>
          </p:cNvSpPr>
          <p:nvPr>
            <p:ph idx="1"/>
          </p:nvPr>
        </p:nvSpPr>
        <p:spPr>
          <a:xfrm>
            <a:off x="357188" y="2714625"/>
            <a:ext cx="8215312" cy="2500313"/>
          </a:xfrm>
        </p:spPr>
        <p:txBody>
          <a:bodyPr/>
          <a:lstStyle/>
          <a:p>
            <a:pPr marL="539750" indent="-457200" algn="just">
              <a:buFont typeface="Gill Sans MT" pitchFamily="34" charset="0"/>
              <a:buAutoNum type="arabicPeriod" startAt="7"/>
            </a:pPr>
            <a:r>
              <a:rPr lang="es-MX" sz="2400" smtClean="0"/>
              <a:t>No se  entrega a la Dirección de Finanzas los reportes mensuales de  impuestos por el IVA de los ingresos propios captados , así como los impuestos mensuales por concepto de retenciones de honorarios y arrendamiento; no cumpliendo con lo establecido en las  circulares No. 3/96 y 3/2000 emitidas por la Contraloría General. </a:t>
            </a:r>
            <a:endParaRPr lang="es-ES" sz="2400" smtClean="0"/>
          </a:p>
          <a:p>
            <a:pPr marL="539750" indent="-457200">
              <a:buFont typeface="Wingdings 2" pitchFamily="18" charset="2"/>
              <a:buNone/>
            </a:pPr>
            <a:endParaRPr lang="es-ES" sz="2400" smtClean="0"/>
          </a:p>
          <a:p>
            <a:pPr marL="539750" indent="-457200" algn="just" eaLnBrk="1" hangingPunct="1">
              <a:lnSpc>
                <a:spcPct val="80000"/>
              </a:lnSpc>
              <a:buFont typeface="Gill Sans MT" pitchFamily="34" charset="0"/>
              <a:buAutoNum type="arabicPeriod" startAt="7"/>
            </a:pPr>
            <a:endParaRPr lang="es-ES" sz="2200" smtClean="0"/>
          </a:p>
        </p:txBody>
      </p:sp>
      <p:pic>
        <p:nvPicPr>
          <p:cNvPr id="12292" name="3 Imagen" descr="Escudo UdeG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785813"/>
            <a:ext cx="4286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8929688" y="0"/>
            <a:ext cx="214312" cy="6858000"/>
          </a:xfrm>
          <a:prstGeom prst="rect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F3BCF0-8F86-489E-BB63-ED41A3067F56}" type="slidenum">
              <a:rPr lang="es-ES" smtClean="0"/>
              <a:pPr>
                <a:defRPr/>
              </a:pPr>
              <a:t>4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1563" y="928688"/>
            <a:ext cx="7572375" cy="1143000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s-ES" sz="2400" b="1" i="1" u="sng" dirty="0" smtClean="0"/>
              <a:t>REVISIÓN AL PARQUE VEHICULAR</a:t>
            </a:r>
            <a:r>
              <a:rPr lang="es-ES" sz="2400" b="1" i="1" dirty="0" smtClean="0"/>
              <a:t>:</a:t>
            </a:r>
            <a:r>
              <a:rPr lang="es-ES" sz="2400" dirty="0" smtClean="0"/>
              <a:t/>
            </a:r>
            <a:br>
              <a:rPr lang="es-ES" sz="2400" dirty="0" smtClean="0"/>
            </a:br>
            <a:r>
              <a:rPr lang="es-E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s-ES" sz="24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s-ES" sz="2400" dirty="0">
              <a:solidFill>
                <a:schemeClr val="tx2">
                  <a:satMod val="130000"/>
                </a:schemeClr>
              </a:solidFill>
            </a:endParaRPr>
          </a:p>
        </p:txBody>
      </p:sp>
      <p:sp>
        <p:nvSpPr>
          <p:cNvPr id="13315" name="2 Marcador de contenido"/>
          <p:cNvSpPr>
            <a:spLocks noGrp="1"/>
          </p:cNvSpPr>
          <p:nvPr>
            <p:ph idx="1"/>
          </p:nvPr>
        </p:nvSpPr>
        <p:spPr>
          <a:xfrm>
            <a:off x="107950" y="1773238"/>
            <a:ext cx="8791575" cy="4643437"/>
          </a:xfrm>
        </p:spPr>
        <p:txBody>
          <a:bodyPr/>
          <a:lstStyle/>
          <a:p>
            <a:pPr marL="692150" indent="-609600" algn="just">
              <a:buFont typeface="Gill Sans MT" pitchFamily="34" charset="0"/>
              <a:buAutoNum type="arabicPeriod"/>
            </a:pPr>
            <a:r>
              <a:rPr lang="es-MX" sz="2400" smtClean="0"/>
              <a:t>No se cumple con los Lineamientos para Vehículos Oficiales de la Universidad de Guadalajara, en cuanto a la elaboración de las </a:t>
            </a:r>
            <a:r>
              <a:rPr lang="es-MX" sz="2400" b="1" smtClean="0"/>
              <a:t>órdenes de salida y de servicio.</a:t>
            </a:r>
            <a:endParaRPr lang="es-ES" sz="2400" smtClean="0"/>
          </a:p>
          <a:p>
            <a:pPr marL="692150" indent="-609600" algn="just">
              <a:buFont typeface="Gill Sans MT" pitchFamily="34" charset="0"/>
              <a:buAutoNum type="arabicPeriod"/>
            </a:pPr>
            <a:r>
              <a:rPr lang="es-MX" sz="2400" smtClean="0"/>
              <a:t>No hay evidencia de que los </a:t>
            </a:r>
            <a:r>
              <a:rPr lang="es-MX" sz="2400" b="1" smtClean="0"/>
              <a:t>vehículos sean de uso exclusivo</a:t>
            </a:r>
            <a:r>
              <a:rPr lang="es-MX" sz="2400" smtClean="0"/>
              <a:t> para la realización de actividades propias de la Universidad; </a:t>
            </a:r>
          </a:p>
          <a:p>
            <a:pPr marL="692150" indent="-609600" algn="just">
              <a:buFont typeface="Gill Sans MT" pitchFamily="34" charset="0"/>
              <a:buAutoNum type="arabicPeriod"/>
            </a:pPr>
            <a:r>
              <a:rPr lang="es-MX" sz="2400" smtClean="0"/>
              <a:t>La mayoría de los vehículos están asignados para el uso de funcionarios o académicos, que no reportan sus actividades.</a:t>
            </a:r>
          </a:p>
          <a:p>
            <a:pPr marL="692150" indent="-609600" algn="just">
              <a:buFont typeface="Gill Sans MT" pitchFamily="34" charset="0"/>
              <a:buAutoNum type="arabicPeriod"/>
            </a:pPr>
            <a:r>
              <a:rPr lang="es-ES" sz="2400" smtClean="0"/>
              <a:t>Los </a:t>
            </a:r>
            <a:r>
              <a:rPr lang="es-ES" sz="2400" b="1" smtClean="0"/>
              <a:t>consumos de gasolina del Centro</a:t>
            </a:r>
            <a:r>
              <a:rPr lang="es-ES" sz="2400" smtClean="0"/>
              <a:t>, no son solo para los vehículos oficiales o viáticos; de manera constante se consideran en los proyectos, gastos en combustibles que no se justifican.</a:t>
            </a:r>
          </a:p>
        </p:txBody>
      </p:sp>
      <p:pic>
        <p:nvPicPr>
          <p:cNvPr id="13316" name="3 Imagen" descr="Escudo UdeG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785813"/>
            <a:ext cx="4286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8929688" y="0"/>
            <a:ext cx="214312" cy="6858000"/>
          </a:xfrm>
          <a:prstGeom prst="rect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D3E71B-9E32-48BA-912E-E6BBFFB266AB}" type="slidenum">
              <a:rPr lang="es-ES" smtClean="0"/>
              <a:pPr>
                <a:defRPr/>
              </a:pPr>
              <a:t>5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100" y="571500"/>
            <a:ext cx="749935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s-ES" sz="3200" b="1" i="1" u="sng" dirty="0" smtClean="0"/>
              <a:t>REVISIÓN AL RUBRO DEL ALMACEN:</a:t>
            </a:r>
            <a:endParaRPr lang="es-ES" sz="3200" dirty="0"/>
          </a:p>
        </p:txBody>
      </p:sp>
      <p:sp>
        <p:nvSpPr>
          <p:cNvPr id="14339" name="2 Marcador de contenido"/>
          <p:cNvSpPr>
            <a:spLocks noGrp="1"/>
          </p:cNvSpPr>
          <p:nvPr>
            <p:ph idx="1"/>
          </p:nvPr>
        </p:nvSpPr>
        <p:spPr>
          <a:xfrm>
            <a:off x="214313" y="2343150"/>
            <a:ext cx="8429625" cy="4157663"/>
          </a:xfrm>
        </p:spPr>
        <p:txBody>
          <a:bodyPr/>
          <a:lstStyle/>
          <a:p>
            <a:pPr marL="596900" indent="-514350" algn="just">
              <a:buFont typeface="Gill Sans MT" pitchFamily="34" charset="0"/>
              <a:buAutoNum type="arabicPeriod"/>
            </a:pPr>
            <a:r>
              <a:rPr lang="es-MX" smtClean="0"/>
              <a:t>No se registra</a:t>
            </a:r>
            <a:r>
              <a:rPr lang="es-MX" b="1" smtClean="0"/>
              <a:t> el total de las entradas y salidas</a:t>
            </a:r>
            <a:r>
              <a:rPr lang="es-MX" smtClean="0"/>
              <a:t> de materiales en el sistema de control de inventarios oficial.</a:t>
            </a:r>
            <a:endParaRPr lang="es-ES" smtClean="0"/>
          </a:p>
          <a:p>
            <a:pPr marL="596900" indent="-514350" algn="just">
              <a:buFont typeface="Gill Sans MT" pitchFamily="34" charset="0"/>
              <a:buAutoNum type="arabicPeriod"/>
            </a:pPr>
            <a:r>
              <a:rPr lang="es-MX" smtClean="0"/>
              <a:t>No se realizan inventarios físicos periódicos, conforme lo establece la normatividad universitaria.</a:t>
            </a:r>
            <a:endParaRPr lang="es-ES" smtClean="0"/>
          </a:p>
        </p:txBody>
      </p:sp>
      <p:pic>
        <p:nvPicPr>
          <p:cNvPr id="14340" name="3 Imagen" descr="Escudo UdeG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785813"/>
            <a:ext cx="4286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8929688" y="0"/>
            <a:ext cx="214312" cy="6858000"/>
          </a:xfrm>
          <a:prstGeom prst="rect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CCEED7-1708-407E-B558-20231DC77A38}" type="slidenum">
              <a:rPr lang="es-ES" smtClean="0"/>
              <a:pPr>
                <a:defRPr/>
              </a:pPr>
              <a:t>6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100" y="428625"/>
            <a:ext cx="749935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>
              <a:defRPr/>
            </a:pPr>
            <a:r>
              <a:rPr lang="es-ES" sz="3200" b="1" i="1" u="sng" dirty="0" smtClean="0"/>
              <a:t>REVISIÓN AL RUBRO DE NÓMINAS</a:t>
            </a:r>
            <a:r>
              <a:rPr lang="es-ES" sz="3200" b="1" u="sng" dirty="0" smtClean="0"/>
              <a:t>:</a:t>
            </a:r>
            <a:r>
              <a:rPr lang="es-ES" sz="3200" dirty="0" smtClean="0"/>
              <a:t/>
            </a:r>
            <a:br>
              <a:rPr lang="es-ES" sz="3200" dirty="0" smtClean="0"/>
            </a:br>
            <a:r>
              <a:rPr lang="es-ES" sz="3200" b="1" dirty="0" smtClean="0"/>
              <a:t> </a:t>
            </a:r>
            <a:endParaRPr lang="es-ES" sz="3200" dirty="0"/>
          </a:p>
        </p:txBody>
      </p:sp>
      <p:sp>
        <p:nvSpPr>
          <p:cNvPr id="32770" name="2 Marcador de contenido"/>
          <p:cNvSpPr>
            <a:spLocks noGrp="1"/>
          </p:cNvSpPr>
          <p:nvPr>
            <p:ph idx="1"/>
          </p:nvPr>
        </p:nvSpPr>
        <p:spPr>
          <a:xfrm>
            <a:off x="285750" y="1985963"/>
            <a:ext cx="8143875" cy="4800600"/>
          </a:xfrm>
        </p:spPr>
        <p:txBody>
          <a:bodyPr/>
          <a:lstStyle/>
          <a:p>
            <a:pPr marL="596900" indent="-514350" algn="just">
              <a:buFont typeface="+mj-lt"/>
              <a:buAutoNum type="arabicPeriod"/>
              <a:defRPr/>
            </a:pPr>
            <a:r>
              <a:rPr lang="es-ES" dirty="0" smtClean="0"/>
              <a:t>No se cumple con la </a:t>
            </a:r>
            <a:r>
              <a:rPr lang="es-ES" b="1" dirty="0" smtClean="0"/>
              <a:t>carga horaria</a:t>
            </a:r>
            <a:r>
              <a:rPr lang="es-ES" dirty="0" smtClean="0"/>
              <a:t> de conformidad con los nombramientos.</a:t>
            </a:r>
          </a:p>
          <a:p>
            <a:pPr marL="596900" indent="-514350" algn="just">
              <a:buFont typeface="+mj-lt"/>
              <a:buAutoNum type="arabicPeriod"/>
              <a:defRPr/>
            </a:pPr>
            <a:r>
              <a:rPr lang="es-ES" dirty="0" smtClean="0"/>
              <a:t>No se implementan </a:t>
            </a:r>
            <a:r>
              <a:rPr lang="es-ES" b="1" dirty="0" smtClean="0"/>
              <a:t>controles de asistencia</a:t>
            </a:r>
            <a:r>
              <a:rPr lang="es-ES" dirty="0" smtClean="0"/>
              <a:t> eficientes.</a:t>
            </a:r>
          </a:p>
          <a:p>
            <a:pPr marL="596900" indent="-514350" algn="just">
              <a:buFont typeface="+mj-lt"/>
              <a:buAutoNum type="arabicPeriod"/>
              <a:defRPr/>
            </a:pPr>
            <a:r>
              <a:rPr lang="es-ES" dirty="0" smtClean="0"/>
              <a:t>El personal </a:t>
            </a:r>
            <a:r>
              <a:rPr lang="es-ES" b="1" dirty="0" smtClean="0"/>
              <a:t>académico no asiste</a:t>
            </a:r>
            <a:r>
              <a:rPr lang="es-ES" dirty="0" smtClean="0"/>
              <a:t> con regularidad en los </a:t>
            </a:r>
            <a:r>
              <a:rPr lang="es-ES" b="1" dirty="0" smtClean="0"/>
              <a:t>periodos vacacionales</a:t>
            </a:r>
            <a:r>
              <a:rPr lang="es-ES" dirty="0" smtClean="0"/>
              <a:t> de los alumnos. </a:t>
            </a:r>
          </a:p>
          <a:p>
            <a:pPr algn="just" eaLnBrk="1" hangingPunct="1">
              <a:buFont typeface="Wingdings 2" pitchFamily="18" charset="2"/>
              <a:buNone/>
              <a:defRPr/>
            </a:pPr>
            <a:endParaRPr lang="es-ES" dirty="0" smtClean="0"/>
          </a:p>
          <a:p>
            <a:pPr algn="just" eaLnBrk="1" hangingPunct="1">
              <a:defRPr/>
            </a:pPr>
            <a:endParaRPr lang="es-ES" dirty="0" smtClean="0"/>
          </a:p>
        </p:txBody>
      </p:sp>
      <p:pic>
        <p:nvPicPr>
          <p:cNvPr id="15364" name="3 Imagen" descr="Escudo UdeG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785813"/>
            <a:ext cx="4286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8929688" y="0"/>
            <a:ext cx="214312" cy="6858000"/>
          </a:xfrm>
          <a:prstGeom prst="rect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BB2891-9A08-4F9A-996E-7C52DDB80728}" type="slidenum">
              <a:rPr lang="es-ES" smtClean="0"/>
              <a:pPr>
                <a:defRPr/>
              </a:pPr>
              <a:t>7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100" y="500063"/>
            <a:ext cx="749935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buFontTx/>
              <a:buChar char="•"/>
              <a:defRPr/>
            </a:pPr>
            <a:r>
              <a:rPr lang="es-ES" sz="3200" b="1" i="1" u="sng" dirty="0" smtClean="0"/>
              <a:t>REVISIÓN AL RUBRO DE NÓMINAS</a:t>
            </a:r>
            <a:r>
              <a:rPr lang="es-ES" sz="3200" b="1" u="sng" dirty="0" smtClean="0"/>
              <a:t>:</a:t>
            </a:r>
            <a:r>
              <a:rPr lang="es-ES" sz="3200" dirty="0" smtClean="0"/>
              <a:t/>
            </a:r>
            <a:br>
              <a:rPr lang="es-ES" sz="3200" dirty="0" smtClean="0"/>
            </a:br>
            <a:endParaRPr lang="es-ES" sz="32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3794" name="2 Marcador de contenido"/>
          <p:cNvSpPr>
            <a:spLocks noGrp="1"/>
          </p:cNvSpPr>
          <p:nvPr>
            <p:ph idx="1"/>
          </p:nvPr>
        </p:nvSpPr>
        <p:spPr>
          <a:xfrm>
            <a:off x="250825" y="2057400"/>
            <a:ext cx="8035925" cy="4800600"/>
          </a:xfrm>
        </p:spPr>
        <p:txBody>
          <a:bodyPr/>
          <a:lstStyle/>
          <a:p>
            <a:pPr marL="596900" indent="-514350" algn="just">
              <a:buFont typeface="+mj-lt"/>
              <a:buAutoNum type="arabicPeriod" startAt="4"/>
              <a:defRPr/>
            </a:pPr>
            <a:r>
              <a:rPr lang="es-ES" sz="2800" dirty="0" smtClean="0"/>
              <a:t>Los Departamentos no envían a la Coordinación de Personal, el reporte quincenal de las incidencias, para que dicha Coordinación a su vez, notifique a Dirección de Finanzas, para la </a:t>
            </a:r>
            <a:r>
              <a:rPr lang="es-ES" sz="2800" b="1" dirty="0" smtClean="0"/>
              <a:t>aplicación de descuentos</a:t>
            </a:r>
            <a:r>
              <a:rPr lang="es-ES" sz="2800" dirty="0" smtClean="0"/>
              <a:t> por inasistencias y </a:t>
            </a:r>
            <a:r>
              <a:rPr lang="es-ES" sz="2800" b="1" dirty="0" smtClean="0"/>
              <a:t>salarios no devengados </a:t>
            </a:r>
            <a:r>
              <a:rPr lang="es-ES" sz="2800" dirty="0" smtClean="0"/>
              <a:t>del personal administrativo y académico. </a:t>
            </a:r>
          </a:p>
          <a:p>
            <a:pPr algn="just" eaLnBrk="1" hangingPunct="1">
              <a:lnSpc>
                <a:spcPct val="80000"/>
              </a:lnSpc>
              <a:buFont typeface="Wingdings 2" pitchFamily="18" charset="2"/>
              <a:buNone/>
              <a:defRPr/>
            </a:pPr>
            <a:endParaRPr lang="es-ES" sz="2200" dirty="0" smtClean="0"/>
          </a:p>
          <a:p>
            <a:pPr algn="just" eaLnBrk="1" hangingPunct="1">
              <a:lnSpc>
                <a:spcPct val="80000"/>
              </a:lnSpc>
              <a:defRPr/>
            </a:pPr>
            <a:endParaRPr lang="es-ES" sz="2700" dirty="0" smtClean="0"/>
          </a:p>
        </p:txBody>
      </p:sp>
      <p:pic>
        <p:nvPicPr>
          <p:cNvPr id="16388" name="3 Imagen" descr="Escudo UdeG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785813"/>
            <a:ext cx="4286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8929688" y="0"/>
            <a:ext cx="214312" cy="6858000"/>
          </a:xfrm>
          <a:prstGeom prst="rect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872922-64CF-428E-ADE7-06AC49D9885A}" type="slidenum">
              <a:rPr lang="es-ES" smtClean="0"/>
              <a:pPr>
                <a:defRPr/>
              </a:pPr>
              <a:t>8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100" y="571500"/>
            <a:ext cx="7499350" cy="1143000"/>
          </a:xfrm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>
              <a:buFontTx/>
              <a:buChar char="•"/>
              <a:defRPr/>
            </a:pPr>
            <a:r>
              <a:rPr lang="es-ES" sz="3200" b="1" i="1" u="sng" dirty="0" smtClean="0"/>
              <a:t>REVISIÓN AL RUBRO DE NÓMINAS</a:t>
            </a:r>
            <a:r>
              <a:rPr lang="es-ES" sz="3200" b="1" u="sng" dirty="0" smtClean="0"/>
              <a:t>:</a:t>
            </a:r>
            <a:r>
              <a:rPr lang="es-ES" sz="3200" dirty="0" smtClean="0"/>
              <a:t/>
            </a:r>
            <a:br>
              <a:rPr lang="es-ES" sz="3200" dirty="0" smtClean="0"/>
            </a:br>
            <a:endParaRPr lang="es-ES" sz="3200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4818" name="2 Marcador de contenido"/>
          <p:cNvSpPr>
            <a:spLocks noGrp="1"/>
          </p:cNvSpPr>
          <p:nvPr>
            <p:ph idx="1"/>
          </p:nvPr>
        </p:nvSpPr>
        <p:spPr>
          <a:xfrm>
            <a:off x="285750" y="2200275"/>
            <a:ext cx="8286750" cy="4300538"/>
          </a:xfrm>
        </p:spPr>
        <p:txBody>
          <a:bodyPr/>
          <a:lstStyle/>
          <a:p>
            <a:pPr marL="596900" indent="-514350" algn="just">
              <a:buFont typeface="+mj-lt"/>
              <a:buAutoNum type="arabicPeriod" startAt="5"/>
              <a:defRPr/>
            </a:pPr>
            <a:r>
              <a:rPr lang="es-ES" sz="2800" dirty="0" smtClean="0"/>
              <a:t>No se elaboran los </a:t>
            </a:r>
            <a:r>
              <a:rPr lang="es-ES" sz="2800" b="1" dirty="0" smtClean="0"/>
              <a:t>horarios individuales del personal académico</a:t>
            </a:r>
            <a:r>
              <a:rPr lang="es-ES" sz="2800" dirty="0" smtClean="0"/>
              <a:t>, de las actividades extracurriculares y de apoyo a la docencia.</a:t>
            </a:r>
          </a:p>
          <a:p>
            <a:pPr marL="596900" indent="-514350" algn="just">
              <a:buFont typeface="+mj-lt"/>
              <a:buAutoNum type="arabicPeriod" startAt="5"/>
              <a:defRPr/>
            </a:pPr>
            <a:endParaRPr lang="es-ES" sz="2800" dirty="0" smtClean="0"/>
          </a:p>
          <a:p>
            <a:pPr marL="596900" indent="-514350" algn="just">
              <a:buFont typeface="+mj-lt"/>
              <a:buAutoNum type="arabicPeriod" startAt="5"/>
              <a:defRPr/>
            </a:pPr>
            <a:r>
              <a:rPr lang="es-ES" sz="2800" dirty="0" smtClean="0"/>
              <a:t>No  presentan evidencia de que se </a:t>
            </a:r>
            <a:r>
              <a:rPr lang="es-ES" sz="2800" b="1" dirty="0" smtClean="0"/>
              <a:t>impartieron las asignaturas</a:t>
            </a:r>
            <a:r>
              <a:rPr lang="es-ES" sz="2800" dirty="0" smtClean="0"/>
              <a:t>.</a:t>
            </a:r>
          </a:p>
          <a:p>
            <a:pPr algn="just" eaLnBrk="1" hangingPunct="1">
              <a:lnSpc>
                <a:spcPct val="90000"/>
              </a:lnSpc>
              <a:defRPr/>
            </a:pPr>
            <a:endParaRPr lang="es-ES" sz="2400" dirty="0" smtClean="0"/>
          </a:p>
          <a:p>
            <a:pPr algn="just" eaLnBrk="1" hangingPunct="1">
              <a:lnSpc>
                <a:spcPct val="90000"/>
              </a:lnSpc>
              <a:defRPr/>
            </a:pPr>
            <a:endParaRPr lang="es-ES" sz="2400" dirty="0" smtClean="0"/>
          </a:p>
        </p:txBody>
      </p:sp>
      <p:pic>
        <p:nvPicPr>
          <p:cNvPr id="17412" name="3 Imagen" descr="Escudo UdeG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785813"/>
            <a:ext cx="4286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4 Rectángulo"/>
          <p:cNvSpPr/>
          <p:nvPr/>
        </p:nvSpPr>
        <p:spPr>
          <a:xfrm>
            <a:off x="8929688" y="0"/>
            <a:ext cx="214312" cy="6858000"/>
          </a:xfrm>
          <a:prstGeom prst="rect">
            <a:avLst/>
          </a:prstGeom>
          <a:gradFill>
            <a:gsLst>
              <a:gs pos="0">
                <a:schemeClr val="accent5">
                  <a:lumMod val="75000"/>
                </a:schemeClr>
              </a:gs>
              <a:gs pos="12000">
                <a:srgbClr val="E6D78A"/>
              </a:gs>
              <a:gs pos="30000">
                <a:srgbClr val="C7AC4C"/>
              </a:gs>
              <a:gs pos="45000">
                <a:srgbClr val="E6D78A"/>
              </a:gs>
              <a:gs pos="77000">
                <a:srgbClr val="C7AC4C"/>
              </a:gs>
              <a:gs pos="100000">
                <a:srgbClr val="E6DCAC"/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DE2ED7-6E4E-4EB3-B0B3-D879A0F848C4}" type="slidenum">
              <a:rPr lang="es-ES" smtClean="0"/>
              <a:pPr>
                <a:defRPr/>
              </a:pPr>
              <a:t>9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Fundición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ódul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1330</TotalTime>
  <Words>410</Words>
  <Application>Microsoft Office PowerPoint</Application>
  <PresentationFormat>Presentación en pantalla (4:3)</PresentationFormat>
  <Paragraphs>46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7" baseType="lpstr">
      <vt:lpstr>Arial</vt:lpstr>
      <vt:lpstr>Gill Sans MT</vt:lpstr>
      <vt:lpstr>Wingdings 2</vt:lpstr>
      <vt:lpstr>Verdana</vt:lpstr>
      <vt:lpstr>Calibri</vt:lpstr>
      <vt:lpstr>Felix Titling</vt:lpstr>
      <vt:lpstr>Times New Roman</vt:lpstr>
      <vt:lpstr>Solsticio</vt:lpstr>
      <vt:lpstr>Diapositiva 1</vt:lpstr>
      <vt:lpstr>OBSERVACIONES MÁS RECURRENTES  QUE RESULTAN EN LAS AUDITORIAS QUE PRACTICA LA CONTRALORIA GENERAL  </vt:lpstr>
      <vt:lpstr>OBSERVACIONES MÁS RECURRENTES  QUE RESULTAN EN LAS AUDITORIAS QUE PRACTICA LA CONTRALORIA GENERAL</vt:lpstr>
      <vt:lpstr>OBSERVACIONES MÁS RECURRENTES  QUE RESULTAN EN LAS AUDITORIAS QUE PRACTICA LA CONTRALORIA GENERAL </vt:lpstr>
      <vt:lpstr>REVISIÓN AL PARQUE VEHICULAR:  </vt:lpstr>
      <vt:lpstr>REVISIÓN AL RUBRO DEL ALMACEN:</vt:lpstr>
      <vt:lpstr>REVISIÓN AL RUBRO DE NÓMINAS:  </vt:lpstr>
      <vt:lpstr>REVISIÓN AL RUBRO DE NÓMINAS: </vt:lpstr>
      <vt:lpstr>REVISIÓN AL RUBRO DE NÓMINAS: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Munoz Pizano, Karla</dc:creator>
  <cp:lastModifiedBy>2520729</cp:lastModifiedBy>
  <cp:revision>107</cp:revision>
  <dcterms:created xsi:type="dcterms:W3CDTF">2009-01-23T18:25:39Z</dcterms:created>
  <dcterms:modified xsi:type="dcterms:W3CDTF">2009-03-14T02:09:13Z</dcterms:modified>
</cp:coreProperties>
</file>