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87" r:id="rId2"/>
    <p:sldId id="288" r:id="rId3"/>
    <p:sldId id="368" r:id="rId4"/>
    <p:sldId id="375" r:id="rId5"/>
    <p:sldId id="376" r:id="rId6"/>
    <p:sldId id="377" r:id="rId7"/>
    <p:sldId id="356" r:id="rId8"/>
    <p:sldId id="373" r:id="rId9"/>
    <p:sldId id="369" r:id="rId10"/>
    <p:sldId id="378" r:id="rId11"/>
    <p:sldId id="372" r:id="rId12"/>
    <p:sldId id="374" r:id="rId13"/>
    <p:sldId id="371" r:id="rId14"/>
    <p:sldId id="286" r:id="rId15"/>
  </p:sldIdLst>
  <p:sldSz cx="9144000" cy="6859588"/>
  <p:notesSz cx="6797675" cy="9928225"/>
  <p:custShowLst>
    <p:custShow name="Presentación personalizada 1" id="0">
      <p:sldLst/>
    </p:custShow>
  </p:custShowLst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600" u="sng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600" u="sng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600" u="sng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600" u="sng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600" u="sng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600" u="sng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600" u="sng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600" u="sng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600" u="sng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3758"/>
    <a:srgbClr val="C0C0C0"/>
    <a:srgbClr val="DDDDDD"/>
    <a:srgbClr val="1C1C1C"/>
    <a:srgbClr val="514A73"/>
    <a:srgbClr val="96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96" autoAdjust="0"/>
    <p:restoredTop sz="94670" autoAdjust="0"/>
  </p:normalViewPr>
  <p:slideViewPr>
    <p:cSldViewPr>
      <p:cViewPr>
        <p:scale>
          <a:sx n="170" d="100"/>
          <a:sy n="170" d="100"/>
        </p:scale>
        <p:origin x="2412" y="14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u="none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862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u="none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u="none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16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862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u="none"/>
            </a:lvl1pPr>
          </a:lstStyle>
          <a:p>
            <a:pPr>
              <a:defRPr/>
            </a:pPr>
            <a:fld id="{7EF18525-FEC2-475B-A95F-90878C41139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 u="none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862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 u="none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4538"/>
            <a:ext cx="495935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383" y="4716585"/>
            <a:ext cx="5436909" cy="446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 u="none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862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u="none"/>
            </a:lvl1pPr>
          </a:lstStyle>
          <a:p>
            <a:pPr>
              <a:defRPr/>
            </a:pPr>
            <a:fld id="{726C7D89-1AD1-4B9A-A7F5-1A7EB3B2735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161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7788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MX"/>
              <a:t>Nombre de la presentación como pie de páginaMtro. Carlos Jorge Briseño Torres, Rector General</a:t>
            </a: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18E89-66C6-4934-95F2-3F462C499D0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75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MX"/>
              <a:t>Nombre de la presentación como pie de páginaMtro. Carlos Jorge Briseño Torres, Rector General</a:t>
            </a: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90FEC-DA94-4C0B-94F4-39DA04F3236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3112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31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MX"/>
              <a:t>Nombre de la presentación como pie de páginaMtro. Carlos Jorge Briseño Torres, Rector General</a:t>
            </a: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44DD4-4F61-4DE5-A5BF-84C174E9BFC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31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MX"/>
              <a:t>Nombre de la presentación como pie de páginaMtro. Carlos Jorge Briseño Torres, Rector General</a:t>
            </a: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1847B-1EF5-4997-BE52-D104A74F785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7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MX"/>
              <a:t>Nombre de la presentación como pie de páginaMtro. Carlos Jorge Briseño Torres, Rector General</a:t>
            </a: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4794C-C6CF-40C6-BBDB-822C5EE4D12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8488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17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MX"/>
              <a:t>Nombre de la presentación como pie de páginaMtro. Carlos Jorge Briseño Torres, Rector General</a:t>
            </a: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426E8-14F7-488B-976F-7616084D1F6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75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75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MX"/>
              <a:t>Nombre de la presentación como pie de páginaMtro. Carlos Jorge Briseño Torres, Rector General</a:t>
            </a: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C9F9E2-AFD4-4A6B-BAAF-49FC909A772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28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28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MX"/>
              <a:t>Nombre de la presentación como pie de páginaMtro. Carlos Jorge Briseño Torres, Rector General</a:t>
            </a:r>
            <a:endParaRPr lang="es-E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58878-6DE8-4C8A-BE2F-EAD520D4763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MX"/>
              <a:t>Nombre de la presentación como pie de páginaMtro. Carlos Jorge Briseño Torres, Rector General</a:t>
            </a: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CCE01-05E6-4FD6-B5D7-B2176D23889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MX"/>
              <a:t>Nombre de la presentación como pie de páginaMtro. Carlos Jorge Briseño Torres, Rector General</a:t>
            </a:r>
            <a:endParaRPr lang="es-E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D37BE-B863-4EA9-BB56-549B2AFDB4D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47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2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MX"/>
              <a:t>Nombre de la presentación como pie de páginaMtro. Carlos Jorge Briseño Torres, Rector General</a:t>
            </a: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A9C5A-C3C7-4CE2-84B9-B2EB30AA97F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2188"/>
            <a:ext cx="5486400" cy="5667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6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8925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MX"/>
              <a:t>Nombre de la presentación como pie de páginaMtro. Carlos Jorge Briseño Torres, Rector General</a:t>
            </a: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EDD3E-9554-4B84-8367-B082680B9D9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7950" y="6264275"/>
            <a:ext cx="74882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u="none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s-MX"/>
              <a:t>Nombre de la presentación como pie de páginaMtro. Carlos Jorge Briseño Torres, Rector General</a:t>
            </a: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01013" y="6246813"/>
            <a:ext cx="909637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 u="none">
                <a:solidFill>
                  <a:srgbClr val="C0C0C0"/>
                </a:solidFill>
              </a:defRPr>
            </a:lvl1pPr>
          </a:lstStyle>
          <a:p>
            <a:pPr>
              <a:defRPr/>
            </a:pPr>
            <a:fld id="{DDB67B87-C4FE-4425-B839-3150BF10BEA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package" Target="../embeddings/Documento_de_Microsoft_Office_Word4.docx"/><Relationship Id="rId4" Type="http://schemas.openxmlformats.org/officeDocument/2006/relationships/package" Target="../embeddings/Hoja_de_c_lculo_de_Microsoft_Office_Excel3.xlsx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package" Target="../embeddings/Hoja_de_c_lculo_de_Microsoft_Office_Excel5.xlsx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package" Target="../embeddings/Hoja_de_c_lculo_de_Microsoft_Office_Excel6.xlsx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package" Target="../embeddings/Documento_de_Microsoft_Office_Word2.docx"/><Relationship Id="rId4" Type="http://schemas.openxmlformats.org/officeDocument/2006/relationships/package" Target="../embeddings/Hoja_de_c_lculo_de_Microsoft_Office_Excel1.xls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571472" y="3933825"/>
            <a:ext cx="663736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s-ES_tradnl" sz="2800" b="1" u="none" dirty="0" smtClean="0">
                <a:solidFill>
                  <a:schemeClr val="bg2"/>
                </a:solidFill>
              </a:rPr>
              <a:t>Propuesta para la aplicación del ajuste presupuestal </a:t>
            </a:r>
          </a:p>
          <a:p>
            <a:pPr algn="r"/>
            <a:r>
              <a:rPr lang="es-ES_tradnl" sz="2800" b="1" u="none" dirty="0" smtClean="0">
                <a:solidFill>
                  <a:schemeClr val="bg2"/>
                </a:solidFill>
              </a:rPr>
              <a:t>– subsidio federal 2009</a:t>
            </a:r>
            <a:endParaRPr lang="es-ES_tradnl" sz="2800" b="1" u="none" dirty="0">
              <a:solidFill>
                <a:schemeClr val="bg2"/>
              </a:solidFill>
            </a:endParaRPr>
          </a:p>
          <a:p>
            <a:pPr algn="r"/>
            <a:endParaRPr lang="es-ES_tradnl" sz="2800" b="1" u="none" dirty="0">
              <a:solidFill>
                <a:schemeClr val="bg2"/>
              </a:solidFill>
            </a:endParaRPr>
          </a:p>
          <a:p>
            <a:pPr algn="r"/>
            <a:endParaRPr lang="es-ES_tradnl" sz="2800" b="1" u="none" dirty="0">
              <a:solidFill>
                <a:schemeClr val="bg2"/>
              </a:solidFill>
            </a:endParaRPr>
          </a:p>
          <a:p>
            <a:pPr algn="r"/>
            <a:endParaRPr lang="es-ES" sz="2800" b="1" u="none" dirty="0">
              <a:solidFill>
                <a:schemeClr val="bg2"/>
              </a:solidFill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4448175" y="5788025"/>
            <a:ext cx="283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1800" u="none" dirty="0" smtClean="0">
                <a:solidFill>
                  <a:schemeClr val="bg1"/>
                </a:solidFill>
              </a:rPr>
              <a:t>28 </a:t>
            </a:r>
            <a:r>
              <a:rPr lang="es-ES_tradnl" sz="1800" u="none" dirty="0">
                <a:solidFill>
                  <a:schemeClr val="bg1"/>
                </a:solidFill>
              </a:rPr>
              <a:t>de septiembre de 2009</a:t>
            </a:r>
            <a:endParaRPr lang="es-ES" sz="1800" u="none" dirty="0">
              <a:solidFill>
                <a:schemeClr val="bg1"/>
              </a:solidFill>
            </a:endParaRPr>
          </a:p>
        </p:txBody>
      </p:sp>
      <p:pic>
        <p:nvPicPr>
          <p:cNvPr id="4" name="3 Imagen" descr="viñe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5206" y="3572670"/>
            <a:ext cx="396876" cy="3968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1643042" y="1929596"/>
            <a:ext cx="4429156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s-ES" sz="1600" b="1" i="1" u="none" dirty="0" smtClean="0">
                <a:solidFill>
                  <a:schemeClr val="bg2"/>
                </a:solidFill>
              </a:rPr>
              <a:t>…Reporte por dependencia</a:t>
            </a:r>
            <a:endParaRPr lang="es-ES" sz="1600" b="1" i="1" u="none" dirty="0">
              <a:solidFill>
                <a:schemeClr val="bg2"/>
              </a:solidFill>
            </a:endParaRPr>
          </a:p>
          <a:p>
            <a:endParaRPr lang="es-ES" sz="1600" b="1" u="none" dirty="0">
              <a:solidFill>
                <a:schemeClr val="bg2"/>
              </a:solidFill>
            </a:endParaRPr>
          </a:p>
        </p:txBody>
      </p:sp>
      <p:sp>
        <p:nvSpPr>
          <p:cNvPr id="33796" name="Rectangle 3"/>
          <p:cNvSpPr>
            <a:spLocks noChangeArrowheads="1"/>
          </p:cNvSpPr>
          <p:nvPr/>
        </p:nvSpPr>
        <p:spPr bwMode="auto">
          <a:xfrm>
            <a:off x="6786563" y="1358096"/>
            <a:ext cx="235743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s-ES" sz="1300" b="1" u="none" dirty="0" smtClean="0">
                <a:solidFill>
                  <a:schemeClr val="bg2"/>
                </a:solidFill>
              </a:rPr>
              <a:t>Fondo 1101 – Subsidio ordinario </a:t>
            </a:r>
            <a:endParaRPr lang="es-ES" sz="1300" b="1" u="none" dirty="0">
              <a:solidFill>
                <a:schemeClr val="bg2"/>
              </a:solidFill>
            </a:endParaRPr>
          </a:p>
          <a:p>
            <a:endParaRPr lang="es-ES" sz="1300" b="1" u="none" dirty="0">
              <a:solidFill>
                <a:schemeClr val="bg2"/>
              </a:solidFill>
            </a:endParaRPr>
          </a:p>
        </p:txBody>
      </p:sp>
      <p:pic>
        <p:nvPicPr>
          <p:cNvPr id="33797" name="Picture 2" descr="bllt_flech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50" y="1358096"/>
            <a:ext cx="261938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5 Marcador de número de diapositiva"/>
          <p:cNvSpPr txBox="1">
            <a:spLocks noGrp="1"/>
          </p:cNvSpPr>
          <p:nvPr/>
        </p:nvSpPr>
        <p:spPr bwMode="auto">
          <a:xfrm>
            <a:off x="8101013" y="6474643"/>
            <a:ext cx="909637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59943B57-26CD-483B-80EE-64917DC170B2}" type="slidenum">
              <a:rPr lang="es-ES" sz="1000" b="1" u="none">
                <a:solidFill>
                  <a:srgbClr val="C0C0C0"/>
                </a:solidFill>
              </a:rPr>
              <a:pPr algn="r"/>
              <a:t>10</a:t>
            </a:fld>
            <a:endParaRPr lang="es-ES" sz="1000" b="1" u="none" dirty="0">
              <a:solidFill>
                <a:srgbClr val="C0C0C0"/>
              </a:solidFill>
            </a:endParaRPr>
          </a:p>
        </p:txBody>
      </p:sp>
      <p:graphicFrame>
        <p:nvGraphicFramePr>
          <p:cNvPr id="3073" name="Object 1"/>
          <p:cNvGraphicFramePr>
            <a:graphicFrameLocks noChangeAspect="1"/>
          </p:cNvGraphicFramePr>
          <p:nvPr/>
        </p:nvGraphicFramePr>
        <p:xfrm>
          <a:off x="1785918" y="2358224"/>
          <a:ext cx="6357982" cy="3286148"/>
        </p:xfrm>
        <a:graphic>
          <a:graphicData uri="http://schemas.openxmlformats.org/presentationml/2006/ole">
            <p:oleObj spid="_x0000_s3073" name="Hoja de cálculo" r:id="rId4" imgW="14992350" imgH="6610350" progId="Excel.Sheet.12">
              <p:embed/>
            </p:oleObj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1785918" y="5858686"/>
          <a:ext cx="3913193" cy="642942"/>
        </p:xfrm>
        <a:graphic>
          <a:graphicData uri="http://schemas.openxmlformats.org/presentationml/2006/ole">
            <p:oleObj spid="_x0000_s3075" name="Documento" r:id="rId5" imgW="6257041" imgH="1168701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uadr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750" y="3646488"/>
            <a:ext cx="3492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214313" y="3859213"/>
            <a:ext cx="7237412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s-ES" sz="2800" u="none" dirty="0" smtClean="0">
                <a:solidFill>
                  <a:schemeClr val="bg2"/>
                </a:solidFill>
              </a:rPr>
              <a:t>Propuesta</a:t>
            </a:r>
            <a:endParaRPr lang="es-ES" sz="2800" u="none" dirty="0">
              <a:solidFill>
                <a:schemeClr val="bg2"/>
              </a:solidFill>
            </a:endParaRPr>
          </a:p>
        </p:txBody>
      </p:sp>
      <p:sp>
        <p:nvSpPr>
          <p:cNvPr id="4" name="5 Marcador de número de diapositiva"/>
          <p:cNvSpPr txBox="1">
            <a:spLocks noGrp="1"/>
          </p:cNvSpPr>
          <p:nvPr/>
        </p:nvSpPr>
        <p:spPr bwMode="auto">
          <a:xfrm>
            <a:off x="8101013" y="6474643"/>
            <a:ext cx="909637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59943B57-26CD-483B-80EE-64917DC170B2}" type="slidenum">
              <a:rPr lang="es-ES" sz="1000" b="1" u="none">
                <a:solidFill>
                  <a:srgbClr val="C0C0C0"/>
                </a:solidFill>
              </a:rPr>
              <a:pPr algn="r"/>
              <a:t>11</a:t>
            </a:fld>
            <a:endParaRPr lang="es-ES" sz="1000" b="1" u="none" dirty="0">
              <a:solidFill>
                <a:srgbClr val="C0C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1643042" y="1929596"/>
            <a:ext cx="4429156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s-ES" sz="1600" b="1" u="none" dirty="0" smtClean="0">
                <a:solidFill>
                  <a:schemeClr val="bg2"/>
                </a:solidFill>
              </a:rPr>
              <a:t>Procedimiento</a:t>
            </a:r>
            <a:endParaRPr lang="es-ES" sz="1600" b="1" u="none" dirty="0">
              <a:solidFill>
                <a:schemeClr val="bg2"/>
              </a:solidFill>
            </a:endParaRPr>
          </a:p>
          <a:p>
            <a:endParaRPr lang="es-ES" sz="1600" b="1" u="none" dirty="0">
              <a:solidFill>
                <a:schemeClr val="bg2"/>
              </a:solidFill>
            </a:endParaRPr>
          </a:p>
        </p:txBody>
      </p:sp>
      <p:sp>
        <p:nvSpPr>
          <p:cNvPr id="33796" name="Rectangle 3"/>
          <p:cNvSpPr>
            <a:spLocks noChangeArrowheads="1"/>
          </p:cNvSpPr>
          <p:nvPr/>
        </p:nvSpPr>
        <p:spPr bwMode="auto">
          <a:xfrm>
            <a:off x="6786563" y="1358096"/>
            <a:ext cx="235743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s-ES" sz="1300" b="1" u="none" dirty="0" smtClean="0">
                <a:solidFill>
                  <a:schemeClr val="bg2"/>
                </a:solidFill>
              </a:rPr>
              <a:t>Propuesta</a:t>
            </a:r>
            <a:endParaRPr lang="es-ES" sz="1300" b="1" u="none" dirty="0">
              <a:solidFill>
                <a:schemeClr val="bg2"/>
              </a:solidFill>
            </a:endParaRPr>
          </a:p>
          <a:p>
            <a:endParaRPr lang="es-ES" sz="1300" b="1" u="none" dirty="0">
              <a:solidFill>
                <a:schemeClr val="bg2"/>
              </a:solidFill>
            </a:endParaRPr>
          </a:p>
        </p:txBody>
      </p:sp>
      <p:pic>
        <p:nvPicPr>
          <p:cNvPr id="33797" name="Picture 2" descr="bllt_flech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50" y="1358096"/>
            <a:ext cx="261938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5 Marcador de número de diapositiva"/>
          <p:cNvSpPr txBox="1">
            <a:spLocks noGrp="1"/>
          </p:cNvSpPr>
          <p:nvPr/>
        </p:nvSpPr>
        <p:spPr bwMode="auto">
          <a:xfrm>
            <a:off x="8101013" y="6474643"/>
            <a:ext cx="909637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59943B57-26CD-483B-80EE-64917DC170B2}" type="slidenum">
              <a:rPr lang="es-ES" sz="1000" b="1" u="none">
                <a:solidFill>
                  <a:srgbClr val="C0C0C0"/>
                </a:solidFill>
              </a:rPr>
              <a:pPr algn="r"/>
              <a:t>12</a:t>
            </a:fld>
            <a:endParaRPr lang="es-ES" sz="1000" b="1" u="none" dirty="0">
              <a:solidFill>
                <a:srgbClr val="C0C0C0"/>
              </a:solidFill>
            </a:endParaRP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785918" y="2286786"/>
          <a:ext cx="7010420" cy="4000528"/>
        </p:xfrm>
        <a:graphic>
          <a:graphicData uri="http://schemas.openxmlformats.org/presentationml/2006/ole">
            <p:oleObj spid="_x0000_s1027" name="Hoja de cálculo" r:id="rId4" imgW="8448675" imgH="6124575" progId="Excel.Shee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3"/>
          <p:cNvSpPr>
            <a:spLocks noChangeArrowheads="1"/>
          </p:cNvSpPr>
          <p:nvPr/>
        </p:nvSpPr>
        <p:spPr bwMode="auto">
          <a:xfrm>
            <a:off x="6786563" y="1358096"/>
            <a:ext cx="235743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s-ES" sz="1300" b="1" u="none" dirty="0" smtClean="0">
                <a:solidFill>
                  <a:schemeClr val="bg2"/>
                </a:solidFill>
              </a:rPr>
              <a:t>Propuesta</a:t>
            </a:r>
            <a:endParaRPr lang="es-ES" sz="1300" b="1" u="none" dirty="0">
              <a:solidFill>
                <a:schemeClr val="bg2"/>
              </a:solidFill>
            </a:endParaRPr>
          </a:p>
          <a:p>
            <a:endParaRPr lang="es-ES" sz="1300" b="1" u="none" dirty="0">
              <a:solidFill>
                <a:schemeClr val="bg2"/>
              </a:solidFill>
            </a:endParaRPr>
          </a:p>
        </p:txBody>
      </p:sp>
      <p:pic>
        <p:nvPicPr>
          <p:cNvPr id="33797" name="Picture 2" descr="bllt_flech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50" y="1358096"/>
            <a:ext cx="261938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5 Marcador de número de diapositiva"/>
          <p:cNvSpPr txBox="1">
            <a:spLocks noGrp="1"/>
          </p:cNvSpPr>
          <p:nvPr/>
        </p:nvSpPr>
        <p:spPr bwMode="auto">
          <a:xfrm>
            <a:off x="8101013" y="6474643"/>
            <a:ext cx="909637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59943B57-26CD-483B-80EE-64917DC170B2}" type="slidenum">
              <a:rPr lang="es-ES" sz="1000" b="1" u="none">
                <a:solidFill>
                  <a:srgbClr val="C0C0C0"/>
                </a:solidFill>
              </a:rPr>
              <a:pPr algn="r"/>
              <a:t>13</a:t>
            </a:fld>
            <a:endParaRPr lang="es-ES" sz="1000" b="1" u="none" dirty="0">
              <a:solidFill>
                <a:srgbClr val="C0C0C0"/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643042" y="1929596"/>
            <a:ext cx="4429156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s-ES" sz="1600" b="1" i="1" u="none" dirty="0" smtClean="0">
                <a:solidFill>
                  <a:schemeClr val="bg2"/>
                </a:solidFill>
              </a:rPr>
              <a:t>… Procedimiento (ejemplo)</a:t>
            </a:r>
            <a:endParaRPr lang="es-ES" sz="1600" b="1" i="1" u="none" dirty="0">
              <a:solidFill>
                <a:schemeClr val="bg2"/>
              </a:solidFill>
            </a:endParaRPr>
          </a:p>
          <a:p>
            <a:endParaRPr lang="es-ES" sz="1600" b="1" u="none" dirty="0">
              <a:solidFill>
                <a:schemeClr val="bg2"/>
              </a:solidFill>
            </a:endParaRPr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1714480" y="2501100"/>
          <a:ext cx="6357982" cy="1214446"/>
        </p:xfrm>
        <a:graphic>
          <a:graphicData uri="http://schemas.openxmlformats.org/presentationml/2006/ole">
            <p:oleObj spid="_x0000_s2051" name="Hoja de cálculo" r:id="rId4" imgW="16040100" imgH="1447800" progId="Excel.Shee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500166" y="5001430"/>
            <a:ext cx="6264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800" i="1" u="none" dirty="0">
                <a:solidFill>
                  <a:schemeClr val="bg2"/>
                </a:solidFill>
              </a:rPr>
              <a:t>Guadalajara, Jal., México, a  </a:t>
            </a:r>
            <a:r>
              <a:rPr lang="es-ES" sz="1800" i="1" u="none" dirty="0" smtClean="0">
                <a:solidFill>
                  <a:schemeClr val="bg2"/>
                </a:solidFill>
              </a:rPr>
              <a:t>16 </a:t>
            </a:r>
            <a:r>
              <a:rPr lang="es-ES" sz="1800" i="1" u="none" dirty="0" smtClean="0">
                <a:solidFill>
                  <a:schemeClr val="bg2"/>
                </a:solidFill>
              </a:rPr>
              <a:t>de octubre de </a:t>
            </a:r>
            <a:r>
              <a:rPr lang="es-ES" sz="1800" i="1" u="none" dirty="0">
                <a:solidFill>
                  <a:schemeClr val="bg2"/>
                </a:solidFill>
              </a:rPr>
              <a:t>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3492500" y="1564475"/>
            <a:ext cx="5108575" cy="9366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1" hangingPunct="1">
              <a:defRPr/>
            </a:pPr>
            <a:r>
              <a:rPr lang="es-ES" sz="3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Contenido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428750" y="2929728"/>
            <a:ext cx="6429398" cy="3001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>
              <a:lnSpc>
                <a:spcPct val="130000"/>
              </a:lnSpc>
              <a:buFontTx/>
              <a:buBlip>
                <a:blip r:embed="rId2"/>
              </a:buBlip>
            </a:pPr>
            <a:r>
              <a:rPr lang="es-ES" sz="1600" dirty="0" smtClean="0">
                <a:solidFill>
                  <a:srgbClr val="1C1C1C"/>
                </a:solidFill>
              </a:rPr>
              <a:t>  Introducción</a:t>
            </a:r>
          </a:p>
          <a:p>
            <a:pPr algn="l" eaLnBrk="1" hangingPunct="1">
              <a:lnSpc>
                <a:spcPct val="130000"/>
              </a:lnSpc>
              <a:buFontTx/>
              <a:buBlip>
                <a:blip r:embed="rId2"/>
              </a:buBlip>
            </a:pPr>
            <a:endParaRPr lang="es-ES" sz="1600" dirty="0" smtClean="0">
              <a:solidFill>
                <a:srgbClr val="1C1C1C"/>
              </a:solidFill>
            </a:endParaRPr>
          </a:p>
          <a:p>
            <a:pPr algn="l" eaLnBrk="1" hangingPunct="1">
              <a:lnSpc>
                <a:spcPct val="130000"/>
              </a:lnSpc>
              <a:buFontTx/>
              <a:buBlip>
                <a:blip r:embed="rId2"/>
              </a:buBlip>
            </a:pPr>
            <a:r>
              <a:rPr lang="es-ES" sz="1600" dirty="0" smtClean="0">
                <a:solidFill>
                  <a:srgbClr val="1C1C1C"/>
                </a:solidFill>
              </a:rPr>
              <a:t>  Estado del ejercicio del presupuesto de egresos 2009  </a:t>
            </a:r>
          </a:p>
          <a:p>
            <a:pPr lvl="1" algn="l" eaLnBrk="1" hangingPunct="1">
              <a:lnSpc>
                <a:spcPct val="130000"/>
              </a:lnSpc>
              <a:buFontTx/>
              <a:buBlip>
                <a:blip r:embed="rId2"/>
              </a:buBlip>
            </a:pPr>
            <a:r>
              <a:rPr lang="es-ES" sz="1200" dirty="0" smtClean="0">
                <a:solidFill>
                  <a:srgbClr val="1C1C1C"/>
                </a:solidFill>
              </a:rPr>
              <a:t> Fondo 1101 - Subsidio ordinario   </a:t>
            </a:r>
          </a:p>
          <a:p>
            <a:pPr algn="l" eaLnBrk="1" hangingPunct="1">
              <a:lnSpc>
                <a:spcPct val="130000"/>
              </a:lnSpc>
              <a:buFontTx/>
              <a:buBlip>
                <a:blip r:embed="rId2"/>
              </a:buBlip>
            </a:pPr>
            <a:endParaRPr lang="es-ES" sz="1600" dirty="0" smtClean="0">
              <a:solidFill>
                <a:srgbClr val="1C1C1C"/>
              </a:solidFill>
            </a:endParaRPr>
          </a:p>
          <a:p>
            <a:pPr algn="l" eaLnBrk="1" hangingPunct="1">
              <a:lnSpc>
                <a:spcPct val="130000"/>
              </a:lnSpc>
              <a:buFontTx/>
              <a:buBlip>
                <a:blip r:embed="rId2"/>
              </a:buBlip>
            </a:pPr>
            <a:r>
              <a:rPr lang="es-ES" sz="1600" dirty="0" smtClean="0">
                <a:solidFill>
                  <a:srgbClr val="1C1C1C"/>
                </a:solidFill>
              </a:rPr>
              <a:t>  </a:t>
            </a:r>
            <a:r>
              <a:rPr lang="es-ES" sz="1600" dirty="0" smtClean="0">
                <a:solidFill>
                  <a:srgbClr val="1C1C1C"/>
                </a:solidFill>
              </a:rPr>
              <a:t>Propuesta</a:t>
            </a:r>
          </a:p>
          <a:p>
            <a:pPr lvl="1" algn="l" eaLnBrk="1" hangingPunct="1">
              <a:lnSpc>
                <a:spcPct val="130000"/>
              </a:lnSpc>
              <a:buFontTx/>
              <a:buBlip>
                <a:blip r:embed="rId2"/>
              </a:buBlip>
            </a:pPr>
            <a:r>
              <a:rPr lang="es-ES" sz="1200" dirty="0" smtClean="0">
                <a:solidFill>
                  <a:srgbClr val="1C1C1C"/>
                </a:solidFill>
              </a:rPr>
              <a:t> </a:t>
            </a:r>
            <a:r>
              <a:rPr lang="es-ES" sz="1200" dirty="0" smtClean="0">
                <a:solidFill>
                  <a:srgbClr val="1C1C1C"/>
                </a:solidFill>
              </a:rPr>
              <a:t>Procedimiento</a:t>
            </a:r>
            <a:endParaRPr lang="es-ES" sz="1200" dirty="0" smtClean="0">
              <a:solidFill>
                <a:srgbClr val="1C1C1C"/>
              </a:solidFill>
            </a:endParaRPr>
          </a:p>
        </p:txBody>
      </p:sp>
      <p:sp>
        <p:nvSpPr>
          <p:cNvPr id="4" name="5 Marcador de número de diapositiva"/>
          <p:cNvSpPr txBox="1">
            <a:spLocks noGrp="1"/>
          </p:cNvSpPr>
          <p:nvPr/>
        </p:nvSpPr>
        <p:spPr bwMode="auto">
          <a:xfrm>
            <a:off x="8101013" y="6474643"/>
            <a:ext cx="909637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59943B57-26CD-483B-80EE-64917DC170B2}" type="slidenum">
              <a:rPr lang="es-ES" sz="1000" b="1" u="none">
                <a:solidFill>
                  <a:srgbClr val="C0C0C0"/>
                </a:solidFill>
              </a:rPr>
              <a:pPr algn="r"/>
              <a:t>2</a:t>
            </a:fld>
            <a:endParaRPr lang="es-ES" sz="1000" b="1" u="none" dirty="0">
              <a:solidFill>
                <a:srgbClr val="C0C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1785918" y="1929596"/>
            <a:ext cx="4429156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s-ES" sz="1600" b="1" u="none" dirty="0" smtClean="0">
                <a:solidFill>
                  <a:schemeClr val="bg2"/>
                </a:solidFill>
              </a:rPr>
              <a:t>Introducción</a:t>
            </a:r>
            <a:endParaRPr lang="es-ES" sz="1600" b="1" u="none" dirty="0">
              <a:solidFill>
                <a:schemeClr val="bg2"/>
              </a:solidFill>
            </a:endParaRPr>
          </a:p>
          <a:p>
            <a:endParaRPr lang="es-ES" sz="1600" b="1" u="none" dirty="0">
              <a:solidFill>
                <a:schemeClr val="bg2"/>
              </a:solidFill>
            </a:endParaRPr>
          </a:p>
        </p:txBody>
      </p:sp>
      <p:sp>
        <p:nvSpPr>
          <p:cNvPr id="33796" name="Rectangle 3"/>
          <p:cNvSpPr>
            <a:spLocks noChangeArrowheads="1"/>
          </p:cNvSpPr>
          <p:nvPr/>
        </p:nvSpPr>
        <p:spPr bwMode="auto">
          <a:xfrm>
            <a:off x="6786563" y="1358096"/>
            <a:ext cx="235743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s-ES" sz="1300" b="1" u="none" dirty="0" smtClean="0">
                <a:solidFill>
                  <a:schemeClr val="bg2"/>
                </a:solidFill>
              </a:rPr>
              <a:t>Introducción</a:t>
            </a:r>
            <a:endParaRPr lang="es-ES" sz="1300" b="1" u="none" dirty="0">
              <a:solidFill>
                <a:schemeClr val="bg2"/>
              </a:solidFill>
            </a:endParaRPr>
          </a:p>
          <a:p>
            <a:endParaRPr lang="es-ES" sz="1300" b="1" u="none" dirty="0">
              <a:solidFill>
                <a:schemeClr val="bg2"/>
              </a:solidFill>
            </a:endParaRPr>
          </a:p>
        </p:txBody>
      </p:sp>
      <p:pic>
        <p:nvPicPr>
          <p:cNvPr id="33797" name="Picture 2" descr="bllt_flech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50" y="1358096"/>
            <a:ext cx="261938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5 Marcador de número de diapositiva"/>
          <p:cNvSpPr txBox="1">
            <a:spLocks noGrp="1"/>
          </p:cNvSpPr>
          <p:nvPr/>
        </p:nvSpPr>
        <p:spPr bwMode="auto">
          <a:xfrm>
            <a:off x="8101013" y="6474643"/>
            <a:ext cx="909637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59943B57-26CD-483B-80EE-64917DC170B2}" type="slidenum">
              <a:rPr lang="es-ES" sz="1000" b="1" u="none">
                <a:solidFill>
                  <a:srgbClr val="C0C0C0"/>
                </a:solidFill>
              </a:rPr>
              <a:pPr algn="r"/>
              <a:t>3</a:t>
            </a:fld>
            <a:endParaRPr lang="es-ES" sz="1000" b="1" u="none" dirty="0">
              <a:solidFill>
                <a:srgbClr val="C0C0C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785918" y="2388434"/>
            <a:ext cx="692948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/>
            <a:r>
              <a:rPr lang="es-MX" sz="1400" u="none" dirty="0" smtClean="0">
                <a:latin typeface="+mn-lt"/>
              </a:rPr>
              <a:t>Derivado del </a:t>
            </a:r>
            <a:r>
              <a:rPr lang="es-MX" sz="1400" u="none" dirty="0" smtClean="0">
                <a:latin typeface="+mn-lt"/>
              </a:rPr>
              <a:t>ajuste presupuestal realizado por el Gobierno Federal a los recursos 2009 que le otorga a la institución, </a:t>
            </a:r>
            <a:r>
              <a:rPr lang="es-MX" sz="1400" u="none" dirty="0" smtClean="0">
                <a:latin typeface="+mn-lt"/>
              </a:rPr>
              <a:t>y con base a lo acordado por los órganos de gobierno de la institución, que </a:t>
            </a:r>
            <a:r>
              <a:rPr lang="es-MX" sz="1400" u="none" dirty="0" smtClean="0">
                <a:latin typeface="+mn-lt"/>
              </a:rPr>
              <a:t>dicho</a:t>
            </a:r>
            <a:r>
              <a:rPr lang="es-MX" sz="1400" u="none" dirty="0" smtClean="0">
                <a:latin typeface="+mn-lt"/>
              </a:rPr>
              <a:t> </a:t>
            </a:r>
            <a:r>
              <a:rPr lang="es-MX" sz="1400" u="none" dirty="0" smtClean="0">
                <a:latin typeface="+mn-lt"/>
              </a:rPr>
              <a:t>ajuste sea aplicado a las dependencias de la Red Universitaria.</a:t>
            </a:r>
          </a:p>
          <a:p>
            <a:pPr marL="0" lvl="1" algn="just"/>
            <a:endParaRPr lang="es-MX" sz="1400" u="none" dirty="0" smtClean="0">
              <a:latin typeface="+mn-lt"/>
            </a:endParaRPr>
          </a:p>
          <a:p>
            <a:pPr marL="0" lvl="1" algn="just"/>
            <a:r>
              <a:rPr lang="es-MX" sz="1400" u="none" dirty="0" smtClean="0">
                <a:latin typeface="+mn-lt"/>
              </a:rPr>
              <a:t>Se considera que la </a:t>
            </a:r>
            <a:r>
              <a:rPr lang="es-MX" sz="1400" u="none" dirty="0" smtClean="0">
                <a:latin typeface="+mn-lt"/>
              </a:rPr>
              <a:t>ejecución de </a:t>
            </a:r>
            <a:r>
              <a:rPr lang="es-MX" sz="1400" u="none" dirty="0" smtClean="0">
                <a:latin typeface="+mn-lt"/>
              </a:rPr>
              <a:t>éste, </a:t>
            </a:r>
            <a:r>
              <a:rPr lang="es-MX" sz="1400" u="none" dirty="0" smtClean="0">
                <a:latin typeface="+mn-lt"/>
              </a:rPr>
              <a:t>ha sido visto de forma global e integral, sin embargo, esta medida conllevará a la realización de diversas actividades dentro de la operación del SIIAU por lo que cada entidad deberá realizar un ejercicio de análisis y toma de decisiones a su interior, es importante mencionar que deberán tomarse en cuenta los siguientes puntos.</a:t>
            </a:r>
          </a:p>
          <a:p>
            <a:pPr marL="363538" lvl="1" algn="just"/>
            <a:endParaRPr lang="es-MX" sz="1400" u="none" dirty="0" smtClean="0">
              <a:latin typeface="+mn-lt"/>
            </a:endParaRPr>
          </a:p>
          <a:p>
            <a:pPr marL="363538" lvl="1" algn="just"/>
            <a:r>
              <a:rPr lang="es-MX" sz="1400" u="none" dirty="0" smtClean="0">
                <a:latin typeface="+mn-lt"/>
              </a:rPr>
              <a:t>Esta medida es inédita, por lo que no existen los procedimientos ni sistemas apropiados para una pronta ejecución.</a:t>
            </a:r>
          </a:p>
          <a:p>
            <a:pPr marL="363538" lvl="1" algn="just"/>
            <a:endParaRPr lang="es-MX" sz="1400" u="none" dirty="0" smtClean="0">
              <a:latin typeface="+mn-lt"/>
            </a:endParaRPr>
          </a:p>
        </p:txBody>
      </p:sp>
      <p:pic>
        <p:nvPicPr>
          <p:cNvPr id="7" name="Picture 2" descr="bllt_flech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4787116"/>
            <a:ext cx="1960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1714480" y="1929596"/>
            <a:ext cx="4429156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s-ES" sz="1600" b="1" i="1" u="none" dirty="0" smtClean="0">
                <a:solidFill>
                  <a:schemeClr val="bg2"/>
                </a:solidFill>
              </a:rPr>
              <a:t>… Introducción</a:t>
            </a:r>
            <a:endParaRPr lang="es-ES" sz="1600" b="1" i="1" u="none" dirty="0">
              <a:solidFill>
                <a:schemeClr val="bg2"/>
              </a:solidFill>
            </a:endParaRPr>
          </a:p>
          <a:p>
            <a:endParaRPr lang="es-ES" sz="1600" b="1" u="none" dirty="0">
              <a:solidFill>
                <a:schemeClr val="bg2"/>
              </a:solidFill>
            </a:endParaRPr>
          </a:p>
        </p:txBody>
      </p:sp>
      <p:sp>
        <p:nvSpPr>
          <p:cNvPr id="33796" name="Rectangle 3"/>
          <p:cNvSpPr>
            <a:spLocks noChangeArrowheads="1"/>
          </p:cNvSpPr>
          <p:nvPr/>
        </p:nvSpPr>
        <p:spPr bwMode="auto">
          <a:xfrm>
            <a:off x="6786563" y="1358096"/>
            <a:ext cx="235743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s-ES" sz="1300" b="1" u="none" dirty="0" smtClean="0">
                <a:solidFill>
                  <a:schemeClr val="bg2"/>
                </a:solidFill>
              </a:rPr>
              <a:t>Introducción</a:t>
            </a:r>
            <a:endParaRPr lang="es-ES" sz="1300" b="1" u="none" dirty="0">
              <a:solidFill>
                <a:schemeClr val="bg2"/>
              </a:solidFill>
            </a:endParaRPr>
          </a:p>
          <a:p>
            <a:endParaRPr lang="es-ES" sz="1300" b="1" u="none" dirty="0">
              <a:solidFill>
                <a:schemeClr val="bg2"/>
              </a:solidFill>
            </a:endParaRPr>
          </a:p>
        </p:txBody>
      </p:sp>
      <p:pic>
        <p:nvPicPr>
          <p:cNvPr id="33797" name="Picture 2" descr="bllt_flech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50" y="1358096"/>
            <a:ext cx="261938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5 Marcador de número de diapositiva"/>
          <p:cNvSpPr txBox="1">
            <a:spLocks noGrp="1"/>
          </p:cNvSpPr>
          <p:nvPr/>
        </p:nvSpPr>
        <p:spPr bwMode="auto">
          <a:xfrm>
            <a:off x="8101013" y="6474643"/>
            <a:ext cx="909637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59943B57-26CD-483B-80EE-64917DC170B2}" type="slidenum">
              <a:rPr lang="es-ES" sz="1000" b="1" u="none">
                <a:solidFill>
                  <a:srgbClr val="C0C0C0"/>
                </a:solidFill>
              </a:rPr>
              <a:pPr algn="r"/>
              <a:t>4</a:t>
            </a:fld>
            <a:endParaRPr lang="es-ES" sz="1000" b="1" u="none" dirty="0">
              <a:solidFill>
                <a:srgbClr val="C0C0C0"/>
              </a:solidFill>
            </a:endParaRPr>
          </a:p>
        </p:txBody>
      </p:sp>
      <p:pic>
        <p:nvPicPr>
          <p:cNvPr id="7" name="Picture 2" descr="bllt_flech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2773" y="4358488"/>
            <a:ext cx="1960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bllt_flech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2773" y="4787116"/>
            <a:ext cx="1960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1785918" y="2593201"/>
            <a:ext cx="692948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lvl="1" algn="just"/>
            <a:r>
              <a:rPr lang="es-MX" sz="1400" u="none" dirty="0" smtClean="0"/>
              <a:t>El </a:t>
            </a:r>
            <a:r>
              <a:rPr lang="es-MX" sz="1400" u="none" dirty="0" smtClean="0"/>
              <a:t>presente ejercicio presupuestal, se encuentra en un 87% de avance, por lo que la implementación de esta medida sería deseable que se aplicará de forma inmediata, ya que solo se tendrían 45 días hábiles aproximadamente para </a:t>
            </a:r>
            <a:r>
              <a:rPr lang="es-MX" sz="1400" u="none" dirty="0" smtClean="0"/>
              <a:t>la conclusión </a:t>
            </a:r>
            <a:r>
              <a:rPr lang="es-MX" sz="1400" u="none" dirty="0" smtClean="0"/>
              <a:t>del presente ejercicio. </a:t>
            </a:r>
          </a:p>
          <a:p>
            <a:pPr marL="0" lvl="1" algn="just"/>
            <a:endParaRPr lang="es-MX" sz="1400" u="none" dirty="0" smtClean="0">
              <a:latin typeface="+mn-lt"/>
            </a:endParaRPr>
          </a:p>
          <a:p>
            <a:pPr marL="357188" lvl="1" algn="just"/>
            <a:r>
              <a:rPr lang="es-MX" sz="1400" u="none" dirty="0" smtClean="0">
                <a:latin typeface="+mn-lt"/>
              </a:rPr>
              <a:t>Las </a:t>
            </a:r>
            <a:r>
              <a:rPr lang="es-MX" sz="1400" u="none" dirty="0" smtClean="0">
                <a:latin typeface="+mn-lt"/>
              </a:rPr>
              <a:t>i</a:t>
            </a:r>
            <a:r>
              <a:rPr lang="es-MX" sz="1400" u="none" dirty="0" smtClean="0">
                <a:latin typeface="+mn-lt"/>
              </a:rPr>
              <a:t>mplicaciones </a:t>
            </a:r>
            <a:r>
              <a:rPr lang="es-MX" sz="1400" u="none" dirty="0" smtClean="0">
                <a:latin typeface="+mn-lt"/>
              </a:rPr>
              <a:t>que </a:t>
            </a:r>
            <a:r>
              <a:rPr lang="es-MX" sz="1400" u="none" dirty="0" smtClean="0">
                <a:latin typeface="+mn-lt"/>
              </a:rPr>
              <a:t>podría tener </a:t>
            </a:r>
            <a:r>
              <a:rPr lang="es-MX" sz="1400" u="none" dirty="0" smtClean="0">
                <a:latin typeface="+mn-lt"/>
              </a:rPr>
              <a:t>una entidad de la Red Universitaria, en la ejecución del ajuste </a:t>
            </a:r>
            <a:r>
              <a:rPr lang="es-MX" sz="1400" u="none" dirty="0" smtClean="0">
                <a:latin typeface="+mn-lt"/>
              </a:rPr>
              <a:t>presupuestal, serían las siguientes:</a:t>
            </a:r>
            <a:endParaRPr lang="es-MX" sz="1400" u="none" dirty="0" smtClean="0">
              <a:latin typeface="+mn-lt"/>
            </a:endParaRPr>
          </a:p>
          <a:p>
            <a:pPr marL="0" lvl="1" algn="just"/>
            <a:endParaRPr lang="es-MX" sz="1400" u="none" dirty="0" smtClean="0">
              <a:latin typeface="+mn-lt"/>
            </a:endParaRPr>
          </a:p>
          <a:p>
            <a:pPr marL="625475" lvl="1" algn="just"/>
            <a:r>
              <a:rPr lang="es-MX" sz="1400" u="none" dirty="0" smtClean="0">
                <a:latin typeface="+mn-lt"/>
              </a:rPr>
              <a:t>Modificaciones al presupuesto en SIIAU WEB (módulo P3e)</a:t>
            </a:r>
          </a:p>
          <a:p>
            <a:pPr marL="625475" lvl="1" algn="just"/>
            <a:endParaRPr lang="es-MX" sz="1400" u="none" dirty="0" smtClean="0">
              <a:latin typeface="+mn-lt"/>
            </a:endParaRPr>
          </a:p>
          <a:p>
            <a:pPr marL="625475" lvl="1" algn="just"/>
            <a:r>
              <a:rPr lang="es-MX" sz="1400" u="none" dirty="0" smtClean="0">
                <a:latin typeface="+mn-lt"/>
              </a:rPr>
              <a:t>Flujo financiero</a:t>
            </a:r>
          </a:p>
          <a:p>
            <a:pPr marL="625475" lvl="1" algn="just"/>
            <a:endParaRPr lang="es-MX" sz="1400" u="none" dirty="0" smtClean="0">
              <a:latin typeface="+mn-lt"/>
            </a:endParaRPr>
          </a:p>
          <a:p>
            <a:pPr marL="625475" lvl="1" algn="just"/>
            <a:r>
              <a:rPr lang="es-MX" sz="1400" u="none" dirty="0" smtClean="0">
                <a:latin typeface="+mn-lt"/>
              </a:rPr>
              <a:t>Comprobaciones financieras</a:t>
            </a:r>
          </a:p>
          <a:p>
            <a:pPr marL="361950" lvl="1" algn="just"/>
            <a:endParaRPr lang="es-MX" sz="1400" u="none" dirty="0" smtClean="0">
              <a:latin typeface="+mn-lt"/>
            </a:endParaRPr>
          </a:p>
        </p:txBody>
      </p:sp>
      <p:pic>
        <p:nvPicPr>
          <p:cNvPr id="10" name="Picture 2" descr="bllt_flech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2773" y="5217333"/>
            <a:ext cx="1960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bllt_flech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643976"/>
            <a:ext cx="1960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bllt_flech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5583" y="3717135"/>
            <a:ext cx="1960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1714480" y="1929596"/>
            <a:ext cx="4429156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s-ES" sz="1600" b="1" i="1" u="none" dirty="0" smtClean="0">
                <a:solidFill>
                  <a:schemeClr val="bg2"/>
                </a:solidFill>
              </a:rPr>
              <a:t>… Introducción</a:t>
            </a:r>
            <a:endParaRPr lang="es-ES" sz="1600" b="1" i="1" u="none" dirty="0">
              <a:solidFill>
                <a:schemeClr val="bg2"/>
              </a:solidFill>
            </a:endParaRPr>
          </a:p>
          <a:p>
            <a:endParaRPr lang="es-ES" sz="1600" b="1" u="none" dirty="0">
              <a:solidFill>
                <a:schemeClr val="bg2"/>
              </a:solidFill>
            </a:endParaRPr>
          </a:p>
        </p:txBody>
      </p:sp>
      <p:sp>
        <p:nvSpPr>
          <p:cNvPr id="33796" name="Rectangle 3"/>
          <p:cNvSpPr>
            <a:spLocks noChangeArrowheads="1"/>
          </p:cNvSpPr>
          <p:nvPr/>
        </p:nvSpPr>
        <p:spPr bwMode="auto">
          <a:xfrm>
            <a:off x="6786563" y="1358096"/>
            <a:ext cx="235743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s-ES" sz="1300" b="1" u="none" dirty="0" smtClean="0">
                <a:solidFill>
                  <a:schemeClr val="bg2"/>
                </a:solidFill>
              </a:rPr>
              <a:t>Introducción</a:t>
            </a:r>
            <a:endParaRPr lang="es-ES" sz="1300" b="1" u="none" dirty="0">
              <a:solidFill>
                <a:schemeClr val="bg2"/>
              </a:solidFill>
            </a:endParaRPr>
          </a:p>
          <a:p>
            <a:endParaRPr lang="es-ES" sz="1300" b="1" u="none" dirty="0">
              <a:solidFill>
                <a:schemeClr val="bg2"/>
              </a:solidFill>
            </a:endParaRPr>
          </a:p>
        </p:txBody>
      </p:sp>
      <p:pic>
        <p:nvPicPr>
          <p:cNvPr id="33797" name="Picture 2" descr="bllt_flech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50" y="1358096"/>
            <a:ext cx="261938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5 Marcador de número de diapositiva"/>
          <p:cNvSpPr txBox="1">
            <a:spLocks noGrp="1"/>
          </p:cNvSpPr>
          <p:nvPr/>
        </p:nvSpPr>
        <p:spPr bwMode="auto">
          <a:xfrm>
            <a:off x="8101013" y="6474643"/>
            <a:ext cx="909637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59943B57-26CD-483B-80EE-64917DC170B2}" type="slidenum">
              <a:rPr lang="es-ES" sz="1000" b="1" u="none">
                <a:solidFill>
                  <a:srgbClr val="C0C0C0"/>
                </a:solidFill>
              </a:rPr>
              <a:pPr algn="r"/>
              <a:t>5</a:t>
            </a:fld>
            <a:endParaRPr lang="es-ES" sz="1000" b="1" u="none" dirty="0">
              <a:solidFill>
                <a:srgbClr val="C0C0C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785918" y="2407637"/>
            <a:ext cx="69294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/>
            <a:r>
              <a:rPr lang="es-MX" sz="1400" u="none" dirty="0" smtClean="0">
                <a:latin typeface="+mn-lt"/>
              </a:rPr>
              <a:t>Caso SEMS, fondo 1101:</a:t>
            </a:r>
          </a:p>
        </p:txBody>
      </p:sp>
      <p:graphicFrame>
        <p:nvGraphicFramePr>
          <p:cNvPr id="12" name="11 Tabla"/>
          <p:cNvGraphicFramePr>
            <a:graphicFrameLocks noGrp="1"/>
          </p:cNvGraphicFramePr>
          <p:nvPr/>
        </p:nvGraphicFramePr>
        <p:xfrm>
          <a:off x="2357422" y="2929728"/>
          <a:ext cx="4500594" cy="2878488"/>
        </p:xfrm>
        <a:graphic>
          <a:graphicData uri="http://schemas.openxmlformats.org/drawingml/2006/table">
            <a:tbl>
              <a:tblPr/>
              <a:tblGrid>
                <a:gridCol w="906922"/>
                <a:gridCol w="689927"/>
                <a:gridCol w="746033"/>
                <a:gridCol w="1086142"/>
                <a:gridCol w="1071570"/>
              </a:tblGrid>
              <a:tr h="463575">
                <a:tc gridSpan="5">
                  <a:txBody>
                    <a:bodyPr/>
                    <a:lstStyle/>
                    <a:p>
                      <a:r>
                        <a:rPr lang="en-US" sz="1000" dirty="0" smtClean="0"/>
                        <a:t> </a:t>
                      </a:r>
                      <a:r>
                        <a:rPr lang="en-US" sz="1000" b="1" dirty="0" err="1" smtClean="0"/>
                        <a:t>Proyectos</a:t>
                      </a:r>
                      <a:r>
                        <a:rPr lang="en-US" sz="1000" b="1" dirty="0" smtClean="0"/>
                        <a:t> </a:t>
                      </a:r>
                      <a:r>
                        <a:rPr lang="en-US" sz="1000" b="1" baseline="0" dirty="0" smtClean="0"/>
                        <a:t> en </a:t>
                      </a:r>
                      <a:r>
                        <a:rPr lang="en-US" sz="1000" b="1" baseline="0" dirty="0" err="1" smtClean="0"/>
                        <a:t>ejercicio</a:t>
                      </a:r>
                      <a:endParaRPr lang="en-US" sz="1000" b="1" dirty="0" smtClean="0"/>
                    </a:p>
                  </a:txBody>
                  <a:tcPr marL="35965" marR="35965" marT="17982" marB="17982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35965" marR="35965" marT="17982" marB="17982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35965" marR="35965" marT="17982" marB="17982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35965" marR="35965" marT="17982" marB="17982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35965" marR="35965" marT="17982" marB="17982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345167">
                <a:tc>
                  <a:txBody>
                    <a:bodyPr/>
                    <a:lstStyle/>
                    <a:p>
                      <a:r>
                        <a:rPr lang="en-US" sz="1000" b="1" dirty="0" err="1" smtClean="0"/>
                        <a:t>Entidad</a:t>
                      </a:r>
                      <a:endParaRPr lang="en-US" sz="1000" dirty="0"/>
                    </a:p>
                  </a:txBody>
                  <a:tcPr marL="35965" marR="35965" marT="17982" marB="17982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err="1" smtClean="0"/>
                        <a:t>Proyectos</a:t>
                      </a:r>
                      <a:endParaRPr lang="en-US" sz="1000" dirty="0"/>
                    </a:p>
                  </a:txBody>
                  <a:tcPr marL="35965" marR="35965" marT="17982" marB="17982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err="1" smtClean="0"/>
                        <a:t>Recursos</a:t>
                      </a:r>
                      <a:r>
                        <a:rPr lang="en-US" sz="1000" b="1" dirty="0" smtClean="0"/>
                        <a:t> </a:t>
                      </a:r>
                      <a:r>
                        <a:rPr lang="en-US" sz="1000" b="1" dirty="0" err="1" smtClean="0"/>
                        <a:t>materiales</a:t>
                      </a:r>
                      <a:endParaRPr lang="en-US" sz="1000" dirty="0"/>
                    </a:p>
                  </a:txBody>
                  <a:tcPr marL="35965" marR="35965" marT="17982" marB="17982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err="1" smtClean="0"/>
                        <a:t>Ministraciones</a:t>
                      </a:r>
                      <a:endParaRPr lang="en-US" sz="1000" dirty="0"/>
                    </a:p>
                  </a:txBody>
                  <a:tcPr marL="35965" marR="35965" marT="17982" marB="17982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err="1"/>
                        <a:t>Presupuesto</a:t>
                      </a:r>
                      <a:endParaRPr lang="en-US" sz="1000" dirty="0"/>
                    </a:p>
                  </a:txBody>
                  <a:tcPr marL="35965" marR="35965" marT="17982" marB="17982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90798">
                <a:tc>
                  <a:txBody>
                    <a:bodyPr/>
                    <a:lstStyle/>
                    <a:p>
                      <a:r>
                        <a:rPr lang="en-US" sz="1000" dirty="0"/>
                        <a:t>Dir. </a:t>
                      </a:r>
                      <a:r>
                        <a:rPr lang="en-US" sz="1000" dirty="0" err="1"/>
                        <a:t>Gral</a:t>
                      </a:r>
                      <a:r>
                        <a:rPr lang="en-US" sz="1000" dirty="0"/>
                        <a:t>.</a:t>
                      </a:r>
                    </a:p>
                  </a:txBody>
                  <a:tcPr marL="35965" marR="35965" marT="17982" marB="17982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/>
                        <a:t>      47 </a:t>
                      </a:r>
                    </a:p>
                  </a:txBody>
                  <a:tcPr marL="35965" marR="35965" marT="17982" marB="17982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/>
                        <a:t>           703 </a:t>
                      </a:r>
                    </a:p>
                  </a:txBody>
                  <a:tcPr marL="35965" marR="35965" marT="17982" marB="17982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/>
                        <a:t>     1,482 </a:t>
                      </a:r>
                    </a:p>
                  </a:txBody>
                  <a:tcPr marL="35965" marR="35965" marT="17982" marB="17982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/>
                        <a:t>     42,395,625 </a:t>
                      </a:r>
                    </a:p>
                  </a:txBody>
                  <a:tcPr marL="35965" marR="35965" marT="17982" marB="17982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49454">
                <a:tc>
                  <a:txBody>
                    <a:bodyPr/>
                    <a:lstStyle/>
                    <a:p>
                      <a:r>
                        <a:rPr lang="en-US" sz="1000"/>
                        <a:t>Escuelas</a:t>
                      </a:r>
                    </a:p>
                  </a:txBody>
                  <a:tcPr marL="35965" marR="35965" marT="17982" marB="17982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/>
                        <a:t>    330 </a:t>
                      </a:r>
                    </a:p>
                  </a:txBody>
                  <a:tcPr marL="35965" marR="35965" marT="17982" marB="17982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/>
                        <a:t>       3,570 </a:t>
                      </a:r>
                    </a:p>
                  </a:txBody>
                  <a:tcPr marL="35965" marR="35965" marT="17982" marB="17982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/>
                        <a:t>     6,293 </a:t>
                      </a:r>
                    </a:p>
                  </a:txBody>
                  <a:tcPr marL="35965" marR="35965" marT="17982" marB="17982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/>
                        <a:t>     71,091,440 </a:t>
                      </a:r>
                    </a:p>
                  </a:txBody>
                  <a:tcPr marL="35965" marR="35965" marT="17982" marB="17982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454"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Total</a:t>
                      </a:r>
                      <a:endParaRPr lang="en-US" sz="1000" dirty="0"/>
                    </a:p>
                  </a:txBody>
                  <a:tcPr marL="35965" marR="35965" marT="17982" marB="17982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/>
                        <a:t>    377 </a:t>
                      </a:r>
                      <a:endParaRPr lang="en-US" sz="1000" dirty="0"/>
                    </a:p>
                  </a:txBody>
                  <a:tcPr marL="35965" marR="35965" marT="17982" marB="17982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/>
                        <a:t>       4,273 </a:t>
                      </a:r>
                      <a:endParaRPr lang="en-US" sz="1000" dirty="0"/>
                    </a:p>
                  </a:txBody>
                  <a:tcPr marL="35965" marR="35965" marT="17982" marB="17982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/>
                        <a:t>     7,775 </a:t>
                      </a:r>
                      <a:endParaRPr lang="en-US" sz="1000" dirty="0"/>
                    </a:p>
                  </a:txBody>
                  <a:tcPr marL="35965" marR="35965" marT="17982" marB="17982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/>
                        <a:t>  113,487,065 </a:t>
                      </a:r>
                      <a:endParaRPr lang="en-US" sz="1000" dirty="0"/>
                    </a:p>
                  </a:txBody>
                  <a:tcPr marL="35965" marR="35965" marT="17982" marB="17982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345167">
                <a:tc gridSpan="5">
                  <a:txBody>
                    <a:bodyPr/>
                    <a:lstStyle/>
                    <a:p>
                      <a:r>
                        <a:rPr lang="en-US" sz="1000" dirty="0"/>
                        <a:t> </a:t>
                      </a:r>
                      <a:endParaRPr lang="en-US" sz="1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err="1" smtClean="0"/>
                        <a:t>Proyectos</a:t>
                      </a:r>
                      <a:r>
                        <a:rPr lang="en-US" sz="1000" b="1" dirty="0" smtClean="0"/>
                        <a:t> </a:t>
                      </a:r>
                      <a:r>
                        <a:rPr lang="en-US" sz="1000" b="1" dirty="0" err="1" smtClean="0"/>
                        <a:t>sujetos</a:t>
                      </a:r>
                      <a:r>
                        <a:rPr lang="en-US" sz="1000" b="1" dirty="0" smtClean="0"/>
                        <a:t> a </a:t>
                      </a:r>
                      <a:r>
                        <a:rPr lang="en-US" sz="1000" b="1" dirty="0" err="1" smtClean="0"/>
                        <a:t>reducción</a:t>
                      </a:r>
                      <a:endParaRPr lang="en-US" sz="1000" b="1" dirty="0" smtClean="0"/>
                    </a:p>
                  </a:txBody>
                  <a:tcPr marL="35965" marR="35965" marT="17982" marB="17982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000"/>
                    </a:p>
                  </a:txBody>
                  <a:tcPr marL="35965" marR="35965" marT="17982" marB="17982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000"/>
                    </a:p>
                  </a:txBody>
                  <a:tcPr marL="35965" marR="35965" marT="17982" marB="17982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35965" marR="35965" marT="17982" marB="17982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35965" marR="35965" marT="17982" marB="17982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167">
                <a:tc>
                  <a:txBody>
                    <a:bodyPr/>
                    <a:lstStyle/>
                    <a:p>
                      <a:r>
                        <a:rPr lang="en-US" sz="1000" b="1"/>
                        <a:t>Entidad</a:t>
                      </a:r>
                      <a:endParaRPr lang="en-US" sz="1000"/>
                    </a:p>
                  </a:txBody>
                  <a:tcPr marL="35965" marR="35965" marT="17982" marB="17982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err="1" smtClean="0"/>
                        <a:t>Proyectos</a:t>
                      </a:r>
                      <a:endParaRPr lang="en-US" sz="1000" dirty="0"/>
                    </a:p>
                  </a:txBody>
                  <a:tcPr marL="35965" marR="35965" marT="17982" marB="17982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err="1" smtClean="0"/>
                        <a:t>Recursos</a:t>
                      </a:r>
                      <a:r>
                        <a:rPr lang="en-US" sz="1000" b="1" dirty="0" smtClean="0"/>
                        <a:t> </a:t>
                      </a:r>
                      <a:r>
                        <a:rPr lang="en-US" sz="1000" b="1" dirty="0" err="1" smtClean="0"/>
                        <a:t>materiales</a:t>
                      </a:r>
                      <a:r>
                        <a:rPr lang="en-US" sz="1000" b="0" baseline="0" dirty="0" smtClean="0"/>
                        <a:t> </a:t>
                      </a:r>
                      <a:endParaRPr lang="en-US" sz="1000" b="1" dirty="0" smtClean="0"/>
                    </a:p>
                  </a:txBody>
                  <a:tcPr marL="35965" marR="35965" marT="17982" marB="17982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err="1" smtClean="0"/>
                        <a:t>Ministraciones</a:t>
                      </a:r>
                      <a:endParaRPr lang="en-US" sz="1000" dirty="0"/>
                    </a:p>
                  </a:txBody>
                  <a:tcPr marL="35965" marR="35965" marT="17982" marB="17982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err="1"/>
                        <a:t>Reducción</a:t>
                      </a:r>
                      <a:endParaRPr lang="en-US" sz="1000" dirty="0"/>
                    </a:p>
                  </a:txBody>
                  <a:tcPr marL="35965" marR="35965" marT="17982" marB="17982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90798">
                <a:tc>
                  <a:txBody>
                    <a:bodyPr/>
                    <a:lstStyle/>
                    <a:p>
                      <a:r>
                        <a:rPr lang="en-US" sz="1000"/>
                        <a:t>Dir. Gral.</a:t>
                      </a:r>
                    </a:p>
                  </a:txBody>
                  <a:tcPr marL="35965" marR="35965" marT="17982" marB="17982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/>
                        <a:t>      43 </a:t>
                      </a:r>
                    </a:p>
                  </a:txBody>
                  <a:tcPr marL="35965" marR="35965" marT="17982" marB="17982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/>
                        <a:t>           460 </a:t>
                      </a:r>
                    </a:p>
                  </a:txBody>
                  <a:tcPr marL="35965" marR="35965" marT="17982" marB="17982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/>
                        <a:t>        787 </a:t>
                      </a:r>
                    </a:p>
                  </a:txBody>
                  <a:tcPr marL="35965" marR="35965" marT="17982" marB="17982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/>
                        <a:t>       3,866,259 </a:t>
                      </a:r>
                    </a:p>
                  </a:txBody>
                  <a:tcPr marL="35965" marR="35965" marT="17982" marB="17982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49454">
                <a:tc>
                  <a:txBody>
                    <a:bodyPr/>
                    <a:lstStyle/>
                    <a:p>
                      <a:r>
                        <a:rPr lang="en-US" sz="1000" dirty="0" err="1"/>
                        <a:t>Escuelas</a:t>
                      </a:r>
                      <a:endParaRPr lang="en-US" sz="1000" dirty="0"/>
                    </a:p>
                  </a:txBody>
                  <a:tcPr marL="35965" marR="35965" marT="17982" marB="17982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/>
                        <a:t>    151 </a:t>
                      </a:r>
                    </a:p>
                  </a:txBody>
                  <a:tcPr marL="35965" marR="35965" marT="17982" marB="17982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/>
                        <a:t>           897 </a:t>
                      </a:r>
                    </a:p>
                  </a:txBody>
                  <a:tcPr marL="35965" marR="35965" marT="17982" marB="17982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/>
                        <a:t>     1,086 </a:t>
                      </a:r>
                    </a:p>
                  </a:txBody>
                  <a:tcPr marL="35965" marR="35965" marT="17982" marB="17982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/>
                        <a:t>       3,577,719 </a:t>
                      </a:r>
                    </a:p>
                  </a:txBody>
                  <a:tcPr marL="35965" marR="35965" marT="17982" marB="17982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454"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Total</a:t>
                      </a:r>
                      <a:endParaRPr lang="en-US" sz="1000" dirty="0"/>
                    </a:p>
                  </a:txBody>
                  <a:tcPr marL="35965" marR="35965" marT="17982" marB="17982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/>
                        <a:t>    194 </a:t>
                      </a:r>
                      <a:endParaRPr lang="en-US" sz="1000"/>
                    </a:p>
                  </a:txBody>
                  <a:tcPr marL="35965" marR="35965" marT="17982" marB="17982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/>
                        <a:t>       1,357 </a:t>
                      </a:r>
                      <a:endParaRPr lang="en-US" sz="1000" dirty="0"/>
                    </a:p>
                  </a:txBody>
                  <a:tcPr marL="35965" marR="35965" marT="17982" marB="17982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/>
                        <a:t>     1,873 </a:t>
                      </a:r>
                      <a:endParaRPr lang="en-US" sz="1000"/>
                    </a:p>
                  </a:txBody>
                  <a:tcPr marL="35965" marR="35965" marT="17982" marB="17982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/>
                        <a:t>       7,443,978 </a:t>
                      </a:r>
                      <a:endParaRPr lang="en-US" sz="1000" dirty="0"/>
                    </a:p>
                  </a:txBody>
                  <a:tcPr marL="35965" marR="35965" marT="17982" marB="17982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 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2357422" y="5948760"/>
            <a:ext cx="22145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/>
            <a:r>
              <a:rPr lang="es-MX" sz="800" b="1" u="none" dirty="0" smtClean="0">
                <a:latin typeface="+mn-lt"/>
              </a:rPr>
              <a:t>Fuente</a:t>
            </a:r>
            <a:r>
              <a:rPr lang="es-MX" sz="800" u="none" dirty="0" smtClean="0">
                <a:latin typeface="+mn-lt"/>
              </a:rPr>
              <a:t>:</a:t>
            </a:r>
          </a:p>
          <a:p>
            <a:pPr marL="0" lvl="1" algn="just"/>
            <a:r>
              <a:rPr lang="es-MX" sz="800" u="none" dirty="0" smtClean="0">
                <a:latin typeface="+mn-lt"/>
              </a:rPr>
              <a:t>Secretaría Administrativa del SEMS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1714480" y="1929596"/>
            <a:ext cx="4429156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s-ES" sz="1600" b="1" i="1" u="none" dirty="0" smtClean="0">
                <a:solidFill>
                  <a:schemeClr val="bg2"/>
                </a:solidFill>
              </a:rPr>
              <a:t>… Introducción</a:t>
            </a:r>
            <a:endParaRPr lang="es-ES" sz="1600" b="1" i="1" u="none" dirty="0">
              <a:solidFill>
                <a:schemeClr val="bg2"/>
              </a:solidFill>
            </a:endParaRPr>
          </a:p>
          <a:p>
            <a:endParaRPr lang="es-ES" sz="1600" b="1" u="none" dirty="0">
              <a:solidFill>
                <a:schemeClr val="bg2"/>
              </a:solidFill>
            </a:endParaRPr>
          </a:p>
        </p:txBody>
      </p:sp>
      <p:sp>
        <p:nvSpPr>
          <p:cNvPr id="33796" name="Rectangle 3"/>
          <p:cNvSpPr>
            <a:spLocks noChangeArrowheads="1"/>
          </p:cNvSpPr>
          <p:nvPr/>
        </p:nvSpPr>
        <p:spPr bwMode="auto">
          <a:xfrm>
            <a:off x="6786563" y="1358096"/>
            <a:ext cx="235743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s-ES" sz="1300" b="1" u="none" dirty="0" smtClean="0">
                <a:solidFill>
                  <a:schemeClr val="bg2"/>
                </a:solidFill>
              </a:rPr>
              <a:t>Introducción</a:t>
            </a:r>
            <a:endParaRPr lang="es-ES" sz="1300" b="1" u="none" dirty="0">
              <a:solidFill>
                <a:schemeClr val="bg2"/>
              </a:solidFill>
            </a:endParaRPr>
          </a:p>
          <a:p>
            <a:endParaRPr lang="es-ES" sz="1300" b="1" u="none" dirty="0">
              <a:solidFill>
                <a:schemeClr val="bg2"/>
              </a:solidFill>
            </a:endParaRPr>
          </a:p>
        </p:txBody>
      </p:sp>
      <p:pic>
        <p:nvPicPr>
          <p:cNvPr id="33797" name="Picture 2" descr="bllt_flech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50" y="1358096"/>
            <a:ext cx="261938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5 Marcador de número de diapositiva"/>
          <p:cNvSpPr txBox="1">
            <a:spLocks noGrp="1"/>
          </p:cNvSpPr>
          <p:nvPr/>
        </p:nvSpPr>
        <p:spPr bwMode="auto">
          <a:xfrm>
            <a:off x="8101013" y="6474643"/>
            <a:ext cx="909637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59943B57-26CD-483B-80EE-64917DC170B2}" type="slidenum">
              <a:rPr lang="es-ES" sz="1000" b="1" u="none">
                <a:solidFill>
                  <a:srgbClr val="C0C0C0"/>
                </a:solidFill>
              </a:rPr>
              <a:pPr algn="r"/>
              <a:t>6</a:t>
            </a:fld>
            <a:endParaRPr lang="es-ES" sz="1000" b="1" u="none" dirty="0">
              <a:solidFill>
                <a:srgbClr val="C0C0C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785918" y="2407637"/>
            <a:ext cx="69294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/>
            <a:r>
              <a:rPr lang="es-MX" sz="1400" u="none" dirty="0" smtClean="0">
                <a:latin typeface="+mn-lt"/>
              </a:rPr>
              <a:t>Caso CUCEI, fondo 1101:</a:t>
            </a:r>
          </a:p>
        </p:txBody>
      </p:sp>
      <p:graphicFrame>
        <p:nvGraphicFramePr>
          <p:cNvPr id="12" name="11 Tabla"/>
          <p:cNvGraphicFramePr>
            <a:graphicFrameLocks noGrp="1"/>
          </p:cNvGraphicFramePr>
          <p:nvPr/>
        </p:nvGraphicFramePr>
        <p:xfrm>
          <a:off x="2357422" y="2786855"/>
          <a:ext cx="4500594" cy="2386024"/>
        </p:xfrm>
        <a:graphic>
          <a:graphicData uri="http://schemas.openxmlformats.org/drawingml/2006/table">
            <a:tbl>
              <a:tblPr/>
              <a:tblGrid>
                <a:gridCol w="906922"/>
                <a:gridCol w="689927"/>
                <a:gridCol w="746033"/>
                <a:gridCol w="1086142"/>
                <a:gridCol w="1071570"/>
              </a:tblGrid>
              <a:tr h="303850"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err="1" smtClean="0"/>
                        <a:t>Proyectos</a:t>
                      </a:r>
                      <a:r>
                        <a:rPr lang="en-US" sz="1000" b="1" dirty="0" smtClean="0"/>
                        <a:t> </a:t>
                      </a:r>
                      <a:r>
                        <a:rPr lang="en-US" sz="1000" b="1" dirty="0" err="1" smtClean="0"/>
                        <a:t>sujetos</a:t>
                      </a:r>
                      <a:r>
                        <a:rPr lang="en-US" sz="1000" b="1" dirty="0" smtClean="0"/>
                        <a:t> a </a:t>
                      </a:r>
                      <a:r>
                        <a:rPr lang="en-US" sz="1000" b="1" dirty="0" err="1" smtClean="0"/>
                        <a:t>reducción</a:t>
                      </a:r>
                      <a:endParaRPr lang="en-US" sz="1000" b="1" dirty="0" smtClean="0"/>
                    </a:p>
                  </a:txBody>
                  <a:tcPr marL="35965" marR="35965" marT="17982" marB="17982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35965" marR="35965" marT="17982" marB="17982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35965" marR="35965" marT="17982" marB="17982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35965" marR="35965" marT="17982" marB="17982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35965" marR="35965" marT="17982" marB="17982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303850">
                <a:tc>
                  <a:txBody>
                    <a:bodyPr/>
                    <a:lstStyle/>
                    <a:p>
                      <a:r>
                        <a:rPr lang="en-US" sz="1000" b="1" dirty="0" err="1"/>
                        <a:t>Entidad</a:t>
                      </a:r>
                      <a:endParaRPr lang="en-US" sz="1000" dirty="0"/>
                    </a:p>
                  </a:txBody>
                  <a:tcPr marL="35965" marR="35965" marT="17982" marB="17982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err="1" smtClean="0"/>
                        <a:t>Proyectos</a:t>
                      </a:r>
                      <a:endParaRPr lang="en-US" sz="1000" dirty="0"/>
                    </a:p>
                  </a:txBody>
                  <a:tcPr marL="35965" marR="35965" marT="17982" marB="17982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err="1" smtClean="0"/>
                        <a:t>Recursos</a:t>
                      </a:r>
                      <a:r>
                        <a:rPr lang="en-US" sz="1000" b="1" dirty="0" smtClean="0"/>
                        <a:t> </a:t>
                      </a:r>
                      <a:r>
                        <a:rPr lang="en-US" sz="1000" b="1" dirty="0" err="1" smtClean="0"/>
                        <a:t>materiales</a:t>
                      </a:r>
                      <a:endParaRPr lang="en-US" sz="1000" dirty="0"/>
                    </a:p>
                  </a:txBody>
                  <a:tcPr marL="35965" marR="35965" marT="17982" marB="17982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err="1" smtClean="0"/>
                        <a:t>Ministraciones</a:t>
                      </a:r>
                      <a:endParaRPr lang="en-US" sz="1000" dirty="0"/>
                    </a:p>
                  </a:txBody>
                  <a:tcPr marL="35965" marR="35965" marT="17982" marB="17982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err="1"/>
                        <a:t>Presupuesto</a:t>
                      </a:r>
                      <a:endParaRPr lang="en-US" sz="1000" dirty="0"/>
                    </a:p>
                  </a:txBody>
                  <a:tcPr marL="35965" marR="35965" marT="17982" marB="17982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85763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CUCEI</a:t>
                      </a:r>
                      <a:endParaRPr lang="en-US" sz="1000" dirty="0"/>
                    </a:p>
                  </a:txBody>
                  <a:tcPr marL="35965" marR="35965" marT="17982" marB="17982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/>
                        <a:t>      </a:t>
                      </a:r>
                      <a:r>
                        <a:rPr lang="en-US" sz="1000" dirty="0" smtClean="0"/>
                        <a:t>96 </a:t>
                      </a:r>
                      <a:endParaRPr lang="en-US" sz="1000" dirty="0"/>
                    </a:p>
                  </a:txBody>
                  <a:tcPr marL="35965" marR="35965" marT="17982" marB="17982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523</a:t>
                      </a:r>
                      <a:endParaRPr lang="en-US" sz="1000" dirty="0"/>
                    </a:p>
                  </a:txBody>
                  <a:tcPr marL="35965" marR="35965" marT="17982" marB="17982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1,202</a:t>
                      </a:r>
                      <a:endParaRPr lang="en-US" sz="1000" dirty="0"/>
                    </a:p>
                  </a:txBody>
                  <a:tcPr marL="35965" marR="35965" marT="17982" marB="17982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/>
                        <a:t>     </a:t>
                      </a:r>
                      <a:r>
                        <a:rPr lang="en-US" sz="1000" dirty="0" smtClean="0"/>
                        <a:t>23´403,283 </a:t>
                      </a:r>
                      <a:endParaRPr lang="en-US" sz="1000" dirty="0"/>
                    </a:p>
                  </a:txBody>
                  <a:tcPr marL="35965" marR="35965" marT="17982" marB="17982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65377"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Total</a:t>
                      </a:r>
                      <a:endParaRPr lang="en-US" sz="1000" dirty="0"/>
                    </a:p>
                  </a:txBody>
                  <a:tcPr marL="35965" marR="35965" marT="17982" marB="17982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/>
                        <a:t>    </a:t>
                      </a:r>
                      <a:r>
                        <a:rPr lang="en-US" sz="1000" b="1" dirty="0" smtClean="0"/>
                        <a:t>96</a:t>
                      </a:r>
                      <a:endParaRPr lang="en-US" sz="1000" dirty="0"/>
                    </a:p>
                  </a:txBody>
                  <a:tcPr marL="35965" marR="35965" marT="17982" marB="17982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523</a:t>
                      </a:r>
                      <a:endParaRPr lang="en-US" sz="1000" dirty="0"/>
                    </a:p>
                  </a:txBody>
                  <a:tcPr marL="35965" marR="35965" marT="17982" marB="17982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 smtClean="0"/>
                        <a:t>1,202</a:t>
                      </a:r>
                      <a:endParaRPr lang="en-US" sz="1000" b="1" dirty="0"/>
                    </a:p>
                  </a:txBody>
                  <a:tcPr marL="35965" marR="35965" marT="17982" marB="17982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/>
                        <a:t>  </a:t>
                      </a:r>
                      <a:r>
                        <a:rPr lang="en-US" sz="1000" b="1" dirty="0" smtClean="0"/>
                        <a:t>23’403,283</a:t>
                      </a:r>
                      <a:endParaRPr lang="en-US" sz="1000" dirty="0"/>
                    </a:p>
                  </a:txBody>
                  <a:tcPr marL="35965" marR="35965" marT="17982" marB="17982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73840">
                <a:tc gridSpan="5">
                  <a:txBody>
                    <a:bodyPr/>
                    <a:lstStyle/>
                    <a:p>
                      <a:r>
                        <a:rPr lang="en-US" sz="1000" dirty="0"/>
                        <a:t> </a:t>
                      </a:r>
                      <a:endParaRPr lang="en-US" sz="1000" dirty="0" smtClean="0"/>
                    </a:p>
                    <a:p>
                      <a:endParaRPr lang="en-US" sz="1000" b="1" dirty="0" smtClean="0"/>
                    </a:p>
                    <a:p>
                      <a:r>
                        <a:rPr lang="en-US" sz="1000" b="1" dirty="0" err="1" smtClean="0"/>
                        <a:t>Proyectos</a:t>
                      </a:r>
                      <a:r>
                        <a:rPr lang="en-US" sz="1000" b="1" dirty="0" smtClean="0"/>
                        <a:t> </a:t>
                      </a:r>
                      <a:r>
                        <a:rPr lang="en-US" sz="1000" b="1" dirty="0" err="1" smtClean="0"/>
                        <a:t>sujetos</a:t>
                      </a:r>
                      <a:r>
                        <a:rPr lang="en-US" sz="1000" b="1" dirty="0" smtClean="0"/>
                        <a:t> a </a:t>
                      </a:r>
                      <a:r>
                        <a:rPr lang="en-US" sz="1000" b="1" dirty="0" err="1" smtClean="0"/>
                        <a:t>reducción</a:t>
                      </a:r>
                      <a:endParaRPr lang="en-US" sz="1000" b="1" dirty="0"/>
                    </a:p>
                  </a:txBody>
                  <a:tcPr marL="35965" marR="35965" marT="17982" marB="17982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35965" marR="35965" marT="17982" marB="17982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35965" marR="35965" marT="17982" marB="17982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35965" marR="35965" marT="17982" marB="17982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35965" marR="35965" marT="17982" marB="17982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850">
                <a:tc>
                  <a:txBody>
                    <a:bodyPr/>
                    <a:lstStyle/>
                    <a:p>
                      <a:r>
                        <a:rPr lang="en-US" sz="1000" b="1"/>
                        <a:t>Entidad</a:t>
                      </a:r>
                      <a:endParaRPr lang="en-US" sz="1000"/>
                    </a:p>
                  </a:txBody>
                  <a:tcPr marL="35965" marR="35965" marT="17982" marB="17982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err="1" smtClean="0"/>
                        <a:t>Proyectos</a:t>
                      </a:r>
                      <a:endParaRPr lang="en-US" sz="1000" dirty="0"/>
                    </a:p>
                  </a:txBody>
                  <a:tcPr marL="35965" marR="35965" marT="17982" marB="17982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err="1" smtClean="0"/>
                        <a:t>Recursos</a:t>
                      </a:r>
                      <a:r>
                        <a:rPr lang="en-US" sz="1000" b="1" dirty="0" smtClean="0"/>
                        <a:t> </a:t>
                      </a:r>
                      <a:r>
                        <a:rPr lang="en-US" sz="1000" b="1" dirty="0" err="1" smtClean="0"/>
                        <a:t>materiales</a:t>
                      </a:r>
                      <a:r>
                        <a:rPr lang="en-US" sz="1000" b="0" baseline="0" dirty="0" smtClean="0"/>
                        <a:t> </a:t>
                      </a:r>
                      <a:endParaRPr lang="en-US" sz="1000" b="1" dirty="0" smtClean="0"/>
                    </a:p>
                  </a:txBody>
                  <a:tcPr marL="35965" marR="35965" marT="17982" marB="17982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err="1" smtClean="0"/>
                        <a:t>Ministraciones</a:t>
                      </a:r>
                      <a:endParaRPr lang="en-US" sz="1000" dirty="0"/>
                    </a:p>
                  </a:txBody>
                  <a:tcPr marL="35965" marR="35965" marT="17982" marB="17982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err="1"/>
                        <a:t>Reducción</a:t>
                      </a:r>
                      <a:endParaRPr lang="en-US" sz="1000" dirty="0"/>
                    </a:p>
                  </a:txBody>
                  <a:tcPr marL="35965" marR="35965" marT="17982" marB="17982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85763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CUCEI</a:t>
                      </a:r>
                      <a:endParaRPr lang="en-US" sz="1000" dirty="0"/>
                    </a:p>
                  </a:txBody>
                  <a:tcPr marL="35965" marR="35965" marT="17982" marB="17982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71</a:t>
                      </a:r>
                      <a:endParaRPr lang="en-US" sz="1000" dirty="0"/>
                    </a:p>
                  </a:txBody>
                  <a:tcPr marL="35965" marR="35965" marT="17982" marB="17982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110</a:t>
                      </a:r>
                      <a:endParaRPr lang="en-US" sz="1000" dirty="0"/>
                    </a:p>
                  </a:txBody>
                  <a:tcPr marL="35965" marR="35965" marT="17982" marB="17982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481</a:t>
                      </a:r>
                      <a:endParaRPr lang="en-US" sz="1000" dirty="0"/>
                    </a:p>
                  </a:txBody>
                  <a:tcPr marL="35965" marR="35965" marT="17982" marB="17982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1´979,316.37</a:t>
                      </a:r>
                      <a:r>
                        <a:rPr lang="en-US" sz="1000" dirty="0"/>
                        <a:t>       </a:t>
                      </a:r>
                    </a:p>
                  </a:txBody>
                  <a:tcPr marL="35965" marR="35965" marT="17982" marB="17982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65377"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Total</a:t>
                      </a:r>
                      <a:endParaRPr lang="en-US" sz="1000" dirty="0"/>
                    </a:p>
                  </a:txBody>
                  <a:tcPr marL="35965" marR="35965" marT="17982" marB="17982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/>
                        <a:t>    </a:t>
                      </a:r>
                      <a:r>
                        <a:rPr lang="en-US" sz="1000" b="1" dirty="0" smtClean="0"/>
                        <a:t>71</a:t>
                      </a:r>
                      <a:endParaRPr lang="en-US" sz="1000" dirty="0"/>
                    </a:p>
                  </a:txBody>
                  <a:tcPr marL="35965" marR="35965" marT="17982" marB="17982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 smtClean="0"/>
                        <a:t>110</a:t>
                      </a:r>
                      <a:endParaRPr lang="en-US" sz="1000" b="1" dirty="0"/>
                    </a:p>
                  </a:txBody>
                  <a:tcPr marL="35965" marR="35965" marT="17982" marB="17982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 smtClean="0"/>
                        <a:t>481</a:t>
                      </a:r>
                      <a:endParaRPr lang="en-US" sz="1000" b="1" dirty="0"/>
                    </a:p>
                  </a:txBody>
                  <a:tcPr marL="35965" marR="35965" marT="17982" marB="17982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 smtClean="0"/>
                        <a:t>1´979,316.37  </a:t>
                      </a:r>
                      <a:r>
                        <a:rPr lang="en-US" sz="1000" b="1" dirty="0"/>
                        <a:t>     </a:t>
                      </a:r>
                      <a:endParaRPr lang="en-US" sz="1000" dirty="0"/>
                    </a:p>
                  </a:txBody>
                  <a:tcPr marL="35965" marR="35965" marT="17982" marB="17982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 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2357422" y="5144306"/>
            <a:ext cx="22145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/>
            <a:r>
              <a:rPr lang="es-MX" sz="800" b="1" u="none" dirty="0" smtClean="0">
                <a:latin typeface="+mn-lt"/>
              </a:rPr>
              <a:t>Fuente</a:t>
            </a:r>
            <a:r>
              <a:rPr lang="es-MX" sz="800" u="none" dirty="0" smtClean="0">
                <a:latin typeface="+mn-lt"/>
              </a:rPr>
              <a:t>:</a:t>
            </a:r>
          </a:p>
          <a:p>
            <a:pPr marL="0" lvl="1" algn="just"/>
            <a:r>
              <a:rPr lang="es-MX" sz="800" u="none" dirty="0" smtClean="0">
                <a:latin typeface="+mn-lt"/>
              </a:rPr>
              <a:t>Secretaría Administrativa del  CUCEI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uadr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750" y="3646488"/>
            <a:ext cx="3492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214313" y="3859213"/>
            <a:ext cx="7237412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s-ES" sz="2800" u="none" dirty="0" smtClean="0">
                <a:solidFill>
                  <a:schemeClr val="bg2"/>
                </a:solidFill>
              </a:rPr>
              <a:t>Estado del ejercicio del presupuesto de egresos 2009</a:t>
            </a:r>
            <a:endParaRPr lang="es-ES" sz="2800" u="none" dirty="0">
              <a:solidFill>
                <a:schemeClr val="bg2"/>
              </a:solidFill>
            </a:endParaRPr>
          </a:p>
        </p:txBody>
      </p:sp>
      <p:sp>
        <p:nvSpPr>
          <p:cNvPr id="4" name="5 Marcador de número de diapositiva"/>
          <p:cNvSpPr txBox="1">
            <a:spLocks noGrp="1"/>
          </p:cNvSpPr>
          <p:nvPr/>
        </p:nvSpPr>
        <p:spPr bwMode="auto">
          <a:xfrm>
            <a:off x="8101013" y="6474643"/>
            <a:ext cx="909637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59943B57-26CD-483B-80EE-64917DC170B2}" type="slidenum">
              <a:rPr lang="es-ES" sz="1000" b="1" u="none">
                <a:solidFill>
                  <a:srgbClr val="C0C0C0"/>
                </a:solidFill>
              </a:rPr>
              <a:pPr algn="r"/>
              <a:t>7</a:t>
            </a:fld>
            <a:endParaRPr lang="es-ES" sz="1000" b="1" u="none" dirty="0">
              <a:solidFill>
                <a:srgbClr val="C0C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uadr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750" y="3646488"/>
            <a:ext cx="3492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214313" y="3859213"/>
            <a:ext cx="7237412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s-ES" sz="2800" u="none" dirty="0" smtClean="0">
                <a:solidFill>
                  <a:schemeClr val="bg2"/>
                </a:solidFill>
              </a:rPr>
              <a:t>Fondo 1101 – Subsidio ordinario</a:t>
            </a:r>
            <a:endParaRPr lang="es-ES" sz="2800" u="none" dirty="0">
              <a:solidFill>
                <a:schemeClr val="bg2"/>
              </a:solidFill>
            </a:endParaRPr>
          </a:p>
        </p:txBody>
      </p:sp>
      <p:sp>
        <p:nvSpPr>
          <p:cNvPr id="4" name="5 Marcador de número de diapositiva"/>
          <p:cNvSpPr txBox="1">
            <a:spLocks noGrp="1"/>
          </p:cNvSpPr>
          <p:nvPr/>
        </p:nvSpPr>
        <p:spPr bwMode="auto">
          <a:xfrm>
            <a:off x="8101013" y="6474643"/>
            <a:ext cx="909637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59943B57-26CD-483B-80EE-64917DC170B2}" type="slidenum">
              <a:rPr lang="es-ES" sz="1000" b="1" u="none">
                <a:solidFill>
                  <a:srgbClr val="C0C0C0"/>
                </a:solidFill>
              </a:rPr>
              <a:pPr algn="r"/>
              <a:t>8</a:t>
            </a:fld>
            <a:endParaRPr lang="es-ES" sz="1000" b="1" u="none" dirty="0">
              <a:solidFill>
                <a:srgbClr val="C0C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1643042" y="1929596"/>
            <a:ext cx="4429156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s-ES" sz="1600" b="1" u="none" dirty="0" smtClean="0">
                <a:solidFill>
                  <a:schemeClr val="bg2"/>
                </a:solidFill>
              </a:rPr>
              <a:t>Reporte por dependencia</a:t>
            </a:r>
            <a:endParaRPr lang="es-ES" sz="1600" b="1" u="none" dirty="0">
              <a:solidFill>
                <a:schemeClr val="bg2"/>
              </a:solidFill>
            </a:endParaRPr>
          </a:p>
          <a:p>
            <a:endParaRPr lang="es-ES" sz="1600" b="1" u="none" dirty="0">
              <a:solidFill>
                <a:schemeClr val="bg2"/>
              </a:solidFill>
            </a:endParaRPr>
          </a:p>
        </p:txBody>
      </p:sp>
      <p:sp>
        <p:nvSpPr>
          <p:cNvPr id="33796" name="Rectangle 3"/>
          <p:cNvSpPr>
            <a:spLocks noChangeArrowheads="1"/>
          </p:cNvSpPr>
          <p:nvPr/>
        </p:nvSpPr>
        <p:spPr bwMode="auto">
          <a:xfrm>
            <a:off x="6786563" y="1358096"/>
            <a:ext cx="235743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s-ES" sz="1300" b="1" u="none" dirty="0" smtClean="0">
                <a:solidFill>
                  <a:schemeClr val="bg2"/>
                </a:solidFill>
              </a:rPr>
              <a:t>Fondo 1101 – Subsidio ordinario </a:t>
            </a:r>
            <a:endParaRPr lang="es-ES" sz="1300" b="1" u="none" dirty="0">
              <a:solidFill>
                <a:schemeClr val="bg2"/>
              </a:solidFill>
            </a:endParaRPr>
          </a:p>
          <a:p>
            <a:endParaRPr lang="es-ES" sz="1300" b="1" u="none" dirty="0">
              <a:solidFill>
                <a:schemeClr val="bg2"/>
              </a:solidFill>
            </a:endParaRPr>
          </a:p>
        </p:txBody>
      </p:sp>
      <p:pic>
        <p:nvPicPr>
          <p:cNvPr id="33797" name="Picture 2" descr="bllt_flech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50" y="1358096"/>
            <a:ext cx="261938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5 Marcador de número de diapositiva"/>
          <p:cNvSpPr txBox="1">
            <a:spLocks noGrp="1"/>
          </p:cNvSpPr>
          <p:nvPr/>
        </p:nvSpPr>
        <p:spPr bwMode="auto">
          <a:xfrm>
            <a:off x="8101013" y="6474643"/>
            <a:ext cx="909637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59943B57-26CD-483B-80EE-64917DC170B2}" type="slidenum">
              <a:rPr lang="es-ES" sz="1000" b="1" u="none">
                <a:solidFill>
                  <a:srgbClr val="C0C0C0"/>
                </a:solidFill>
              </a:rPr>
              <a:pPr algn="r"/>
              <a:t>9</a:t>
            </a:fld>
            <a:endParaRPr lang="es-ES" sz="1000" b="1" u="none" dirty="0">
              <a:solidFill>
                <a:srgbClr val="C0C0C0"/>
              </a:solidFill>
            </a:endParaRPr>
          </a:p>
        </p:txBody>
      </p:sp>
      <p:graphicFrame>
        <p:nvGraphicFramePr>
          <p:cNvPr id="4097" name="Object 1"/>
          <p:cNvGraphicFramePr>
            <a:graphicFrameLocks noChangeAspect="1"/>
          </p:cNvGraphicFramePr>
          <p:nvPr/>
        </p:nvGraphicFramePr>
        <p:xfrm>
          <a:off x="1714500" y="2357438"/>
          <a:ext cx="6429375" cy="3430587"/>
        </p:xfrm>
        <a:graphic>
          <a:graphicData uri="http://schemas.openxmlformats.org/presentationml/2006/ole">
            <p:oleObj spid="_x0000_s4097" name="Hoja de cálculo" r:id="rId4" imgW="14992350" imgH="4895850" progId="Excel.Sheet.12">
              <p:embed/>
            </p:oleObj>
          </a:graphicData>
        </a:graphic>
      </p:graphicFrame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1658945" y="5859463"/>
          <a:ext cx="3913187" cy="642937"/>
        </p:xfrm>
        <a:graphic>
          <a:graphicData uri="http://schemas.openxmlformats.org/presentationml/2006/ole">
            <p:oleObj spid="_x0000_s4098" name="Documento" r:id="rId5" imgW="6257041" imgH="1168701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NANZAS GRAL">
  <a:themeElements>
    <a:clrScheme name="FINANZAS GR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INANZAS GR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INANZAS GR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ZAS GR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ZAS GR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ZAS GR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ZAS GR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ZAS GR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ZAS GR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ZAS GR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ZAS GR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ZAS GR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ZAS GR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ZAS GR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2455</TotalTime>
  <Words>409</Words>
  <Application>Microsoft Office PowerPoint</Application>
  <PresentationFormat>Personalizado</PresentationFormat>
  <Paragraphs>145</Paragraphs>
  <Slides>14</Slides>
  <Notes>0</Notes>
  <HiddenSlides>0</HiddenSlides>
  <MMClips>0</MMClips>
  <ScaleCrop>false</ScaleCrop>
  <HeadingPairs>
    <vt:vector size="8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3</vt:i4>
      </vt:variant>
      <vt:variant>
        <vt:lpstr>Títulos de diapositiva</vt:lpstr>
      </vt:variant>
      <vt:variant>
        <vt:i4>14</vt:i4>
      </vt:variant>
      <vt:variant>
        <vt:lpstr>Presentaciones personalizadas</vt:lpstr>
      </vt:variant>
      <vt:variant>
        <vt:i4>1</vt:i4>
      </vt:variant>
    </vt:vector>
  </HeadingPairs>
  <TitlesOfParts>
    <vt:vector size="19" baseType="lpstr">
      <vt:lpstr>FINANZAS GRAL</vt:lpstr>
      <vt:lpstr>Documento</vt:lpstr>
      <vt:lpstr>Hoja de cálculo</vt:lpstr>
      <vt:lpstr>Hoja de cálculo de Microsoft Office Excel</vt:lpstr>
      <vt:lpstr>Diapositiva 1</vt:lpstr>
      <vt:lpstr>Contenido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Presentación personalizada 1</vt:lpstr>
    </vt:vector>
  </TitlesOfParts>
  <Company>faracomunicacion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Francisco</dc:creator>
  <cp:lastModifiedBy>ecabrale</cp:lastModifiedBy>
  <cp:revision>312</cp:revision>
  <dcterms:created xsi:type="dcterms:W3CDTF">2008-03-06T16:50:47Z</dcterms:created>
  <dcterms:modified xsi:type="dcterms:W3CDTF">2009-10-15T19:25:00Z</dcterms:modified>
</cp:coreProperties>
</file>