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8" r:id="rId2"/>
    <p:sldId id="440" r:id="rId3"/>
    <p:sldId id="438" r:id="rId4"/>
    <p:sldId id="439" r:id="rId5"/>
    <p:sldId id="433" r:id="rId6"/>
    <p:sldId id="436" r:id="rId7"/>
    <p:sldId id="434" r:id="rId8"/>
    <p:sldId id="442" r:id="rId9"/>
    <p:sldId id="443" r:id="rId10"/>
    <p:sldId id="441" r:id="rId11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669900"/>
    <a:srgbClr val="336600"/>
    <a:srgbClr val="FF9900"/>
    <a:srgbClr val="00CC66"/>
    <a:srgbClr val="99FFCC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98" autoAdjust="0"/>
  </p:normalViewPr>
  <p:slideViewPr>
    <p:cSldViewPr>
      <p:cViewPr varScale="1">
        <p:scale>
          <a:sx n="113" d="100"/>
          <a:sy n="113" d="100"/>
        </p:scale>
        <p:origin x="-126" y="-126"/>
      </p:cViewPr>
      <p:guideLst>
        <p:guide orient="horz" pos="482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pPr>
              <a:defRPr/>
            </a:pPr>
            <a:fld id="{4639E81D-39EA-44BE-BC8D-093984A5EF2D}" type="datetimeFigureOut">
              <a:rPr lang="es-MX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745288"/>
            <a:ext cx="4068763" cy="35560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318125" y="6745288"/>
            <a:ext cx="4068763" cy="355600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pPr>
              <a:defRPr/>
            </a:pPr>
            <a:fld id="{9A4E7944-C257-42E2-9F92-EB58511429B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0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>
            <a:lvl1pPr defTabSz="93329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6538" y="0"/>
            <a:ext cx="4070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>
            <a:lvl1pPr algn="r" defTabSz="93329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7825" y="531813"/>
            <a:ext cx="3552825" cy="2665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3373438"/>
            <a:ext cx="75088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070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b" anchorCtr="0" compatLnSpc="1">
            <a:prstTxWarp prst="textNoShape">
              <a:avLst/>
            </a:prstTxWarp>
          </a:bodyPr>
          <a:lstStyle>
            <a:lvl1pPr defTabSz="93329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6538" y="6745288"/>
            <a:ext cx="4070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b" anchorCtr="0" compatLnSpc="1">
            <a:prstTxWarp prst="textNoShape">
              <a:avLst/>
            </a:prstTxWarp>
          </a:bodyPr>
          <a:lstStyle>
            <a:lvl1pPr algn="r" defTabSz="933292">
              <a:defRPr sz="1200">
                <a:cs typeface="+mn-cs"/>
              </a:defRPr>
            </a:lvl1pPr>
          </a:lstStyle>
          <a:p>
            <a:pPr>
              <a:defRPr/>
            </a:pPr>
            <a:fld id="{3A49A542-AA6C-48F5-9510-646EEB129F3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49D16-8C90-486D-874B-CC4565ECC18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36870-BBD5-437B-A153-1FD3083E8AC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5318651" y="6745993"/>
            <a:ext cx="4068234" cy="35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14" tIns="45007" rIns="90014" bIns="45007" anchor="b"/>
          <a:lstStyle/>
          <a:p>
            <a:pPr algn="r"/>
            <a:fld id="{7249090C-7B66-4F5C-BD42-7934E9B203F9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1" y="3372997"/>
            <a:ext cx="7512055" cy="3197152"/>
          </a:xfrm>
          <a:noFill/>
          <a:ln/>
        </p:spPr>
        <p:txBody>
          <a:bodyPr lIns="90014" tIns="45007" rIns="90014" bIns="45007"/>
          <a:lstStyle/>
          <a:p>
            <a:pPr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9E65-1F79-40F9-BF73-FD086547A7B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1188A-4743-460B-B70F-013A71D829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10106-4A13-45C5-BC70-200135461F9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F40DC-5EC2-4CE4-993A-FD1D0E9CD0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37F3-1C16-4CAE-8826-EDA5DE615DE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4AB1-2D6D-42F4-8A42-7D9EC2F7E1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077C-44C3-4005-A580-743A7B96A5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2C89-3879-4E8D-BFF7-9F2A3DC312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8269-9CE7-44C1-A3A3-E11D76B726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EE9B-B4C9-4E81-B5C4-E93D09EAA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374D-5494-434F-A1A8-9B701FDC08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2498265-D361-45B3-9F96-287E7C4C33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428860" y="4643446"/>
            <a:ext cx="64293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Actualización del </a:t>
            </a:r>
          </a:p>
          <a:p>
            <a:pPr algn="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 de Desarrollo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Institucional</a:t>
            </a:r>
          </a:p>
          <a:p>
            <a:pPr algn="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Septiembre, 2009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</p:spPr>
        <p:txBody>
          <a:bodyPr/>
          <a:lstStyle/>
          <a:p>
            <a:pPr>
              <a:defRPr/>
            </a:pPr>
            <a:fld id="{95D38269-9CE7-44C1-A3A3-E11D76B726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 rot="5400000">
            <a:off x="1767681" y="3499644"/>
            <a:ext cx="1285875" cy="158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71625" y="1071546"/>
            <a:ext cx="1679575" cy="2214579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Insumos</a:t>
            </a:r>
          </a:p>
          <a:p>
            <a:pPr algn="ctr"/>
            <a:endParaRPr lang="es-MX" sz="800" b="1" dirty="0">
              <a:solidFill>
                <a:schemeClr val="bg1"/>
              </a:solidFill>
            </a:endParaRPr>
          </a:p>
          <a:p>
            <a:pPr algn="ctr"/>
            <a:r>
              <a:rPr lang="es-MX" sz="800" b="1" dirty="0">
                <a:solidFill>
                  <a:schemeClr val="bg1"/>
                </a:solidFill>
              </a:rPr>
              <a:t>Actual PDI </a:t>
            </a:r>
          </a:p>
          <a:p>
            <a:pPr algn="ctr"/>
            <a:r>
              <a:rPr lang="es-MX" sz="800" b="1" dirty="0">
                <a:solidFill>
                  <a:schemeClr val="bg1"/>
                </a:solidFill>
              </a:rPr>
              <a:t>2005 - 2010</a:t>
            </a:r>
          </a:p>
          <a:p>
            <a:pPr algn="ctr"/>
            <a:endParaRPr lang="es-MX" sz="800" b="1" dirty="0">
              <a:solidFill>
                <a:schemeClr val="bg1"/>
              </a:solidFill>
            </a:endParaRPr>
          </a:p>
          <a:p>
            <a:pPr algn="ctr"/>
            <a:r>
              <a:rPr lang="es-MX" sz="800" b="1" dirty="0">
                <a:solidFill>
                  <a:schemeClr val="bg1"/>
                </a:solidFill>
              </a:rPr>
              <a:t>Evaluación cuantitativa de las metas y objetivos  del PDI </a:t>
            </a:r>
            <a:r>
              <a:rPr lang="es-MX" sz="800" b="1" dirty="0" smtClean="0">
                <a:solidFill>
                  <a:schemeClr val="bg1"/>
                </a:solidFill>
              </a:rPr>
              <a:t>vigente</a:t>
            </a:r>
          </a:p>
          <a:p>
            <a:pPr algn="ctr"/>
            <a:endParaRPr lang="es-MX" sz="800" b="1" dirty="0">
              <a:solidFill>
                <a:schemeClr val="bg1"/>
              </a:solidFill>
            </a:endParaRPr>
          </a:p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Evaluación cualitativa de las metas y objetivos  del PDI vigente</a:t>
            </a:r>
          </a:p>
          <a:p>
            <a:pPr algn="ctr"/>
            <a:endParaRPr lang="es-MX" sz="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800" b="1" dirty="0" smtClean="0">
                <a:solidFill>
                  <a:schemeClr val="bg1"/>
                </a:solidFill>
              </a:rPr>
              <a:t>Resultados </a:t>
            </a:r>
            <a:r>
              <a:rPr lang="es-MX" sz="800" b="1" dirty="0">
                <a:solidFill>
                  <a:schemeClr val="bg1"/>
                </a:solidFill>
              </a:rPr>
              <a:t>de los Grupos de Enfoque</a:t>
            </a:r>
          </a:p>
          <a:p>
            <a:pPr algn="ctr"/>
            <a:endParaRPr lang="es-MX" sz="800" b="1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3251200" y="3000375"/>
            <a:ext cx="576263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 dirty="0">
              <a:cs typeface="+mn-cs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 rot="10800000">
            <a:off x="3825875" y="1571625"/>
            <a:ext cx="215900" cy="360045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ES" sz="1000"/>
              <a:t>Análisis Interno, fortalezas y debilidades</a:t>
            </a:r>
            <a:endParaRPr lang="en-US" sz="1000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041775" y="1571625"/>
            <a:ext cx="1295400" cy="28733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000" b="1">
                <a:solidFill>
                  <a:schemeClr val="bg1"/>
                </a:solidFill>
              </a:rPr>
              <a:t>Nivel Estratégico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041775" y="1571625"/>
            <a:ext cx="1296988" cy="36004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r>
              <a:rPr lang="es-ES" sz="1000" b="1">
                <a:solidFill>
                  <a:schemeClr val="bg1"/>
                </a:solidFill>
              </a:rPr>
              <a:t>Actualización del PDI</a:t>
            </a:r>
          </a:p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s-ES" sz="1000">
                <a:solidFill>
                  <a:srgbClr val="FFFFFF"/>
                </a:solidFill>
              </a:rPr>
              <a:t>Misión </a:t>
            </a:r>
          </a:p>
          <a:p>
            <a:pPr algn="ctr">
              <a:buFontTx/>
              <a:buChar char="•"/>
            </a:pPr>
            <a:r>
              <a:rPr lang="es-ES" sz="1000">
                <a:solidFill>
                  <a:srgbClr val="FFFFFF"/>
                </a:solidFill>
              </a:rPr>
              <a:t>Visión</a:t>
            </a:r>
          </a:p>
          <a:p>
            <a:pPr algn="ctr">
              <a:buFontTx/>
              <a:buChar char="•"/>
            </a:pPr>
            <a:r>
              <a:rPr lang="es-ES" sz="1000">
                <a:solidFill>
                  <a:srgbClr val="FFFFFF"/>
                </a:solidFill>
              </a:rPr>
              <a:t>Ejes estratégicos</a:t>
            </a:r>
          </a:p>
          <a:p>
            <a:pPr algn="ctr">
              <a:buFontTx/>
              <a:buChar char="•"/>
            </a:pPr>
            <a:r>
              <a:rPr lang="es-ES" sz="1000">
                <a:solidFill>
                  <a:srgbClr val="FFFFFF"/>
                </a:solidFill>
              </a:rPr>
              <a:t>Políticas Institucionales</a:t>
            </a:r>
          </a:p>
          <a:p>
            <a:pPr algn="ctr">
              <a:buFontTx/>
              <a:buChar char="•"/>
            </a:pPr>
            <a:r>
              <a:rPr lang="es-ES" sz="1000">
                <a:solidFill>
                  <a:srgbClr val="FFFFFF"/>
                </a:solidFill>
              </a:rPr>
              <a:t>Objetivos</a:t>
            </a:r>
          </a:p>
          <a:p>
            <a:pPr algn="ctr">
              <a:buFont typeface="Arial" charset="0"/>
              <a:buChar char="•"/>
            </a:pPr>
            <a:r>
              <a:rPr lang="es-ES" sz="1000">
                <a:solidFill>
                  <a:srgbClr val="FFFFFF"/>
                </a:solidFill>
              </a:rPr>
              <a:t>Indicadores de impacto</a:t>
            </a:r>
          </a:p>
          <a:p>
            <a:pPr algn="ctr">
              <a:buFont typeface="Arial" charset="0"/>
              <a:buChar char="•"/>
            </a:pPr>
            <a:r>
              <a:rPr lang="es-ES" sz="1000">
                <a:solidFill>
                  <a:srgbClr val="FFFFFF"/>
                </a:solidFill>
              </a:rPr>
              <a:t>Metas institucionales</a:t>
            </a:r>
          </a:p>
          <a:p>
            <a:pPr algn="ctr">
              <a:buFontTx/>
              <a:buChar char="•"/>
            </a:pPr>
            <a:r>
              <a:rPr lang="es-ES" sz="1000">
                <a:solidFill>
                  <a:srgbClr val="FFFFFF"/>
                </a:solidFill>
              </a:rPr>
              <a:t>Estrategias</a:t>
            </a:r>
          </a:p>
          <a:p>
            <a:pPr algn="ctr">
              <a:buFontTx/>
              <a:buChar char="•"/>
            </a:pPr>
            <a:r>
              <a:rPr lang="es-ES" sz="1000">
                <a:solidFill>
                  <a:srgbClr val="FFFFFF"/>
                </a:solidFill>
              </a:rPr>
              <a:t>Programas</a:t>
            </a:r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s-E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105" name="AutoShape 10"/>
          <p:cNvSpPr>
            <a:spLocks noChangeArrowheads="1"/>
          </p:cNvSpPr>
          <p:nvPr/>
        </p:nvSpPr>
        <p:spPr bwMode="auto">
          <a:xfrm>
            <a:off x="5554663" y="3000375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 dirty="0">
              <a:cs typeface="+mn-cs"/>
            </a:endParaRP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5989638" y="1582738"/>
            <a:ext cx="1654175" cy="36004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>
                <a:solidFill>
                  <a:schemeClr val="bg1"/>
                </a:solidFill>
              </a:rPr>
              <a:t>Nuevo </a:t>
            </a:r>
          </a:p>
          <a:p>
            <a:pPr algn="ctr"/>
            <a:r>
              <a:rPr lang="es-ES" sz="1600">
                <a:solidFill>
                  <a:schemeClr val="bg1"/>
                </a:solidFill>
              </a:rPr>
              <a:t>Plan de Desarrollo Institucional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154" name="Rectangle 19"/>
          <p:cNvSpPr>
            <a:spLocks noChangeArrowheads="1"/>
          </p:cNvSpPr>
          <p:nvPr/>
        </p:nvSpPr>
        <p:spPr bwMode="auto">
          <a:xfrm>
            <a:off x="4043363" y="1571625"/>
            <a:ext cx="1295400" cy="28733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000" b="1"/>
              <a:t>Nivel Estratégico</a:t>
            </a:r>
            <a:endParaRPr lang="en-US" sz="1000" b="1"/>
          </a:p>
        </p:txBody>
      </p:sp>
      <p:sp>
        <p:nvSpPr>
          <p:cNvPr id="6155" name="Rectangle 21"/>
          <p:cNvSpPr>
            <a:spLocks noChangeArrowheads="1"/>
          </p:cNvSpPr>
          <p:nvPr/>
        </p:nvSpPr>
        <p:spPr bwMode="auto">
          <a:xfrm>
            <a:off x="1042988" y="404813"/>
            <a:ext cx="80057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600" b="1">
                <a:solidFill>
                  <a:srgbClr val="003300"/>
                </a:solidFill>
                <a:latin typeface="Calibri" pitchFamily="34" charset="0"/>
              </a:rPr>
              <a:t>Modelo del proceso para la actualización del PDI</a:t>
            </a:r>
          </a:p>
        </p:txBody>
      </p:sp>
      <p:sp>
        <p:nvSpPr>
          <p:cNvPr id="6156" name="Rectangle 3"/>
          <p:cNvSpPr>
            <a:spLocks noChangeArrowheads="1"/>
          </p:cNvSpPr>
          <p:nvPr/>
        </p:nvSpPr>
        <p:spPr bwMode="auto">
          <a:xfrm>
            <a:off x="1571625" y="3786188"/>
            <a:ext cx="1654175" cy="2500332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MX" sz="8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Referentes</a:t>
            </a:r>
          </a:p>
          <a:p>
            <a:pPr algn="ctr">
              <a:buFontTx/>
              <a:buChar char="•"/>
            </a:pPr>
            <a:endParaRPr lang="es-ES" sz="800" dirty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s-ES" sz="800" dirty="0">
                <a:solidFill>
                  <a:schemeClr val="bg1"/>
                </a:solidFill>
              </a:rPr>
              <a:t>Plan  Nacional de Desarrollo </a:t>
            </a:r>
            <a:r>
              <a:rPr lang="es-ES" sz="800" dirty="0" smtClean="0">
                <a:solidFill>
                  <a:schemeClr val="bg1"/>
                </a:solidFill>
              </a:rPr>
              <a:t>2030</a:t>
            </a:r>
          </a:p>
          <a:p>
            <a:pPr algn="ctr">
              <a:buFontTx/>
              <a:buChar char="•"/>
            </a:pPr>
            <a:endParaRPr lang="es-ES" sz="800" dirty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s-ES" sz="800" dirty="0">
                <a:solidFill>
                  <a:schemeClr val="bg1"/>
                </a:solidFill>
              </a:rPr>
              <a:t>Programa Sectorial Educación</a:t>
            </a:r>
          </a:p>
          <a:p>
            <a:pPr algn="ctr">
              <a:buFontTx/>
              <a:buChar char="•"/>
            </a:pPr>
            <a:endParaRPr lang="es-ES" sz="800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s-ES" sz="800" dirty="0" smtClean="0">
                <a:solidFill>
                  <a:schemeClr val="bg1"/>
                </a:solidFill>
              </a:rPr>
              <a:t>Plan </a:t>
            </a:r>
            <a:r>
              <a:rPr lang="es-ES" sz="800" dirty="0">
                <a:solidFill>
                  <a:schemeClr val="bg1"/>
                </a:solidFill>
              </a:rPr>
              <a:t>Estatal de Desarrollo 2030</a:t>
            </a:r>
          </a:p>
          <a:p>
            <a:pPr algn="ctr">
              <a:buFontTx/>
              <a:buChar char="•"/>
            </a:pPr>
            <a:endParaRPr lang="es-ES" sz="800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s-ES" sz="800" dirty="0" smtClean="0">
                <a:solidFill>
                  <a:schemeClr val="bg1"/>
                </a:solidFill>
              </a:rPr>
              <a:t>Información </a:t>
            </a:r>
            <a:r>
              <a:rPr lang="es-ES" sz="800" dirty="0">
                <a:solidFill>
                  <a:schemeClr val="bg1"/>
                </a:solidFill>
              </a:rPr>
              <a:t>contexto IES </a:t>
            </a:r>
            <a:r>
              <a:rPr lang="es-ES" sz="800" dirty="0" smtClean="0">
                <a:solidFill>
                  <a:schemeClr val="bg1"/>
                </a:solidFill>
              </a:rPr>
              <a:t>públicas (ANUIES, CUPIA, CUMEX)</a:t>
            </a:r>
            <a:endParaRPr lang="es-ES" sz="800" dirty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endParaRPr lang="es-MX" sz="800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s-MX" sz="800" dirty="0" smtClean="0">
                <a:solidFill>
                  <a:schemeClr val="bg1"/>
                </a:solidFill>
              </a:rPr>
              <a:t>Organismos internacionales (UNESCO, OCDE, BID, Global </a:t>
            </a:r>
            <a:r>
              <a:rPr lang="es-MX" sz="800" dirty="0" err="1" smtClean="0">
                <a:solidFill>
                  <a:schemeClr val="bg1"/>
                </a:solidFill>
              </a:rPr>
              <a:t>University</a:t>
            </a:r>
            <a:r>
              <a:rPr lang="es-MX" sz="800" dirty="0" smtClean="0">
                <a:solidFill>
                  <a:schemeClr val="bg1"/>
                </a:solidFill>
              </a:rPr>
              <a:t> Network </a:t>
            </a:r>
            <a:r>
              <a:rPr lang="es-MX" sz="800" dirty="0" err="1" smtClean="0">
                <a:solidFill>
                  <a:schemeClr val="bg1"/>
                </a:solidFill>
              </a:rPr>
              <a:t>for</a:t>
            </a:r>
            <a:r>
              <a:rPr lang="es-MX" sz="800" dirty="0" smtClean="0">
                <a:solidFill>
                  <a:schemeClr val="bg1"/>
                </a:solidFill>
              </a:rPr>
              <a:t> </a:t>
            </a:r>
            <a:r>
              <a:rPr lang="es-MX" sz="800" dirty="0" err="1" smtClean="0">
                <a:solidFill>
                  <a:schemeClr val="bg1"/>
                </a:solidFill>
              </a:rPr>
              <a:t>Innovation</a:t>
            </a:r>
            <a:r>
              <a:rPr lang="es-MX" sz="800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Tx/>
              <a:buChar char="•"/>
            </a:pPr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s-ES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5292725" y="1557338"/>
            <a:ext cx="215900" cy="360045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ES" sz="1000"/>
              <a:t>Análisis Externo, oportunidades y amenazas</a:t>
            </a:r>
            <a:endParaRPr lang="en-US" sz="100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</p:spPr>
        <p:txBody>
          <a:bodyPr/>
          <a:lstStyle/>
          <a:p>
            <a:pPr>
              <a:defRPr/>
            </a:pPr>
            <a:fld id="{95D38269-9CE7-44C1-A3A3-E11D76B726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857884" y="142852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2">
                    <a:lumMod val="25000"/>
                  </a:schemeClr>
                </a:solidFill>
              </a:rPr>
              <a:t>Cronograma PDI</a:t>
            </a:r>
            <a:endParaRPr lang="es-MX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ChangeArrowheads="1"/>
          </p:cNvSpPr>
          <p:nvPr/>
        </p:nvSpPr>
        <p:spPr bwMode="auto">
          <a:xfrm>
            <a:off x="285750" y="1019309"/>
            <a:ext cx="8715375" cy="5070475"/>
          </a:xfrm>
          <a:prstGeom prst="rect">
            <a:avLst/>
          </a:prstGeom>
          <a:solidFill>
            <a:srgbClr val="C0C0C0">
              <a:alpha val="20000"/>
            </a:srgbClr>
          </a:solidFill>
          <a:ln w="6350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3200"/>
          </a:p>
        </p:txBody>
      </p:sp>
      <p:sp>
        <p:nvSpPr>
          <p:cNvPr id="142341" name="Rectangle 2"/>
          <p:cNvSpPr>
            <a:spLocks noChangeArrowheads="1"/>
          </p:cNvSpPr>
          <p:nvPr/>
        </p:nvSpPr>
        <p:spPr bwMode="auto">
          <a:xfrm>
            <a:off x="2228850" y="0"/>
            <a:ext cx="691515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/>
            <a:r>
              <a:rPr lang="es-ES" sz="2800" b="1" dirty="0">
                <a:solidFill>
                  <a:srgbClr val="3D5800"/>
                </a:solidFill>
                <a:latin typeface="Calibri" pitchFamily="34" charset="0"/>
              </a:rPr>
              <a:t>Estructura del PDI, Visión 2030</a:t>
            </a:r>
          </a:p>
        </p:txBody>
      </p:sp>
      <p:pic>
        <p:nvPicPr>
          <p:cNvPr id="16" name="16 Imagen" descr="diagra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74542"/>
            <a:ext cx="54625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506393"/>
          </a:xfrm>
        </p:spPr>
        <p:txBody>
          <a:bodyPr/>
          <a:lstStyle/>
          <a:p>
            <a:pPr>
              <a:defRPr/>
            </a:pPr>
            <a:fld id="{95D38269-9CE7-44C1-A3A3-E11D76B726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s-ES" sz="2800" b="1" kern="1200" dirty="0" smtClean="0">
                <a:solidFill>
                  <a:srgbClr val="003300"/>
                </a:solidFill>
                <a:latin typeface="Calibri" pitchFamily="34" charset="0"/>
                <a:cs typeface="Arial" charset="0"/>
              </a:rPr>
              <a:t>Observaciones recibidas al documento PDI</a:t>
            </a:r>
            <a:endParaRPr lang="en-US" sz="2800" b="1" kern="1200" dirty="0" smtClean="0">
              <a:solidFill>
                <a:srgbClr val="0033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099" name="4 CuadroTexto"/>
          <p:cNvSpPr txBox="1">
            <a:spLocks noChangeArrowheads="1"/>
          </p:cNvSpPr>
          <p:nvPr/>
        </p:nvSpPr>
        <p:spPr bwMode="auto">
          <a:xfrm>
            <a:off x="2857488" y="2071678"/>
            <a:ext cx="528638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s-MX" sz="2800" dirty="0" smtClean="0"/>
              <a:t>CUCBA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800" dirty="0" smtClean="0"/>
              <a:t>CUCS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800" dirty="0" smtClean="0"/>
              <a:t>CUCSH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800" dirty="0" smtClean="0"/>
              <a:t>CULAGOS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800" dirty="0" smtClean="0"/>
              <a:t>SUV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800" dirty="0" smtClean="0"/>
              <a:t>SEMS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s-MX" sz="2800" dirty="0" err="1" smtClean="0"/>
              <a:t>Vicerrectoría</a:t>
            </a:r>
            <a:r>
              <a:rPr lang="es-MX" sz="2800" dirty="0" smtClean="0"/>
              <a:t> Ejecutiva</a:t>
            </a:r>
          </a:p>
          <a:p>
            <a:pPr marL="342900" indent="-342900">
              <a:buFont typeface="Arial" charset="0"/>
              <a:buAutoNum type="arabicPeriod"/>
            </a:pPr>
            <a:endParaRPr lang="es-ES_tradnl" sz="2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</p:spPr>
        <p:txBody>
          <a:bodyPr/>
          <a:lstStyle/>
          <a:p>
            <a:pPr>
              <a:defRPr/>
            </a:pPr>
            <a:fld id="{68BF40DC-5EC2-4CE4-993A-FD1D0E9CD0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1123098" y="3923889"/>
            <a:ext cx="2473674" cy="505243"/>
          </a:xfrm>
          <a:prstGeom prst="rect">
            <a:avLst/>
          </a:prstGeom>
          <a:noFill/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0" y="214290"/>
            <a:ext cx="4343400" cy="439486"/>
          </a:xfrm>
        </p:spPr>
        <p:txBody>
          <a:bodyPr>
            <a:noAutofit/>
          </a:bodyPr>
          <a:lstStyle/>
          <a:p>
            <a:pPr algn="r"/>
            <a:r>
              <a:rPr lang="es-MX" sz="2000" b="1" kern="1200" dirty="0" smtClean="0">
                <a:solidFill>
                  <a:srgbClr val="666633"/>
                </a:solidFill>
                <a:latin typeface="Arial" charset="0"/>
                <a:ea typeface="+mn-ea"/>
                <a:cs typeface="+mn-cs"/>
              </a:rPr>
              <a:t>Alineación de los Planes de las Entidades de la Red Universitaria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00035" y="2724761"/>
            <a:ext cx="3714776" cy="428628"/>
          </a:xfrm>
          <a:prstGeom prst="rect">
            <a:avLst/>
          </a:prstGeom>
          <a:solidFill>
            <a:srgbClr val="8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Línea Estratégica</a:t>
            </a:r>
            <a:endParaRPr lang="es-MX" dirty="0"/>
          </a:p>
        </p:txBody>
      </p:sp>
      <p:sp>
        <p:nvSpPr>
          <p:cNvPr id="19" name="18 Rectángulo"/>
          <p:cNvSpPr/>
          <p:nvPr/>
        </p:nvSpPr>
        <p:spPr>
          <a:xfrm>
            <a:off x="285720" y="1724629"/>
            <a:ext cx="2040781" cy="428628"/>
          </a:xfrm>
          <a:prstGeom prst="rect">
            <a:avLst/>
          </a:prstGeom>
          <a:solidFill>
            <a:srgbClr val="33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Misión</a:t>
            </a:r>
            <a:endParaRPr lang="es-MX" dirty="0"/>
          </a:p>
        </p:txBody>
      </p:sp>
      <p:sp>
        <p:nvSpPr>
          <p:cNvPr id="20" name="19 Rectángulo"/>
          <p:cNvSpPr/>
          <p:nvPr/>
        </p:nvSpPr>
        <p:spPr>
          <a:xfrm>
            <a:off x="2388343" y="1724629"/>
            <a:ext cx="2040781" cy="428628"/>
          </a:xfrm>
          <a:prstGeom prst="rect">
            <a:avLst/>
          </a:prstGeom>
          <a:solidFill>
            <a:srgbClr val="33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Visión</a:t>
            </a:r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285720" y="2224695"/>
            <a:ext cx="4143404" cy="428628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Políticas Institucionales</a:t>
            </a:r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500035" y="3224827"/>
            <a:ext cx="3714776" cy="428628"/>
          </a:xfrm>
          <a:prstGeom prst="rect">
            <a:avLst/>
          </a:prstGeom>
          <a:solidFill>
            <a:srgbClr val="CCCC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Políticas de Línea Estratégica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265973" y="4066765"/>
            <a:ext cx="2226306" cy="285752"/>
          </a:xfrm>
          <a:prstGeom prst="rect">
            <a:avLst/>
          </a:prstGeom>
          <a:solidFill>
            <a:srgbClr val="E3DE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Objetivo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265973" y="4572008"/>
            <a:ext cx="1051312" cy="500066"/>
          </a:xfrm>
          <a:prstGeom prst="rect">
            <a:avLst/>
          </a:prstGeom>
          <a:solidFill>
            <a:srgbClr val="E3DE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Estrategias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408981" y="4572008"/>
            <a:ext cx="1051312" cy="500066"/>
          </a:xfrm>
          <a:prstGeom prst="rect">
            <a:avLst/>
          </a:prstGeom>
          <a:solidFill>
            <a:srgbClr val="E3DE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Indicadores y Metas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6182602" y="3505200"/>
            <a:ext cx="1818422" cy="423866"/>
          </a:xfrm>
          <a:prstGeom prst="rect">
            <a:avLst/>
          </a:prstGeom>
          <a:noFill/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/>
          </a:p>
        </p:txBody>
      </p:sp>
      <p:sp>
        <p:nvSpPr>
          <p:cNvPr id="43" name="42 Rectángulo"/>
          <p:cNvSpPr/>
          <p:nvPr/>
        </p:nvSpPr>
        <p:spPr>
          <a:xfrm>
            <a:off x="5500694" y="2724761"/>
            <a:ext cx="3071834" cy="428628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Línea Estratégica</a:t>
            </a:r>
            <a:endParaRPr lang="es-MX" sz="1600" dirty="0"/>
          </a:p>
        </p:txBody>
      </p:sp>
      <p:sp>
        <p:nvSpPr>
          <p:cNvPr id="44" name="43 Rectángulo"/>
          <p:cNvSpPr/>
          <p:nvPr/>
        </p:nvSpPr>
        <p:spPr>
          <a:xfrm>
            <a:off x="5500694" y="2224695"/>
            <a:ext cx="1500198" cy="428628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Misión</a:t>
            </a:r>
            <a:endParaRPr lang="es-MX" sz="1600" dirty="0"/>
          </a:p>
        </p:txBody>
      </p:sp>
      <p:sp>
        <p:nvSpPr>
          <p:cNvPr id="45" name="44 Rectángulo"/>
          <p:cNvSpPr/>
          <p:nvPr/>
        </p:nvSpPr>
        <p:spPr>
          <a:xfrm>
            <a:off x="7072330" y="2224695"/>
            <a:ext cx="1500198" cy="428628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Visión</a:t>
            </a:r>
            <a:endParaRPr lang="es-MX" sz="1600" dirty="0"/>
          </a:p>
        </p:txBody>
      </p:sp>
      <p:sp>
        <p:nvSpPr>
          <p:cNvPr id="50" name="49 Rectángulo"/>
          <p:cNvSpPr/>
          <p:nvPr/>
        </p:nvSpPr>
        <p:spPr>
          <a:xfrm>
            <a:off x="6286512" y="3571876"/>
            <a:ext cx="1636580" cy="285752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Objetivo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6286512" y="4005266"/>
            <a:ext cx="772829" cy="500066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Estrategias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7143768" y="4005266"/>
            <a:ext cx="772829" cy="500066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>
                <a:solidFill>
                  <a:schemeClr val="tx1"/>
                </a:solidFill>
              </a:rPr>
              <a:t>Indicadores y Metas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6182602" y="4719646"/>
            <a:ext cx="1818422" cy="423866"/>
          </a:xfrm>
          <a:prstGeom prst="rect">
            <a:avLst/>
          </a:prstGeom>
          <a:noFill/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/>
          </a:p>
        </p:txBody>
      </p:sp>
      <p:sp>
        <p:nvSpPr>
          <p:cNvPr id="54" name="53 Rectángulo"/>
          <p:cNvSpPr/>
          <p:nvPr/>
        </p:nvSpPr>
        <p:spPr>
          <a:xfrm>
            <a:off x="6286512" y="4786322"/>
            <a:ext cx="1636580" cy="285752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Objetivo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6286512" y="5219712"/>
            <a:ext cx="772829" cy="500066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Estrategias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7143768" y="5219712"/>
            <a:ext cx="772829" cy="500066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>
                <a:solidFill>
                  <a:schemeClr val="tx1"/>
                </a:solidFill>
              </a:rPr>
              <a:t>Indicadores y Metas</a:t>
            </a:r>
            <a:endParaRPr lang="es-MX" sz="800" dirty="0">
              <a:solidFill>
                <a:schemeClr val="tx1"/>
              </a:solidFill>
            </a:endParaRPr>
          </a:p>
        </p:txBody>
      </p:sp>
      <p:cxnSp>
        <p:nvCxnSpPr>
          <p:cNvPr id="58" name="57 Conector recto de flecha"/>
          <p:cNvCxnSpPr>
            <a:stCxn id="42" idx="1"/>
            <a:endCxn id="29" idx="3"/>
          </p:cNvCxnSpPr>
          <p:nvPr/>
        </p:nvCxnSpPr>
        <p:spPr>
          <a:xfrm rot="10800000" flipV="1">
            <a:off x="3596772" y="3717133"/>
            <a:ext cx="2585830" cy="45937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53" idx="1"/>
            <a:endCxn id="29" idx="3"/>
          </p:cNvCxnSpPr>
          <p:nvPr/>
        </p:nvCxnSpPr>
        <p:spPr>
          <a:xfrm rot="10800000">
            <a:off x="3596772" y="4176511"/>
            <a:ext cx="2585830" cy="75506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Forma"/>
          <p:cNvCxnSpPr>
            <a:stCxn id="53" idx="3"/>
            <a:endCxn id="43" idx="2"/>
          </p:cNvCxnSpPr>
          <p:nvPr/>
        </p:nvCxnSpPr>
        <p:spPr>
          <a:xfrm flipH="1" flipV="1">
            <a:off x="7036611" y="3153389"/>
            <a:ext cx="964413" cy="1778190"/>
          </a:xfrm>
          <a:prstGeom prst="bentConnector4">
            <a:avLst>
              <a:gd name="adj1" fmla="val -23704"/>
              <a:gd name="adj2" fmla="val 89751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Forma"/>
          <p:cNvCxnSpPr>
            <a:stCxn id="42" idx="3"/>
            <a:endCxn id="43" idx="2"/>
          </p:cNvCxnSpPr>
          <p:nvPr/>
        </p:nvCxnSpPr>
        <p:spPr>
          <a:xfrm flipH="1" flipV="1">
            <a:off x="7036611" y="3153389"/>
            <a:ext cx="964413" cy="563744"/>
          </a:xfrm>
          <a:prstGeom prst="bentConnector4">
            <a:avLst>
              <a:gd name="adj1" fmla="val -23704"/>
              <a:gd name="adj2" fmla="val 68797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>
            <a:stCxn id="29" idx="0"/>
            <a:endCxn id="22" idx="2"/>
          </p:cNvCxnSpPr>
          <p:nvPr/>
        </p:nvCxnSpPr>
        <p:spPr>
          <a:xfrm rot="16200000" flipV="1">
            <a:off x="2223462" y="3787416"/>
            <a:ext cx="270434" cy="25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85 Flecha derecha"/>
          <p:cNvSpPr/>
          <p:nvPr/>
        </p:nvSpPr>
        <p:spPr>
          <a:xfrm>
            <a:off x="4750904" y="2110407"/>
            <a:ext cx="516835" cy="1331843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8" name="87 CuadroTexto"/>
          <p:cNvSpPr txBox="1"/>
          <p:nvPr/>
        </p:nvSpPr>
        <p:spPr>
          <a:xfrm>
            <a:off x="1524000" y="12954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Institucional</a:t>
            </a:r>
            <a:endParaRPr lang="es-MX" dirty="0"/>
          </a:p>
        </p:txBody>
      </p:sp>
      <p:sp>
        <p:nvSpPr>
          <p:cNvPr id="89" name="88 CuadroTexto"/>
          <p:cNvSpPr txBox="1"/>
          <p:nvPr/>
        </p:nvSpPr>
        <p:spPr>
          <a:xfrm>
            <a:off x="5943600" y="13716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Entidades de la Red</a:t>
            </a:r>
            <a:endParaRPr lang="es-MX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</p:spPr>
        <p:txBody>
          <a:bodyPr/>
          <a:lstStyle/>
          <a:p>
            <a:pPr>
              <a:defRPr/>
            </a:pPr>
            <a:fld id="{68BF40DC-5EC2-4CE4-993A-FD1D0E9CD0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14295"/>
            <a:ext cx="9144000" cy="714375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Entidades de la Red Universitaria que han solicitado apoyo respecto a la actualización de los Planes de las Entidades de la Red.</a:t>
            </a:r>
            <a:endParaRPr lang="es-MX" sz="1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7158" y="1214422"/>
          <a:ext cx="8429683" cy="463940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2"/>
                  </a:outerShdw>
                </a:effectLst>
              </a:tblPr>
              <a:tblGrid>
                <a:gridCol w="1071570"/>
                <a:gridCol w="2286016"/>
                <a:gridCol w="5072097"/>
              </a:tblGrid>
              <a:tr h="106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ENTIDAD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FECHAS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OBSERVACIONES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Calibri"/>
                          <a:ea typeface="Calibri"/>
                          <a:cs typeface="Times New Roman"/>
                        </a:rPr>
                        <a:t>SEMS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Determinado por el Sistema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El Plan de SEMS lo han trabajado</a:t>
                      </a:r>
                      <a:r>
                        <a:rPr lang="es-MX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la par de la 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Actualización</a:t>
                      </a:r>
                      <a:r>
                        <a:rPr lang="es-MX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del PDI.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Han tenido la asesoría 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del Dr. </a:t>
                      </a: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Miklos.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CUCOSTA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31 de 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agosto, </a:t>
                      </a: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1 y 2 de septiembre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realizó con éxito el taller hasta el nivel de objetivos.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Acompañamiento de 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COPLADI.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CUCS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28,29 de septiembre 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1 de octubre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Ayer iniciaron los trabajos de actualización</a:t>
                      </a:r>
                      <a:r>
                        <a:rPr lang="es-MX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con acompañamiento COPLADI.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ha enviado información general y los formatos para trabajos previos.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Calibri"/>
                          <a:ea typeface="Calibri"/>
                          <a:cs typeface="Times New Roman"/>
                        </a:rPr>
                        <a:t>CUCEA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30 de septiembre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Solicitan uso de </a:t>
                      </a:r>
                      <a:r>
                        <a:rPr lang="es-MX" sz="1100" dirty="0" err="1" smtClean="0">
                          <a:latin typeface="Calibri"/>
                          <a:ea typeface="Calibri"/>
                          <a:cs typeface="Times New Roman"/>
                        </a:rPr>
                        <a:t>Thinkthank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CUVALLES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30 de septiembre, 14 y 15 de octubre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ha enviado información general.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Solicitan uso de </a:t>
                      </a:r>
                      <a:r>
                        <a:rPr lang="es-MX" sz="1100" dirty="0" err="1">
                          <a:latin typeface="Calibri"/>
                          <a:ea typeface="Calibri"/>
                          <a:cs typeface="Times New Roman"/>
                        </a:rPr>
                        <a:t>Thinkthank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Solicitan acompañamiento de 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COPLADI.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Calibri"/>
                          <a:ea typeface="Calibri"/>
                          <a:cs typeface="Times New Roman"/>
                        </a:rPr>
                        <a:t>CUCBA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1 y 2 de octubre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ha enviado información general.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Calibri"/>
                          <a:ea typeface="Calibri"/>
                          <a:cs typeface="Times New Roman"/>
                        </a:rPr>
                        <a:t>CUAAD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8 y 9 de octubre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Solicitan acompañamiento de COPLADI en 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talleres.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ha enviado información general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Solicitan uso de </a:t>
                      </a:r>
                      <a:r>
                        <a:rPr lang="es-MX" sz="1100" dirty="0" err="1" smtClean="0">
                          <a:latin typeface="Calibri"/>
                          <a:ea typeface="Calibri"/>
                          <a:cs typeface="Times New Roman"/>
                        </a:rPr>
                        <a:t>Thinkthank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CUCSH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Determinado por el CU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ha enviado información general.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Calibri"/>
                          <a:ea typeface="Calibri"/>
                          <a:cs typeface="Times New Roman"/>
                        </a:rPr>
                        <a:t>CUCEI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Determinado por el CU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ha enviado información general.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CUCIENEGA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Determinado por el CU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ha enviado información general</a:t>
                      </a:r>
                      <a:r>
                        <a:rPr lang="es-MX" sz="11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CUALTOS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Determinado por el CU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>
                          <a:latin typeface="Calibri"/>
                          <a:ea typeface="Calibri"/>
                          <a:cs typeface="Times New Roman"/>
                        </a:rPr>
                        <a:t>Se ha enviado información general.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CUSUR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Determinado por el CU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>
                          <a:latin typeface="Calibri"/>
                          <a:ea typeface="Calibri"/>
                          <a:cs typeface="Times New Roman"/>
                        </a:rPr>
                        <a:t>Se ha enviado información general.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latin typeface="Calibri"/>
                          <a:ea typeface="Calibri"/>
                          <a:cs typeface="Times New Roman"/>
                        </a:rPr>
                        <a:t>SUV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Determinado por el Sistema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100" dirty="0">
                          <a:latin typeface="Calibri"/>
                          <a:ea typeface="Calibri"/>
                          <a:cs typeface="Times New Roman"/>
                        </a:rPr>
                        <a:t>Se ha enviado información general.</a:t>
                      </a:r>
                    </a:p>
                  </a:txBody>
                  <a:tcPr marL="38045" marR="38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</p:spPr>
        <p:txBody>
          <a:bodyPr/>
          <a:lstStyle/>
          <a:p>
            <a:pPr>
              <a:defRPr/>
            </a:pPr>
            <a:fld id="{68BF40DC-5EC2-4CE4-993A-FD1D0E9CD0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14295"/>
            <a:ext cx="9144000" cy="714375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Taller de actualización del Plan de Desarrollo de CUCOSTA</a:t>
            </a:r>
            <a:br>
              <a:rPr lang="es-MX" sz="1800" b="1" dirty="0" smtClean="0"/>
            </a:br>
            <a:r>
              <a:rPr lang="es-MX" sz="1800" b="1" dirty="0" smtClean="0"/>
              <a:t>31 de agosto, 1 y 2 de septiembre.</a:t>
            </a:r>
            <a:endParaRPr lang="es-MX" sz="1800" dirty="0"/>
          </a:p>
        </p:txBody>
      </p:sp>
      <p:pic>
        <p:nvPicPr>
          <p:cNvPr id="6" name="5 Imagen" descr="IMG_5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285875"/>
            <a:ext cx="6429375" cy="428625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</p:spPr>
        <p:txBody>
          <a:bodyPr/>
          <a:lstStyle/>
          <a:p>
            <a:pPr>
              <a:defRPr/>
            </a:pPr>
            <a:fld id="{68BF40DC-5EC2-4CE4-993A-FD1D0E9CD0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14295"/>
            <a:ext cx="9144000" cy="714375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Taller de actualización del Plan de Desarrollo del CUCS</a:t>
            </a:r>
            <a:br>
              <a:rPr lang="es-MX" sz="1800" b="1" dirty="0" smtClean="0"/>
            </a:br>
            <a:r>
              <a:rPr lang="es-MX" sz="1800" b="1" dirty="0" smtClean="0"/>
              <a:t>28 y 29 de septiembre, 1 de octubre.</a:t>
            </a:r>
            <a:endParaRPr lang="es-MX" sz="1800" dirty="0"/>
          </a:p>
        </p:txBody>
      </p:sp>
      <p:pic>
        <p:nvPicPr>
          <p:cNvPr id="3" name="2 Imagen" descr="100_4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920" y="1234440"/>
            <a:ext cx="5852160" cy="438912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476250"/>
          </a:xfrm>
        </p:spPr>
        <p:txBody>
          <a:bodyPr/>
          <a:lstStyle/>
          <a:p>
            <a:pPr>
              <a:defRPr/>
            </a:pPr>
            <a:fld id="{68BF40DC-5EC2-4CE4-993A-FD1D0E9CD0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469</Words>
  <Application>Microsoft Office PowerPoint</Application>
  <PresentationFormat>Presentación en pantalla (4:3)</PresentationFormat>
  <Paragraphs>202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1_Diseño predeterminado</vt:lpstr>
      <vt:lpstr>Diapositiva 1</vt:lpstr>
      <vt:lpstr>Diapositiva 2</vt:lpstr>
      <vt:lpstr>Diapositiva 3</vt:lpstr>
      <vt:lpstr>Diapositiva 4</vt:lpstr>
      <vt:lpstr>Observaciones recibidas al documento PDI</vt:lpstr>
      <vt:lpstr>Alineación de los Planes de las Entidades de la Red Universitaria</vt:lpstr>
      <vt:lpstr>Entidades de la Red Universitaria que han solicitado apoyo respecto a la actualización de los Planes de las Entidades de la Red.</vt:lpstr>
      <vt:lpstr>Taller de actualización del Plan de Desarrollo de CUCOSTA 31 de agosto, 1 y 2 de septiembre.</vt:lpstr>
      <vt:lpstr>Taller de actualización del Plan de Desarrollo del CUCS 28 y 29 de septiembre, 1 de octubre.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Mayola Haro</dc:creator>
  <cp:lastModifiedBy>2520729</cp:lastModifiedBy>
  <cp:revision>463</cp:revision>
  <dcterms:created xsi:type="dcterms:W3CDTF">2007-10-10T19:48:03Z</dcterms:created>
  <dcterms:modified xsi:type="dcterms:W3CDTF">2009-09-28T18:24:36Z</dcterms:modified>
</cp:coreProperties>
</file>