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3178-4572-4C87-A4F9-FA07C3F31C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1676-C9A0-4769-9317-E3A0AE3D9D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170F-E1CB-41F5-ADD1-0E2D4BD08D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D075-A0DB-40A2-82C5-9C464BC2A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FB29-CE33-4453-8930-A1DE855FB8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F667-F99F-4940-AA04-FAFFF16C3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C89-09DC-4ABD-A5E9-98CD2297FE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3F2F-8C20-40E8-8182-9A7F50747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6815-E8FA-4EB7-883B-64E65794EB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D090-C7FD-4775-AFC9-159959F926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B9EF-AD59-4F88-9AC0-EC32327AE4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5C30FC-2DE0-42CD-8DD5-E2F671289B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57375"/>
            <a:ext cx="7772400" cy="1143000"/>
          </a:xfrm>
        </p:spPr>
        <p:txBody>
          <a:bodyPr/>
          <a:lstStyle/>
          <a:p>
            <a:pPr algn="r" eaLnBrk="1" hangingPunct="1"/>
            <a:r>
              <a:rPr lang="es-CO" b="1" smtClean="0"/>
              <a:t>Programa de Transporte Universitario</a:t>
            </a:r>
            <a:r>
              <a:rPr lang="es-CO" smtClean="0"/>
              <a:t/>
            </a:r>
            <a:br>
              <a:rPr lang="es-CO" smtClean="0"/>
            </a:br>
            <a:endParaRPr lang="es-CO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s-CO" smtClean="0"/>
              <a:t>Situación actual</a:t>
            </a:r>
          </a:p>
          <a:p>
            <a:pPr algn="r" eaLnBrk="1" hangingPunct="1"/>
            <a:r>
              <a:rPr lang="es-CO" smtClean="0"/>
              <a:t>Implementación</a:t>
            </a:r>
          </a:p>
          <a:p>
            <a:pPr eaLnBrk="1" hangingPunct="1"/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571500" y="2714625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sz="3200" b="1" smtClean="0"/>
              <a:t>Integración del Comité Técnico del Transporte Universitario</a:t>
            </a:r>
            <a:endParaRPr lang="es-CO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14313" y="1285875"/>
          <a:ext cx="8501062" cy="4214813"/>
        </p:xfrm>
        <a:graphic>
          <a:graphicData uri="http://schemas.openxmlformats.org/presentationml/2006/ole">
            <p:oleObj spid="_x0000_s2050" r:id="rId3" imgW="9229018" imgH="69702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1143000"/>
          </a:xfrm>
        </p:spPr>
        <p:txBody>
          <a:bodyPr/>
          <a:lstStyle/>
          <a:p>
            <a:pPr algn="r" eaLnBrk="1" hangingPunct="1"/>
            <a:r>
              <a:rPr lang="es-CO" sz="3200" b="1" smtClean="0"/>
              <a:t>Comité General de Compras y Adjudicaciones</a:t>
            </a:r>
            <a:endParaRPr lang="es-CO" sz="3200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2786063"/>
          </a:xfrm>
        </p:spPr>
        <p:txBody>
          <a:bodyPr/>
          <a:lstStyle/>
          <a:p>
            <a:pPr eaLnBrk="1" hangingPunct="1"/>
            <a:r>
              <a:rPr lang="es-MX" sz="2400" smtClean="0"/>
              <a:t>Conforme a lo establecido en el art. 88 de la Ley Orgánica, el CGCA tiene la atribución de resolver las concesiones que realiza la UdeG.</a:t>
            </a:r>
            <a:endParaRPr lang="es-CO" sz="2400" smtClean="0"/>
          </a:p>
          <a:p>
            <a:pPr eaLnBrk="1" hangingPunct="1"/>
            <a:r>
              <a:rPr lang="es-MX" sz="2400" smtClean="0"/>
              <a:t>El CGCA resolverá sobre la elección de los prestadores del servicio de transporte.</a:t>
            </a:r>
            <a:endParaRPr lang="es-CO" sz="2400" smtClean="0"/>
          </a:p>
          <a:p>
            <a:pPr eaLnBrk="1" hangingPunct="1"/>
            <a:r>
              <a:rPr lang="es-MX" sz="2400" smtClean="0"/>
              <a:t>CTU presentará previamente al CGCA; la evaluación de las propuestas.</a:t>
            </a:r>
            <a:endParaRPr lang="es-C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sz="3200" b="1" smtClean="0"/>
              <a:t>Estructura de rutas propuestas para el arranque del proyecto</a:t>
            </a:r>
            <a:endParaRPr lang="es-CO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s-CO" sz="3400" smtClean="0"/>
              <a:t>Ruta 1</a:t>
            </a:r>
          </a:p>
        </p:txBody>
      </p:sp>
      <p:pic>
        <p:nvPicPr>
          <p:cNvPr id="15363" name="5 Imagen" descr="rut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7153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s-CO" sz="3400" smtClean="0"/>
              <a:t>Ruta 2</a:t>
            </a:r>
          </a:p>
        </p:txBody>
      </p:sp>
      <p:pic>
        <p:nvPicPr>
          <p:cNvPr id="16387" name="5 Imagen" descr="rut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8786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1143000"/>
          </a:xfrm>
        </p:spPr>
        <p:txBody>
          <a:bodyPr/>
          <a:lstStyle/>
          <a:p>
            <a:pPr eaLnBrk="1" hangingPunct="1"/>
            <a:r>
              <a:rPr lang="es-CO" smtClean="0"/>
              <a:t>Dudas y aclaraciones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sz="3200" b="1" smtClean="0"/>
              <a:t>Finalidades del Proyecto</a:t>
            </a:r>
            <a:endParaRPr lang="es-CO" sz="3200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3900487"/>
          </a:xfrm>
        </p:spPr>
        <p:txBody>
          <a:bodyPr/>
          <a:lstStyle/>
          <a:p>
            <a:pPr eaLnBrk="1" hangingPunct="1"/>
            <a:r>
              <a:rPr lang="es-ES" sz="1600" smtClean="0"/>
              <a:t>Promover un sistema de transporte exclusivo para usuarios alumnos de los planteles de la Universidad de Guadalajara.</a:t>
            </a:r>
            <a:endParaRPr lang="es-CO" sz="1600" smtClean="0"/>
          </a:p>
          <a:p>
            <a:pPr eaLnBrk="1" hangingPunct="1"/>
            <a:r>
              <a:rPr lang="es-ES" sz="1600" smtClean="0"/>
              <a:t>Agilizar el acceso de manera oportuna, cómoda, segura y económica de los universitarios, atendiendo a las particularidades y características de los usuarios.</a:t>
            </a:r>
            <a:endParaRPr lang="es-CO" sz="1600" smtClean="0"/>
          </a:p>
          <a:p>
            <a:pPr eaLnBrk="1" hangingPunct="1"/>
            <a:r>
              <a:rPr lang="es-ES" sz="1600" smtClean="0"/>
              <a:t>Satisfacer las demandas de los estudiantes en materia de transporte, implementando dos recorridos.</a:t>
            </a:r>
            <a:endParaRPr lang="es-CO" sz="1600" smtClean="0"/>
          </a:p>
          <a:p>
            <a:pPr eaLnBrk="1" hangingPunct="1"/>
            <a:r>
              <a:rPr lang="es-ES" sz="1600" smtClean="0"/>
              <a:t>Beneficiar a los estudiantes con la tarifa preferencial de descuento del 50% respecto al transporte público urbano.</a:t>
            </a:r>
            <a:endParaRPr lang="es-CO" sz="1600" smtClean="0"/>
          </a:p>
          <a:p>
            <a:pPr eaLnBrk="1" hangingPunct="1"/>
            <a:r>
              <a:rPr lang="es-ES" sz="1600" smtClean="0"/>
              <a:t>Proporcionar la mayor seguridad a los usuarios acondicionando los espacios para abordar y descender de las unidades en el interior de los planteles.</a:t>
            </a:r>
            <a:endParaRPr lang="es-CO" sz="1600" smtClean="0"/>
          </a:p>
          <a:p>
            <a:pPr eaLnBrk="1" hangingPunct="1"/>
            <a:r>
              <a:rPr lang="es-ES" sz="1600" smtClean="0"/>
              <a:t>Brindar un servicio de transporte acorde a los horarios y el calendario oficial de actividades de la Universidad de Guadalajara.</a:t>
            </a:r>
            <a:endParaRPr lang="es-CO" sz="1600" smtClean="0"/>
          </a:p>
          <a:p>
            <a:pPr eaLnBrk="1" hangingPunct="1"/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sz="3200" b="1" smtClean="0"/>
              <a:t>Antecedentes</a:t>
            </a:r>
            <a:endParaRPr lang="es-CO" sz="320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00063" y="2857500"/>
            <a:ext cx="8229600" cy="3543300"/>
          </a:xfrm>
        </p:spPr>
        <p:txBody>
          <a:bodyPr/>
          <a:lstStyle/>
          <a:p>
            <a:pPr eaLnBrk="1" hangingPunct="1"/>
            <a:r>
              <a:rPr lang="es-MX" sz="2000" smtClean="0"/>
              <a:t>Desafío de los Universitarios como usuarios del Transporte Público.</a:t>
            </a:r>
            <a:endParaRPr lang="es-CO" sz="2000" smtClean="0"/>
          </a:p>
          <a:p>
            <a:pPr eaLnBrk="1" hangingPunct="1"/>
            <a:r>
              <a:rPr lang="es-MX" sz="2000" smtClean="0"/>
              <a:t>Autorización (SVyT) para creación de un Sistema de Transporte  Escolar para UdeG: Junio de 2005.</a:t>
            </a:r>
            <a:endParaRPr lang="es-CO" sz="2000" smtClean="0"/>
          </a:p>
          <a:p>
            <a:pPr eaLnBrk="1" hangingPunct="1"/>
            <a:r>
              <a:rPr lang="es-MX" sz="2000" smtClean="0"/>
              <a:t>Se retoma el proyecto a finales de 2006.</a:t>
            </a:r>
            <a:endParaRPr lang="es-CO" sz="2000" smtClean="0"/>
          </a:p>
          <a:p>
            <a:pPr eaLnBrk="1" hangingPunct="1"/>
            <a:r>
              <a:rPr lang="es-MX" sz="2000" smtClean="0"/>
              <a:t>A finales de 2008 se inicia una revisión del Proyecto y se instalará una mesa de trabajo entre la SG. CGSU y AG.</a:t>
            </a:r>
            <a:endParaRPr lang="es-CO" sz="2000" smtClean="0"/>
          </a:p>
          <a:p>
            <a:pPr algn="ctr" eaLnBrk="1" hangingPunct="1"/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sz="3200" b="1" smtClean="0"/>
              <a:t>Marco jurídico</a:t>
            </a:r>
            <a:endParaRPr lang="es-CO" sz="320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28625" y="2643188"/>
            <a:ext cx="8229600" cy="2543175"/>
          </a:xfrm>
        </p:spPr>
        <p:txBody>
          <a:bodyPr/>
          <a:lstStyle/>
          <a:p>
            <a:pPr eaLnBrk="1" hangingPunct="1"/>
            <a:r>
              <a:rPr lang="es-MX" sz="2000" smtClean="0"/>
              <a:t>Ley Orgánica de la Universidad:</a:t>
            </a:r>
            <a:endParaRPr lang="es-CO" sz="2000" smtClean="0"/>
          </a:p>
          <a:p>
            <a:pPr lvl="1" eaLnBrk="1" hangingPunct="1"/>
            <a:r>
              <a:rPr lang="es-MX" sz="2000" smtClean="0"/>
              <a:t>Art. 88, Fracción III. CGCA; Resolver las adjudicaciones.</a:t>
            </a:r>
            <a:endParaRPr lang="es-CO" sz="2000" smtClean="0"/>
          </a:p>
          <a:p>
            <a:pPr lvl="1" eaLnBrk="1" hangingPunct="1"/>
            <a:r>
              <a:rPr lang="es-MX" sz="2000" smtClean="0"/>
              <a:t>Atribuciones de la SG(RIAG).</a:t>
            </a:r>
            <a:endParaRPr lang="es-CO" sz="2000" smtClean="0"/>
          </a:p>
          <a:p>
            <a:pPr eaLnBrk="1" hangingPunct="1"/>
            <a:r>
              <a:rPr lang="es-MX" sz="2000" smtClean="0"/>
              <a:t>Ley de los servicios de vialidad, tránsito y transporte del estado.</a:t>
            </a:r>
            <a:endParaRPr lang="es-CO" sz="2000" smtClean="0"/>
          </a:p>
          <a:p>
            <a:pPr eaLnBrk="1" hangingPunct="1"/>
            <a:r>
              <a:rPr lang="es-MX" sz="2000" smtClean="0"/>
              <a:t>Creación del Comité Técnico de Transporte Universitario.</a:t>
            </a:r>
            <a:endParaRPr lang="es-CO" sz="2000" smtClean="0"/>
          </a:p>
          <a:p>
            <a:pPr eaLnBrk="1" hangingPunct="1">
              <a:buFontTx/>
              <a:buNone/>
            </a:pP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r" eaLnBrk="1" hangingPunct="1"/>
            <a:r>
              <a:rPr lang="es-CO" sz="3200" b="1" smtClean="0"/>
              <a:t>Lineamientos del Proyecto</a:t>
            </a:r>
            <a:endParaRPr lang="es-CO" sz="3200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2811462"/>
          </a:xfrm>
        </p:spPr>
        <p:txBody>
          <a:bodyPr/>
          <a:lstStyle/>
          <a:p>
            <a:pPr eaLnBrk="1" hangingPunct="1"/>
            <a:r>
              <a:rPr lang="es-MX" sz="2400" smtClean="0"/>
              <a:t>Exclusividad. </a:t>
            </a:r>
            <a:endParaRPr lang="es-CO" sz="2400" smtClean="0"/>
          </a:p>
          <a:p>
            <a:pPr eaLnBrk="1" hangingPunct="1"/>
            <a:r>
              <a:rPr lang="es-MX" sz="2400" smtClean="0"/>
              <a:t>Frecuencia y oferta. </a:t>
            </a:r>
            <a:endParaRPr lang="es-CO" sz="2400" smtClean="0"/>
          </a:p>
          <a:p>
            <a:pPr eaLnBrk="1" hangingPunct="1"/>
            <a:r>
              <a:rPr lang="es-MX" sz="2400" smtClean="0"/>
              <a:t>Paradas especiales. </a:t>
            </a:r>
            <a:endParaRPr lang="es-CO" sz="2400" smtClean="0"/>
          </a:p>
          <a:p>
            <a:pPr eaLnBrk="1" hangingPunct="1"/>
            <a:r>
              <a:rPr lang="es-MX" sz="2400" smtClean="0"/>
              <a:t>Convenio de colaboración/terceros. </a:t>
            </a:r>
            <a:endParaRPr lang="es-CO" sz="2400" smtClean="0"/>
          </a:p>
          <a:p>
            <a:pPr eaLnBrk="1" hangingPunct="1"/>
            <a:r>
              <a:rPr lang="es-MX" sz="2400" smtClean="0"/>
              <a:t>Sistema de prepago. </a:t>
            </a:r>
            <a:endParaRPr lang="es-CO" sz="2400" smtClean="0"/>
          </a:p>
          <a:p>
            <a:pPr eaLnBrk="1" hangingPunct="1"/>
            <a:r>
              <a:rPr lang="es-MX" sz="2400" smtClean="0"/>
              <a:t>Apego a la normatividad Universitaria y del Estado. </a:t>
            </a:r>
            <a:endParaRPr lang="es-C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algn="r" eaLnBrk="1" hangingPunct="1"/>
            <a:r>
              <a:rPr lang="es-CO" sz="3200" smtClean="0"/>
              <a:t>Operación del Proyecto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28625" y="3000375"/>
            <a:ext cx="8229600" cy="2543175"/>
          </a:xfrm>
        </p:spPr>
        <p:txBody>
          <a:bodyPr/>
          <a:lstStyle/>
          <a:p>
            <a:pPr eaLnBrk="1" hangingPunct="1"/>
            <a:r>
              <a:rPr lang="es-MX" sz="2400" smtClean="0"/>
              <a:t>A cargo de la SG; através de la CGSU tendrá la responsabilidad de:</a:t>
            </a:r>
            <a:endParaRPr lang="es-CO" sz="2400" smtClean="0"/>
          </a:p>
          <a:p>
            <a:pPr lvl="1" eaLnBrk="1" hangingPunct="1"/>
            <a:r>
              <a:rPr lang="es-MX" sz="2400" smtClean="0"/>
              <a:t>Coordinar, </a:t>
            </a:r>
            <a:r>
              <a:rPr lang="es-CO" sz="2400" smtClean="0"/>
              <a:t>o</a:t>
            </a:r>
            <a:r>
              <a:rPr lang="es-MX" sz="2400" smtClean="0"/>
              <a:t>perar y supervisar el Programa de Transporte Universitario.</a:t>
            </a:r>
            <a:endParaRPr lang="es-CO" sz="2400" smtClean="0"/>
          </a:p>
          <a:p>
            <a:pPr eaLnBrk="1" hangingPunct="1"/>
            <a:r>
              <a:rPr lang="es-CO" sz="2400" smtClean="0"/>
              <a:t> </a:t>
            </a:r>
            <a:r>
              <a:rPr lang="es-MX" sz="2400" smtClean="0"/>
              <a:t>Comité Técnico de Transporte Universitario</a:t>
            </a:r>
            <a:r>
              <a:rPr lang="es-CO" sz="2400" smtClean="0"/>
              <a:t>. </a:t>
            </a:r>
          </a:p>
          <a:p>
            <a:pPr eaLnBrk="1" hangingPunct="1"/>
            <a:r>
              <a:rPr lang="es-MX" sz="2400" smtClean="0"/>
              <a:t>Comité General de Compras y Adjudicaciones.</a:t>
            </a:r>
            <a:endParaRPr lang="es-C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85750" y="2857500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sz="3200" b="1" smtClean="0"/>
              <a:t>Responsables de la operación del Programa</a:t>
            </a:r>
            <a:r>
              <a:rPr lang="es-CO" smtClean="0"/>
              <a:t/>
            </a:r>
            <a:br>
              <a:rPr lang="es-CO" smtClean="0"/>
            </a:b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500063" y="1428750"/>
          <a:ext cx="8493125" cy="4357688"/>
        </p:xfrm>
        <a:graphic>
          <a:graphicData uri="http://schemas.openxmlformats.org/presentationml/2006/ole">
            <p:oleObj spid="_x0000_s1026" r:id="rId3" imgW="9229018" imgH="69702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sz="3200" b="1" smtClean="0"/>
              <a:t>Comité Técnico de Transporte Universitario (CTU)</a:t>
            </a:r>
            <a:endParaRPr lang="es-CO" sz="3200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500063" y="2571750"/>
            <a:ext cx="8229600" cy="3114675"/>
          </a:xfrm>
        </p:spPr>
        <p:txBody>
          <a:bodyPr/>
          <a:lstStyle/>
          <a:p>
            <a:pPr eaLnBrk="1" hangingPunct="1"/>
            <a:r>
              <a:rPr lang="es-MX" sz="2000" smtClean="0"/>
              <a:t>Evaluar propuestas de prestadores/servicio</a:t>
            </a:r>
            <a:r>
              <a:rPr lang="es-CO" sz="2000" smtClean="0"/>
              <a:t>. </a:t>
            </a:r>
          </a:p>
          <a:p>
            <a:pPr eaLnBrk="1" hangingPunct="1"/>
            <a:r>
              <a:rPr lang="es-MX" sz="2000" smtClean="0"/>
              <a:t>Crear y mantener padrón de prestadores. </a:t>
            </a:r>
            <a:endParaRPr lang="es-CO" sz="2000" smtClean="0"/>
          </a:p>
          <a:p>
            <a:pPr eaLnBrk="1" hangingPunct="1"/>
            <a:r>
              <a:rPr lang="es-MX" sz="2000" smtClean="0"/>
              <a:t>Emitir lineamientos, aprobación de modificación , supresión/adición.</a:t>
            </a:r>
            <a:endParaRPr lang="es-CO" sz="2000" smtClean="0"/>
          </a:p>
          <a:p>
            <a:pPr eaLnBrk="1" hangingPunct="1"/>
            <a:r>
              <a:rPr lang="es-MX" sz="2000" smtClean="0"/>
              <a:t>Supervisar funcionamiento.</a:t>
            </a:r>
            <a:endParaRPr lang="es-CO" sz="2000" smtClean="0"/>
          </a:p>
          <a:p>
            <a:pPr eaLnBrk="1" hangingPunct="1"/>
            <a:r>
              <a:rPr lang="es-MX" sz="2000" smtClean="0"/>
              <a:t>Aprobar imagen. </a:t>
            </a:r>
            <a:endParaRPr lang="es-CO" sz="2000" smtClean="0"/>
          </a:p>
          <a:p>
            <a:pPr eaLnBrk="1" hangingPunct="1"/>
            <a:r>
              <a:rPr lang="es-MX" sz="2000" smtClean="0"/>
              <a:t>Promover mejoras al servicio. </a:t>
            </a:r>
            <a:endParaRPr lang="es-CO" sz="2000" smtClean="0"/>
          </a:p>
          <a:p>
            <a:pPr eaLnBrk="1" hangingPunct="1"/>
            <a:r>
              <a:rPr lang="es-MX" sz="2000" smtClean="0"/>
              <a:t>Resolver dudas y controversias derivadas de la prestación del servicio.</a:t>
            </a:r>
            <a:endParaRPr lang="es-CO" sz="2000" smtClean="0"/>
          </a:p>
          <a:p>
            <a:pPr eaLnBrk="1" hangingPunct="1"/>
            <a:endParaRPr lang="es-C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457</Words>
  <Application>Microsoft Office PowerPoint</Application>
  <PresentationFormat>Presentación en pantalla (4:3)</PresentationFormat>
  <Paragraphs>51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Diseño predeterminado</vt:lpstr>
      <vt:lpstr>Programa de Transporte Universitario </vt:lpstr>
      <vt:lpstr>Finalidades del Proyecto</vt:lpstr>
      <vt:lpstr>Antecedentes</vt:lpstr>
      <vt:lpstr>Marco jurídico</vt:lpstr>
      <vt:lpstr>Lineamientos del Proyecto</vt:lpstr>
      <vt:lpstr>Operación del Proyecto</vt:lpstr>
      <vt:lpstr>Responsables de la operación del Programa </vt:lpstr>
      <vt:lpstr>Diapositiva 8</vt:lpstr>
      <vt:lpstr>Comité Técnico de Transporte Universitario (CTU)</vt:lpstr>
      <vt:lpstr>Integración del Comité Técnico del Transporte Universitario</vt:lpstr>
      <vt:lpstr>Diapositiva 11</vt:lpstr>
      <vt:lpstr>Comité General de Compras y Adjudicaciones</vt:lpstr>
      <vt:lpstr>Estructura de rutas propuestas para el arranque del proyecto</vt:lpstr>
      <vt:lpstr>Ruta 1</vt:lpstr>
      <vt:lpstr>Ruta 2</vt:lpstr>
      <vt:lpstr>Dudas y aclaraciones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2520729</cp:lastModifiedBy>
  <cp:revision>8</cp:revision>
  <dcterms:created xsi:type="dcterms:W3CDTF">2009-03-13T11:10:46Z</dcterms:created>
  <dcterms:modified xsi:type="dcterms:W3CDTF">2009-03-14T02:17:47Z</dcterms:modified>
</cp:coreProperties>
</file>