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79" r:id="rId2"/>
    <p:sldId id="258" r:id="rId3"/>
    <p:sldId id="284" r:id="rId4"/>
    <p:sldId id="285" r:id="rId5"/>
    <p:sldId id="262" r:id="rId6"/>
    <p:sldId id="278" r:id="rId7"/>
    <p:sldId id="260" r:id="rId8"/>
    <p:sldId id="263" r:id="rId9"/>
    <p:sldId id="265" r:id="rId10"/>
    <p:sldId id="268" r:id="rId11"/>
    <p:sldId id="301" r:id="rId12"/>
    <p:sldId id="270" r:id="rId13"/>
    <p:sldId id="273" r:id="rId14"/>
    <p:sldId id="286" r:id="rId15"/>
    <p:sldId id="288" r:id="rId16"/>
    <p:sldId id="287" r:id="rId17"/>
    <p:sldId id="292" r:id="rId18"/>
    <p:sldId id="275" r:id="rId19"/>
    <p:sldId id="291" r:id="rId20"/>
    <p:sldId id="277" r:id="rId21"/>
    <p:sldId id="272" r:id="rId22"/>
    <p:sldId id="295" r:id="rId23"/>
    <p:sldId id="297" r:id="rId24"/>
    <p:sldId id="293" r:id="rId25"/>
    <p:sldId id="298" r:id="rId26"/>
    <p:sldId id="299" r:id="rId27"/>
    <p:sldId id="300" r:id="rId28"/>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FFFF66"/>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91" autoAdjust="0"/>
    <p:restoredTop sz="94667" autoAdjust="0"/>
  </p:normalViewPr>
  <p:slideViewPr>
    <p:cSldViewPr>
      <p:cViewPr>
        <p:scale>
          <a:sx n="84" d="100"/>
          <a:sy n="84" d="100"/>
        </p:scale>
        <p:origin x="-582" y="-3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A0F01B-FD60-44F6-BCF1-B334EBB0B618}" type="datetimeFigureOut">
              <a:rPr lang="es-MX" smtClean="0"/>
              <a:pPr/>
              <a:t>18/01/2010</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724626-F47E-4183-9BD2-F3A49E3A0C3D}" type="slidenum">
              <a:rPr lang="es-MX" smtClean="0"/>
              <a:pPr/>
              <a:t>‹Nº›</a:t>
            </a:fld>
            <a:endParaRPr lang="es-MX"/>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A5724626-F47E-4183-9BD2-F3A49E3A0C3D}" type="slidenum">
              <a:rPr lang="es-MX" smtClean="0"/>
              <a:pPr/>
              <a:t>1</a:t>
            </a:fld>
            <a:endParaRPr lang="es-MX"/>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A5724626-F47E-4183-9BD2-F3A49E3A0C3D}" type="slidenum">
              <a:rPr lang="es-MX" smtClean="0"/>
              <a:pPr/>
              <a:t>10</a:t>
            </a:fld>
            <a:endParaRPr lang="es-MX"/>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A5724626-F47E-4183-9BD2-F3A49E3A0C3D}" type="slidenum">
              <a:rPr lang="es-MX" smtClean="0"/>
              <a:pPr/>
              <a:t>11</a:t>
            </a:fld>
            <a:endParaRPr lang="es-MX"/>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A5724626-F47E-4183-9BD2-F3A49E3A0C3D}" type="slidenum">
              <a:rPr lang="es-MX" smtClean="0"/>
              <a:pPr/>
              <a:t>12</a:t>
            </a:fld>
            <a:endParaRPr lang="es-MX"/>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A5724626-F47E-4183-9BD2-F3A49E3A0C3D}" type="slidenum">
              <a:rPr lang="es-MX" smtClean="0"/>
              <a:pPr/>
              <a:t>13</a:t>
            </a:fld>
            <a:endParaRPr lang="es-MX"/>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A5724626-F47E-4183-9BD2-F3A49E3A0C3D}" type="slidenum">
              <a:rPr lang="es-MX" smtClean="0"/>
              <a:pPr/>
              <a:t>14</a:t>
            </a:fld>
            <a:endParaRPr lang="es-MX"/>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A5724626-F47E-4183-9BD2-F3A49E3A0C3D}" type="slidenum">
              <a:rPr lang="es-MX" smtClean="0"/>
              <a:pPr/>
              <a:t>15</a:t>
            </a:fld>
            <a:endParaRPr lang="es-MX"/>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A5724626-F47E-4183-9BD2-F3A49E3A0C3D}" type="slidenum">
              <a:rPr lang="es-MX" smtClean="0"/>
              <a:pPr/>
              <a:t>16</a:t>
            </a:fld>
            <a:endParaRPr lang="es-MX"/>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A5724626-F47E-4183-9BD2-F3A49E3A0C3D}" type="slidenum">
              <a:rPr lang="es-MX" smtClean="0"/>
              <a:pPr/>
              <a:t>17</a:t>
            </a:fld>
            <a:endParaRPr lang="es-MX"/>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A5724626-F47E-4183-9BD2-F3A49E3A0C3D}" type="slidenum">
              <a:rPr lang="es-MX" smtClean="0"/>
              <a:pPr/>
              <a:t>18</a:t>
            </a:fld>
            <a:endParaRPr lang="es-MX"/>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A5724626-F47E-4183-9BD2-F3A49E3A0C3D}" type="slidenum">
              <a:rPr lang="es-MX" smtClean="0"/>
              <a:pPr/>
              <a:t>19</a:t>
            </a:fld>
            <a:endParaRPr lang="es-MX"/>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A5724626-F47E-4183-9BD2-F3A49E3A0C3D}" type="slidenum">
              <a:rPr lang="es-MX" smtClean="0"/>
              <a:pPr/>
              <a:t>2</a:t>
            </a:fld>
            <a:endParaRPr lang="es-MX"/>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A5724626-F47E-4183-9BD2-F3A49E3A0C3D}" type="slidenum">
              <a:rPr lang="es-MX" smtClean="0"/>
              <a:pPr/>
              <a:t>20</a:t>
            </a:fld>
            <a:endParaRPr lang="es-MX"/>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A5724626-F47E-4183-9BD2-F3A49E3A0C3D}" type="slidenum">
              <a:rPr lang="es-MX" smtClean="0"/>
              <a:pPr/>
              <a:t>21</a:t>
            </a:fld>
            <a:endParaRPr lang="es-MX"/>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A5724626-F47E-4183-9BD2-F3A49E3A0C3D}" type="slidenum">
              <a:rPr lang="es-MX" smtClean="0"/>
              <a:pPr/>
              <a:t>22</a:t>
            </a:fld>
            <a:endParaRPr lang="es-MX"/>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A5724626-F47E-4183-9BD2-F3A49E3A0C3D}" type="slidenum">
              <a:rPr lang="es-MX" smtClean="0"/>
              <a:pPr/>
              <a:t>23</a:t>
            </a:fld>
            <a:endParaRPr lang="es-MX"/>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A5724626-F47E-4183-9BD2-F3A49E3A0C3D}" type="slidenum">
              <a:rPr lang="es-MX" smtClean="0"/>
              <a:pPr/>
              <a:t>24</a:t>
            </a:fld>
            <a:endParaRPr lang="es-MX"/>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A5724626-F47E-4183-9BD2-F3A49E3A0C3D}" type="slidenum">
              <a:rPr lang="es-MX" smtClean="0"/>
              <a:pPr/>
              <a:t>25</a:t>
            </a:fld>
            <a:endParaRPr lang="es-MX"/>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A5724626-F47E-4183-9BD2-F3A49E3A0C3D}" type="slidenum">
              <a:rPr lang="es-MX" smtClean="0"/>
              <a:pPr/>
              <a:t>26</a:t>
            </a:fld>
            <a:endParaRPr lang="es-MX"/>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A5724626-F47E-4183-9BD2-F3A49E3A0C3D}" type="slidenum">
              <a:rPr lang="es-MX" smtClean="0"/>
              <a:pPr/>
              <a:t>27</a:t>
            </a:fld>
            <a:endParaRPr lang="es-MX"/>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A5724626-F47E-4183-9BD2-F3A49E3A0C3D}" type="slidenum">
              <a:rPr lang="es-MX" smtClean="0"/>
              <a:pPr/>
              <a:t>3</a:t>
            </a:fld>
            <a:endParaRPr lang="es-MX"/>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A5724626-F47E-4183-9BD2-F3A49E3A0C3D}" type="slidenum">
              <a:rPr lang="es-MX" smtClean="0"/>
              <a:pPr/>
              <a:t>4</a:t>
            </a:fld>
            <a:endParaRPr lang="es-MX"/>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A5724626-F47E-4183-9BD2-F3A49E3A0C3D}" type="slidenum">
              <a:rPr lang="es-MX" smtClean="0"/>
              <a:pPr/>
              <a:t>5</a:t>
            </a:fld>
            <a:endParaRPr lang="es-MX"/>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A5724626-F47E-4183-9BD2-F3A49E3A0C3D}" type="slidenum">
              <a:rPr lang="es-MX" smtClean="0"/>
              <a:pPr/>
              <a:t>6</a:t>
            </a:fld>
            <a:endParaRPr lang="es-MX"/>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A5724626-F47E-4183-9BD2-F3A49E3A0C3D}" type="slidenum">
              <a:rPr lang="es-MX" smtClean="0"/>
              <a:pPr/>
              <a:t>7</a:t>
            </a:fld>
            <a:endParaRPr lang="es-MX"/>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A5724626-F47E-4183-9BD2-F3A49E3A0C3D}" type="slidenum">
              <a:rPr lang="es-MX" smtClean="0"/>
              <a:pPr/>
              <a:t>8</a:t>
            </a:fld>
            <a:endParaRPr lang="es-MX"/>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A5724626-F47E-4183-9BD2-F3A49E3A0C3D}" type="slidenum">
              <a:rPr lang="es-MX" smtClean="0"/>
              <a:pPr/>
              <a:t>9</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529D192D-25A9-46EB-95C0-CD3ED97042E1}" type="datetimeFigureOut">
              <a:rPr lang="es-ES"/>
              <a:pPr>
                <a:defRPr/>
              </a:pPr>
              <a:t>18/01/2010</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C9052E93-89FB-458A-8353-365E7D09D82D}"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730517E5-BA8B-4E48-A1C4-2C94383E937C}" type="datetimeFigureOut">
              <a:rPr lang="es-ES"/>
              <a:pPr>
                <a:defRPr/>
              </a:pPr>
              <a:t>18/01/2010</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6195D35E-48B2-4B3F-A8E2-1AD0090357BF}"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CD5BEE8E-B285-40C5-A2AD-281839B84782}" type="datetimeFigureOut">
              <a:rPr lang="es-ES"/>
              <a:pPr>
                <a:defRPr/>
              </a:pPr>
              <a:t>18/01/2010</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BBD457F0-5632-48F9-8D8F-05A61D50A1C7}"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90589CC9-AA81-4752-B7AA-5584E4D2F9FD}" type="datetimeFigureOut">
              <a:rPr lang="es-ES"/>
              <a:pPr>
                <a:defRPr/>
              </a:pPr>
              <a:t>18/01/2010</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83486C17-5CDB-46EE-A7EF-A4107001A7D8}"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8600DDA8-7445-442D-9924-ECDC664B6A32}" type="datetimeFigureOut">
              <a:rPr lang="es-ES"/>
              <a:pPr>
                <a:defRPr/>
              </a:pPr>
              <a:t>18/01/2010</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D1A718AA-8E31-4860-8FBE-988AEDBBB9F9}"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4DD8A921-E0B5-4A82-A8B0-55070493343D}" type="datetimeFigureOut">
              <a:rPr lang="es-ES"/>
              <a:pPr>
                <a:defRPr/>
              </a:pPr>
              <a:t>18/01/2010</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F7703CE7-934F-4BB6-834B-E6008907EF65}"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9645B90E-92DA-47E2-ABA1-0946A1A26A3F}" type="datetimeFigureOut">
              <a:rPr lang="es-ES"/>
              <a:pPr>
                <a:defRPr/>
              </a:pPr>
              <a:t>18/01/2010</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643F55BC-AAAA-4054-8752-E67EBF6432DD}"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D8C66043-6BAF-419E-B4AC-BD728FF0ED9F}" type="datetimeFigureOut">
              <a:rPr lang="es-ES"/>
              <a:pPr>
                <a:defRPr/>
              </a:pPr>
              <a:t>18/01/2010</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FFADB767-95BC-477C-B63F-BBBAA3C0A077}"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53FAA00A-3053-4A73-80C5-0F3F129C9F37}" type="datetimeFigureOut">
              <a:rPr lang="es-ES"/>
              <a:pPr>
                <a:defRPr/>
              </a:pPr>
              <a:t>18/01/2010</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EC0AD00A-EBF2-4B4B-ABE7-A4990A2C9E44}"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1BB979DA-E168-4F0B-A7AE-8AB15DD859E9}" type="datetimeFigureOut">
              <a:rPr lang="es-ES"/>
              <a:pPr>
                <a:defRPr/>
              </a:pPr>
              <a:t>18/01/2010</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4747F61C-38DF-4D27-94B5-61BF4BE97BD8}"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D6A23A45-3A17-4047-B224-4225B7D8D70B}" type="datetimeFigureOut">
              <a:rPr lang="es-ES"/>
              <a:pPr>
                <a:defRPr/>
              </a:pPr>
              <a:t>18/01/2010</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672B4055-3A5F-4EDF-9FE6-13100E7D3924}"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DA1D90D3-0DFB-49B8-91A6-45CB3D0E338B}" type="datetimeFigureOut">
              <a:rPr lang="es-ES"/>
              <a:pPr>
                <a:defRPr/>
              </a:pPr>
              <a:t>18/01/2010</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B7FEBD6E-8BF7-4232-9469-1ED221BFCF20}" type="slidenum">
              <a:rPr lang="es-ES"/>
              <a:pPr>
                <a:defRPr/>
              </a:pPr>
              <a:t>‹Nº›</a:t>
            </a:fld>
            <a:endParaRPr lang="es-ES"/>
          </a:p>
        </p:txBody>
      </p:sp>
    </p:spTree>
  </p:cSld>
  <p:clrMap bg1="dk1" tx1="lt1" bg2="dk2" tx2="lt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ideo" Target="file:///E:\CGA\Microscopias.avi" TargetMode="Externa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ideo" Target="file:///E:\CGA\Tesis.avi" TargetMode="Externa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ideo" Target="file:///E:\CGA\Produce.avi" TargetMode="Externa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ideo" Target="file:///E:\CGA\Personal.avi" TargetMode="Externa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ideo" Target="file:///E:\CGA\iNDUSTRIA.avi" TargetMode="Externa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000" b="-1000"/>
          </a:stretch>
        </a:blipFill>
        <a:effectLst/>
      </p:bgPr>
    </p:bg>
    <p:spTree>
      <p:nvGrpSpPr>
        <p:cNvPr id="1" name=""/>
        <p:cNvGrpSpPr/>
        <p:nvPr/>
      </p:nvGrpSpPr>
      <p:grpSpPr>
        <a:xfrm>
          <a:off x="0" y="0"/>
          <a:ext cx="0" cy="0"/>
          <a:chOff x="0" y="0"/>
          <a:chExt cx="0" cy="0"/>
        </a:xfrm>
      </p:grpSpPr>
      <p:sp>
        <p:nvSpPr>
          <p:cNvPr id="2" name="1 CuadroTexto"/>
          <p:cNvSpPr txBox="1"/>
          <p:nvPr/>
        </p:nvSpPr>
        <p:spPr bwMode="auto">
          <a:xfrm>
            <a:off x="214282" y="5857892"/>
            <a:ext cx="8572560" cy="1154162"/>
          </a:xfrm>
          <a:prstGeom prst="rect">
            <a:avLst/>
          </a:prstGeom>
          <a:noFill/>
        </p:spPr>
        <p:txBody>
          <a:bodyPr wrap="square">
            <a:spAutoFit/>
          </a:bodyPr>
          <a:lstStyle/>
          <a:p>
            <a:pPr algn="r" fontAlgn="auto">
              <a:spcBef>
                <a:spcPts val="0"/>
              </a:spcBef>
              <a:spcAft>
                <a:spcPts val="0"/>
              </a:spcAft>
              <a:defRPr/>
            </a:pPr>
            <a:r>
              <a:rPr lang="es-ES" sz="2300" b="1" dirty="0">
                <a:ln w="18415" cmpd="sng">
                  <a:noFill/>
                  <a:prstDash val="solid"/>
                </a:ln>
                <a:solidFill>
                  <a:schemeClr val="accent6"/>
                </a:solidFill>
                <a:effectLst>
                  <a:outerShdw blurRad="38100" dist="38100" dir="2700000" algn="tl">
                    <a:srgbClr val="000000">
                      <a:alpha val="43137"/>
                    </a:srgbClr>
                  </a:outerShdw>
                </a:effectLst>
                <a:latin typeface="Arial" pitchFamily="34" charset="0"/>
                <a:cs typeface="Arial" pitchFamily="34" charset="0"/>
              </a:rPr>
              <a:t>Centro </a:t>
            </a:r>
            <a:r>
              <a:rPr lang="es-ES" sz="2300" b="1" dirty="0" smtClean="0">
                <a:ln w="18415" cmpd="sng">
                  <a:noFill/>
                  <a:prstDash val="solid"/>
                </a:ln>
                <a:solidFill>
                  <a:schemeClr val="accent6"/>
                </a:solidFill>
                <a:effectLst>
                  <a:outerShdw blurRad="38100" dist="38100" dir="2700000" algn="tl">
                    <a:srgbClr val="000000">
                      <a:alpha val="43137"/>
                    </a:srgbClr>
                  </a:outerShdw>
                </a:effectLst>
                <a:latin typeface="Arial" pitchFamily="34" charset="0"/>
                <a:cs typeface="Arial" pitchFamily="34" charset="0"/>
              </a:rPr>
              <a:t>Transdisciplinario de </a:t>
            </a:r>
            <a:r>
              <a:rPr lang="es-ES" sz="2300" b="1" dirty="0">
                <a:ln w="18415" cmpd="sng">
                  <a:noFill/>
                  <a:prstDash val="solid"/>
                </a:ln>
                <a:solidFill>
                  <a:schemeClr val="accent6"/>
                </a:solidFill>
                <a:effectLst>
                  <a:outerShdw blurRad="38100" dist="38100" dir="2700000" algn="tl">
                    <a:srgbClr val="000000">
                      <a:alpha val="43137"/>
                    </a:srgbClr>
                  </a:outerShdw>
                </a:effectLst>
                <a:latin typeface="Arial" pitchFamily="34" charset="0"/>
                <a:cs typeface="Arial" pitchFamily="34" charset="0"/>
              </a:rPr>
              <a:t>Ciencias </a:t>
            </a:r>
            <a:r>
              <a:rPr lang="es-ES" sz="2300" b="1" dirty="0" smtClean="0">
                <a:ln w="18415" cmpd="sng">
                  <a:noFill/>
                  <a:prstDash val="solid"/>
                </a:ln>
                <a:solidFill>
                  <a:schemeClr val="accent6"/>
                </a:solidFill>
                <a:effectLst>
                  <a:outerShdw blurRad="38100" dist="38100" dir="2700000" algn="tl">
                    <a:srgbClr val="000000">
                      <a:alpha val="43137"/>
                    </a:srgbClr>
                  </a:outerShdw>
                </a:effectLst>
                <a:latin typeface="Arial" pitchFamily="34" charset="0"/>
                <a:cs typeface="Arial" pitchFamily="34" charset="0"/>
              </a:rPr>
              <a:t>Biomédicas y Nanotecnología</a:t>
            </a:r>
            <a:endParaRPr lang="es-ES" sz="2300" b="1" dirty="0">
              <a:ln w="18415" cmpd="sng">
                <a:noFill/>
                <a:prstDash val="solid"/>
              </a:ln>
              <a:solidFill>
                <a:schemeClr val="accent6"/>
              </a:solidFill>
              <a:effectLst>
                <a:outerShdw blurRad="38100" dist="38100" dir="2700000" algn="tl">
                  <a:srgbClr val="000000">
                    <a:alpha val="43137"/>
                  </a:srgbClr>
                </a:outerShdw>
              </a:effectLst>
              <a:latin typeface="Arial" pitchFamily="34" charset="0"/>
              <a:cs typeface="Arial" pitchFamily="34" charset="0"/>
            </a:endParaRPr>
          </a:p>
          <a:p>
            <a:pPr algn="r" fontAlgn="auto">
              <a:spcBef>
                <a:spcPts val="0"/>
              </a:spcBef>
              <a:spcAft>
                <a:spcPts val="0"/>
              </a:spcAft>
              <a:defRPr/>
            </a:pPr>
            <a:endParaRPr lang="es-ES" sz="2300" b="1" dirty="0">
              <a:ln w="18415" cmpd="sng">
                <a:noFill/>
                <a:prstDash val="solid"/>
              </a:ln>
              <a:solidFill>
                <a:schemeClr val="accent6"/>
              </a:solidFill>
              <a:effectLst>
                <a:outerShdw blurRad="38100" dist="38100" dir="2700000" algn="tl">
                  <a:srgbClr val="000000">
                    <a:alpha val="43137"/>
                  </a:srgbClr>
                </a:outerShdw>
              </a:effectLst>
              <a:latin typeface="Arial" pitchFamily="34" charset="0"/>
              <a:cs typeface="Arial" pitchFamily="34" charset="0"/>
            </a:endParaRPr>
          </a:p>
        </p:txBody>
      </p:sp>
      <p:grpSp>
        <p:nvGrpSpPr>
          <p:cNvPr id="11" name="10 Grupo"/>
          <p:cNvGrpSpPr/>
          <p:nvPr/>
        </p:nvGrpSpPr>
        <p:grpSpPr>
          <a:xfrm>
            <a:off x="0" y="4286256"/>
            <a:ext cx="9144001" cy="1486964"/>
            <a:chOff x="0" y="1500174"/>
            <a:chExt cx="8346784" cy="1357323"/>
          </a:xfrm>
        </p:grpSpPr>
        <p:pic>
          <p:nvPicPr>
            <p:cNvPr id="13314" name="Picture 10"/>
            <p:cNvPicPr>
              <a:picLocks noChangeAspect="1" noChangeArrowheads="1"/>
            </p:cNvPicPr>
            <p:nvPr/>
          </p:nvPicPr>
          <p:blipFill>
            <a:blip r:embed="rId4" cstate="print"/>
            <a:srcRect/>
            <a:stretch>
              <a:fillRect/>
            </a:stretch>
          </p:blipFill>
          <p:spPr bwMode="auto">
            <a:xfrm>
              <a:off x="0" y="1500174"/>
              <a:ext cx="1809750" cy="1357322"/>
            </a:xfrm>
            <a:prstGeom prst="rect">
              <a:avLst/>
            </a:prstGeom>
            <a:noFill/>
            <a:ln w="9525">
              <a:noFill/>
              <a:miter lim="800000"/>
              <a:headEnd/>
              <a:tailEnd/>
            </a:ln>
          </p:spPr>
        </p:pic>
        <p:pic>
          <p:nvPicPr>
            <p:cNvPr id="13315" name="Picture 8"/>
            <p:cNvPicPr>
              <a:picLocks noChangeAspect="1" noChangeArrowheads="1"/>
            </p:cNvPicPr>
            <p:nvPr/>
          </p:nvPicPr>
          <p:blipFill>
            <a:blip r:embed="rId5" cstate="print"/>
            <a:srcRect/>
            <a:stretch>
              <a:fillRect/>
            </a:stretch>
          </p:blipFill>
          <p:spPr bwMode="auto">
            <a:xfrm>
              <a:off x="3571868" y="1500174"/>
              <a:ext cx="1134128" cy="1357323"/>
            </a:xfrm>
            <a:prstGeom prst="rect">
              <a:avLst/>
            </a:prstGeom>
            <a:noFill/>
            <a:ln w="9525">
              <a:noFill/>
              <a:miter lim="800000"/>
              <a:headEnd/>
              <a:tailEnd/>
            </a:ln>
          </p:spPr>
        </p:pic>
        <p:pic>
          <p:nvPicPr>
            <p:cNvPr id="13317" name="Picture 5"/>
            <p:cNvPicPr>
              <a:picLocks noChangeAspect="1" noChangeArrowheads="1"/>
            </p:cNvPicPr>
            <p:nvPr/>
          </p:nvPicPr>
          <p:blipFill>
            <a:blip r:embed="rId6" cstate="print"/>
            <a:srcRect/>
            <a:stretch>
              <a:fillRect/>
            </a:stretch>
          </p:blipFill>
          <p:spPr bwMode="auto">
            <a:xfrm>
              <a:off x="1785918" y="1500174"/>
              <a:ext cx="1809763" cy="1357322"/>
            </a:xfrm>
            <a:prstGeom prst="rect">
              <a:avLst/>
            </a:prstGeom>
            <a:noFill/>
            <a:ln w="9525">
              <a:noFill/>
              <a:miter lim="800000"/>
              <a:headEnd/>
              <a:tailEnd/>
            </a:ln>
          </p:spPr>
        </p:pic>
        <p:pic>
          <p:nvPicPr>
            <p:cNvPr id="13318" name="Picture 4"/>
            <p:cNvPicPr>
              <a:picLocks noChangeAspect="1" noChangeArrowheads="1"/>
            </p:cNvPicPr>
            <p:nvPr/>
          </p:nvPicPr>
          <p:blipFill>
            <a:blip r:embed="rId7" cstate="print"/>
            <a:srcRect b="5263"/>
            <a:stretch>
              <a:fillRect/>
            </a:stretch>
          </p:blipFill>
          <p:spPr bwMode="auto">
            <a:xfrm>
              <a:off x="5572132" y="1500174"/>
              <a:ext cx="928694" cy="1357322"/>
            </a:xfrm>
            <a:prstGeom prst="rect">
              <a:avLst/>
            </a:prstGeom>
            <a:noFill/>
            <a:ln w="9525">
              <a:noFill/>
              <a:miter lim="800000"/>
              <a:headEnd/>
              <a:tailEnd/>
            </a:ln>
          </p:spPr>
        </p:pic>
        <p:pic>
          <p:nvPicPr>
            <p:cNvPr id="13319" name="Picture 2"/>
            <p:cNvPicPr>
              <a:picLocks noChangeAspect="1" noChangeArrowheads="1"/>
            </p:cNvPicPr>
            <p:nvPr/>
          </p:nvPicPr>
          <p:blipFill>
            <a:blip r:embed="rId8" cstate="print"/>
            <a:srcRect/>
            <a:stretch>
              <a:fillRect/>
            </a:stretch>
          </p:blipFill>
          <p:spPr bwMode="auto">
            <a:xfrm>
              <a:off x="4643438" y="1500174"/>
              <a:ext cx="983567" cy="1357322"/>
            </a:xfrm>
            <a:prstGeom prst="rect">
              <a:avLst/>
            </a:prstGeom>
            <a:noFill/>
            <a:ln w="9525">
              <a:noFill/>
              <a:miter lim="800000"/>
              <a:headEnd/>
              <a:tailEnd/>
            </a:ln>
          </p:spPr>
        </p:pic>
        <p:pic>
          <p:nvPicPr>
            <p:cNvPr id="13321" name="Picture 11"/>
            <p:cNvPicPr>
              <a:picLocks noChangeAspect="1" noChangeArrowheads="1"/>
            </p:cNvPicPr>
            <p:nvPr/>
          </p:nvPicPr>
          <p:blipFill>
            <a:blip r:embed="rId9" cstate="print"/>
            <a:srcRect/>
            <a:stretch>
              <a:fillRect/>
            </a:stretch>
          </p:blipFill>
          <p:spPr bwMode="auto">
            <a:xfrm>
              <a:off x="6500827" y="1500175"/>
              <a:ext cx="1845957" cy="135732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5 CuadroTexto"/>
          <p:cNvSpPr txBox="1">
            <a:spLocks noChangeArrowheads="1"/>
          </p:cNvSpPr>
          <p:nvPr/>
        </p:nvSpPr>
        <p:spPr bwMode="auto">
          <a:xfrm>
            <a:off x="214313" y="1208079"/>
            <a:ext cx="8715375" cy="1006475"/>
          </a:xfrm>
          <a:prstGeom prst="rect">
            <a:avLst/>
          </a:prstGeom>
          <a:noFill/>
          <a:ln w="9525">
            <a:noFill/>
            <a:miter lim="800000"/>
            <a:headEnd/>
            <a:tailEnd/>
          </a:ln>
        </p:spPr>
        <p:txBody>
          <a:bodyPr>
            <a:spAutoFit/>
          </a:bodyPr>
          <a:lstStyle/>
          <a:p>
            <a:pPr algn="ctr"/>
            <a:r>
              <a:rPr lang="es-ES" sz="2000" b="1" dirty="0">
                <a:solidFill>
                  <a:schemeClr val="bg2"/>
                </a:solidFill>
                <a:cs typeface="Arial" charset="0"/>
              </a:rPr>
              <a:t>El Centro Transdisciplinario de Ciencias Biomédicas y Nanotecnología</a:t>
            </a:r>
            <a:endParaRPr lang="es-ES" sz="2000" dirty="0">
              <a:solidFill>
                <a:schemeClr val="bg2"/>
              </a:solidFill>
              <a:cs typeface="Arial" charset="0"/>
            </a:endParaRPr>
          </a:p>
          <a:p>
            <a:pPr algn="ctr"/>
            <a:endParaRPr lang="es-ES" sz="2000" dirty="0">
              <a:solidFill>
                <a:schemeClr val="bg2"/>
              </a:solidFill>
              <a:cs typeface="Arial" charset="0"/>
            </a:endParaRPr>
          </a:p>
        </p:txBody>
      </p:sp>
      <p:sp>
        <p:nvSpPr>
          <p:cNvPr id="24578" name="6 Rectángulo"/>
          <p:cNvSpPr>
            <a:spLocks noChangeArrowheads="1"/>
          </p:cNvSpPr>
          <p:nvPr/>
        </p:nvSpPr>
        <p:spPr bwMode="auto">
          <a:xfrm>
            <a:off x="4286248" y="2874719"/>
            <a:ext cx="4572032" cy="2554545"/>
          </a:xfrm>
          <a:prstGeom prst="rect">
            <a:avLst/>
          </a:prstGeom>
          <a:noFill/>
          <a:ln w="9525">
            <a:noFill/>
            <a:miter lim="800000"/>
            <a:headEnd/>
            <a:tailEnd/>
          </a:ln>
        </p:spPr>
        <p:txBody>
          <a:bodyPr wrap="square">
            <a:spAutoFit/>
          </a:bodyPr>
          <a:lstStyle/>
          <a:p>
            <a:r>
              <a:rPr lang="es-ES" sz="2000" dirty="0">
                <a:solidFill>
                  <a:schemeClr val="bg2"/>
                </a:solidFill>
                <a:cs typeface="Arial" charset="0"/>
              </a:rPr>
              <a:t>Contribuirá al desarrollo científico y tecnológico a través de la investigación relacionada con </a:t>
            </a:r>
            <a:r>
              <a:rPr lang="es-ES" sz="2000" dirty="0" err="1">
                <a:solidFill>
                  <a:schemeClr val="bg2"/>
                </a:solidFill>
                <a:cs typeface="Arial" charset="0"/>
              </a:rPr>
              <a:t>espectroscopía</a:t>
            </a:r>
            <a:r>
              <a:rPr lang="es-ES" sz="2000" dirty="0">
                <a:solidFill>
                  <a:schemeClr val="bg2"/>
                </a:solidFill>
                <a:cs typeface="Arial" charset="0"/>
              </a:rPr>
              <a:t> y microscopía electrónica, para el estudio de materiales biológicos, cerámicos, poliméricos, híbridos, compuestos y metales.</a:t>
            </a:r>
          </a:p>
        </p:txBody>
      </p:sp>
      <p:pic>
        <p:nvPicPr>
          <p:cNvPr id="8" name="Microscopias.avi">
            <a:hlinkClick r:id="" action="ppaction://media"/>
          </p:cNvPr>
          <p:cNvPicPr>
            <a:picLocks noRot="1" noChangeAspect="1"/>
          </p:cNvPicPr>
          <p:nvPr>
            <a:videoFile r:link="rId1"/>
          </p:nvPr>
        </p:nvPicPr>
        <p:blipFill>
          <a:blip r:embed="rId4" cstate="print"/>
          <a:srcRect l="13559" r="13559" b="4520"/>
          <a:stretch>
            <a:fillRect/>
          </a:stretch>
        </p:blipFill>
        <p:spPr bwMode="auto">
          <a:xfrm>
            <a:off x="928662" y="2643182"/>
            <a:ext cx="3071834" cy="301785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90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00034" y="1142984"/>
            <a:ext cx="8286808" cy="400110"/>
          </a:xfrm>
          <a:prstGeom prst="rect">
            <a:avLst/>
          </a:prstGeom>
        </p:spPr>
        <p:txBody>
          <a:bodyPr wrap="square">
            <a:spAutoFit/>
          </a:bodyPr>
          <a:lstStyle/>
          <a:p>
            <a:pPr algn="ctr"/>
            <a:r>
              <a:rPr lang="es-ES" sz="2000" b="1" dirty="0" smtClean="0">
                <a:solidFill>
                  <a:schemeClr val="bg2"/>
                </a:solidFill>
                <a:cs typeface="Arial" charset="0"/>
              </a:rPr>
              <a:t>El</a:t>
            </a:r>
            <a:r>
              <a:rPr lang="es-ES" b="1" dirty="0" smtClean="0">
                <a:solidFill>
                  <a:schemeClr val="bg2"/>
                </a:solidFill>
                <a:cs typeface="Arial" charset="0"/>
              </a:rPr>
              <a:t> Centro Transdisciplinario de Ciencias Biomédicas y Nanotecnología</a:t>
            </a:r>
            <a:endParaRPr lang="es-ES" dirty="0">
              <a:solidFill>
                <a:schemeClr val="bg2"/>
              </a:solidFill>
              <a:cs typeface="Arial" charset="0"/>
            </a:endParaRPr>
          </a:p>
        </p:txBody>
      </p:sp>
      <p:sp>
        <p:nvSpPr>
          <p:cNvPr id="4" name="3 Rectángulo"/>
          <p:cNvSpPr/>
          <p:nvPr/>
        </p:nvSpPr>
        <p:spPr>
          <a:xfrm>
            <a:off x="285720" y="1714488"/>
            <a:ext cx="8358246" cy="4770537"/>
          </a:xfrm>
          <a:prstGeom prst="rect">
            <a:avLst/>
          </a:prstGeom>
        </p:spPr>
        <p:txBody>
          <a:bodyPr wrap="square">
            <a:spAutoFit/>
          </a:bodyPr>
          <a:lstStyle/>
          <a:p>
            <a:pPr algn="just"/>
            <a:r>
              <a:rPr lang="es-ES" sz="1900" dirty="0" smtClean="0">
                <a:solidFill>
                  <a:schemeClr val="bg2"/>
                </a:solidFill>
                <a:latin typeface="Arial" pitchFamily="34" charset="0"/>
                <a:cs typeface="Arial" pitchFamily="34" charset="0"/>
              </a:rPr>
              <a:t>Promoverá la interacción y el diálogo entre las ciencias de la vida, las ciencias de la tecnología y las ciencias básicas (física, química), y otras áreas del conocimiento (educación, sociología, economía, ciencias políticas, ciencias de la tierra, geografía, antropología), así como las artes y las humanidades.</a:t>
            </a:r>
          </a:p>
          <a:p>
            <a:pPr algn="just"/>
            <a:endParaRPr lang="es-ES" sz="1900" dirty="0" smtClean="0">
              <a:solidFill>
                <a:schemeClr val="bg2"/>
              </a:solidFill>
              <a:latin typeface="Arial" pitchFamily="34" charset="0"/>
              <a:cs typeface="Arial" pitchFamily="34" charset="0"/>
            </a:endParaRPr>
          </a:p>
          <a:p>
            <a:pPr algn="just"/>
            <a:r>
              <a:rPr lang="es-ES" sz="1900" dirty="0" smtClean="0">
                <a:solidFill>
                  <a:schemeClr val="bg2"/>
                </a:solidFill>
                <a:latin typeface="Arial" pitchFamily="34" charset="0"/>
                <a:cs typeface="Arial" pitchFamily="34" charset="0"/>
              </a:rPr>
              <a:t>Los propósitos son</a:t>
            </a:r>
            <a:r>
              <a:rPr lang="es-ES" sz="1900" b="1" dirty="0" smtClean="0">
                <a:solidFill>
                  <a:schemeClr val="bg2"/>
                </a:solidFill>
                <a:latin typeface="Arial" pitchFamily="34" charset="0"/>
                <a:cs typeface="Arial" pitchFamily="34" charset="0"/>
              </a:rPr>
              <a:t>:</a:t>
            </a:r>
          </a:p>
          <a:p>
            <a:pPr algn="just"/>
            <a:endParaRPr lang="es-ES" sz="1900" b="1" dirty="0" smtClean="0">
              <a:solidFill>
                <a:schemeClr val="bg2"/>
              </a:solidFill>
              <a:latin typeface="Arial" pitchFamily="34" charset="0"/>
              <a:cs typeface="Arial" pitchFamily="34" charset="0"/>
            </a:endParaRPr>
          </a:p>
          <a:p>
            <a:pPr lvl="1" algn="just"/>
            <a:r>
              <a:rPr lang="es-MX" sz="1900" dirty="0" smtClean="0">
                <a:solidFill>
                  <a:schemeClr val="bg2"/>
                </a:solidFill>
                <a:latin typeface="Arial" pitchFamily="34" charset="0"/>
                <a:cs typeface="Arial" pitchFamily="34" charset="0"/>
              </a:rPr>
              <a:t>1.  Abordar de forma compleja los problemas de nuestro globalizado entorno: cambio climático, enfermedades emergentes, energía, agua, contaminación, desorden territorial…</a:t>
            </a:r>
            <a:endParaRPr lang="es-ES" sz="1900" dirty="0" smtClean="0">
              <a:solidFill>
                <a:schemeClr val="bg2"/>
              </a:solidFill>
              <a:latin typeface="Arial" pitchFamily="34" charset="0"/>
              <a:cs typeface="Arial" pitchFamily="34" charset="0"/>
            </a:endParaRPr>
          </a:p>
          <a:p>
            <a:pPr marL="914400" lvl="1" indent="-457200">
              <a:buAutoNum type="arabicPeriod" startAt="2"/>
            </a:pPr>
            <a:r>
              <a:rPr lang="es-ES" sz="1900" dirty="0" smtClean="0">
                <a:solidFill>
                  <a:schemeClr val="bg2"/>
                </a:solidFill>
                <a:latin typeface="Arial" pitchFamily="34" charset="0"/>
                <a:cs typeface="Arial" pitchFamily="34" charset="0"/>
              </a:rPr>
              <a:t>Identificar los isomorfismos entre los distintos campos del conocimiento. </a:t>
            </a:r>
          </a:p>
          <a:p>
            <a:pPr marL="914400" lvl="1" indent="-457200">
              <a:buAutoNum type="arabicPeriod" startAt="2"/>
            </a:pPr>
            <a:r>
              <a:rPr lang="es-ES" sz="1900" dirty="0" smtClean="0">
                <a:solidFill>
                  <a:schemeClr val="bg2"/>
                </a:solidFill>
                <a:latin typeface="Arial" pitchFamily="34" charset="0"/>
                <a:cs typeface="Arial" pitchFamily="34" charset="0"/>
              </a:rPr>
              <a:t>Combatir la fragmentación del conocimiento y propiciar una integración científica y cultural desde la que se reconstituya una imagen más coherente del mundo. </a:t>
            </a:r>
            <a:endParaRPr lang="es-MX" sz="1900" dirty="0" smtClean="0">
              <a:solidFill>
                <a:schemeClr val="bg2"/>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5 CuadroTexto"/>
          <p:cNvSpPr txBox="1">
            <a:spLocks noChangeArrowheads="1"/>
          </p:cNvSpPr>
          <p:nvPr/>
        </p:nvSpPr>
        <p:spPr bwMode="auto">
          <a:xfrm>
            <a:off x="214313" y="1285860"/>
            <a:ext cx="8715375" cy="1006475"/>
          </a:xfrm>
          <a:prstGeom prst="rect">
            <a:avLst/>
          </a:prstGeom>
          <a:noFill/>
          <a:ln w="9525">
            <a:noFill/>
            <a:miter lim="800000"/>
            <a:headEnd/>
            <a:tailEnd/>
          </a:ln>
        </p:spPr>
        <p:txBody>
          <a:bodyPr>
            <a:spAutoFit/>
          </a:bodyPr>
          <a:lstStyle/>
          <a:p>
            <a:pPr algn="ctr"/>
            <a:r>
              <a:rPr lang="es-ES" sz="2000" b="1" dirty="0">
                <a:solidFill>
                  <a:schemeClr val="bg2"/>
                </a:solidFill>
                <a:cs typeface="Arial" charset="0"/>
              </a:rPr>
              <a:t>El Centro Transdisciplinario de Ciencias Biomédicas y Nanotecnología</a:t>
            </a:r>
            <a:endParaRPr lang="es-ES" sz="2000" dirty="0">
              <a:solidFill>
                <a:schemeClr val="bg2"/>
              </a:solidFill>
              <a:cs typeface="Arial" charset="0"/>
            </a:endParaRPr>
          </a:p>
          <a:p>
            <a:pPr algn="ctr"/>
            <a:endParaRPr lang="es-ES" sz="2000" dirty="0">
              <a:solidFill>
                <a:schemeClr val="bg2"/>
              </a:solidFill>
              <a:cs typeface="Arial" charset="0"/>
            </a:endParaRPr>
          </a:p>
        </p:txBody>
      </p:sp>
      <p:sp>
        <p:nvSpPr>
          <p:cNvPr id="25602" name="6 Rectángulo"/>
          <p:cNvSpPr>
            <a:spLocks noChangeArrowheads="1"/>
          </p:cNvSpPr>
          <p:nvPr/>
        </p:nvSpPr>
        <p:spPr bwMode="auto">
          <a:xfrm>
            <a:off x="4500562" y="2812034"/>
            <a:ext cx="4071938" cy="2831544"/>
          </a:xfrm>
          <a:prstGeom prst="rect">
            <a:avLst/>
          </a:prstGeom>
          <a:noFill/>
          <a:ln w="9525">
            <a:noFill/>
            <a:miter lim="800000"/>
            <a:headEnd/>
            <a:tailEnd/>
          </a:ln>
        </p:spPr>
        <p:txBody>
          <a:bodyPr wrap="square">
            <a:spAutoFit/>
          </a:bodyPr>
          <a:lstStyle/>
          <a:p>
            <a:r>
              <a:rPr lang="es-ES" dirty="0">
                <a:solidFill>
                  <a:schemeClr val="bg2"/>
                </a:solidFill>
                <a:latin typeface="Calibri" pitchFamily="34" charset="0"/>
              </a:rPr>
              <a:t> </a:t>
            </a:r>
          </a:p>
          <a:p>
            <a:pPr algn="just"/>
            <a:r>
              <a:rPr lang="es-ES" sz="2000" dirty="0">
                <a:solidFill>
                  <a:schemeClr val="bg2"/>
                </a:solidFill>
                <a:cs typeface="Arial" charset="0"/>
              </a:rPr>
              <a:t>Colaborará en el desarrollo de tesis de licenciatura y posgrado de estudiantes de la red universitaria y de otras universidades de la región que requieran utilizar equipos y técnicas avanzadas.</a:t>
            </a:r>
            <a:endParaRPr lang="es-MX" sz="2000" dirty="0">
              <a:solidFill>
                <a:schemeClr val="bg2"/>
              </a:solidFill>
              <a:cs typeface="Arial" charset="0"/>
            </a:endParaRPr>
          </a:p>
          <a:p>
            <a:endParaRPr lang="es-ES" sz="2000" dirty="0">
              <a:solidFill>
                <a:schemeClr val="bg2"/>
              </a:solidFill>
              <a:cs typeface="Arial" charset="0"/>
            </a:endParaRPr>
          </a:p>
        </p:txBody>
      </p:sp>
      <p:pic>
        <p:nvPicPr>
          <p:cNvPr id="8" name="Tesis.avi">
            <a:hlinkClick r:id="" action="ppaction://media"/>
          </p:cNvPr>
          <p:cNvPicPr>
            <a:picLocks noRot="1" noChangeAspect="1"/>
          </p:cNvPicPr>
          <p:nvPr>
            <a:videoFile r:link="rId1"/>
          </p:nvPr>
        </p:nvPicPr>
        <p:blipFill>
          <a:blip r:embed="rId4" cstate="print"/>
          <a:srcRect l="12766" t="10638" r="12234" b="10638"/>
          <a:stretch>
            <a:fillRect/>
          </a:stretch>
        </p:blipFill>
        <p:spPr bwMode="auto">
          <a:xfrm>
            <a:off x="642910" y="2883472"/>
            <a:ext cx="3357586" cy="264320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767"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5 CuadroTexto"/>
          <p:cNvSpPr txBox="1">
            <a:spLocks noChangeArrowheads="1"/>
          </p:cNvSpPr>
          <p:nvPr/>
        </p:nvSpPr>
        <p:spPr bwMode="auto">
          <a:xfrm>
            <a:off x="214313" y="1285860"/>
            <a:ext cx="8715375" cy="1006475"/>
          </a:xfrm>
          <a:prstGeom prst="rect">
            <a:avLst/>
          </a:prstGeom>
          <a:noFill/>
          <a:ln w="9525">
            <a:noFill/>
            <a:miter lim="800000"/>
            <a:headEnd/>
            <a:tailEnd/>
          </a:ln>
        </p:spPr>
        <p:txBody>
          <a:bodyPr>
            <a:spAutoFit/>
          </a:bodyPr>
          <a:lstStyle/>
          <a:p>
            <a:pPr algn="ctr"/>
            <a:r>
              <a:rPr lang="es-ES" sz="2000" b="1" dirty="0">
                <a:solidFill>
                  <a:schemeClr val="bg2"/>
                </a:solidFill>
                <a:cs typeface="Arial" charset="0"/>
              </a:rPr>
              <a:t>El Centro Transdisciplinario de Ciencias Biomédicas y Nanotecnología</a:t>
            </a:r>
            <a:endParaRPr lang="es-ES" sz="2000" dirty="0">
              <a:solidFill>
                <a:schemeClr val="bg2"/>
              </a:solidFill>
              <a:cs typeface="Arial" charset="0"/>
            </a:endParaRPr>
          </a:p>
          <a:p>
            <a:pPr algn="ctr"/>
            <a:endParaRPr lang="es-ES" sz="2000" dirty="0">
              <a:solidFill>
                <a:schemeClr val="bg2"/>
              </a:solidFill>
              <a:cs typeface="Arial" charset="0"/>
            </a:endParaRPr>
          </a:p>
        </p:txBody>
      </p:sp>
      <p:sp>
        <p:nvSpPr>
          <p:cNvPr id="27650" name="3 CuadroTexto"/>
          <p:cNvSpPr txBox="1">
            <a:spLocks noChangeArrowheads="1"/>
          </p:cNvSpPr>
          <p:nvPr/>
        </p:nvSpPr>
        <p:spPr bwMode="auto">
          <a:xfrm>
            <a:off x="642938" y="2917837"/>
            <a:ext cx="7858125" cy="2225675"/>
          </a:xfrm>
          <a:prstGeom prst="rect">
            <a:avLst/>
          </a:prstGeom>
          <a:noFill/>
          <a:ln w="9525">
            <a:noFill/>
            <a:miter lim="800000"/>
            <a:headEnd/>
            <a:tailEnd/>
          </a:ln>
        </p:spPr>
        <p:txBody>
          <a:bodyPr>
            <a:spAutoFit/>
          </a:bodyPr>
          <a:lstStyle/>
          <a:p>
            <a:pPr algn="just"/>
            <a:r>
              <a:rPr lang="es-MX" sz="2000" dirty="0">
                <a:solidFill>
                  <a:schemeClr val="bg2"/>
                </a:solidFill>
                <a:cs typeface="Arial" charset="0"/>
              </a:rPr>
              <a:t>Contará con un edificio especialmente diseñado y construido para albergar las áreas de preparación de las muestras y la operación de equipos muy especializados y costosos.</a:t>
            </a:r>
          </a:p>
          <a:p>
            <a:pPr algn="just"/>
            <a:endParaRPr lang="es-MX" sz="2000" dirty="0">
              <a:solidFill>
                <a:schemeClr val="bg2"/>
              </a:solidFill>
              <a:cs typeface="Arial" charset="0"/>
            </a:endParaRPr>
          </a:p>
          <a:p>
            <a:pPr algn="just"/>
            <a:r>
              <a:rPr lang="es-MX" sz="2000" dirty="0">
                <a:solidFill>
                  <a:schemeClr val="bg2"/>
                </a:solidFill>
                <a:cs typeface="Arial" charset="0"/>
              </a:rPr>
              <a:t>Tendrá </a:t>
            </a:r>
            <a:r>
              <a:rPr lang="es-ES" sz="2000" dirty="0">
                <a:solidFill>
                  <a:schemeClr val="bg2"/>
                </a:solidFill>
                <a:cs typeface="Arial" charset="0"/>
              </a:rPr>
              <a:t>un área para exposiciones de  imágenes, pintura y escultura que abran el </a:t>
            </a:r>
            <a:r>
              <a:rPr lang="es-ES" sz="2000" dirty="0" err="1">
                <a:solidFill>
                  <a:schemeClr val="bg2"/>
                </a:solidFill>
                <a:cs typeface="Arial" charset="0"/>
              </a:rPr>
              <a:t>nanouniverso</a:t>
            </a:r>
            <a:r>
              <a:rPr lang="es-ES" sz="2000" dirty="0">
                <a:solidFill>
                  <a:schemeClr val="bg2"/>
                </a:solidFill>
                <a:cs typeface="Arial" charset="0"/>
              </a:rPr>
              <a:t>  a todas las miradas, y un auditorio para el encuentro con especialistas, artistas y empresarios.</a:t>
            </a:r>
            <a:endParaRPr lang="es-MX" sz="2000" dirty="0">
              <a:solidFill>
                <a:schemeClr val="bg2"/>
              </a:solidFill>
              <a:cs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2 CuadroTexto"/>
          <p:cNvSpPr txBox="1">
            <a:spLocks noChangeArrowheads="1"/>
          </p:cNvSpPr>
          <p:nvPr/>
        </p:nvSpPr>
        <p:spPr bwMode="auto">
          <a:xfrm>
            <a:off x="4286248" y="1648977"/>
            <a:ext cx="4429156" cy="4708981"/>
          </a:xfrm>
          <a:prstGeom prst="rect">
            <a:avLst/>
          </a:prstGeom>
          <a:noFill/>
          <a:ln w="9525">
            <a:noFill/>
            <a:miter lim="800000"/>
            <a:headEnd/>
            <a:tailEnd/>
          </a:ln>
        </p:spPr>
        <p:txBody>
          <a:bodyPr wrap="square">
            <a:spAutoFit/>
          </a:bodyPr>
          <a:lstStyle/>
          <a:p>
            <a:r>
              <a:rPr lang="es-MX" sz="2000" dirty="0">
                <a:solidFill>
                  <a:schemeClr val="bg2"/>
                </a:solidFill>
                <a:cs typeface="Arial" charset="0"/>
              </a:rPr>
              <a:t>Se propone que forme parte del Centro Cultural Universitario, porque potenciaría la oferta cultural existente y futura. Además, sería de fácil acceso para los diversos grupos de investigación de los centros que conforman la Red Universitaria.</a:t>
            </a:r>
          </a:p>
          <a:p>
            <a:endParaRPr lang="es-MX" sz="2000" dirty="0">
              <a:solidFill>
                <a:schemeClr val="bg2"/>
              </a:solidFill>
              <a:cs typeface="Arial" charset="0"/>
            </a:endParaRPr>
          </a:p>
          <a:p>
            <a:r>
              <a:rPr lang="es-ES" sz="2000" dirty="0">
                <a:solidFill>
                  <a:schemeClr val="bg2"/>
                </a:solidFill>
                <a:cs typeface="Arial" charset="0"/>
              </a:rPr>
              <a:t>Iniciaría con tres unidades:</a:t>
            </a:r>
          </a:p>
          <a:p>
            <a:endParaRPr lang="es-ES" sz="2000" b="1" dirty="0">
              <a:solidFill>
                <a:schemeClr val="bg2"/>
              </a:solidFill>
              <a:cs typeface="Arial" charset="0"/>
            </a:endParaRPr>
          </a:p>
          <a:p>
            <a:r>
              <a:rPr lang="es-ES" sz="2000" dirty="0">
                <a:solidFill>
                  <a:schemeClr val="bg2"/>
                </a:solidFill>
                <a:cs typeface="Arial" charset="0"/>
              </a:rPr>
              <a:t>I. Caracterización morfológica </a:t>
            </a:r>
            <a:endParaRPr lang="es-MX" sz="2000" dirty="0">
              <a:solidFill>
                <a:schemeClr val="bg2"/>
              </a:solidFill>
              <a:cs typeface="Arial" charset="0"/>
            </a:endParaRPr>
          </a:p>
          <a:p>
            <a:r>
              <a:rPr lang="es-ES" sz="2000" dirty="0">
                <a:solidFill>
                  <a:schemeClr val="bg2"/>
                </a:solidFill>
                <a:cs typeface="Arial" charset="0"/>
              </a:rPr>
              <a:t>II. Estudios genómicos y </a:t>
            </a:r>
            <a:r>
              <a:rPr lang="es-ES" sz="2000" dirty="0" err="1">
                <a:solidFill>
                  <a:schemeClr val="bg2"/>
                </a:solidFill>
                <a:cs typeface="Arial" charset="0"/>
              </a:rPr>
              <a:t>proteómicos</a:t>
            </a:r>
            <a:endParaRPr lang="es-ES" sz="2000" dirty="0">
              <a:solidFill>
                <a:schemeClr val="bg2"/>
              </a:solidFill>
              <a:cs typeface="Arial" charset="0"/>
            </a:endParaRPr>
          </a:p>
          <a:p>
            <a:r>
              <a:rPr lang="es-ES" sz="2000" dirty="0" err="1">
                <a:solidFill>
                  <a:schemeClr val="bg2"/>
                </a:solidFill>
                <a:cs typeface="Arial" charset="0"/>
              </a:rPr>
              <a:t>lII</a:t>
            </a:r>
            <a:r>
              <a:rPr lang="es-ES" sz="2000" dirty="0">
                <a:solidFill>
                  <a:schemeClr val="bg2"/>
                </a:solidFill>
                <a:cs typeface="Arial" charset="0"/>
              </a:rPr>
              <a:t>. Procesamiento de datos y simulación</a:t>
            </a:r>
          </a:p>
          <a:p>
            <a:pPr algn="just"/>
            <a:endParaRPr lang="es-MX" sz="2000" dirty="0">
              <a:solidFill>
                <a:schemeClr val="bg2"/>
              </a:solidFill>
              <a:cs typeface="Arial" charset="0"/>
            </a:endParaRPr>
          </a:p>
        </p:txBody>
      </p:sp>
      <p:pic>
        <p:nvPicPr>
          <p:cNvPr id="28674" name="Picture 2" descr="Biblioteca del Centro Cultural Universitario"/>
          <p:cNvPicPr>
            <a:picLocks noChangeAspect="1" noChangeArrowheads="1"/>
          </p:cNvPicPr>
          <p:nvPr/>
        </p:nvPicPr>
        <p:blipFill>
          <a:blip r:embed="rId3" cstate="print"/>
          <a:srcRect/>
          <a:stretch>
            <a:fillRect/>
          </a:stretch>
        </p:blipFill>
        <p:spPr bwMode="auto">
          <a:xfrm>
            <a:off x="642910" y="1643050"/>
            <a:ext cx="3322637" cy="17145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28675" name="Picture 4" descr="Auditorio Metropolitano del Centro Cultural Universitario de la Universidad de Guadalajara por Alarife."/>
          <p:cNvPicPr>
            <a:picLocks noChangeAspect="1" noChangeArrowheads="1"/>
          </p:cNvPicPr>
          <p:nvPr/>
        </p:nvPicPr>
        <p:blipFill>
          <a:blip r:embed="rId4" cstate="print"/>
          <a:srcRect/>
          <a:stretch>
            <a:fillRect/>
          </a:stretch>
        </p:blipFill>
        <p:spPr bwMode="auto">
          <a:xfrm>
            <a:off x="642910" y="3786190"/>
            <a:ext cx="3325812" cy="221456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5 CuadroTexto"/>
          <p:cNvSpPr txBox="1">
            <a:spLocks noChangeArrowheads="1"/>
          </p:cNvSpPr>
          <p:nvPr/>
        </p:nvSpPr>
        <p:spPr bwMode="auto">
          <a:xfrm>
            <a:off x="928662" y="2517529"/>
            <a:ext cx="7358062" cy="2554545"/>
          </a:xfrm>
          <a:prstGeom prst="rect">
            <a:avLst/>
          </a:prstGeom>
          <a:noFill/>
          <a:ln w="9525">
            <a:noFill/>
            <a:miter lim="800000"/>
            <a:headEnd/>
            <a:tailEnd/>
          </a:ln>
        </p:spPr>
        <p:txBody>
          <a:bodyPr>
            <a:spAutoFit/>
          </a:bodyPr>
          <a:lstStyle/>
          <a:p>
            <a:pPr algn="just"/>
            <a:r>
              <a:rPr lang="es-MX" sz="2000" dirty="0" smtClean="0">
                <a:solidFill>
                  <a:schemeClr val="bg2"/>
                </a:solidFill>
                <a:cs typeface="Arial" charset="0"/>
              </a:rPr>
              <a:t>Se </a:t>
            </a:r>
            <a:r>
              <a:rPr lang="es-MX" sz="2000" dirty="0">
                <a:solidFill>
                  <a:schemeClr val="bg2"/>
                </a:solidFill>
                <a:cs typeface="Arial" charset="0"/>
              </a:rPr>
              <a:t>propone la construcción de un edificio de dos plantas, con cimientos adecuados para un tercer piso, según el  crecimiento de la demanda de los servicios y la disponibilidad de recursos financieros.</a:t>
            </a:r>
          </a:p>
          <a:p>
            <a:pPr algn="just"/>
            <a:endParaRPr lang="es-MX" sz="2000" dirty="0">
              <a:solidFill>
                <a:schemeClr val="bg2"/>
              </a:solidFill>
              <a:cs typeface="Arial" charset="0"/>
            </a:endParaRPr>
          </a:p>
          <a:p>
            <a:pPr algn="just"/>
            <a:r>
              <a:rPr lang="es-MX" sz="2000" dirty="0">
                <a:solidFill>
                  <a:schemeClr val="bg2"/>
                </a:solidFill>
                <a:cs typeface="Arial" charset="0"/>
              </a:rPr>
              <a:t>Cada planta podría ser de 40.0 x 15.0 m, cuidando que en la planta baja se ubiquen las unidades de Morfología y de Fisiología especial, por las características de los equipos.</a:t>
            </a:r>
          </a:p>
        </p:txBody>
      </p:sp>
      <p:sp>
        <p:nvSpPr>
          <p:cNvPr id="3" name="2 CuadroTexto"/>
          <p:cNvSpPr txBox="1"/>
          <p:nvPr/>
        </p:nvSpPr>
        <p:spPr>
          <a:xfrm>
            <a:off x="571472" y="559338"/>
            <a:ext cx="3357586" cy="369332"/>
          </a:xfrm>
          <a:prstGeom prst="rect">
            <a:avLst/>
          </a:prstGeom>
          <a:noFill/>
        </p:spPr>
        <p:txBody>
          <a:bodyPr wrap="square" rtlCol="0">
            <a:spAutoFit/>
          </a:bodyPr>
          <a:lstStyle/>
          <a:p>
            <a:pPr algn="ctr"/>
            <a:r>
              <a:rPr lang="es-MX" dirty="0" smtClean="0">
                <a:effectLst>
                  <a:outerShdw blurRad="38100" dist="38100" dir="2700000" algn="tl">
                    <a:srgbClr val="000000">
                      <a:alpha val="43137"/>
                    </a:srgbClr>
                  </a:outerShdw>
                </a:effectLst>
                <a:cs typeface="Arial" charset="0"/>
              </a:rPr>
              <a:t>INSTALACIONES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3 CuadroTexto"/>
          <p:cNvSpPr txBox="1">
            <a:spLocks noChangeArrowheads="1"/>
          </p:cNvSpPr>
          <p:nvPr/>
        </p:nvSpPr>
        <p:spPr bwMode="auto">
          <a:xfrm>
            <a:off x="857276" y="1993913"/>
            <a:ext cx="7429500" cy="3292475"/>
          </a:xfrm>
          <a:prstGeom prst="rect">
            <a:avLst/>
          </a:prstGeom>
          <a:noFill/>
          <a:ln w="9525">
            <a:noFill/>
            <a:miter lim="800000"/>
            <a:headEnd/>
            <a:tailEnd/>
          </a:ln>
        </p:spPr>
        <p:txBody>
          <a:bodyPr>
            <a:spAutoFit/>
          </a:bodyPr>
          <a:lstStyle/>
          <a:p>
            <a:pPr algn="ctr"/>
            <a:r>
              <a:rPr lang="es-ES" sz="2000" b="1" dirty="0">
                <a:solidFill>
                  <a:schemeClr val="bg2"/>
                </a:solidFill>
                <a:cs typeface="Arial" charset="0"/>
              </a:rPr>
              <a:t>Primera unidad</a:t>
            </a:r>
          </a:p>
          <a:p>
            <a:pPr algn="ctr"/>
            <a:r>
              <a:rPr lang="es-ES" sz="2000" dirty="0">
                <a:solidFill>
                  <a:schemeClr val="bg2"/>
                </a:solidFill>
                <a:cs typeface="Arial" charset="0"/>
              </a:rPr>
              <a:t>Caracterización morfológica , con dos áreas</a:t>
            </a:r>
          </a:p>
          <a:p>
            <a:endParaRPr lang="es-ES" sz="2000" dirty="0">
              <a:solidFill>
                <a:schemeClr val="bg2"/>
              </a:solidFill>
              <a:cs typeface="Arial" charset="0"/>
            </a:endParaRPr>
          </a:p>
          <a:p>
            <a:pPr lvl="1"/>
            <a:r>
              <a:rPr lang="es-ES" sz="2000" dirty="0">
                <a:solidFill>
                  <a:schemeClr val="bg2"/>
                </a:solidFill>
                <a:cs typeface="Arial" charset="0"/>
              </a:rPr>
              <a:t>Microscopía</a:t>
            </a:r>
          </a:p>
          <a:p>
            <a:pPr lvl="1"/>
            <a:endParaRPr lang="es-ES" sz="1000" dirty="0">
              <a:solidFill>
                <a:schemeClr val="bg2"/>
              </a:solidFill>
              <a:cs typeface="Arial" charset="0"/>
            </a:endParaRPr>
          </a:p>
          <a:p>
            <a:pPr lvl="2">
              <a:buFont typeface="Arial" charset="0"/>
              <a:buChar char="•"/>
            </a:pPr>
            <a:r>
              <a:rPr lang="es-MX" sz="2000" dirty="0">
                <a:solidFill>
                  <a:schemeClr val="bg2"/>
                </a:solidFill>
                <a:cs typeface="Arial" charset="0"/>
              </a:rPr>
              <a:t> De barrido </a:t>
            </a:r>
          </a:p>
          <a:p>
            <a:pPr lvl="2">
              <a:buFont typeface="Arial" charset="0"/>
              <a:buChar char="•"/>
            </a:pPr>
            <a:r>
              <a:rPr lang="es-MX" sz="2000" dirty="0">
                <a:solidFill>
                  <a:schemeClr val="bg2"/>
                </a:solidFill>
                <a:cs typeface="Arial" charset="0"/>
              </a:rPr>
              <a:t> De transmisión de alta resolución</a:t>
            </a:r>
          </a:p>
          <a:p>
            <a:pPr lvl="2">
              <a:buFont typeface="Arial" charset="0"/>
              <a:buChar char="•"/>
            </a:pPr>
            <a:r>
              <a:rPr lang="es-MX" sz="2000" dirty="0">
                <a:solidFill>
                  <a:schemeClr val="bg2"/>
                </a:solidFill>
                <a:cs typeface="Arial" charset="0"/>
              </a:rPr>
              <a:t> De </a:t>
            </a:r>
            <a:r>
              <a:rPr lang="es-MX" sz="2000" dirty="0" err="1">
                <a:solidFill>
                  <a:schemeClr val="bg2"/>
                </a:solidFill>
                <a:cs typeface="Arial" charset="0"/>
              </a:rPr>
              <a:t>tunelaje</a:t>
            </a:r>
            <a:endParaRPr lang="es-MX" sz="2000" dirty="0">
              <a:solidFill>
                <a:schemeClr val="bg2"/>
              </a:solidFill>
              <a:cs typeface="Arial" charset="0"/>
            </a:endParaRPr>
          </a:p>
          <a:p>
            <a:pPr lvl="2">
              <a:buFont typeface="Arial" charset="0"/>
              <a:buChar char="•"/>
            </a:pPr>
            <a:r>
              <a:rPr lang="es-ES" sz="2000" dirty="0">
                <a:solidFill>
                  <a:schemeClr val="bg2"/>
                </a:solidFill>
                <a:cs typeface="Arial" charset="0"/>
              </a:rPr>
              <a:t> </a:t>
            </a:r>
            <a:r>
              <a:rPr lang="es-ES" sz="2000" dirty="0" err="1">
                <a:solidFill>
                  <a:schemeClr val="bg2"/>
                </a:solidFill>
                <a:cs typeface="Arial" charset="0"/>
              </a:rPr>
              <a:t>Confocal</a:t>
            </a:r>
            <a:r>
              <a:rPr lang="es-ES" sz="2000" dirty="0">
                <a:solidFill>
                  <a:schemeClr val="bg2"/>
                </a:solidFill>
                <a:cs typeface="Arial" charset="0"/>
              </a:rPr>
              <a:t> y </a:t>
            </a:r>
            <a:r>
              <a:rPr lang="es-ES" sz="2000" dirty="0" err="1">
                <a:solidFill>
                  <a:schemeClr val="bg2"/>
                </a:solidFill>
                <a:cs typeface="Arial" charset="0"/>
              </a:rPr>
              <a:t>multifotónica</a:t>
            </a:r>
            <a:endParaRPr lang="es-MX" sz="2000" dirty="0">
              <a:solidFill>
                <a:schemeClr val="bg2"/>
              </a:solidFill>
              <a:cs typeface="Arial" charset="0"/>
            </a:endParaRPr>
          </a:p>
          <a:p>
            <a:pPr lvl="2">
              <a:buFont typeface="Arial" charset="0"/>
              <a:buChar char="•"/>
            </a:pPr>
            <a:r>
              <a:rPr lang="es-ES" sz="2000" dirty="0">
                <a:solidFill>
                  <a:schemeClr val="bg2"/>
                </a:solidFill>
                <a:cs typeface="Arial" charset="0"/>
              </a:rPr>
              <a:t> </a:t>
            </a:r>
            <a:r>
              <a:rPr lang="es-ES" sz="2000" dirty="0" err="1">
                <a:solidFill>
                  <a:schemeClr val="bg2"/>
                </a:solidFill>
                <a:cs typeface="Arial" charset="0"/>
              </a:rPr>
              <a:t>Espectroscopía</a:t>
            </a:r>
            <a:r>
              <a:rPr lang="es-ES" sz="2000" dirty="0">
                <a:solidFill>
                  <a:schemeClr val="bg2"/>
                </a:solidFill>
                <a:cs typeface="Arial" charset="0"/>
              </a:rPr>
              <a:t> de rayos X de energía dispersiva</a:t>
            </a:r>
            <a:endParaRPr lang="es-MX" sz="2000" dirty="0">
              <a:solidFill>
                <a:schemeClr val="bg2"/>
              </a:solidFill>
              <a:cs typeface="Arial" charset="0"/>
            </a:endParaRPr>
          </a:p>
          <a:p>
            <a:pPr lvl="2">
              <a:buFont typeface="Arial" charset="0"/>
              <a:buChar char="•"/>
            </a:pPr>
            <a:r>
              <a:rPr lang="es-ES" sz="2000" dirty="0">
                <a:solidFill>
                  <a:schemeClr val="bg2"/>
                </a:solidFill>
                <a:cs typeface="Arial" charset="0"/>
              </a:rPr>
              <a:t> </a:t>
            </a:r>
            <a:r>
              <a:rPr lang="es-ES" sz="2000" dirty="0" err="1">
                <a:solidFill>
                  <a:schemeClr val="bg2"/>
                </a:solidFill>
                <a:cs typeface="Arial" charset="0"/>
              </a:rPr>
              <a:t>Microdisección</a:t>
            </a:r>
            <a:r>
              <a:rPr lang="es-ES" sz="2000" dirty="0">
                <a:solidFill>
                  <a:schemeClr val="bg2"/>
                </a:solidFill>
                <a:cs typeface="Arial" charset="0"/>
              </a:rPr>
              <a:t> automatizada por rayo láser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3 CuadroTexto"/>
          <p:cNvSpPr txBox="1">
            <a:spLocks noChangeArrowheads="1"/>
          </p:cNvSpPr>
          <p:nvPr/>
        </p:nvSpPr>
        <p:spPr bwMode="auto">
          <a:xfrm>
            <a:off x="1071563" y="1619267"/>
            <a:ext cx="7429500" cy="1006475"/>
          </a:xfrm>
          <a:prstGeom prst="rect">
            <a:avLst/>
          </a:prstGeom>
          <a:noFill/>
          <a:ln w="9525">
            <a:noFill/>
            <a:miter lim="800000"/>
            <a:headEnd/>
            <a:tailEnd/>
          </a:ln>
        </p:spPr>
        <p:txBody>
          <a:bodyPr>
            <a:spAutoFit/>
          </a:bodyPr>
          <a:lstStyle/>
          <a:p>
            <a:pPr algn="ctr"/>
            <a:r>
              <a:rPr lang="es-ES" sz="2000" b="1" dirty="0">
                <a:solidFill>
                  <a:schemeClr val="bg2"/>
                </a:solidFill>
                <a:cs typeface="Arial" charset="0"/>
              </a:rPr>
              <a:t>Primera unidad</a:t>
            </a:r>
          </a:p>
          <a:p>
            <a:pPr algn="ctr"/>
            <a:r>
              <a:rPr lang="es-ES" sz="2000" dirty="0">
                <a:solidFill>
                  <a:schemeClr val="bg2"/>
                </a:solidFill>
                <a:cs typeface="Arial" charset="0"/>
              </a:rPr>
              <a:t>Caracterización morfológica , con dos áreas</a:t>
            </a:r>
          </a:p>
          <a:p>
            <a:pPr lvl="1"/>
            <a:endParaRPr lang="es-ES" sz="2000" dirty="0">
              <a:solidFill>
                <a:schemeClr val="bg2"/>
              </a:solidFill>
              <a:cs typeface="Arial" charset="0"/>
            </a:endParaRPr>
          </a:p>
        </p:txBody>
      </p:sp>
      <p:sp>
        <p:nvSpPr>
          <p:cNvPr id="34818" name="4 CuadroTexto"/>
          <p:cNvSpPr txBox="1">
            <a:spLocks noChangeArrowheads="1"/>
          </p:cNvSpPr>
          <p:nvPr/>
        </p:nvSpPr>
        <p:spPr bwMode="auto">
          <a:xfrm>
            <a:off x="1785965" y="3470293"/>
            <a:ext cx="6643687" cy="2530475"/>
          </a:xfrm>
          <a:prstGeom prst="rect">
            <a:avLst/>
          </a:prstGeom>
          <a:noFill/>
          <a:ln w="9525">
            <a:noFill/>
            <a:miter lim="800000"/>
            <a:headEnd/>
            <a:tailEnd/>
          </a:ln>
        </p:spPr>
        <p:txBody>
          <a:bodyPr>
            <a:spAutoFit/>
          </a:bodyPr>
          <a:lstStyle/>
          <a:p>
            <a:pPr marL="92075" indent="-92075">
              <a:buFont typeface="Arial" charset="0"/>
              <a:buChar char="•"/>
            </a:pPr>
            <a:r>
              <a:rPr lang="es-MX" sz="2000" dirty="0">
                <a:solidFill>
                  <a:schemeClr val="bg2"/>
                </a:solidFill>
                <a:cs typeface="Arial" charset="0"/>
              </a:rPr>
              <a:t> </a:t>
            </a:r>
            <a:r>
              <a:rPr lang="es-MX" sz="2000" dirty="0" err="1">
                <a:solidFill>
                  <a:schemeClr val="bg2"/>
                </a:solidFill>
                <a:cs typeface="Arial" charset="0"/>
              </a:rPr>
              <a:t>Raman</a:t>
            </a:r>
            <a:r>
              <a:rPr lang="es-MX" sz="2000" dirty="0">
                <a:solidFill>
                  <a:schemeClr val="bg2"/>
                </a:solidFill>
                <a:cs typeface="Arial" charset="0"/>
              </a:rPr>
              <a:t> de alta resolución</a:t>
            </a:r>
            <a:endParaRPr lang="es-ES" sz="2000" dirty="0">
              <a:solidFill>
                <a:schemeClr val="bg2"/>
              </a:solidFill>
              <a:cs typeface="Arial" charset="0"/>
            </a:endParaRPr>
          </a:p>
          <a:p>
            <a:pPr marL="92075" indent="-92075">
              <a:buFont typeface="Arial" charset="0"/>
              <a:buChar char="•"/>
            </a:pPr>
            <a:r>
              <a:rPr lang="es-MX" sz="2000" dirty="0">
                <a:solidFill>
                  <a:schemeClr val="bg2"/>
                </a:solidFill>
                <a:cs typeface="Arial" charset="0"/>
              </a:rPr>
              <a:t> Infrarroja con Transformada de Fourier (FTIR) </a:t>
            </a:r>
            <a:endParaRPr lang="es-ES" sz="2000" dirty="0">
              <a:solidFill>
                <a:schemeClr val="bg2"/>
              </a:solidFill>
              <a:cs typeface="Arial" charset="0"/>
            </a:endParaRPr>
          </a:p>
          <a:p>
            <a:pPr marL="92075" indent="-92075">
              <a:buFont typeface="Arial" charset="0"/>
              <a:buChar char="•"/>
            </a:pPr>
            <a:r>
              <a:rPr lang="es-MX" sz="2000" dirty="0">
                <a:solidFill>
                  <a:schemeClr val="bg2"/>
                </a:solidFill>
                <a:cs typeface="Arial" charset="0"/>
              </a:rPr>
              <a:t> De fotoluminiscencia</a:t>
            </a:r>
          </a:p>
          <a:p>
            <a:pPr marL="92075" indent="-92075">
              <a:buFont typeface="Arial" charset="0"/>
              <a:buChar char="•"/>
            </a:pPr>
            <a:r>
              <a:rPr lang="es-ES" sz="2000" dirty="0">
                <a:solidFill>
                  <a:schemeClr val="bg2"/>
                </a:solidFill>
                <a:cs typeface="Arial" charset="0"/>
              </a:rPr>
              <a:t> Ultravioleta-visible</a:t>
            </a:r>
            <a:r>
              <a:rPr lang="es-ES" sz="2000" u="sng" dirty="0">
                <a:solidFill>
                  <a:schemeClr val="bg2"/>
                </a:solidFill>
                <a:cs typeface="Arial" charset="0"/>
              </a:rPr>
              <a:t> </a:t>
            </a:r>
          </a:p>
          <a:p>
            <a:pPr marL="92075" indent="-92075">
              <a:buFont typeface="Arial" charset="0"/>
              <a:buChar char="•"/>
            </a:pPr>
            <a:r>
              <a:rPr lang="es-MX" sz="2000" dirty="0">
                <a:solidFill>
                  <a:schemeClr val="bg2"/>
                </a:solidFill>
                <a:cs typeface="Arial" charset="0"/>
              </a:rPr>
              <a:t> Resonancia magnética nuclear de sólidos y líquidos</a:t>
            </a:r>
          </a:p>
          <a:p>
            <a:pPr marL="92075" indent="-92075">
              <a:buFont typeface="Arial" charset="0"/>
              <a:buChar char="•"/>
            </a:pPr>
            <a:r>
              <a:rPr lang="es-MX" sz="2000" dirty="0">
                <a:solidFill>
                  <a:schemeClr val="bg2"/>
                </a:solidFill>
                <a:cs typeface="Arial" charset="0"/>
              </a:rPr>
              <a:t> Resonancia paramagnética nuclear</a:t>
            </a:r>
          </a:p>
          <a:p>
            <a:pPr marL="92075" indent="-92075">
              <a:buFont typeface="Arial" charset="0"/>
              <a:buChar char="•"/>
            </a:pPr>
            <a:r>
              <a:rPr lang="es-MX" sz="2000" dirty="0">
                <a:solidFill>
                  <a:schemeClr val="bg2"/>
                </a:solidFill>
                <a:cs typeface="Arial" charset="0"/>
              </a:rPr>
              <a:t> Difracción de rayos X de ángulo rasante y</a:t>
            </a:r>
          </a:p>
          <a:p>
            <a:pPr marL="92075" indent="-92075">
              <a:buFont typeface="Arial" charset="0"/>
              <a:buNone/>
            </a:pPr>
            <a:r>
              <a:rPr lang="es-MX" sz="2000" dirty="0">
                <a:solidFill>
                  <a:schemeClr val="bg2"/>
                </a:solidFill>
                <a:cs typeface="Arial" charset="0"/>
              </a:rPr>
              <a:t>  de bajo  ángulo </a:t>
            </a:r>
            <a:endParaRPr lang="es-ES" sz="2000" dirty="0">
              <a:solidFill>
                <a:schemeClr val="bg2"/>
              </a:solidFill>
              <a:cs typeface="Arial" charset="0"/>
            </a:endParaRPr>
          </a:p>
        </p:txBody>
      </p:sp>
      <p:sp>
        <p:nvSpPr>
          <p:cNvPr id="34820" name="Rectangle 4"/>
          <p:cNvSpPr>
            <a:spLocks noChangeArrowheads="1"/>
          </p:cNvSpPr>
          <p:nvPr/>
        </p:nvSpPr>
        <p:spPr bwMode="auto">
          <a:xfrm>
            <a:off x="1281140" y="2941656"/>
            <a:ext cx="2076450" cy="396875"/>
          </a:xfrm>
          <a:prstGeom prst="rect">
            <a:avLst/>
          </a:prstGeom>
          <a:noFill/>
          <a:ln w="9525">
            <a:noFill/>
            <a:miter lim="800000"/>
            <a:headEnd/>
            <a:tailEnd/>
          </a:ln>
          <a:effectLst/>
        </p:spPr>
        <p:txBody>
          <a:bodyPr wrap="none">
            <a:spAutoFit/>
          </a:bodyPr>
          <a:lstStyle/>
          <a:p>
            <a:r>
              <a:rPr lang="es-ES" sz="2000" b="1" dirty="0" err="1">
                <a:solidFill>
                  <a:schemeClr val="bg2"/>
                </a:solidFill>
              </a:rPr>
              <a:t>Espectroscopía</a:t>
            </a:r>
            <a:endParaRPr lang="es-MX" sz="2000" b="1" dirty="0">
              <a:solidFill>
                <a:schemeClr val="bg2"/>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3 CuadroTexto"/>
          <p:cNvSpPr txBox="1">
            <a:spLocks noChangeArrowheads="1"/>
          </p:cNvSpPr>
          <p:nvPr/>
        </p:nvSpPr>
        <p:spPr bwMode="auto">
          <a:xfrm>
            <a:off x="857250" y="1389083"/>
            <a:ext cx="7643813" cy="4968875"/>
          </a:xfrm>
          <a:prstGeom prst="rect">
            <a:avLst/>
          </a:prstGeom>
          <a:noFill/>
          <a:ln w="9525">
            <a:noFill/>
            <a:miter lim="800000"/>
            <a:headEnd/>
            <a:tailEnd/>
          </a:ln>
        </p:spPr>
        <p:txBody>
          <a:bodyPr>
            <a:spAutoFit/>
          </a:bodyPr>
          <a:lstStyle/>
          <a:p>
            <a:pPr algn="ctr"/>
            <a:r>
              <a:rPr lang="es-ES" sz="2000" b="1" dirty="0">
                <a:solidFill>
                  <a:schemeClr val="bg2"/>
                </a:solidFill>
                <a:cs typeface="Arial" charset="0"/>
              </a:rPr>
              <a:t>Segunda unidad</a:t>
            </a:r>
          </a:p>
          <a:p>
            <a:pPr algn="ctr"/>
            <a:r>
              <a:rPr lang="es-ES" sz="2000" dirty="0">
                <a:solidFill>
                  <a:schemeClr val="bg2"/>
                </a:solidFill>
                <a:cs typeface="Arial" charset="0"/>
              </a:rPr>
              <a:t>Estudios genómicos y </a:t>
            </a:r>
            <a:r>
              <a:rPr lang="es-ES" sz="2000" dirty="0" err="1">
                <a:solidFill>
                  <a:schemeClr val="bg2"/>
                </a:solidFill>
                <a:cs typeface="Arial" charset="0"/>
              </a:rPr>
              <a:t>proteómicos</a:t>
            </a:r>
            <a:r>
              <a:rPr lang="es-ES" sz="2000" dirty="0">
                <a:solidFill>
                  <a:schemeClr val="bg2"/>
                </a:solidFill>
                <a:cs typeface="Arial" charset="0"/>
              </a:rPr>
              <a:t>, con cuatro áreas</a:t>
            </a:r>
          </a:p>
          <a:p>
            <a:pPr lvl="1"/>
            <a:endParaRPr lang="es-ES" sz="2000" dirty="0">
              <a:solidFill>
                <a:schemeClr val="bg2"/>
              </a:solidFill>
              <a:cs typeface="Arial" charset="0"/>
            </a:endParaRPr>
          </a:p>
          <a:p>
            <a:pPr lvl="1"/>
            <a:r>
              <a:rPr lang="es-ES" sz="2000" dirty="0">
                <a:solidFill>
                  <a:schemeClr val="bg2"/>
                </a:solidFill>
                <a:cs typeface="Arial" charset="0"/>
              </a:rPr>
              <a:t>Análisis cuantitativo</a:t>
            </a:r>
          </a:p>
          <a:p>
            <a:pPr lvl="2">
              <a:buFont typeface="Arial" charset="0"/>
              <a:buChar char="•"/>
            </a:pPr>
            <a:r>
              <a:rPr lang="es-ES" sz="2000" dirty="0">
                <a:solidFill>
                  <a:schemeClr val="bg2"/>
                </a:solidFill>
                <a:cs typeface="Arial" charset="0"/>
              </a:rPr>
              <a:t> Análisis </a:t>
            </a:r>
            <a:r>
              <a:rPr lang="es-ES" sz="2000" dirty="0" err="1">
                <a:solidFill>
                  <a:schemeClr val="bg2"/>
                </a:solidFill>
                <a:cs typeface="Arial" charset="0"/>
              </a:rPr>
              <a:t>termogravimétrico</a:t>
            </a:r>
            <a:r>
              <a:rPr lang="es-ES" sz="2000" dirty="0">
                <a:solidFill>
                  <a:schemeClr val="bg2"/>
                </a:solidFill>
                <a:cs typeface="Arial" charset="0"/>
              </a:rPr>
              <a:t> </a:t>
            </a:r>
            <a:endParaRPr lang="es-MX" sz="2000" dirty="0">
              <a:solidFill>
                <a:schemeClr val="bg2"/>
              </a:solidFill>
              <a:cs typeface="Arial" charset="0"/>
            </a:endParaRPr>
          </a:p>
          <a:p>
            <a:pPr lvl="2">
              <a:buFont typeface="Arial" charset="0"/>
              <a:buChar char="•"/>
            </a:pPr>
            <a:r>
              <a:rPr lang="es-ES" sz="2000" dirty="0">
                <a:solidFill>
                  <a:schemeClr val="bg2"/>
                </a:solidFill>
                <a:cs typeface="Arial" charset="0"/>
              </a:rPr>
              <a:t> Análisis elemental de CHON </a:t>
            </a:r>
            <a:endParaRPr lang="es-MX" sz="2000" dirty="0">
              <a:solidFill>
                <a:schemeClr val="bg2"/>
              </a:solidFill>
              <a:cs typeface="Arial" charset="0"/>
            </a:endParaRPr>
          </a:p>
          <a:p>
            <a:pPr lvl="2">
              <a:buFont typeface="Arial" charset="0"/>
              <a:buChar char="•"/>
            </a:pPr>
            <a:r>
              <a:rPr lang="es-ES" sz="2000" dirty="0">
                <a:solidFill>
                  <a:schemeClr val="bg2"/>
                </a:solidFill>
                <a:cs typeface="Arial" charset="0"/>
              </a:rPr>
              <a:t> Espectrometría de masas </a:t>
            </a:r>
            <a:endParaRPr lang="es-MX" sz="2000" dirty="0">
              <a:solidFill>
                <a:schemeClr val="bg2"/>
              </a:solidFill>
              <a:cs typeface="Arial" charset="0"/>
            </a:endParaRPr>
          </a:p>
          <a:p>
            <a:pPr lvl="2">
              <a:buFont typeface="Arial" charset="0"/>
              <a:buChar char="•"/>
            </a:pPr>
            <a:r>
              <a:rPr lang="es-ES" sz="2000" dirty="0">
                <a:solidFill>
                  <a:schemeClr val="bg2"/>
                </a:solidFill>
                <a:cs typeface="Arial" charset="0"/>
              </a:rPr>
              <a:t> Cromatografía de líquidos de alta resolución</a:t>
            </a:r>
            <a:endParaRPr lang="es-MX" sz="2000" dirty="0">
              <a:solidFill>
                <a:schemeClr val="bg2"/>
              </a:solidFill>
              <a:cs typeface="Arial" charset="0"/>
            </a:endParaRPr>
          </a:p>
          <a:p>
            <a:pPr lvl="2">
              <a:buFont typeface="Arial" charset="0"/>
              <a:buChar char="•"/>
            </a:pPr>
            <a:r>
              <a:rPr lang="es-ES" sz="2000" dirty="0">
                <a:solidFill>
                  <a:schemeClr val="bg2"/>
                </a:solidFill>
                <a:cs typeface="Arial" charset="0"/>
              </a:rPr>
              <a:t> Cromatografía de gases de alta resolución</a:t>
            </a:r>
            <a:endParaRPr lang="es-MX" sz="2000" dirty="0">
              <a:solidFill>
                <a:schemeClr val="bg2"/>
              </a:solidFill>
              <a:cs typeface="Arial" charset="0"/>
            </a:endParaRPr>
          </a:p>
          <a:p>
            <a:pPr lvl="2">
              <a:buFont typeface="Arial" charset="0"/>
              <a:buChar char="•"/>
            </a:pPr>
            <a:r>
              <a:rPr lang="es-ES" sz="2000" dirty="0">
                <a:solidFill>
                  <a:schemeClr val="bg2"/>
                </a:solidFill>
                <a:cs typeface="Arial" charset="0"/>
              </a:rPr>
              <a:t> </a:t>
            </a:r>
            <a:r>
              <a:rPr lang="es-ES" sz="2000" dirty="0" err="1">
                <a:solidFill>
                  <a:schemeClr val="bg2"/>
                </a:solidFill>
                <a:cs typeface="Arial" charset="0"/>
              </a:rPr>
              <a:t>Espectroscopía</a:t>
            </a:r>
            <a:r>
              <a:rPr lang="es-ES" sz="2000" dirty="0">
                <a:solidFill>
                  <a:schemeClr val="bg2"/>
                </a:solidFill>
                <a:cs typeface="Arial" charset="0"/>
              </a:rPr>
              <a:t> de absorción atómica</a:t>
            </a:r>
          </a:p>
          <a:p>
            <a:pPr lvl="1"/>
            <a:endParaRPr lang="es-ES" sz="2000" dirty="0">
              <a:solidFill>
                <a:schemeClr val="bg2"/>
              </a:solidFill>
              <a:cs typeface="Arial" charset="0"/>
            </a:endParaRPr>
          </a:p>
          <a:p>
            <a:pPr lvl="1"/>
            <a:r>
              <a:rPr lang="es-ES" sz="2000" dirty="0">
                <a:solidFill>
                  <a:schemeClr val="bg2"/>
                </a:solidFill>
                <a:cs typeface="Arial" charset="0"/>
              </a:rPr>
              <a:t>Fisiología especial</a:t>
            </a:r>
          </a:p>
          <a:p>
            <a:pPr lvl="2">
              <a:buFont typeface="Arial" charset="0"/>
              <a:buChar char="•"/>
            </a:pPr>
            <a:r>
              <a:rPr lang="es-ES" sz="2000" dirty="0">
                <a:solidFill>
                  <a:schemeClr val="bg2"/>
                </a:solidFill>
                <a:latin typeface="Calibri" pitchFamily="34" charset="0"/>
              </a:rPr>
              <a:t> Cámaras de </a:t>
            </a:r>
            <a:r>
              <a:rPr lang="es-ES" sz="2000" dirty="0" err="1">
                <a:solidFill>
                  <a:schemeClr val="bg2"/>
                </a:solidFill>
                <a:latin typeface="Calibri" pitchFamily="34" charset="0"/>
              </a:rPr>
              <a:t>Faraday</a:t>
            </a:r>
            <a:r>
              <a:rPr lang="es-ES" sz="2000" dirty="0">
                <a:solidFill>
                  <a:schemeClr val="bg2"/>
                </a:solidFill>
                <a:latin typeface="Calibri" pitchFamily="34" charset="0"/>
              </a:rPr>
              <a:t> </a:t>
            </a:r>
            <a:endParaRPr lang="es-MX" sz="2000" dirty="0">
              <a:solidFill>
                <a:schemeClr val="bg2"/>
              </a:solidFill>
              <a:latin typeface="Calibri" pitchFamily="34" charset="0"/>
            </a:endParaRPr>
          </a:p>
          <a:p>
            <a:pPr lvl="2">
              <a:buFont typeface="Arial" charset="0"/>
              <a:buChar char="•"/>
            </a:pPr>
            <a:r>
              <a:rPr lang="es-ES" sz="2000" dirty="0">
                <a:solidFill>
                  <a:schemeClr val="bg2"/>
                </a:solidFill>
                <a:latin typeface="Calibri" pitchFamily="34" charset="0"/>
              </a:rPr>
              <a:t> Sistemas para “</a:t>
            </a:r>
            <a:r>
              <a:rPr lang="es-ES" sz="2000" dirty="0" err="1">
                <a:solidFill>
                  <a:schemeClr val="bg2"/>
                </a:solidFill>
                <a:latin typeface="Calibri" pitchFamily="34" charset="0"/>
              </a:rPr>
              <a:t>Patch-Clamp</a:t>
            </a:r>
            <a:r>
              <a:rPr lang="es-ES" sz="2000" dirty="0">
                <a:solidFill>
                  <a:schemeClr val="bg2"/>
                </a:solidFill>
                <a:latin typeface="Calibri" pitchFamily="34" charset="0"/>
              </a:rPr>
              <a:t>”</a:t>
            </a:r>
            <a:endParaRPr lang="es-MX" sz="2000" dirty="0">
              <a:solidFill>
                <a:schemeClr val="bg2"/>
              </a:solidFill>
              <a:latin typeface="Calibri" pitchFamily="34" charset="0"/>
            </a:endParaRPr>
          </a:p>
          <a:p>
            <a:pPr lvl="2">
              <a:buFont typeface="Arial" charset="0"/>
              <a:buChar char="•"/>
            </a:pPr>
            <a:r>
              <a:rPr lang="es-MX" sz="2000" dirty="0">
                <a:solidFill>
                  <a:schemeClr val="bg2"/>
                </a:solidFill>
                <a:latin typeface="Calibri" pitchFamily="34" charset="0"/>
              </a:rPr>
              <a:t> </a:t>
            </a:r>
            <a:r>
              <a:rPr lang="es-ES" sz="2000" dirty="0">
                <a:solidFill>
                  <a:schemeClr val="bg2"/>
                </a:solidFill>
                <a:latin typeface="Calibri" pitchFamily="34" charset="0"/>
              </a:rPr>
              <a:t>Polígrafos con registros de profundidad para actividad</a:t>
            </a:r>
          </a:p>
          <a:p>
            <a:pPr lvl="2">
              <a:buFont typeface="Arial" charset="0"/>
              <a:buNone/>
            </a:pPr>
            <a:r>
              <a:rPr lang="es-ES" sz="2000" dirty="0">
                <a:solidFill>
                  <a:schemeClr val="bg2"/>
                </a:solidFill>
                <a:latin typeface="Calibri" pitchFamily="34" charset="0"/>
              </a:rPr>
              <a:t>   </a:t>
            </a:r>
            <a:r>
              <a:rPr lang="es-ES" sz="2000" dirty="0" err="1">
                <a:solidFill>
                  <a:schemeClr val="bg2"/>
                </a:solidFill>
                <a:latin typeface="Calibri" pitchFamily="34" charset="0"/>
              </a:rPr>
              <a:t>multiunitaria</a:t>
            </a:r>
            <a:r>
              <a:rPr lang="es-ES" sz="2000" dirty="0">
                <a:solidFill>
                  <a:schemeClr val="bg2"/>
                </a:solidFill>
                <a:latin typeface="Calibri" pitchFamily="34" charset="0"/>
              </a:rPr>
              <a:t> </a:t>
            </a:r>
            <a:endParaRPr lang="es-ES" sz="2000" dirty="0">
              <a:solidFill>
                <a:schemeClr val="bg2"/>
              </a:solidFill>
              <a:cs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3 CuadroTexto"/>
          <p:cNvSpPr txBox="1">
            <a:spLocks noChangeArrowheads="1"/>
          </p:cNvSpPr>
          <p:nvPr/>
        </p:nvSpPr>
        <p:spPr bwMode="auto">
          <a:xfrm>
            <a:off x="785786" y="1436706"/>
            <a:ext cx="7643813" cy="2530475"/>
          </a:xfrm>
          <a:prstGeom prst="rect">
            <a:avLst/>
          </a:prstGeom>
          <a:noFill/>
          <a:ln w="9525">
            <a:noFill/>
            <a:miter lim="800000"/>
            <a:headEnd/>
            <a:tailEnd/>
          </a:ln>
        </p:spPr>
        <p:txBody>
          <a:bodyPr>
            <a:spAutoFit/>
          </a:bodyPr>
          <a:lstStyle/>
          <a:p>
            <a:pPr algn="ctr"/>
            <a:r>
              <a:rPr lang="es-ES" sz="2000" b="1" dirty="0">
                <a:solidFill>
                  <a:schemeClr val="bg2"/>
                </a:solidFill>
                <a:cs typeface="Arial" charset="0"/>
              </a:rPr>
              <a:t>Segunda unidad</a:t>
            </a:r>
          </a:p>
          <a:p>
            <a:pPr algn="ctr"/>
            <a:r>
              <a:rPr lang="es-ES" sz="2000" dirty="0">
                <a:solidFill>
                  <a:schemeClr val="bg2"/>
                </a:solidFill>
                <a:cs typeface="Arial" charset="0"/>
              </a:rPr>
              <a:t>Estudios genómicos y </a:t>
            </a:r>
            <a:r>
              <a:rPr lang="es-ES" sz="2000" dirty="0" err="1">
                <a:solidFill>
                  <a:schemeClr val="bg2"/>
                </a:solidFill>
                <a:cs typeface="Arial" charset="0"/>
              </a:rPr>
              <a:t>proteómicos</a:t>
            </a:r>
            <a:r>
              <a:rPr lang="es-ES" sz="2000" dirty="0">
                <a:solidFill>
                  <a:schemeClr val="bg2"/>
                </a:solidFill>
                <a:cs typeface="Arial" charset="0"/>
              </a:rPr>
              <a:t>, con cuatro áreas</a:t>
            </a:r>
          </a:p>
          <a:p>
            <a:endParaRPr lang="es-ES" sz="2000" dirty="0">
              <a:solidFill>
                <a:schemeClr val="bg2"/>
              </a:solidFill>
              <a:cs typeface="Arial" charset="0"/>
            </a:endParaRPr>
          </a:p>
          <a:p>
            <a:pPr lvl="1"/>
            <a:r>
              <a:rPr lang="es-ES" sz="2000" dirty="0">
                <a:solidFill>
                  <a:schemeClr val="bg2"/>
                </a:solidFill>
                <a:cs typeface="Arial" charset="0"/>
              </a:rPr>
              <a:t>Bioquímica funcional</a:t>
            </a:r>
          </a:p>
          <a:p>
            <a:pPr lvl="2">
              <a:buFont typeface="Arial" charset="0"/>
              <a:buChar char="•"/>
            </a:pPr>
            <a:r>
              <a:rPr lang="es-ES" sz="2000" dirty="0">
                <a:solidFill>
                  <a:schemeClr val="bg2"/>
                </a:solidFill>
                <a:cs typeface="Arial" charset="0"/>
              </a:rPr>
              <a:t> Sistemas de separación de fracciones u orgánulos</a:t>
            </a:r>
          </a:p>
          <a:p>
            <a:pPr lvl="2">
              <a:buFont typeface="Arial" charset="0"/>
              <a:buNone/>
            </a:pPr>
            <a:r>
              <a:rPr lang="es-ES" sz="2000" dirty="0">
                <a:solidFill>
                  <a:schemeClr val="bg2"/>
                </a:solidFill>
                <a:cs typeface="Arial" charset="0"/>
              </a:rPr>
              <a:t>   de tejidos vegetales y animales</a:t>
            </a:r>
            <a:endParaRPr lang="es-MX" sz="2000" dirty="0">
              <a:solidFill>
                <a:schemeClr val="bg2"/>
              </a:solidFill>
              <a:cs typeface="Arial" charset="0"/>
            </a:endParaRPr>
          </a:p>
          <a:p>
            <a:pPr lvl="2">
              <a:buFont typeface="Arial" charset="0"/>
              <a:buChar char="•"/>
            </a:pPr>
            <a:r>
              <a:rPr lang="es-MX" sz="2000" dirty="0">
                <a:solidFill>
                  <a:schemeClr val="bg2"/>
                </a:solidFill>
                <a:cs typeface="Arial" charset="0"/>
              </a:rPr>
              <a:t> </a:t>
            </a:r>
            <a:r>
              <a:rPr lang="es-ES" sz="2000" dirty="0">
                <a:solidFill>
                  <a:schemeClr val="bg2"/>
                </a:solidFill>
                <a:cs typeface="Arial" charset="0"/>
              </a:rPr>
              <a:t>Ultra centrifugación diferencial</a:t>
            </a:r>
            <a:endParaRPr lang="es-MX" sz="2000" dirty="0">
              <a:solidFill>
                <a:schemeClr val="bg2"/>
              </a:solidFill>
              <a:cs typeface="Arial" charset="0"/>
            </a:endParaRPr>
          </a:p>
          <a:p>
            <a:pPr lvl="2">
              <a:buFont typeface="Arial" charset="0"/>
              <a:buChar char="•"/>
            </a:pPr>
            <a:r>
              <a:rPr lang="es-ES" sz="2000" dirty="0">
                <a:solidFill>
                  <a:schemeClr val="bg2"/>
                </a:solidFill>
                <a:cs typeface="Arial" charset="0"/>
              </a:rPr>
              <a:t> Sistemas de análisis digital de aminoácidos</a:t>
            </a:r>
            <a:endParaRPr lang="es-MX" sz="2000" dirty="0">
              <a:solidFill>
                <a:schemeClr val="bg2"/>
              </a:solidFill>
              <a:latin typeface="Calibri" pitchFamily="34" charset="0"/>
            </a:endParaRPr>
          </a:p>
        </p:txBody>
      </p:sp>
      <p:sp>
        <p:nvSpPr>
          <p:cNvPr id="3" name="2 CuadroTexto"/>
          <p:cNvSpPr txBox="1"/>
          <p:nvPr/>
        </p:nvSpPr>
        <p:spPr>
          <a:xfrm>
            <a:off x="785786" y="4151331"/>
            <a:ext cx="7643812" cy="1920875"/>
          </a:xfrm>
          <a:prstGeom prst="rect">
            <a:avLst/>
          </a:prstGeom>
          <a:noFill/>
        </p:spPr>
        <p:txBody>
          <a:bodyPr>
            <a:spAutoFit/>
          </a:bodyPr>
          <a:lstStyle/>
          <a:p>
            <a:pPr lvl="1"/>
            <a:endParaRPr lang="es-ES" sz="2000">
              <a:solidFill>
                <a:schemeClr val="bg2"/>
              </a:solidFill>
              <a:cs typeface="Arial" charset="0"/>
            </a:endParaRPr>
          </a:p>
          <a:p>
            <a:pPr lvl="1"/>
            <a:r>
              <a:rPr lang="es-ES" sz="2000">
                <a:solidFill>
                  <a:schemeClr val="bg2"/>
                </a:solidFill>
                <a:cs typeface="Arial" charset="0"/>
              </a:rPr>
              <a:t>Biología molecular</a:t>
            </a:r>
          </a:p>
          <a:p>
            <a:pPr lvl="2">
              <a:buFont typeface="Arial" charset="0"/>
              <a:buChar char="•"/>
            </a:pPr>
            <a:r>
              <a:rPr lang="es-ES" sz="2000">
                <a:solidFill>
                  <a:schemeClr val="bg2"/>
                </a:solidFill>
                <a:cs typeface="Arial" charset="0"/>
              </a:rPr>
              <a:t> Proteómica con secuenciador de nucleótidos </a:t>
            </a:r>
          </a:p>
          <a:p>
            <a:pPr lvl="2">
              <a:buFont typeface="Arial" charset="0"/>
              <a:buChar char="•"/>
            </a:pPr>
            <a:r>
              <a:rPr lang="es-ES" sz="2000">
                <a:solidFill>
                  <a:schemeClr val="bg2"/>
                </a:solidFill>
                <a:cs typeface="Arial" charset="0"/>
              </a:rPr>
              <a:t> Microarreglos de DNA con oligos alelo específicos</a:t>
            </a:r>
          </a:p>
          <a:p>
            <a:pPr lvl="2">
              <a:buFont typeface="Arial" charset="0"/>
              <a:buChar char="•"/>
            </a:pPr>
            <a:r>
              <a:rPr lang="es-ES" sz="2000">
                <a:solidFill>
                  <a:schemeClr val="bg2"/>
                </a:solidFill>
                <a:cs typeface="Arial" charset="0"/>
              </a:rPr>
              <a:t> Sistema de reacción en cadena de la polimerasa en</a:t>
            </a:r>
          </a:p>
          <a:p>
            <a:pPr lvl="2">
              <a:buFont typeface="Arial" charset="0"/>
              <a:buNone/>
            </a:pPr>
            <a:r>
              <a:rPr lang="es-ES" sz="2000">
                <a:solidFill>
                  <a:schemeClr val="bg2"/>
                </a:solidFill>
                <a:cs typeface="Arial" charset="0"/>
              </a:rPr>
              <a:t>   tiempo real con sondas Taqman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lum bright="-22000" contrast="-66000"/>
          </a:blip>
          <a:srcRect/>
          <a:stretch>
            <a:fillRect/>
          </a:stretch>
        </p:blipFill>
        <p:spPr bwMode="auto">
          <a:xfrm>
            <a:off x="11001420" y="357166"/>
            <a:ext cx="9078913" cy="6858000"/>
          </a:xfrm>
          <a:prstGeom prst="rect">
            <a:avLst/>
          </a:prstGeom>
          <a:noFill/>
          <a:ln w="9525">
            <a:noFill/>
            <a:miter lim="800000"/>
            <a:headEnd/>
            <a:tailEnd/>
          </a:ln>
          <a:effectLst>
            <a:outerShdw blurRad="50800" dist="50800" dir="5400000" algn="ctr" rotWithShape="0">
              <a:srgbClr val="000000">
                <a:alpha val="0"/>
              </a:srgbClr>
            </a:outerShdw>
          </a:effectLst>
        </p:spPr>
      </p:pic>
      <p:sp>
        <p:nvSpPr>
          <p:cNvPr id="14338" name="1 CuadroTexto"/>
          <p:cNvSpPr txBox="1">
            <a:spLocks noChangeArrowheads="1"/>
          </p:cNvSpPr>
          <p:nvPr/>
        </p:nvSpPr>
        <p:spPr bwMode="auto">
          <a:xfrm>
            <a:off x="928713" y="1500174"/>
            <a:ext cx="7215187" cy="4708981"/>
          </a:xfrm>
          <a:prstGeom prst="rect">
            <a:avLst/>
          </a:prstGeom>
          <a:noFill/>
          <a:ln w="9525">
            <a:noFill/>
            <a:miter lim="800000"/>
            <a:headEnd/>
            <a:tailEnd/>
          </a:ln>
        </p:spPr>
        <p:txBody>
          <a:bodyPr>
            <a:spAutoFit/>
          </a:bodyPr>
          <a:lstStyle/>
          <a:p>
            <a:pPr algn="just"/>
            <a:r>
              <a:rPr lang="es-ES" sz="2000" dirty="0" smtClean="0">
                <a:solidFill>
                  <a:schemeClr val="bg2"/>
                </a:solidFill>
                <a:cs typeface="Arial" charset="0"/>
              </a:rPr>
              <a:t>Crear </a:t>
            </a:r>
            <a:r>
              <a:rPr lang="es-ES" sz="2000" dirty="0">
                <a:solidFill>
                  <a:schemeClr val="bg2"/>
                </a:solidFill>
                <a:cs typeface="Arial" charset="0"/>
              </a:rPr>
              <a:t>el </a:t>
            </a:r>
            <a:r>
              <a:rPr lang="es-ES" sz="2000" b="1" i="1" dirty="0">
                <a:solidFill>
                  <a:schemeClr val="bg2"/>
                </a:solidFill>
                <a:cs typeface="Arial" charset="0"/>
              </a:rPr>
              <a:t>Centro Transdisciplinario de Ciencias Biomédicas y Nanotecnología </a:t>
            </a:r>
            <a:r>
              <a:rPr lang="es-ES" sz="2000" dirty="0">
                <a:solidFill>
                  <a:schemeClr val="bg2"/>
                </a:solidFill>
                <a:cs typeface="Arial" charset="0"/>
              </a:rPr>
              <a:t>para brindar servicio de caracterización y análisis de muestras de origen biológico, industrial y del ambiente, para el  desarrollo de la investigación de frontera que realizan por lo menos 200 investigadores en la red universitaria.</a:t>
            </a:r>
          </a:p>
          <a:p>
            <a:pPr algn="just"/>
            <a:endParaRPr lang="es-ES" sz="2000" dirty="0">
              <a:solidFill>
                <a:schemeClr val="bg2"/>
              </a:solidFill>
              <a:cs typeface="Arial" charset="0"/>
            </a:endParaRPr>
          </a:p>
          <a:p>
            <a:pPr algn="just"/>
            <a:r>
              <a:rPr lang="es-ES" sz="2000" dirty="0">
                <a:solidFill>
                  <a:schemeClr val="bg2"/>
                </a:solidFill>
                <a:cs typeface="Arial" charset="0"/>
              </a:rPr>
              <a:t>Ofrecer servicio a importantes sectores de la industrial </a:t>
            </a:r>
            <a:r>
              <a:rPr lang="es-ES" sz="2000" dirty="0" err="1">
                <a:solidFill>
                  <a:schemeClr val="bg2"/>
                </a:solidFill>
                <a:cs typeface="Arial" charset="0"/>
              </a:rPr>
              <a:t>nacio-nal</a:t>
            </a:r>
            <a:r>
              <a:rPr lang="es-ES" sz="2000" dirty="0">
                <a:solidFill>
                  <a:schemeClr val="bg2"/>
                </a:solidFill>
                <a:cs typeface="Arial" charset="0"/>
              </a:rPr>
              <a:t> (tequilera, metalmecánica, electrónica, cañera, textil, </a:t>
            </a:r>
            <a:r>
              <a:rPr lang="es-ES" sz="2000" dirty="0" err="1">
                <a:solidFill>
                  <a:schemeClr val="bg2"/>
                </a:solidFill>
                <a:cs typeface="Arial" charset="0"/>
              </a:rPr>
              <a:t>quí</a:t>
            </a:r>
            <a:r>
              <a:rPr lang="es-ES" sz="2000" dirty="0">
                <a:solidFill>
                  <a:schemeClr val="bg2"/>
                </a:solidFill>
                <a:cs typeface="Arial" charset="0"/>
              </a:rPr>
              <a:t>-mica, agropecuaria, del calzado, farmacéutica, fabricantes de pintura), clínica forense, sectores gubernamentales de salud y de medio ambiente, así como a universidades privadas y públicas y a otros centros de investigación en biología, física, química, ciencias biomédicas, electrónica, óptica, </a:t>
            </a:r>
            <a:r>
              <a:rPr lang="es-ES" sz="2000" dirty="0" err="1">
                <a:solidFill>
                  <a:schemeClr val="bg2"/>
                </a:solidFill>
                <a:cs typeface="Arial" charset="0"/>
              </a:rPr>
              <a:t>bio</a:t>
            </a:r>
            <a:r>
              <a:rPr lang="es-ES" sz="2000" dirty="0">
                <a:solidFill>
                  <a:schemeClr val="bg2"/>
                </a:solidFill>
                <a:cs typeface="Arial" charset="0"/>
              </a:rPr>
              <a:t>-materiales y materiales </a:t>
            </a:r>
            <a:r>
              <a:rPr lang="es-ES" sz="2000" dirty="0" err="1">
                <a:solidFill>
                  <a:schemeClr val="bg2"/>
                </a:solidFill>
                <a:cs typeface="Arial" charset="0"/>
              </a:rPr>
              <a:t>nanoestructurados</a:t>
            </a:r>
            <a:r>
              <a:rPr lang="es-ES" sz="2000" dirty="0">
                <a:solidFill>
                  <a:schemeClr val="bg2"/>
                </a:solidFill>
                <a:cs typeface="Arial" charset="0"/>
              </a:rPr>
              <a:t>.</a:t>
            </a:r>
            <a:endParaRPr lang="es-ES" sz="2000" b="1" dirty="0">
              <a:solidFill>
                <a:schemeClr val="bg2"/>
              </a:solidFill>
              <a:latin typeface="Calibri" pitchFamily="34" charset="0"/>
            </a:endParaRPr>
          </a:p>
        </p:txBody>
      </p:sp>
      <p:sp>
        <p:nvSpPr>
          <p:cNvPr id="4" name="3 CuadroTexto"/>
          <p:cNvSpPr txBox="1"/>
          <p:nvPr/>
        </p:nvSpPr>
        <p:spPr>
          <a:xfrm>
            <a:off x="1396527" y="500042"/>
            <a:ext cx="1603837" cy="646331"/>
          </a:xfrm>
          <a:prstGeom prst="rect">
            <a:avLst/>
          </a:prstGeom>
          <a:noFill/>
        </p:spPr>
        <p:txBody>
          <a:bodyPr wrap="none" rtlCol="0">
            <a:spAutoFit/>
          </a:bodyPr>
          <a:lstStyle/>
          <a:p>
            <a:r>
              <a:rPr lang="es-ES" b="1" dirty="0" smtClean="0">
                <a:effectLst>
                  <a:outerShdw blurRad="38100" dist="38100" dir="2700000" algn="tl">
                    <a:srgbClr val="000000">
                      <a:alpha val="43137"/>
                    </a:srgbClr>
                  </a:outerShdw>
                </a:effectLst>
                <a:cs typeface="Arial" charset="0"/>
              </a:rPr>
              <a:t>PROPUESTA</a:t>
            </a:r>
          </a:p>
          <a:p>
            <a:endParaRPr lang="es-MX"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3 CuadroTexto"/>
          <p:cNvSpPr txBox="1">
            <a:spLocks noChangeArrowheads="1"/>
          </p:cNvSpPr>
          <p:nvPr/>
        </p:nvSpPr>
        <p:spPr bwMode="auto">
          <a:xfrm>
            <a:off x="785839" y="1227127"/>
            <a:ext cx="7643813" cy="701675"/>
          </a:xfrm>
          <a:prstGeom prst="rect">
            <a:avLst/>
          </a:prstGeom>
          <a:noFill/>
          <a:ln w="9525">
            <a:noFill/>
            <a:miter lim="800000"/>
            <a:headEnd/>
            <a:tailEnd/>
          </a:ln>
        </p:spPr>
        <p:txBody>
          <a:bodyPr>
            <a:spAutoFit/>
          </a:bodyPr>
          <a:lstStyle/>
          <a:p>
            <a:pPr algn="ctr"/>
            <a:r>
              <a:rPr lang="es-ES" sz="2000" b="1" dirty="0">
                <a:solidFill>
                  <a:schemeClr val="bg2"/>
                </a:solidFill>
                <a:cs typeface="Arial" charset="0"/>
              </a:rPr>
              <a:t>Tercera unidad</a:t>
            </a:r>
          </a:p>
          <a:p>
            <a:pPr algn="ctr"/>
            <a:r>
              <a:rPr lang="es-ES" sz="2000" dirty="0">
                <a:solidFill>
                  <a:schemeClr val="bg2"/>
                </a:solidFill>
                <a:cs typeface="Arial" charset="0"/>
              </a:rPr>
              <a:t>Procesamiento de datos y simulación</a:t>
            </a:r>
          </a:p>
        </p:txBody>
      </p:sp>
      <p:sp>
        <p:nvSpPr>
          <p:cNvPr id="37890" name="4 CuadroTexto"/>
          <p:cNvSpPr txBox="1">
            <a:spLocks noChangeArrowheads="1"/>
          </p:cNvSpPr>
          <p:nvPr/>
        </p:nvSpPr>
        <p:spPr bwMode="auto">
          <a:xfrm>
            <a:off x="1071563" y="1785926"/>
            <a:ext cx="6929437" cy="1006475"/>
          </a:xfrm>
          <a:prstGeom prst="rect">
            <a:avLst/>
          </a:prstGeom>
          <a:noFill/>
          <a:ln w="9525">
            <a:noFill/>
            <a:miter lim="800000"/>
            <a:headEnd/>
            <a:tailEnd/>
          </a:ln>
        </p:spPr>
        <p:txBody>
          <a:bodyPr>
            <a:spAutoFit/>
          </a:bodyPr>
          <a:lstStyle/>
          <a:p>
            <a:pPr lvl="1"/>
            <a:endParaRPr lang="es-ES" sz="2000" i="1" dirty="0">
              <a:solidFill>
                <a:schemeClr val="bg2"/>
              </a:solidFill>
              <a:cs typeface="Arial" charset="0"/>
            </a:endParaRPr>
          </a:p>
          <a:p>
            <a:pPr lvl="1"/>
            <a:r>
              <a:rPr lang="es-ES" sz="2000" i="1" dirty="0" err="1">
                <a:solidFill>
                  <a:schemeClr val="bg2"/>
                </a:solidFill>
                <a:cs typeface="Arial" charset="0"/>
              </a:rPr>
              <a:t>Cluster</a:t>
            </a:r>
            <a:r>
              <a:rPr lang="es-ES" sz="2000" dirty="0">
                <a:solidFill>
                  <a:schemeClr val="bg2"/>
                </a:solidFill>
                <a:cs typeface="Arial" charset="0"/>
              </a:rPr>
              <a:t> con 500 procesadores y software para análisis estadístico, diseño de experimentos y simulación</a:t>
            </a:r>
          </a:p>
        </p:txBody>
      </p:sp>
      <p:sp>
        <p:nvSpPr>
          <p:cNvPr id="37891" name="7 CuadroTexto"/>
          <p:cNvSpPr txBox="1">
            <a:spLocks noChangeArrowheads="1"/>
          </p:cNvSpPr>
          <p:nvPr/>
        </p:nvSpPr>
        <p:spPr bwMode="auto">
          <a:xfrm>
            <a:off x="539750" y="3007570"/>
            <a:ext cx="7929563" cy="3493264"/>
          </a:xfrm>
          <a:prstGeom prst="rect">
            <a:avLst/>
          </a:prstGeom>
          <a:noFill/>
          <a:ln w="9525">
            <a:noFill/>
            <a:miter lim="800000"/>
            <a:headEnd/>
            <a:tailEnd/>
          </a:ln>
        </p:spPr>
        <p:txBody>
          <a:bodyPr>
            <a:spAutoFit/>
          </a:bodyPr>
          <a:lstStyle/>
          <a:p>
            <a:pPr algn="just"/>
            <a:r>
              <a:rPr lang="es-ES" sz="1700" dirty="0">
                <a:solidFill>
                  <a:schemeClr val="bg2"/>
                </a:solidFill>
                <a:cs typeface="Arial" charset="0"/>
              </a:rPr>
              <a:t>Además de las ciencias biomédicas y tecnológicas, esta unidad deberá atraer desde el principio el interés de investigadores de ciencias sociales y </a:t>
            </a:r>
            <a:r>
              <a:rPr lang="es-ES" sz="1700" dirty="0" err="1">
                <a:solidFill>
                  <a:schemeClr val="bg2"/>
                </a:solidFill>
                <a:cs typeface="Arial" charset="0"/>
              </a:rPr>
              <a:t>humani-dades</a:t>
            </a:r>
            <a:r>
              <a:rPr lang="es-MX" sz="1700" dirty="0">
                <a:solidFill>
                  <a:schemeClr val="bg2"/>
                </a:solidFill>
                <a:cs typeface="Arial" charset="0"/>
              </a:rPr>
              <a:t>.</a:t>
            </a:r>
          </a:p>
          <a:p>
            <a:pPr algn="just"/>
            <a:endParaRPr lang="es-MX" sz="1700" dirty="0">
              <a:solidFill>
                <a:schemeClr val="bg2"/>
              </a:solidFill>
              <a:cs typeface="Arial" charset="0"/>
            </a:endParaRPr>
          </a:p>
          <a:p>
            <a:pPr algn="just"/>
            <a:r>
              <a:rPr lang="es-MX" sz="1700" dirty="0">
                <a:solidFill>
                  <a:schemeClr val="bg2"/>
                </a:solidFill>
                <a:cs typeface="Arial" charset="0"/>
              </a:rPr>
              <a:t>Con frecuencia, la información recolectada en trabajos de investigación aplicada (análisis de datos históricos, estudios longitudinales, seguimiento de casos, y otros) proporciona elementos para generar más resultados que los planteados inicialmente en el estudio.</a:t>
            </a:r>
          </a:p>
          <a:p>
            <a:pPr algn="just"/>
            <a:endParaRPr lang="es-MX" sz="1700" dirty="0">
              <a:solidFill>
                <a:schemeClr val="bg2"/>
              </a:solidFill>
              <a:cs typeface="Arial" charset="0"/>
            </a:endParaRPr>
          </a:p>
          <a:p>
            <a:pPr algn="just"/>
            <a:r>
              <a:rPr lang="es-MX" sz="1700" dirty="0">
                <a:solidFill>
                  <a:schemeClr val="bg2"/>
                </a:solidFill>
                <a:cs typeface="Arial" charset="0"/>
              </a:rPr>
              <a:t>Muchos investigadores señalan que al culminar un proyecto de investigación se generan más preguntas que respuestas, lo cual requiere de la colaboración de grupos </a:t>
            </a:r>
            <a:r>
              <a:rPr lang="es-MX" sz="1700" dirty="0" err="1" smtClean="0">
                <a:solidFill>
                  <a:schemeClr val="bg2"/>
                </a:solidFill>
                <a:cs typeface="Arial" charset="0"/>
              </a:rPr>
              <a:t>transdisciplinarios</a:t>
            </a:r>
            <a:r>
              <a:rPr lang="es-MX" sz="1700" dirty="0">
                <a:solidFill>
                  <a:schemeClr val="bg2"/>
                </a:solidFill>
                <a:cs typeface="Arial" charset="0"/>
              </a:rPr>
              <a:t>, que exceden el enfoque individual desde un único punto de vista.</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5 CuadroTexto"/>
          <p:cNvSpPr txBox="1">
            <a:spLocks noChangeArrowheads="1"/>
          </p:cNvSpPr>
          <p:nvPr/>
        </p:nvSpPr>
        <p:spPr bwMode="auto">
          <a:xfrm>
            <a:off x="214313" y="1149478"/>
            <a:ext cx="8715375" cy="707886"/>
          </a:xfrm>
          <a:prstGeom prst="rect">
            <a:avLst/>
          </a:prstGeom>
          <a:noFill/>
          <a:ln w="9525">
            <a:noFill/>
            <a:miter lim="800000"/>
            <a:headEnd/>
            <a:tailEnd/>
          </a:ln>
        </p:spPr>
        <p:txBody>
          <a:bodyPr>
            <a:spAutoFit/>
          </a:bodyPr>
          <a:lstStyle/>
          <a:p>
            <a:pPr algn="ctr"/>
            <a:r>
              <a:rPr lang="es-ES" b="1" dirty="0">
                <a:solidFill>
                  <a:schemeClr val="bg2"/>
                </a:solidFill>
              </a:rPr>
              <a:t>El Centro Transdisciplinario de Ciencias Biomédicas y Nanotecnología</a:t>
            </a:r>
            <a:endParaRPr lang="es-ES" sz="2000" dirty="0">
              <a:solidFill>
                <a:schemeClr val="bg2"/>
              </a:solidFill>
              <a:cs typeface="Arial" charset="0"/>
            </a:endParaRPr>
          </a:p>
          <a:p>
            <a:pPr algn="ctr"/>
            <a:r>
              <a:rPr lang="es-ES" sz="2000" dirty="0">
                <a:solidFill>
                  <a:schemeClr val="bg2"/>
                </a:solidFill>
                <a:cs typeface="Arial" charset="0"/>
              </a:rPr>
              <a:t>contará con una organización que incluya</a:t>
            </a:r>
          </a:p>
        </p:txBody>
      </p:sp>
      <p:sp>
        <p:nvSpPr>
          <p:cNvPr id="38914" name="3 CuadroTexto"/>
          <p:cNvSpPr txBox="1">
            <a:spLocks noChangeArrowheads="1"/>
          </p:cNvSpPr>
          <p:nvPr/>
        </p:nvSpPr>
        <p:spPr bwMode="auto">
          <a:xfrm>
            <a:off x="714375" y="2070121"/>
            <a:ext cx="7715250" cy="4359275"/>
          </a:xfrm>
          <a:prstGeom prst="rect">
            <a:avLst/>
          </a:prstGeom>
          <a:noFill/>
          <a:ln w="9525">
            <a:noFill/>
            <a:miter lim="800000"/>
            <a:headEnd/>
            <a:tailEnd/>
          </a:ln>
        </p:spPr>
        <p:txBody>
          <a:bodyPr>
            <a:spAutoFit/>
          </a:bodyPr>
          <a:lstStyle/>
          <a:p>
            <a:pPr marL="185738" indent="-185738" algn="just">
              <a:buFont typeface="Wingdings" pitchFamily="2" charset="2"/>
              <a:buChar char="§"/>
            </a:pPr>
            <a:r>
              <a:rPr lang="es-MX" sz="2000" dirty="0">
                <a:solidFill>
                  <a:schemeClr val="bg2"/>
                </a:solidFill>
                <a:cs typeface="Arial" charset="0"/>
              </a:rPr>
              <a:t> Un número razonable de plazas para personal administrativo, de apoyo logístico y técnicos académicos especializados, que recibirán capacitación especial y continua. Inicialmente podría considerarse la plantilla laboral que se muestra en la siguiente lámina. Según las necesidades y recursos disponibles, la plantilla se irá incrementando, principalmente en el caso de los técnicos académicos.</a:t>
            </a:r>
          </a:p>
          <a:p>
            <a:pPr marL="185738" indent="-185738" algn="just">
              <a:buFont typeface="Wingdings" pitchFamily="2" charset="2"/>
              <a:buChar char="§"/>
            </a:pPr>
            <a:endParaRPr lang="es-MX" sz="2000" dirty="0">
              <a:solidFill>
                <a:schemeClr val="bg2"/>
              </a:solidFill>
              <a:cs typeface="Arial" charset="0"/>
            </a:endParaRPr>
          </a:p>
          <a:p>
            <a:pPr marL="185738" indent="-185738" algn="just">
              <a:buFont typeface="Wingdings" pitchFamily="2" charset="2"/>
              <a:buChar char="§"/>
            </a:pPr>
            <a:r>
              <a:rPr lang="es-MX" sz="2000" dirty="0">
                <a:solidFill>
                  <a:schemeClr val="bg2"/>
                </a:solidFill>
                <a:cs typeface="Arial" charset="0"/>
              </a:rPr>
              <a:t>Un administrador, cuyas funciones son:</a:t>
            </a:r>
          </a:p>
          <a:p>
            <a:pPr lvl="1">
              <a:buFont typeface="Arial" charset="0"/>
              <a:buChar char="-"/>
            </a:pPr>
            <a:r>
              <a:rPr lang="es-MX" sz="2000" dirty="0">
                <a:solidFill>
                  <a:schemeClr val="bg2"/>
                </a:solidFill>
                <a:cs typeface="Arial" charset="0"/>
              </a:rPr>
              <a:t> Mantenimiento en condiciones óptimas de instalaciones</a:t>
            </a:r>
          </a:p>
          <a:p>
            <a:pPr lvl="1">
              <a:buFont typeface="Arial" charset="0"/>
              <a:buNone/>
            </a:pPr>
            <a:r>
              <a:rPr lang="es-MX" sz="2000" dirty="0">
                <a:solidFill>
                  <a:schemeClr val="bg2"/>
                </a:solidFill>
                <a:cs typeface="Arial" charset="0"/>
              </a:rPr>
              <a:t>  y equipos</a:t>
            </a:r>
            <a:r>
              <a:rPr lang="es-ES" sz="2000" dirty="0">
                <a:solidFill>
                  <a:schemeClr val="bg2"/>
                </a:solidFill>
                <a:cs typeface="Arial" charset="0"/>
              </a:rPr>
              <a:t>.</a:t>
            </a:r>
            <a:endParaRPr lang="es-MX" sz="2000" dirty="0">
              <a:solidFill>
                <a:schemeClr val="bg2"/>
              </a:solidFill>
              <a:cs typeface="Arial" charset="0"/>
            </a:endParaRPr>
          </a:p>
          <a:p>
            <a:pPr lvl="1">
              <a:buFont typeface="Arial" charset="0"/>
              <a:buChar char="-"/>
            </a:pPr>
            <a:r>
              <a:rPr lang="es-MX" sz="2000" dirty="0">
                <a:solidFill>
                  <a:schemeClr val="bg2"/>
                </a:solidFill>
                <a:cs typeface="Arial" charset="0"/>
              </a:rPr>
              <a:t> Promoción y venta de servicios a la industria y a otros</a:t>
            </a:r>
          </a:p>
          <a:p>
            <a:pPr lvl="1">
              <a:buFont typeface="Arial" charset="0"/>
              <a:buNone/>
            </a:pPr>
            <a:r>
              <a:rPr lang="es-MX" sz="2000" dirty="0">
                <a:solidFill>
                  <a:schemeClr val="bg2"/>
                </a:solidFill>
                <a:cs typeface="Arial" charset="0"/>
              </a:rPr>
              <a:t>  centros de investigación ajenos a la Universidad.</a:t>
            </a:r>
          </a:p>
          <a:p>
            <a:pPr lvl="1">
              <a:buFont typeface="Arial" charset="0"/>
              <a:buChar char="-"/>
            </a:pPr>
            <a:r>
              <a:rPr lang="es-MX" sz="2000" dirty="0">
                <a:solidFill>
                  <a:schemeClr val="bg2"/>
                </a:solidFill>
                <a:cs typeface="Arial" charset="0"/>
              </a:rPr>
              <a:t> Divulgación de la cultura científica.</a:t>
            </a:r>
            <a:endParaRPr lang="es-ES" dirty="0">
              <a:solidFill>
                <a:schemeClr val="bg2"/>
              </a:solidFill>
              <a:latin typeface="Calibri"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cstate="print"/>
          <a:srcRect/>
          <a:stretch>
            <a:fillRect/>
          </a:stretch>
        </p:blipFill>
        <p:spPr bwMode="auto">
          <a:xfrm>
            <a:off x="1071538" y="1845568"/>
            <a:ext cx="7000898" cy="4941018"/>
          </a:xfrm>
          <a:prstGeom prst="rect">
            <a:avLst/>
          </a:prstGeom>
          <a:noFill/>
          <a:ln w="9525">
            <a:noFill/>
            <a:miter lim="800000"/>
            <a:headEnd/>
            <a:tailEnd/>
          </a:ln>
        </p:spPr>
      </p:pic>
      <p:sp>
        <p:nvSpPr>
          <p:cNvPr id="4" name="3 CuadroTexto"/>
          <p:cNvSpPr txBox="1"/>
          <p:nvPr/>
        </p:nvSpPr>
        <p:spPr>
          <a:xfrm>
            <a:off x="1285852" y="559338"/>
            <a:ext cx="3357586" cy="369332"/>
          </a:xfrm>
          <a:prstGeom prst="rect">
            <a:avLst/>
          </a:prstGeom>
          <a:noFill/>
        </p:spPr>
        <p:txBody>
          <a:bodyPr wrap="square" rtlCol="0">
            <a:spAutoFit/>
          </a:bodyPr>
          <a:lstStyle/>
          <a:p>
            <a:r>
              <a:rPr lang="es-ES" b="1" dirty="0" smtClean="0">
                <a:effectLst>
                  <a:outerShdw blurRad="38100" dist="38100" dir="2700000" algn="tl">
                    <a:srgbClr val="000000">
                      <a:alpha val="43137"/>
                    </a:srgbClr>
                  </a:outerShdw>
                </a:effectLst>
                <a:latin typeface="Calibri" pitchFamily="34" charset="0"/>
              </a:rPr>
              <a:t>PLANTILLA LABORAL</a:t>
            </a:r>
            <a:endParaRPr lang="es-MX" dirty="0" smtClean="0">
              <a:effectLst>
                <a:outerShdw blurRad="38100" dist="38100" dir="2700000" algn="tl">
                  <a:srgbClr val="000000">
                    <a:alpha val="43137"/>
                  </a:srgbClr>
                </a:outerShdw>
              </a:effectLst>
              <a:latin typeface="Calibri" pitchFamily="34" charset="0"/>
            </a:endParaRPr>
          </a:p>
        </p:txBody>
      </p:sp>
      <p:sp>
        <p:nvSpPr>
          <p:cNvPr id="5" name="4 CuadroTexto"/>
          <p:cNvSpPr txBox="1"/>
          <p:nvPr/>
        </p:nvSpPr>
        <p:spPr>
          <a:xfrm>
            <a:off x="1071538" y="1285860"/>
            <a:ext cx="3857652" cy="369332"/>
          </a:xfrm>
          <a:prstGeom prst="rect">
            <a:avLst/>
          </a:prstGeom>
          <a:noFill/>
        </p:spPr>
        <p:txBody>
          <a:bodyPr wrap="square" rtlCol="0">
            <a:spAutoFit/>
          </a:bodyPr>
          <a:lstStyle/>
          <a:p>
            <a:r>
              <a:rPr lang="es-ES" b="1" dirty="0" smtClean="0">
                <a:solidFill>
                  <a:schemeClr val="bg2"/>
                </a:solidFill>
                <a:latin typeface="Calibri" pitchFamily="34" charset="0"/>
              </a:rPr>
              <a:t>ADMINISTRATIVOS</a:t>
            </a:r>
            <a:endParaRPr lang="es-MX"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2"/>
          <p:cNvPicPr>
            <a:picLocks noChangeAspect="1" noChangeArrowheads="1"/>
          </p:cNvPicPr>
          <p:nvPr/>
        </p:nvPicPr>
        <p:blipFill>
          <a:blip r:embed="rId3" cstate="print"/>
          <a:srcRect/>
          <a:stretch>
            <a:fillRect/>
          </a:stretch>
        </p:blipFill>
        <p:spPr bwMode="auto">
          <a:xfrm>
            <a:off x="857250" y="2143116"/>
            <a:ext cx="7554913" cy="4214813"/>
          </a:xfrm>
          <a:prstGeom prst="rect">
            <a:avLst/>
          </a:prstGeom>
          <a:noFill/>
          <a:ln w="9525">
            <a:noFill/>
            <a:miter lim="800000"/>
            <a:headEnd/>
            <a:tailEnd/>
          </a:ln>
        </p:spPr>
      </p:pic>
      <p:sp>
        <p:nvSpPr>
          <p:cNvPr id="4" name="3 CuadroTexto"/>
          <p:cNvSpPr txBox="1"/>
          <p:nvPr/>
        </p:nvSpPr>
        <p:spPr>
          <a:xfrm>
            <a:off x="1285852" y="559338"/>
            <a:ext cx="3357586" cy="369332"/>
          </a:xfrm>
          <a:prstGeom prst="rect">
            <a:avLst/>
          </a:prstGeom>
          <a:noFill/>
        </p:spPr>
        <p:txBody>
          <a:bodyPr wrap="square" rtlCol="0">
            <a:spAutoFit/>
          </a:bodyPr>
          <a:lstStyle/>
          <a:p>
            <a:r>
              <a:rPr lang="es-ES" b="1" dirty="0" smtClean="0">
                <a:effectLst>
                  <a:outerShdw blurRad="38100" dist="38100" dir="2700000" algn="tl">
                    <a:srgbClr val="000000">
                      <a:alpha val="43137"/>
                    </a:srgbClr>
                  </a:outerShdw>
                </a:effectLst>
                <a:latin typeface="Calibri" pitchFamily="34" charset="0"/>
              </a:rPr>
              <a:t>PLANTILLA LABORAL</a:t>
            </a:r>
            <a:endParaRPr lang="es-MX" dirty="0" smtClean="0">
              <a:effectLst>
                <a:outerShdw blurRad="38100" dist="38100" dir="2700000" algn="tl">
                  <a:srgbClr val="000000">
                    <a:alpha val="43137"/>
                  </a:srgbClr>
                </a:outerShdw>
              </a:effectLst>
              <a:latin typeface="Calibri" pitchFamily="34" charset="0"/>
            </a:endParaRPr>
          </a:p>
        </p:txBody>
      </p:sp>
      <p:sp>
        <p:nvSpPr>
          <p:cNvPr id="5" name="4 CuadroTexto"/>
          <p:cNvSpPr txBox="1"/>
          <p:nvPr/>
        </p:nvSpPr>
        <p:spPr>
          <a:xfrm>
            <a:off x="1071538" y="1285860"/>
            <a:ext cx="3857652" cy="369332"/>
          </a:xfrm>
          <a:prstGeom prst="rect">
            <a:avLst/>
          </a:prstGeom>
          <a:noFill/>
        </p:spPr>
        <p:txBody>
          <a:bodyPr wrap="square" rtlCol="0">
            <a:spAutoFit/>
          </a:bodyPr>
          <a:lstStyle/>
          <a:p>
            <a:r>
              <a:rPr lang="es-ES" b="1" dirty="0" smtClean="0">
                <a:solidFill>
                  <a:schemeClr val="bg2"/>
                </a:solidFill>
                <a:latin typeface="Calibri" pitchFamily="34" charset="0"/>
              </a:rPr>
              <a:t>ADMINISTRATIVOS</a:t>
            </a:r>
            <a:endParaRPr lang="es-MX"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5 CuadroTexto"/>
          <p:cNvSpPr txBox="1">
            <a:spLocks noChangeArrowheads="1"/>
          </p:cNvSpPr>
          <p:nvPr/>
        </p:nvSpPr>
        <p:spPr bwMode="auto">
          <a:xfrm>
            <a:off x="214313" y="1500174"/>
            <a:ext cx="8715375" cy="1006475"/>
          </a:xfrm>
          <a:prstGeom prst="rect">
            <a:avLst/>
          </a:prstGeom>
          <a:noFill/>
          <a:ln w="9525">
            <a:noFill/>
            <a:miter lim="800000"/>
            <a:headEnd/>
            <a:tailEnd/>
          </a:ln>
        </p:spPr>
        <p:txBody>
          <a:bodyPr>
            <a:spAutoFit/>
          </a:bodyPr>
          <a:lstStyle/>
          <a:p>
            <a:pPr algn="ctr"/>
            <a:r>
              <a:rPr lang="es-ES" sz="2000" b="1" dirty="0">
                <a:solidFill>
                  <a:schemeClr val="bg2"/>
                </a:solidFill>
                <a:cs typeface="Arial" charset="0"/>
              </a:rPr>
              <a:t>El Centro Transdisciplinario de Ciencias Biomédicas y Nanotecnología</a:t>
            </a:r>
            <a:endParaRPr lang="es-ES" sz="2000" dirty="0">
              <a:solidFill>
                <a:schemeClr val="bg2"/>
              </a:solidFill>
              <a:cs typeface="Arial" charset="0"/>
            </a:endParaRPr>
          </a:p>
          <a:p>
            <a:pPr algn="ctr"/>
            <a:r>
              <a:rPr lang="es-ES" sz="2000" dirty="0">
                <a:solidFill>
                  <a:schemeClr val="bg2"/>
                </a:solidFill>
                <a:cs typeface="Arial" charset="0"/>
              </a:rPr>
              <a:t>contará con una organización que incluya</a:t>
            </a:r>
          </a:p>
        </p:txBody>
      </p:sp>
      <p:sp>
        <p:nvSpPr>
          <p:cNvPr id="41986" name="3 CuadroTexto"/>
          <p:cNvSpPr txBox="1">
            <a:spLocks noChangeArrowheads="1"/>
          </p:cNvSpPr>
          <p:nvPr/>
        </p:nvSpPr>
        <p:spPr bwMode="auto">
          <a:xfrm>
            <a:off x="928688" y="3429017"/>
            <a:ext cx="7215187" cy="2500313"/>
          </a:xfrm>
          <a:prstGeom prst="rect">
            <a:avLst/>
          </a:prstGeom>
          <a:noFill/>
          <a:ln w="9525">
            <a:noFill/>
            <a:miter lim="800000"/>
            <a:headEnd/>
            <a:tailEnd/>
          </a:ln>
        </p:spPr>
        <p:txBody>
          <a:bodyPr>
            <a:spAutoFit/>
          </a:bodyPr>
          <a:lstStyle/>
          <a:p>
            <a:pPr algn="just">
              <a:buFont typeface="Wingdings" pitchFamily="2" charset="2"/>
              <a:buNone/>
            </a:pPr>
            <a:r>
              <a:rPr lang="es-ES" sz="2000" dirty="0">
                <a:solidFill>
                  <a:schemeClr val="bg2"/>
                </a:solidFill>
                <a:cs typeface="Arial" charset="0"/>
              </a:rPr>
              <a:t>Un consejo técnico formado por distinguidos investigadores de las diversas entidades de la red que cuenten con grupos de investigación usuarios de estos servicios.</a:t>
            </a:r>
          </a:p>
          <a:p>
            <a:pPr algn="just">
              <a:buFont typeface="Wingdings" pitchFamily="2" charset="2"/>
              <a:buChar char="q"/>
            </a:pPr>
            <a:endParaRPr lang="es-ES" sz="2000" dirty="0">
              <a:solidFill>
                <a:schemeClr val="bg2"/>
              </a:solidFill>
              <a:cs typeface="Arial" charset="0"/>
            </a:endParaRPr>
          </a:p>
          <a:p>
            <a:pPr algn="just">
              <a:buFont typeface="Wingdings" pitchFamily="2" charset="2"/>
              <a:buNone/>
            </a:pPr>
            <a:r>
              <a:rPr lang="es-ES" sz="2000" dirty="0">
                <a:solidFill>
                  <a:schemeClr val="bg2"/>
                </a:solidFill>
                <a:cs typeface="Arial" charset="0"/>
              </a:rPr>
              <a:t>Un reglamento que establezca los procedimientos para la recepción, registro, procesamiento de muestras, obtención de los datos y entrega de resultados.</a:t>
            </a:r>
          </a:p>
          <a:p>
            <a:pPr algn="just"/>
            <a:endParaRPr lang="es-ES" dirty="0">
              <a:solidFill>
                <a:schemeClr val="bg2"/>
              </a:solidFill>
              <a:latin typeface="Calibri"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00125" y="2357430"/>
            <a:ext cx="7286625" cy="3139321"/>
          </a:xfrm>
          <a:prstGeom prst="rect">
            <a:avLst/>
          </a:prstGeom>
          <a:noFill/>
        </p:spPr>
        <p:txBody>
          <a:bodyPr>
            <a:spAutoFit/>
          </a:bodyPr>
          <a:lstStyle/>
          <a:p>
            <a:r>
              <a:rPr lang="es-MX" dirty="0">
                <a:solidFill>
                  <a:schemeClr val="bg2"/>
                </a:solidFill>
                <a:latin typeface="Calibri" pitchFamily="34" charset="0"/>
              </a:rPr>
              <a:t> </a:t>
            </a:r>
          </a:p>
          <a:p>
            <a:r>
              <a:rPr lang="es-MX" sz="2000" dirty="0" smtClean="0">
                <a:solidFill>
                  <a:schemeClr val="bg2"/>
                </a:solidFill>
                <a:cs typeface="Arial" charset="0"/>
              </a:rPr>
              <a:t>Para </a:t>
            </a:r>
            <a:r>
              <a:rPr lang="es-MX" sz="2000" dirty="0">
                <a:solidFill>
                  <a:schemeClr val="bg2"/>
                </a:solidFill>
                <a:cs typeface="Arial" charset="0"/>
              </a:rPr>
              <a:t>la construcción de las dos plantas iniciales del edificio se estima un costo aproximado de 10 millones de pesos, excluyendo los sistemas de seguridad y la planta eléctrica de emergencia.</a:t>
            </a:r>
          </a:p>
          <a:p>
            <a:pPr>
              <a:buFont typeface="Calibri" pitchFamily="34" charset="0"/>
              <a:buAutoNum type="arabicPeriod"/>
            </a:pPr>
            <a:endParaRPr lang="es-MX" sz="2000" dirty="0">
              <a:solidFill>
                <a:schemeClr val="bg2"/>
              </a:solidFill>
              <a:cs typeface="Arial" charset="0"/>
            </a:endParaRPr>
          </a:p>
          <a:p>
            <a:pPr>
              <a:buFont typeface="Calibri" pitchFamily="34" charset="0"/>
              <a:buNone/>
            </a:pPr>
            <a:r>
              <a:rPr lang="es-MX" sz="2000" dirty="0">
                <a:solidFill>
                  <a:schemeClr val="bg2"/>
                </a:solidFill>
                <a:cs typeface="Arial" charset="0"/>
              </a:rPr>
              <a:t>Para el equipamiento inicial se estiman 10 millones de pesos en forma escalonada, de acuerdo con el plan de implementación de tecnología: 6 millones de pesos el primer año y 4 millones de pesos el segundo año.</a:t>
            </a:r>
          </a:p>
        </p:txBody>
      </p:sp>
      <p:sp>
        <p:nvSpPr>
          <p:cNvPr id="3" name="2 CuadroTexto"/>
          <p:cNvSpPr txBox="1"/>
          <p:nvPr/>
        </p:nvSpPr>
        <p:spPr>
          <a:xfrm>
            <a:off x="928662" y="559338"/>
            <a:ext cx="2714644" cy="369332"/>
          </a:xfrm>
          <a:prstGeom prst="rect">
            <a:avLst/>
          </a:prstGeom>
          <a:noFill/>
        </p:spPr>
        <p:txBody>
          <a:bodyPr wrap="square" rtlCol="0">
            <a:spAutoFit/>
          </a:bodyPr>
          <a:lstStyle/>
          <a:p>
            <a:pPr algn="ctr"/>
            <a:r>
              <a:rPr lang="es-MX" b="1" dirty="0" smtClean="0">
                <a:effectLst>
                  <a:outerShdw blurRad="38100" dist="38100" dir="2700000" algn="tl">
                    <a:srgbClr val="000000">
                      <a:alpha val="43137"/>
                    </a:srgbClr>
                  </a:outerShdw>
                </a:effectLst>
                <a:cs typeface="Arial" charset="0"/>
              </a:rPr>
              <a:t>PRESUPUESTO</a:t>
            </a:r>
            <a:endParaRPr lang="es-MX"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1 CuadroTexto"/>
          <p:cNvSpPr txBox="1">
            <a:spLocks noChangeArrowheads="1"/>
          </p:cNvSpPr>
          <p:nvPr/>
        </p:nvSpPr>
        <p:spPr bwMode="auto">
          <a:xfrm>
            <a:off x="1000125" y="1317200"/>
            <a:ext cx="7215188" cy="3754874"/>
          </a:xfrm>
          <a:prstGeom prst="rect">
            <a:avLst/>
          </a:prstGeom>
          <a:noFill/>
          <a:ln w="9525">
            <a:noFill/>
            <a:miter lim="800000"/>
            <a:headEnd/>
            <a:tailEnd/>
          </a:ln>
        </p:spPr>
        <p:txBody>
          <a:bodyPr>
            <a:spAutoFit/>
          </a:bodyPr>
          <a:lstStyle/>
          <a:p>
            <a:r>
              <a:rPr lang="es-MX" dirty="0">
                <a:solidFill>
                  <a:schemeClr val="bg2"/>
                </a:solidFill>
                <a:latin typeface="Calibri" pitchFamily="34" charset="0"/>
              </a:rPr>
              <a:t> </a:t>
            </a:r>
          </a:p>
          <a:p>
            <a:pPr algn="ctr"/>
            <a:r>
              <a:rPr lang="es-MX" sz="2000" b="1" dirty="0">
                <a:solidFill>
                  <a:schemeClr val="bg2"/>
                </a:solidFill>
                <a:cs typeface="Arial" charset="0"/>
              </a:rPr>
              <a:t>PATRONATO DEL</a:t>
            </a:r>
          </a:p>
          <a:p>
            <a:pPr algn="ctr"/>
            <a:r>
              <a:rPr lang="es-ES" sz="2000" b="1" dirty="0">
                <a:solidFill>
                  <a:schemeClr val="bg2"/>
                </a:solidFill>
              </a:rPr>
              <a:t>CENTRO TRANSDISCIPLINARIO DE CIENCIAS BIOMÉDICAS Y NANOTECNOLOGÍA</a:t>
            </a:r>
          </a:p>
          <a:p>
            <a:endParaRPr lang="es-MX" sz="2000" dirty="0" smtClean="0">
              <a:solidFill>
                <a:schemeClr val="bg2"/>
              </a:solidFill>
              <a:cs typeface="Arial" charset="0"/>
            </a:endParaRPr>
          </a:p>
          <a:p>
            <a:endParaRPr lang="es-MX" sz="2000" dirty="0" smtClean="0">
              <a:solidFill>
                <a:schemeClr val="bg2"/>
              </a:solidFill>
              <a:cs typeface="Arial" charset="0"/>
            </a:endParaRPr>
          </a:p>
          <a:p>
            <a:endParaRPr lang="es-MX" sz="2000" dirty="0">
              <a:solidFill>
                <a:schemeClr val="bg2"/>
              </a:solidFill>
              <a:cs typeface="Arial" charset="0"/>
            </a:endParaRPr>
          </a:p>
          <a:p>
            <a:pPr algn="just"/>
            <a:endParaRPr lang="es-MX" sz="2000" b="1" dirty="0">
              <a:solidFill>
                <a:schemeClr val="bg2"/>
              </a:solidFill>
              <a:cs typeface="Arial" charset="0"/>
            </a:endParaRPr>
          </a:p>
          <a:p>
            <a:pPr algn="just"/>
            <a:r>
              <a:rPr lang="es-MX" sz="2000" dirty="0">
                <a:solidFill>
                  <a:schemeClr val="bg2"/>
                </a:solidFill>
                <a:cs typeface="Arial" charset="0"/>
              </a:rPr>
              <a:t>Se integrará un patronato que participe en la gestión y el aporte de recursos financieros para la operación y desarrollo del Centro.</a:t>
            </a:r>
          </a:p>
          <a:p>
            <a:pPr algn="just"/>
            <a:endParaRPr lang="es-MX" sz="2000" dirty="0">
              <a:solidFill>
                <a:schemeClr val="bg2"/>
              </a:solidFill>
              <a:cs typeface="Arial"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1 CuadroTexto"/>
          <p:cNvSpPr txBox="1">
            <a:spLocks noChangeArrowheads="1"/>
          </p:cNvSpPr>
          <p:nvPr/>
        </p:nvSpPr>
        <p:spPr bwMode="auto">
          <a:xfrm>
            <a:off x="1143025" y="1357298"/>
            <a:ext cx="6929437" cy="4708981"/>
          </a:xfrm>
          <a:prstGeom prst="rect">
            <a:avLst/>
          </a:prstGeom>
          <a:noFill/>
          <a:ln w="9525">
            <a:noFill/>
            <a:miter lim="800000"/>
            <a:headEnd/>
            <a:tailEnd/>
          </a:ln>
        </p:spPr>
        <p:txBody>
          <a:bodyPr>
            <a:spAutoFit/>
          </a:bodyPr>
          <a:lstStyle/>
          <a:p>
            <a:pPr algn="ctr"/>
            <a:r>
              <a:rPr lang="es-MX" sz="2000" b="1" dirty="0">
                <a:solidFill>
                  <a:schemeClr val="bg2"/>
                </a:solidFill>
                <a:cs typeface="Arial" charset="0"/>
              </a:rPr>
              <a:t>Antecedentes de la existencia de centros </a:t>
            </a:r>
            <a:r>
              <a:rPr lang="es-MX" sz="2000" b="1" dirty="0" smtClean="0">
                <a:solidFill>
                  <a:schemeClr val="bg2"/>
                </a:solidFill>
                <a:cs typeface="Arial" charset="0"/>
              </a:rPr>
              <a:t>semejantes</a:t>
            </a:r>
          </a:p>
          <a:p>
            <a:pPr algn="ctr"/>
            <a:endParaRPr lang="es-MX" sz="2000" b="1" dirty="0">
              <a:solidFill>
                <a:schemeClr val="bg2"/>
              </a:solidFill>
              <a:cs typeface="Arial" charset="0"/>
            </a:endParaRPr>
          </a:p>
          <a:p>
            <a:pPr algn="just"/>
            <a:endParaRPr lang="es-MX" sz="2000" b="1" dirty="0" smtClean="0">
              <a:solidFill>
                <a:schemeClr val="bg2"/>
              </a:solidFill>
              <a:cs typeface="Arial" charset="0"/>
            </a:endParaRPr>
          </a:p>
          <a:p>
            <a:pPr algn="just"/>
            <a:endParaRPr lang="es-MX" sz="2000" b="1" dirty="0">
              <a:solidFill>
                <a:schemeClr val="bg2"/>
              </a:solidFill>
              <a:cs typeface="Arial" charset="0"/>
            </a:endParaRPr>
          </a:p>
          <a:p>
            <a:pPr algn="just"/>
            <a:r>
              <a:rPr lang="es-MX" sz="2000" dirty="0">
                <a:solidFill>
                  <a:schemeClr val="bg2"/>
                </a:solidFill>
                <a:cs typeface="Arial" charset="0"/>
              </a:rPr>
              <a:t>Centros de instrumentación analítica de metodologías </a:t>
            </a:r>
            <a:r>
              <a:rPr lang="es-MX" sz="2000" dirty="0" err="1">
                <a:solidFill>
                  <a:schemeClr val="bg2"/>
                </a:solidFill>
                <a:cs typeface="Arial" charset="0"/>
              </a:rPr>
              <a:t>transdisciplinarias</a:t>
            </a:r>
            <a:r>
              <a:rPr lang="es-MX" sz="2000" dirty="0">
                <a:solidFill>
                  <a:schemeClr val="bg2"/>
                </a:solidFill>
                <a:cs typeface="Arial" charset="0"/>
              </a:rPr>
              <a:t> se tienen en universidades como la de Barcelona, la de Valencia y la Complutense en España, así como en París y en otros sitios de Europa.</a:t>
            </a:r>
          </a:p>
          <a:p>
            <a:pPr algn="just"/>
            <a:endParaRPr lang="es-MX" sz="2000" dirty="0">
              <a:solidFill>
                <a:schemeClr val="bg2"/>
              </a:solidFill>
              <a:cs typeface="Arial" charset="0"/>
            </a:endParaRPr>
          </a:p>
          <a:p>
            <a:pPr algn="just"/>
            <a:r>
              <a:rPr lang="es-MX" sz="2000" dirty="0">
                <a:solidFill>
                  <a:schemeClr val="bg2"/>
                </a:solidFill>
                <a:cs typeface="Arial" charset="0"/>
              </a:rPr>
              <a:t>En México, desde hace largo tiempo se tiene uno en la Universidad Nacional Autónoma de México, en la </a:t>
            </a:r>
            <a:r>
              <a:rPr lang="es-MX" sz="2000" dirty="0" err="1">
                <a:solidFill>
                  <a:schemeClr val="bg2"/>
                </a:solidFill>
                <a:cs typeface="Arial" charset="0"/>
              </a:rPr>
              <a:t>Univer-sidad</a:t>
            </a:r>
            <a:r>
              <a:rPr lang="es-MX" sz="2000" dirty="0">
                <a:solidFill>
                  <a:schemeClr val="bg2"/>
                </a:solidFill>
                <a:cs typeface="Arial" charset="0"/>
              </a:rPr>
              <a:t> Autónoma Metropolitana y en el Instituto Politécnico Nacional (CINVESTAV), con muy buenos resultados, optimización de recursos e investigación en tecnologías de punta.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CuadroTexto"/>
          <p:cNvSpPr txBox="1">
            <a:spLocks noChangeArrowheads="1"/>
          </p:cNvSpPr>
          <p:nvPr/>
        </p:nvSpPr>
        <p:spPr bwMode="auto">
          <a:xfrm>
            <a:off x="857224" y="1693026"/>
            <a:ext cx="7429500" cy="4093428"/>
          </a:xfrm>
          <a:prstGeom prst="rect">
            <a:avLst/>
          </a:prstGeom>
          <a:noFill/>
          <a:ln w="9525">
            <a:noFill/>
            <a:miter lim="800000"/>
            <a:headEnd/>
            <a:tailEnd/>
          </a:ln>
        </p:spPr>
        <p:txBody>
          <a:bodyPr>
            <a:spAutoFit/>
          </a:bodyPr>
          <a:lstStyle/>
          <a:p>
            <a:pPr algn="just"/>
            <a:r>
              <a:rPr lang="es-ES" sz="2000" dirty="0" smtClean="0">
                <a:solidFill>
                  <a:schemeClr val="bg2"/>
                </a:solidFill>
                <a:cs typeface="Arial" charset="0"/>
              </a:rPr>
              <a:t>Los </a:t>
            </a:r>
            <a:r>
              <a:rPr lang="es-ES" sz="2000" dirty="0">
                <a:solidFill>
                  <a:schemeClr val="bg2"/>
                </a:solidFill>
                <a:cs typeface="Arial" charset="0"/>
              </a:rPr>
              <a:t>investigadores de la red universitaria han conseguido equipo mediante la aprobación de proyectos sometidos a concursos, casi siempre de manera aislada, solos o con algún grupo reducido de colegas. Gracias a esos esfuerzos ha crecido la investigación en la Universidad de Guadalajara.</a:t>
            </a:r>
            <a:endParaRPr lang="es-MX" sz="2000" dirty="0">
              <a:solidFill>
                <a:schemeClr val="bg2"/>
              </a:solidFill>
              <a:cs typeface="Arial" charset="0"/>
            </a:endParaRPr>
          </a:p>
          <a:p>
            <a:pPr algn="just"/>
            <a:endParaRPr lang="es-ES" sz="2000" dirty="0">
              <a:solidFill>
                <a:schemeClr val="bg2"/>
              </a:solidFill>
              <a:cs typeface="Arial" charset="0"/>
            </a:endParaRPr>
          </a:p>
          <a:p>
            <a:pPr algn="just"/>
            <a:r>
              <a:rPr lang="es-ES" sz="2000" dirty="0">
                <a:solidFill>
                  <a:schemeClr val="bg2"/>
                </a:solidFill>
                <a:cs typeface="Arial" charset="0"/>
              </a:rPr>
              <a:t>Sin embargo, la inversión destinada por los gobiernos para la ciencia se ha reducido, dificultando la adquisición de los complejos equipos requeridos para la investigación moderna. A esto debe añadirse un cierto grado de descoordinación, aun dentro de un mismo centro universitario, para la adquisición de  equipo. </a:t>
            </a:r>
            <a:r>
              <a:rPr lang="es-ES" sz="2000" dirty="0" smtClean="0">
                <a:solidFill>
                  <a:schemeClr val="bg2"/>
                </a:solidFill>
                <a:cs typeface="Arial" charset="0"/>
              </a:rPr>
              <a:t> Esto provoca la existencia de equipo que realiza funciones similares e investigadores  que carecen del mismo.</a:t>
            </a:r>
            <a:endParaRPr lang="es-MX" dirty="0">
              <a:solidFill>
                <a:schemeClr val="bg2"/>
              </a:solidFill>
              <a:latin typeface="Calibri" pitchFamily="34" charset="0"/>
            </a:endParaRPr>
          </a:p>
        </p:txBody>
      </p:sp>
      <p:sp>
        <p:nvSpPr>
          <p:cNvPr id="3" name="2 CuadroTexto"/>
          <p:cNvSpPr txBox="1"/>
          <p:nvPr/>
        </p:nvSpPr>
        <p:spPr>
          <a:xfrm>
            <a:off x="571472" y="500042"/>
            <a:ext cx="3143272" cy="369332"/>
          </a:xfrm>
          <a:prstGeom prst="rect">
            <a:avLst/>
          </a:prstGeom>
          <a:noFill/>
        </p:spPr>
        <p:txBody>
          <a:bodyPr wrap="square" rtlCol="0">
            <a:spAutoFit/>
          </a:bodyPr>
          <a:lstStyle/>
          <a:p>
            <a:pPr algn="ctr"/>
            <a:r>
              <a:rPr lang="es-ES" b="1" dirty="0" smtClean="0">
                <a:effectLst>
                  <a:outerShdw blurRad="38100" dist="38100" dir="2700000" algn="tl">
                    <a:srgbClr val="000000">
                      <a:alpha val="43137"/>
                    </a:srgbClr>
                  </a:outerShdw>
                </a:effectLst>
                <a:cs typeface="Arial" charset="0"/>
              </a:rPr>
              <a:t>Antecedentes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1 CuadroTexto"/>
          <p:cNvSpPr txBox="1">
            <a:spLocks noChangeArrowheads="1"/>
          </p:cNvSpPr>
          <p:nvPr/>
        </p:nvSpPr>
        <p:spPr bwMode="auto">
          <a:xfrm>
            <a:off x="1071538" y="2476868"/>
            <a:ext cx="7072313" cy="2523768"/>
          </a:xfrm>
          <a:prstGeom prst="rect">
            <a:avLst/>
          </a:prstGeom>
          <a:noFill/>
          <a:ln w="9525">
            <a:noFill/>
            <a:miter lim="800000"/>
            <a:headEnd/>
            <a:tailEnd/>
          </a:ln>
        </p:spPr>
        <p:txBody>
          <a:bodyPr>
            <a:spAutoFit/>
          </a:bodyPr>
          <a:lstStyle/>
          <a:p>
            <a:pPr algn="just"/>
            <a:r>
              <a:rPr lang="es-ES" sz="2000" dirty="0" smtClean="0">
                <a:solidFill>
                  <a:schemeClr val="bg2"/>
                </a:solidFill>
                <a:cs typeface="Arial" charset="0"/>
              </a:rPr>
              <a:t>También </a:t>
            </a:r>
            <a:r>
              <a:rPr lang="es-ES" sz="2000" dirty="0">
                <a:solidFill>
                  <a:schemeClr val="bg2"/>
                </a:solidFill>
                <a:cs typeface="Arial" charset="0"/>
              </a:rPr>
              <a:t>hay grupos de investigación cuyo trabajo, por ahora, depende del apoyo brindado por la UNAM, la UAM,  el IPN, o el </a:t>
            </a:r>
            <a:r>
              <a:rPr lang="es-ES" sz="2000" dirty="0" err="1">
                <a:solidFill>
                  <a:schemeClr val="bg2"/>
                </a:solidFill>
                <a:cs typeface="Arial" charset="0"/>
              </a:rPr>
              <a:t>IPICyT</a:t>
            </a:r>
            <a:r>
              <a:rPr lang="es-ES" sz="2000" dirty="0">
                <a:solidFill>
                  <a:schemeClr val="bg2"/>
                </a:solidFill>
                <a:cs typeface="Arial" charset="0"/>
              </a:rPr>
              <a:t> para caracterizar y analizar muestras. Si bien es cierto que esa colaboración es benéfica, debe decirse que el origen del intercambio es la carencia, dentro de la red universitaria, de los equipos adecuados para las exigencias internacionales de sus campos científicos.</a:t>
            </a:r>
            <a:endParaRPr lang="es-MX" sz="2000" dirty="0">
              <a:solidFill>
                <a:schemeClr val="bg2"/>
              </a:solidFill>
              <a:cs typeface="Arial" charset="0"/>
            </a:endParaRPr>
          </a:p>
          <a:p>
            <a:endParaRPr lang="es-MX" dirty="0">
              <a:solidFill>
                <a:schemeClr val="bg2"/>
              </a:solidFill>
              <a:latin typeface="Calibri" pitchFamily="34" charset="0"/>
            </a:endParaRPr>
          </a:p>
        </p:txBody>
      </p:sp>
      <p:sp>
        <p:nvSpPr>
          <p:cNvPr id="3" name="2 CuadroTexto"/>
          <p:cNvSpPr txBox="1"/>
          <p:nvPr/>
        </p:nvSpPr>
        <p:spPr>
          <a:xfrm>
            <a:off x="571472" y="500042"/>
            <a:ext cx="3143272" cy="369332"/>
          </a:xfrm>
          <a:prstGeom prst="rect">
            <a:avLst/>
          </a:prstGeom>
          <a:noFill/>
        </p:spPr>
        <p:txBody>
          <a:bodyPr wrap="square" rtlCol="0">
            <a:spAutoFit/>
          </a:bodyPr>
          <a:lstStyle/>
          <a:p>
            <a:pPr algn="ctr"/>
            <a:r>
              <a:rPr lang="es-ES" b="1" dirty="0" smtClean="0">
                <a:effectLst>
                  <a:outerShdw blurRad="38100" dist="38100" dir="2700000" algn="tl">
                    <a:srgbClr val="000000">
                      <a:alpha val="43137"/>
                    </a:srgbClr>
                  </a:outerShdw>
                </a:effectLst>
                <a:cs typeface="Arial" charset="0"/>
              </a:rPr>
              <a:t>Antecedentes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2 CuadroTexto"/>
          <p:cNvSpPr txBox="1">
            <a:spLocks noChangeArrowheads="1"/>
          </p:cNvSpPr>
          <p:nvPr/>
        </p:nvSpPr>
        <p:spPr bwMode="auto">
          <a:xfrm>
            <a:off x="642910" y="1214422"/>
            <a:ext cx="7786742" cy="2139047"/>
          </a:xfrm>
          <a:prstGeom prst="rect">
            <a:avLst/>
          </a:prstGeom>
          <a:noFill/>
          <a:ln w="9525">
            <a:noFill/>
            <a:miter lim="800000"/>
            <a:headEnd/>
            <a:tailEnd/>
          </a:ln>
        </p:spPr>
        <p:txBody>
          <a:bodyPr wrap="square">
            <a:spAutoFit/>
          </a:bodyPr>
          <a:lstStyle/>
          <a:p>
            <a:pPr algn="just"/>
            <a:r>
              <a:rPr lang="es-ES" sz="1900" dirty="0" smtClean="0">
                <a:solidFill>
                  <a:schemeClr val="bg2"/>
                </a:solidFill>
                <a:cs typeface="Arial" charset="0"/>
              </a:rPr>
              <a:t>Resulta </a:t>
            </a:r>
            <a:r>
              <a:rPr lang="es-ES" sz="1900" dirty="0">
                <a:solidFill>
                  <a:schemeClr val="bg2"/>
                </a:solidFill>
                <a:cs typeface="Arial" charset="0"/>
              </a:rPr>
              <a:t>inaplazable </a:t>
            </a:r>
            <a:r>
              <a:rPr lang="es-ES" sz="1900" dirty="0" smtClean="0">
                <a:solidFill>
                  <a:schemeClr val="bg2"/>
                </a:solidFill>
                <a:cs typeface="Arial" charset="0"/>
              </a:rPr>
              <a:t>apoyar </a:t>
            </a:r>
            <a:r>
              <a:rPr lang="es-ES" sz="1900" dirty="0">
                <a:solidFill>
                  <a:schemeClr val="bg2"/>
                </a:solidFill>
                <a:cs typeface="Arial" charset="0"/>
              </a:rPr>
              <a:t>el notable desarrollo alcanzado por algunos centros universitarios de la red en </a:t>
            </a:r>
            <a:r>
              <a:rPr lang="es-ES" sz="1900" dirty="0" smtClean="0">
                <a:solidFill>
                  <a:schemeClr val="bg2"/>
                </a:solidFill>
                <a:cs typeface="Arial" charset="0"/>
              </a:rPr>
              <a:t>el campo de la </a:t>
            </a:r>
            <a:r>
              <a:rPr lang="es-ES" sz="1900" dirty="0">
                <a:solidFill>
                  <a:schemeClr val="bg2"/>
                </a:solidFill>
                <a:cs typeface="Arial" charset="0"/>
              </a:rPr>
              <a:t>investigación. Sólo así podrá consolidarse un modelo educativo universitario que, a partir de la innovación, la docencia y la investigación científica y tecnológica, adquiera verdadera </a:t>
            </a:r>
            <a:r>
              <a:rPr lang="es-ES" sz="1900" dirty="0" smtClean="0">
                <a:solidFill>
                  <a:schemeClr val="bg2"/>
                </a:solidFill>
                <a:cs typeface="Arial" charset="0"/>
              </a:rPr>
              <a:t>calidad, incite las vocaciones científicas, </a:t>
            </a:r>
            <a:r>
              <a:rPr lang="es-ES" sz="1900" dirty="0">
                <a:solidFill>
                  <a:schemeClr val="bg2"/>
                </a:solidFill>
                <a:cs typeface="Arial" charset="0"/>
              </a:rPr>
              <a:t>y posibilite la incorporación temprana de los estudiantes a estas actividades. </a:t>
            </a:r>
            <a:endParaRPr lang="es-MX" sz="1900" dirty="0">
              <a:solidFill>
                <a:schemeClr val="bg2"/>
              </a:solidFill>
              <a:cs typeface="Arial" charset="0"/>
            </a:endParaRPr>
          </a:p>
        </p:txBody>
      </p:sp>
      <p:pic>
        <p:nvPicPr>
          <p:cNvPr id="17413" name="60 Imagen" descr="Imagen1.png"/>
          <p:cNvPicPr>
            <a:picLocks noChangeAspect="1"/>
          </p:cNvPicPr>
          <p:nvPr/>
        </p:nvPicPr>
        <p:blipFill>
          <a:blip r:embed="rId3" cstate="print"/>
          <a:srcRect/>
          <a:stretch>
            <a:fillRect/>
          </a:stretch>
        </p:blipFill>
        <p:spPr bwMode="auto">
          <a:xfrm>
            <a:off x="4390657" y="3429000"/>
            <a:ext cx="3896119" cy="2897187"/>
          </a:xfrm>
          <a:prstGeom prst="rect">
            <a:avLst/>
          </a:prstGeom>
          <a:noFill/>
          <a:ln w="9525">
            <a:noFill/>
            <a:miter lim="800000"/>
            <a:headEnd/>
            <a:tailEnd/>
          </a:ln>
        </p:spPr>
      </p:pic>
      <p:sp>
        <p:nvSpPr>
          <p:cNvPr id="17410" name="6 CuadroTexto"/>
          <p:cNvSpPr txBox="1">
            <a:spLocks noChangeArrowheads="1"/>
          </p:cNvSpPr>
          <p:nvPr/>
        </p:nvSpPr>
        <p:spPr bwMode="auto">
          <a:xfrm>
            <a:off x="714348" y="3571876"/>
            <a:ext cx="3643339" cy="2723823"/>
          </a:xfrm>
          <a:prstGeom prst="rect">
            <a:avLst/>
          </a:prstGeom>
          <a:noFill/>
          <a:ln w="9525">
            <a:noFill/>
            <a:miter lim="800000"/>
            <a:headEnd/>
            <a:tailEnd/>
          </a:ln>
        </p:spPr>
        <p:txBody>
          <a:bodyPr wrap="square">
            <a:spAutoFit/>
          </a:bodyPr>
          <a:lstStyle/>
          <a:p>
            <a:r>
              <a:rPr lang="es-ES" sz="1900" dirty="0">
                <a:solidFill>
                  <a:schemeClr val="bg2"/>
                </a:solidFill>
                <a:cs typeface="Arial" charset="0"/>
              </a:rPr>
              <a:t>Que la Universidad asuma con solidez los problemas del entorno y los lleve al terreno de la investigación.</a:t>
            </a:r>
          </a:p>
          <a:p>
            <a:endParaRPr lang="es-ES" sz="1900" dirty="0">
              <a:solidFill>
                <a:schemeClr val="bg2"/>
              </a:solidFill>
              <a:cs typeface="Arial" charset="0"/>
            </a:endParaRPr>
          </a:p>
          <a:p>
            <a:r>
              <a:rPr lang="es-ES" sz="1900" dirty="0">
                <a:solidFill>
                  <a:schemeClr val="bg2"/>
                </a:solidFill>
                <a:cs typeface="Arial" charset="0"/>
              </a:rPr>
              <a:t>Que la divulgación de la cultura científica contribuya  al desarrollo de una sociedad democrática.</a:t>
            </a:r>
            <a:endParaRPr lang="es-MX" sz="1900" dirty="0">
              <a:solidFill>
                <a:schemeClr val="bg2"/>
              </a:solidFill>
              <a:cs typeface="Arial" charset="0"/>
            </a:endParaRPr>
          </a:p>
        </p:txBody>
      </p:sp>
      <p:sp>
        <p:nvSpPr>
          <p:cNvPr id="7" name="6 CuadroTexto"/>
          <p:cNvSpPr txBox="1"/>
          <p:nvPr/>
        </p:nvSpPr>
        <p:spPr>
          <a:xfrm>
            <a:off x="857224" y="559338"/>
            <a:ext cx="3500462" cy="369332"/>
          </a:xfrm>
          <a:prstGeom prst="rect">
            <a:avLst/>
          </a:prstGeom>
          <a:noFill/>
        </p:spPr>
        <p:txBody>
          <a:bodyPr wrap="square" rtlCol="0">
            <a:spAutoFit/>
          </a:bodyPr>
          <a:lstStyle/>
          <a:p>
            <a:r>
              <a:rPr lang="es-MX" b="1" dirty="0" smtClean="0">
                <a:effectLst>
                  <a:outerShdw blurRad="38100" dist="38100" dir="2700000" algn="tl">
                    <a:srgbClr val="000000">
                      <a:alpha val="43137"/>
                    </a:srgbClr>
                  </a:outerShdw>
                </a:effectLst>
                <a:cs typeface="Arial" charset="0"/>
              </a:rPr>
              <a:t>Prospectiva a corto plazo</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10 Grupo"/>
          <p:cNvGrpSpPr/>
          <p:nvPr/>
        </p:nvGrpSpPr>
        <p:grpSpPr>
          <a:xfrm>
            <a:off x="857224" y="3714750"/>
            <a:ext cx="7500990" cy="2408792"/>
            <a:chOff x="928662" y="3714750"/>
            <a:chExt cx="7500990" cy="2408792"/>
          </a:xfrm>
        </p:grpSpPr>
        <p:pic>
          <p:nvPicPr>
            <p:cNvPr id="18433" name="Picture 8"/>
            <p:cNvPicPr>
              <a:picLocks noChangeAspect="1" noChangeArrowheads="1"/>
            </p:cNvPicPr>
            <p:nvPr/>
          </p:nvPicPr>
          <p:blipFill>
            <a:blip r:embed="rId3" cstate="print"/>
            <a:srcRect/>
            <a:stretch>
              <a:fillRect/>
            </a:stretch>
          </p:blipFill>
          <p:spPr bwMode="auto">
            <a:xfrm>
              <a:off x="4705984" y="3714752"/>
              <a:ext cx="866148" cy="69850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8434" name="Picture 9"/>
            <p:cNvPicPr>
              <a:picLocks noChangeAspect="1" noChangeArrowheads="1"/>
            </p:cNvPicPr>
            <p:nvPr/>
          </p:nvPicPr>
          <p:blipFill>
            <a:blip r:embed="rId4" cstate="print"/>
            <a:srcRect/>
            <a:stretch>
              <a:fillRect/>
            </a:stretch>
          </p:blipFill>
          <p:spPr bwMode="auto">
            <a:xfrm>
              <a:off x="4697412" y="5214950"/>
              <a:ext cx="873132" cy="87313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8436" name="Picture 7"/>
            <p:cNvPicPr>
              <a:picLocks noChangeAspect="1" noChangeArrowheads="1"/>
            </p:cNvPicPr>
            <p:nvPr/>
          </p:nvPicPr>
          <p:blipFill>
            <a:blip r:embed="rId5" cstate="print"/>
            <a:srcRect/>
            <a:stretch>
              <a:fillRect/>
            </a:stretch>
          </p:blipFill>
          <p:spPr bwMode="auto">
            <a:xfrm>
              <a:off x="2485506" y="3714750"/>
              <a:ext cx="1824469" cy="235745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8437" name="Picture 2"/>
            <p:cNvPicPr>
              <a:picLocks noChangeAspect="1" noChangeArrowheads="1"/>
            </p:cNvPicPr>
            <p:nvPr/>
          </p:nvPicPr>
          <p:blipFill>
            <a:blip r:embed="rId6" cstate="print"/>
            <a:srcRect/>
            <a:stretch>
              <a:fillRect/>
            </a:stretch>
          </p:blipFill>
          <p:spPr bwMode="auto">
            <a:xfrm>
              <a:off x="928663" y="3714751"/>
              <a:ext cx="1164176" cy="118915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8438" name="Picture 4"/>
            <p:cNvPicPr>
              <a:picLocks noChangeAspect="1" noChangeArrowheads="1"/>
            </p:cNvPicPr>
            <p:nvPr/>
          </p:nvPicPr>
          <p:blipFill>
            <a:blip r:embed="rId7" cstate="print"/>
            <a:srcRect/>
            <a:stretch>
              <a:fillRect/>
            </a:stretch>
          </p:blipFill>
          <p:spPr bwMode="auto">
            <a:xfrm>
              <a:off x="928662" y="5214950"/>
              <a:ext cx="1164176" cy="83856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8439" name="Picture 6"/>
            <p:cNvPicPr>
              <a:picLocks noChangeAspect="1" noChangeArrowheads="1"/>
            </p:cNvPicPr>
            <p:nvPr/>
          </p:nvPicPr>
          <p:blipFill>
            <a:blip r:embed="rId8" cstate="print"/>
            <a:srcRect/>
            <a:stretch>
              <a:fillRect/>
            </a:stretch>
          </p:blipFill>
          <p:spPr bwMode="auto">
            <a:xfrm>
              <a:off x="5963019" y="3714751"/>
              <a:ext cx="2466633" cy="240879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grpSp>
      <p:sp>
        <p:nvSpPr>
          <p:cNvPr id="18440" name="2 CuadroTexto"/>
          <p:cNvSpPr txBox="1">
            <a:spLocks noChangeArrowheads="1"/>
          </p:cNvSpPr>
          <p:nvPr/>
        </p:nvSpPr>
        <p:spPr bwMode="auto">
          <a:xfrm>
            <a:off x="785786" y="1418570"/>
            <a:ext cx="7572428" cy="1938992"/>
          </a:xfrm>
          <a:prstGeom prst="rect">
            <a:avLst/>
          </a:prstGeom>
          <a:noFill/>
          <a:ln w="9525">
            <a:noFill/>
            <a:miter lim="800000"/>
            <a:headEnd/>
            <a:tailEnd/>
          </a:ln>
        </p:spPr>
        <p:txBody>
          <a:bodyPr wrap="square">
            <a:spAutoFit/>
          </a:bodyPr>
          <a:lstStyle/>
          <a:p>
            <a:pPr algn="just"/>
            <a:r>
              <a:rPr lang="es-ES" sz="2000" dirty="0" smtClean="0">
                <a:solidFill>
                  <a:schemeClr val="bg2"/>
                </a:solidFill>
                <a:cs typeface="Arial" charset="0"/>
              </a:rPr>
              <a:t>Los </a:t>
            </a:r>
            <a:r>
              <a:rPr lang="es-ES" sz="2000" dirty="0">
                <a:solidFill>
                  <a:schemeClr val="bg2"/>
                </a:solidFill>
                <a:cs typeface="Arial" charset="0"/>
              </a:rPr>
              <a:t>grupos de investigación en el campo de las ciencias de la vida y sus diversas disciplinas (biología animal y vegetal, biología humana, genética, bioquímica, fisiología humana, animal y vegetal), así como en las ciencias de los  materiales </a:t>
            </a:r>
            <a:r>
              <a:rPr lang="es-ES" sz="2000" dirty="0" err="1">
                <a:solidFill>
                  <a:schemeClr val="bg2"/>
                </a:solidFill>
                <a:cs typeface="Arial" charset="0"/>
              </a:rPr>
              <a:t>nanoestructurados</a:t>
            </a:r>
            <a:r>
              <a:rPr lang="es-ES" sz="2000" dirty="0">
                <a:solidFill>
                  <a:schemeClr val="bg2"/>
                </a:solidFill>
                <a:cs typeface="Arial" charset="0"/>
              </a:rPr>
              <a:t>, requieren costosos equipos para realizar sus proyectos</a:t>
            </a:r>
            <a:r>
              <a:rPr lang="es-ES" sz="2000" dirty="0" smtClean="0">
                <a:solidFill>
                  <a:schemeClr val="bg2"/>
                </a:solidFill>
                <a:cs typeface="Arial" charset="0"/>
              </a:rPr>
              <a:t>.</a:t>
            </a:r>
            <a:r>
              <a:rPr lang="es-ES" sz="2000" dirty="0" smtClean="0">
                <a:solidFill>
                  <a:schemeClr val="bg2"/>
                </a:solidFill>
                <a:latin typeface="Arial" pitchFamily="34" charset="0"/>
                <a:cs typeface="Arial" pitchFamily="34" charset="0"/>
              </a:rPr>
              <a:t> </a:t>
            </a:r>
          </a:p>
        </p:txBody>
      </p:sp>
      <p:sp>
        <p:nvSpPr>
          <p:cNvPr id="10" name="9 CuadroTexto"/>
          <p:cNvSpPr txBox="1"/>
          <p:nvPr/>
        </p:nvSpPr>
        <p:spPr>
          <a:xfrm>
            <a:off x="642910" y="559338"/>
            <a:ext cx="3143272" cy="369332"/>
          </a:xfrm>
          <a:prstGeom prst="rect">
            <a:avLst/>
          </a:prstGeom>
          <a:noFill/>
        </p:spPr>
        <p:txBody>
          <a:bodyPr wrap="square" rtlCol="0">
            <a:spAutoFit/>
          </a:bodyPr>
          <a:lstStyle/>
          <a:p>
            <a:pPr algn="ctr"/>
            <a:r>
              <a:rPr lang="es-MX" b="1" dirty="0" smtClean="0">
                <a:effectLst>
                  <a:outerShdw blurRad="38100" dist="38100" dir="2700000" algn="tl">
                    <a:srgbClr val="000000">
                      <a:alpha val="43137"/>
                    </a:srgbClr>
                  </a:outerShdw>
                </a:effectLst>
                <a:cs typeface="Arial" charset="0"/>
              </a:rPr>
              <a:t>Debilidades</a:t>
            </a:r>
            <a:endParaRPr lang="es-MX" dirty="0" smtClean="0">
              <a:effectLst>
                <a:outerShdw blurRad="38100" dist="38100" dir="2700000" algn="tl">
                  <a:srgbClr val="000000">
                    <a:alpha val="43137"/>
                  </a:srgbClr>
                </a:outerShdw>
              </a:effectLst>
              <a:cs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5 CuadroTexto"/>
          <p:cNvSpPr txBox="1">
            <a:spLocks noChangeArrowheads="1"/>
          </p:cNvSpPr>
          <p:nvPr/>
        </p:nvSpPr>
        <p:spPr bwMode="auto">
          <a:xfrm>
            <a:off x="214313" y="1214422"/>
            <a:ext cx="8715375" cy="1006475"/>
          </a:xfrm>
          <a:prstGeom prst="rect">
            <a:avLst/>
          </a:prstGeom>
          <a:noFill/>
          <a:ln w="9525">
            <a:noFill/>
            <a:miter lim="800000"/>
            <a:headEnd/>
            <a:tailEnd/>
          </a:ln>
        </p:spPr>
        <p:txBody>
          <a:bodyPr>
            <a:spAutoFit/>
          </a:bodyPr>
          <a:lstStyle/>
          <a:p>
            <a:pPr algn="ctr"/>
            <a:r>
              <a:rPr lang="es-ES" sz="2000" b="1" dirty="0">
                <a:solidFill>
                  <a:schemeClr val="bg2"/>
                </a:solidFill>
                <a:cs typeface="Arial" charset="0"/>
              </a:rPr>
              <a:t>La creación del Centro Transdisciplinario de Ciencias Biomédicas y Nanotecnología</a:t>
            </a:r>
            <a:endParaRPr lang="es-ES" sz="2000" dirty="0">
              <a:solidFill>
                <a:schemeClr val="bg2"/>
              </a:solidFill>
              <a:cs typeface="Arial" charset="0"/>
            </a:endParaRPr>
          </a:p>
          <a:p>
            <a:pPr algn="ctr"/>
            <a:endParaRPr lang="es-ES" sz="2000" dirty="0">
              <a:solidFill>
                <a:schemeClr val="bg2"/>
              </a:solidFill>
              <a:cs typeface="Arial" charset="0"/>
            </a:endParaRPr>
          </a:p>
        </p:txBody>
      </p:sp>
      <p:sp>
        <p:nvSpPr>
          <p:cNvPr id="19458" name="1 CuadroTexto"/>
          <p:cNvSpPr txBox="1">
            <a:spLocks noChangeArrowheads="1"/>
          </p:cNvSpPr>
          <p:nvPr/>
        </p:nvSpPr>
        <p:spPr bwMode="auto">
          <a:xfrm>
            <a:off x="4643438" y="2428868"/>
            <a:ext cx="4071966" cy="3477875"/>
          </a:xfrm>
          <a:prstGeom prst="rect">
            <a:avLst/>
          </a:prstGeom>
          <a:noFill/>
          <a:ln w="9525">
            <a:noFill/>
            <a:miter lim="800000"/>
            <a:headEnd/>
            <a:tailEnd/>
          </a:ln>
        </p:spPr>
        <p:txBody>
          <a:bodyPr wrap="square">
            <a:spAutoFit/>
          </a:bodyPr>
          <a:lstStyle/>
          <a:p>
            <a:r>
              <a:rPr lang="es-ES" sz="2000" dirty="0">
                <a:solidFill>
                  <a:schemeClr val="bg2"/>
                </a:solidFill>
                <a:cs typeface="Arial" charset="0"/>
              </a:rPr>
              <a:t>Optimizará el presupuesto destinado a la adquisición de equipos de alta tecnología.</a:t>
            </a:r>
          </a:p>
          <a:p>
            <a:endParaRPr lang="es-ES" sz="2000" dirty="0">
              <a:solidFill>
                <a:schemeClr val="bg2"/>
              </a:solidFill>
              <a:cs typeface="Arial" charset="0"/>
            </a:endParaRPr>
          </a:p>
          <a:p>
            <a:r>
              <a:rPr lang="es-ES" sz="2000" dirty="0">
                <a:solidFill>
                  <a:schemeClr val="bg2"/>
                </a:solidFill>
                <a:cs typeface="Arial" charset="0"/>
              </a:rPr>
              <a:t>Satisfará las necesidades de los grupos de investigación consolidados. </a:t>
            </a:r>
          </a:p>
          <a:p>
            <a:endParaRPr lang="es-ES" sz="2000" dirty="0">
              <a:solidFill>
                <a:schemeClr val="bg2"/>
              </a:solidFill>
              <a:cs typeface="Arial" charset="0"/>
            </a:endParaRPr>
          </a:p>
          <a:p>
            <a:r>
              <a:rPr lang="es-ES" sz="2000" dirty="0">
                <a:solidFill>
                  <a:schemeClr val="bg2"/>
                </a:solidFill>
                <a:cs typeface="Arial" charset="0"/>
              </a:rPr>
              <a:t>Contribuirá al desarrollo de nuevos grupos de jóvenes investigadores. </a:t>
            </a:r>
            <a:endParaRPr lang="es-MX" sz="2000" dirty="0">
              <a:solidFill>
                <a:schemeClr val="bg2"/>
              </a:solidFill>
              <a:cs typeface="Arial" charset="0"/>
            </a:endParaRPr>
          </a:p>
        </p:txBody>
      </p:sp>
      <p:pic>
        <p:nvPicPr>
          <p:cNvPr id="8" name="Produce.avi">
            <a:hlinkClick r:id="" action="ppaction://media"/>
          </p:cNvPr>
          <p:cNvPicPr>
            <a:picLocks noRot="1" noChangeAspect="1"/>
          </p:cNvPicPr>
          <p:nvPr>
            <a:videoFile r:link="rId1"/>
          </p:nvPr>
        </p:nvPicPr>
        <p:blipFill>
          <a:blip r:embed="rId4" cstate="print"/>
          <a:srcRect l="12903" r="12903" b="6122"/>
          <a:stretch>
            <a:fillRect/>
          </a:stretch>
        </p:blipFill>
        <p:spPr bwMode="auto">
          <a:xfrm>
            <a:off x="785786" y="2500313"/>
            <a:ext cx="3429024" cy="342901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034"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2 CuadroTexto"/>
          <p:cNvSpPr txBox="1">
            <a:spLocks noChangeArrowheads="1"/>
          </p:cNvSpPr>
          <p:nvPr/>
        </p:nvSpPr>
        <p:spPr bwMode="auto">
          <a:xfrm>
            <a:off x="4497417" y="2322531"/>
            <a:ext cx="4217987" cy="3749675"/>
          </a:xfrm>
          <a:prstGeom prst="rect">
            <a:avLst/>
          </a:prstGeom>
          <a:noFill/>
          <a:ln w="9525">
            <a:noFill/>
            <a:miter lim="800000"/>
            <a:headEnd/>
            <a:tailEnd/>
          </a:ln>
        </p:spPr>
        <p:txBody>
          <a:bodyPr>
            <a:spAutoFit/>
          </a:bodyPr>
          <a:lstStyle/>
          <a:p>
            <a:r>
              <a:rPr lang="es-ES" sz="2000" dirty="0">
                <a:solidFill>
                  <a:schemeClr val="bg2"/>
                </a:solidFill>
                <a:latin typeface="Calibri" pitchFamily="34" charset="0"/>
              </a:rPr>
              <a:t>Permitirá disponer de personal altamente capacitado en técnicas de vanguardia para procesar, caracterizar y analizar muestras.</a:t>
            </a:r>
          </a:p>
          <a:p>
            <a:endParaRPr lang="es-ES" sz="2000" dirty="0">
              <a:solidFill>
                <a:schemeClr val="bg2"/>
              </a:solidFill>
              <a:latin typeface="Calibri" pitchFamily="34" charset="0"/>
            </a:endParaRPr>
          </a:p>
          <a:p>
            <a:r>
              <a:rPr lang="es-ES" sz="2000" dirty="0">
                <a:solidFill>
                  <a:schemeClr val="bg2"/>
                </a:solidFill>
                <a:latin typeface="Calibri" pitchFamily="34" charset="0"/>
              </a:rPr>
              <a:t>Facilitará interpretar adecuadamente los resultados de las investigaciones y sus conclusiones.</a:t>
            </a:r>
          </a:p>
          <a:p>
            <a:endParaRPr lang="es-ES" sz="2000" dirty="0">
              <a:solidFill>
                <a:schemeClr val="bg2"/>
              </a:solidFill>
              <a:latin typeface="Calibri" pitchFamily="34" charset="0"/>
            </a:endParaRPr>
          </a:p>
          <a:p>
            <a:r>
              <a:rPr lang="es-ES" sz="2000" dirty="0">
                <a:solidFill>
                  <a:schemeClr val="bg2"/>
                </a:solidFill>
                <a:latin typeface="Calibri" pitchFamily="34" charset="0"/>
              </a:rPr>
              <a:t>Incrementará el número de patentes al facilitar la realización de las pruebas que su registro requiere.</a:t>
            </a:r>
          </a:p>
        </p:txBody>
      </p:sp>
      <p:sp>
        <p:nvSpPr>
          <p:cNvPr id="20482" name="5 CuadroTexto"/>
          <p:cNvSpPr txBox="1">
            <a:spLocks noChangeArrowheads="1"/>
          </p:cNvSpPr>
          <p:nvPr/>
        </p:nvSpPr>
        <p:spPr bwMode="auto">
          <a:xfrm>
            <a:off x="214313" y="1227127"/>
            <a:ext cx="8715375" cy="701675"/>
          </a:xfrm>
          <a:prstGeom prst="rect">
            <a:avLst/>
          </a:prstGeom>
          <a:noFill/>
          <a:ln w="9525">
            <a:noFill/>
            <a:miter lim="800000"/>
            <a:headEnd/>
            <a:tailEnd/>
          </a:ln>
        </p:spPr>
        <p:txBody>
          <a:bodyPr>
            <a:spAutoFit/>
          </a:bodyPr>
          <a:lstStyle/>
          <a:p>
            <a:pPr algn="ctr"/>
            <a:r>
              <a:rPr lang="es-ES" sz="2000" b="1" dirty="0">
                <a:solidFill>
                  <a:schemeClr val="bg2"/>
                </a:solidFill>
                <a:cs typeface="Arial" charset="0"/>
              </a:rPr>
              <a:t>La creación del Centro Transdisciplinario de Ciencias Biomédicas y Nanotecnología</a:t>
            </a:r>
            <a:endParaRPr lang="es-ES" sz="2000" dirty="0">
              <a:solidFill>
                <a:schemeClr val="bg2"/>
              </a:solidFill>
              <a:cs typeface="Arial" charset="0"/>
            </a:endParaRPr>
          </a:p>
        </p:txBody>
      </p:sp>
      <p:pic>
        <p:nvPicPr>
          <p:cNvPr id="8" name="Personal.avi">
            <a:hlinkClick r:id="" action="ppaction://media"/>
          </p:cNvPr>
          <p:cNvPicPr>
            <a:picLocks noRot="1" noChangeAspect="1"/>
          </p:cNvPicPr>
          <p:nvPr>
            <a:videoFile r:link="rId1"/>
          </p:nvPr>
        </p:nvPicPr>
        <p:blipFill>
          <a:blip r:embed="rId4" cstate="print"/>
          <a:srcRect l="13044" r="13586"/>
          <a:stretch>
            <a:fillRect/>
          </a:stretch>
        </p:blipFill>
        <p:spPr bwMode="auto">
          <a:xfrm>
            <a:off x="714348" y="2357439"/>
            <a:ext cx="3564151" cy="364332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40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DUSTRIA.avi">
            <a:hlinkClick r:id="" action="ppaction://media"/>
          </p:cNvPr>
          <p:cNvPicPr>
            <a:picLocks noRot="1" noChangeAspect="1"/>
          </p:cNvPicPr>
          <p:nvPr>
            <a:videoFile r:link="rId1"/>
          </p:nvPr>
        </p:nvPicPr>
        <p:blipFill>
          <a:blip r:embed="rId4" cstate="print"/>
          <a:srcRect l="12676" r="12676"/>
          <a:stretch>
            <a:fillRect/>
          </a:stretch>
        </p:blipFill>
        <p:spPr bwMode="auto">
          <a:xfrm>
            <a:off x="714348" y="2428868"/>
            <a:ext cx="3500462" cy="351658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3554" name="4 CuadroTexto"/>
          <p:cNvSpPr txBox="1">
            <a:spLocks noChangeArrowheads="1"/>
          </p:cNvSpPr>
          <p:nvPr/>
        </p:nvSpPr>
        <p:spPr bwMode="auto">
          <a:xfrm>
            <a:off x="4429124" y="2286554"/>
            <a:ext cx="4286280" cy="3785652"/>
          </a:xfrm>
          <a:prstGeom prst="rect">
            <a:avLst/>
          </a:prstGeom>
          <a:noFill/>
          <a:ln w="9525">
            <a:noFill/>
            <a:miter lim="800000"/>
            <a:headEnd/>
            <a:tailEnd/>
          </a:ln>
        </p:spPr>
        <p:txBody>
          <a:bodyPr wrap="square">
            <a:spAutoFit/>
          </a:bodyPr>
          <a:lstStyle/>
          <a:p>
            <a:r>
              <a:rPr lang="es-ES" sz="2000" dirty="0">
                <a:solidFill>
                  <a:schemeClr val="bg2"/>
                </a:solidFill>
                <a:latin typeface="Calibri" pitchFamily="34" charset="0"/>
              </a:rPr>
              <a:t>Permitirá proporcionar asesoría al sector público, industria y centros de investigación, para el diseño de experimentos y la mejora de sus productos o procesos.</a:t>
            </a:r>
          </a:p>
          <a:p>
            <a:endParaRPr lang="es-ES" sz="2000" dirty="0">
              <a:solidFill>
                <a:schemeClr val="bg2"/>
              </a:solidFill>
              <a:latin typeface="Calibri" pitchFamily="34" charset="0"/>
            </a:endParaRPr>
          </a:p>
          <a:p>
            <a:r>
              <a:rPr lang="es-ES" sz="2000" dirty="0">
                <a:solidFill>
                  <a:schemeClr val="bg2"/>
                </a:solidFill>
                <a:latin typeface="Calibri" pitchFamily="34" charset="0"/>
              </a:rPr>
              <a:t>Permitirá ofrecer  servicios de caracterización y análisis de muestras que requieran tecnología de punta.</a:t>
            </a:r>
          </a:p>
          <a:p>
            <a:endParaRPr lang="es-ES" sz="2000" dirty="0">
              <a:solidFill>
                <a:schemeClr val="bg2"/>
              </a:solidFill>
              <a:latin typeface="Calibri" pitchFamily="34" charset="0"/>
            </a:endParaRPr>
          </a:p>
          <a:p>
            <a:r>
              <a:rPr lang="es-ES" sz="2000" dirty="0">
                <a:solidFill>
                  <a:schemeClr val="bg2"/>
                </a:solidFill>
                <a:latin typeface="Calibri" pitchFamily="34" charset="0"/>
              </a:rPr>
              <a:t>Estimulará la investigación básica y aplicada dentro de nuestra institución. </a:t>
            </a:r>
          </a:p>
        </p:txBody>
      </p:sp>
      <p:sp>
        <p:nvSpPr>
          <p:cNvPr id="23555" name="5 CuadroTexto"/>
          <p:cNvSpPr txBox="1">
            <a:spLocks noChangeArrowheads="1"/>
          </p:cNvSpPr>
          <p:nvPr/>
        </p:nvSpPr>
        <p:spPr bwMode="auto">
          <a:xfrm>
            <a:off x="214313" y="1155689"/>
            <a:ext cx="8715375" cy="701675"/>
          </a:xfrm>
          <a:prstGeom prst="rect">
            <a:avLst/>
          </a:prstGeom>
          <a:noFill/>
          <a:ln w="9525">
            <a:noFill/>
            <a:miter lim="800000"/>
            <a:headEnd/>
            <a:tailEnd/>
          </a:ln>
        </p:spPr>
        <p:txBody>
          <a:bodyPr>
            <a:spAutoFit/>
          </a:bodyPr>
          <a:lstStyle/>
          <a:p>
            <a:pPr algn="ctr"/>
            <a:r>
              <a:rPr lang="es-ES" sz="2000" b="1" dirty="0">
                <a:solidFill>
                  <a:schemeClr val="bg2"/>
                </a:solidFill>
                <a:cs typeface="Arial" charset="0"/>
              </a:rPr>
              <a:t>La creación del Centro Transdisciplinario de Ciencias Biomédicas y Nanotecnología</a:t>
            </a:r>
            <a:endParaRPr lang="es-ES" sz="2000" dirty="0">
              <a:solidFill>
                <a:schemeClr val="bg2"/>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667"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2055</TotalTime>
  <Words>1727</Words>
  <Application>Microsoft Office PowerPoint</Application>
  <PresentationFormat>Presentación en pantalla (4:3)</PresentationFormat>
  <Paragraphs>191</Paragraphs>
  <Slides>27</Slides>
  <Notes>27</Notes>
  <HiddenSlides>0</HiddenSlides>
  <MMClips>5</MMClips>
  <ScaleCrop>false</ScaleCrop>
  <HeadingPairs>
    <vt:vector size="4" baseType="variant">
      <vt:variant>
        <vt:lpstr>Tema</vt:lpstr>
      </vt:variant>
      <vt:variant>
        <vt:i4>1</vt:i4>
      </vt:variant>
      <vt:variant>
        <vt:lpstr>Títulos de diapositiva</vt:lpstr>
      </vt:variant>
      <vt:variant>
        <vt:i4>27</vt:i4>
      </vt:variant>
    </vt:vector>
  </HeadingPairs>
  <TitlesOfParts>
    <vt:vector size="28"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Aa</dc:creator>
  <cp:lastModifiedBy>2520729</cp:lastModifiedBy>
  <cp:revision>324</cp:revision>
  <dcterms:created xsi:type="dcterms:W3CDTF">2009-10-28T04:14:57Z</dcterms:created>
  <dcterms:modified xsi:type="dcterms:W3CDTF">2010-01-18T14:52:21Z</dcterms:modified>
</cp:coreProperties>
</file>