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876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35E589-0F45-4E08-93B5-488866CEF85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MX"/>
        </a:p>
      </dgm:t>
    </dgm:pt>
    <dgm:pt modelId="{95BA511E-568D-4878-9A38-F8ADFEE30607}" type="pres">
      <dgm:prSet presAssocID="{9935E589-0F45-4E08-93B5-488866CEF8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1C619B5-BCF5-439B-8784-7513DD874632}" type="presOf" srcId="{9935E589-0F45-4E08-93B5-488866CEF85B}" destId="{95BA511E-568D-4878-9A38-F8ADFEE30607}" srcOrd="0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B3FB860-D6CA-4969-9CFE-01B19E50066B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2E60BC1-C4E1-4F71-B988-76DF2EB3D092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66198-4A09-4E8F-9EC7-D54074940F29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F8F47-8ECF-412F-AFA2-3191446AC92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70980-6096-4F51-902A-C9E74C49DA6B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1CD9-3E63-474D-95BE-79194384D60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18454D-748C-4333-953B-061C3AEB0FEA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8F0B4E-B03C-474B-A394-4CDD4651BEC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F242EF9-D266-4A76-99DE-A702ECF8D29C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9EB5ED4-6074-4EC4-853E-4DC2B2F6D96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52D64D-D100-4FD2-8C28-AE5BA4BDC4A8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63E72A-96CE-49C3-8D8B-CA5494B571F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8BAA19-ED1E-4DD7-A585-A7D65159A704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24412A-497F-42EA-B4CE-949E4AB94BD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3E3DC9-321E-4C82-BB87-D444D5423DB7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C528E9-83B0-4297-BB9F-5F44454E5302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0C9B3-F897-449C-BC24-A8FE54F7D4F4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CC457-2610-433C-BB7B-8B5A9CBD80B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A76AB3E-77E1-4553-B687-EF2E33D2635C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A3D00F0-AD7F-4AC3-8E4D-052057A4C1C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49C61AEF-6E21-4A04-8B55-98CAF6923291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4F81C4F-5B28-4279-84C2-8D8BD5FFFBB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0D51DE8-FC2B-4619-8D5E-E5F76AB02660}" type="datetimeFigureOut">
              <a:rPr lang="es-MX"/>
              <a:pPr>
                <a:defRPr/>
              </a:pPr>
              <a:t>13/03/2009</a:t>
            </a:fld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72B573AF-7B39-483A-A2B3-B727CACF31F3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81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58" r:id="rId7"/>
    <p:sldLayoutId id="2147483765" r:id="rId8"/>
    <p:sldLayoutId id="2147483766" r:id="rId9"/>
    <p:sldLayoutId id="2147483757" r:id="rId10"/>
    <p:sldLayoutId id="2147483756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Documento_de_Microsoft_Office_Word_97-20031.doc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Documento_de_Microsoft_Office_Word_97-20032.doc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28860" y="785794"/>
            <a:ext cx="6486516" cy="1470025"/>
          </a:xfrm>
        </p:spPr>
        <p:txBody>
          <a:bodyPr>
            <a:normAutofit fontScale="90000"/>
          </a:bodyPr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La Nueva Biblioteca Pública del Estado, necesita de todos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1028" name="3 Imagen" descr="Logo BPEJ.ep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3929063"/>
            <a:ext cx="28575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5 Imagen" descr="logoFundacion.wm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0" y="3857625"/>
            <a:ext cx="24479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42938" y="142875"/>
          <a:ext cx="1603375" cy="2500313"/>
        </p:xfrm>
        <a:graphic>
          <a:graphicData uri="http://schemas.openxmlformats.org/presentationml/2006/ole">
            <p:oleObj spid="_x0000_s1026" name="Document" r:id="rId5" imgW="849716" imgH="132834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Problemática encontrada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>
          <a:xfrm>
            <a:off x="357188" y="2286000"/>
            <a:ext cx="8229600" cy="3214688"/>
          </a:xfrm>
        </p:spPr>
        <p:txBody>
          <a:bodyPr/>
          <a:lstStyle/>
          <a:p>
            <a:pPr eaLnBrk="1" hangingPunct="1"/>
            <a:r>
              <a:rPr lang="es-MX" smtClean="0"/>
              <a:t>Los ciudadanos generalmente no  están informados que la Biblioteca Pública del Estado es administrada por la Universidad de Guadalajara desde 1925 y que cuenta con tesoros únicos de gran valor para la historia de Jalisco y del país.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Problemática encontrada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150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Los Universitarios y los  ciudadanos no todos saben que la Biblioteca Pública del Estado tendrá una nueva sede que se está construyendo en el Núcleo del Centro Cultural Universitario y que podrá abrir sus puertas en el 2010.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Segunda etapa de la campaña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500063" y="2357438"/>
            <a:ext cx="8229600" cy="2782887"/>
          </a:xfrm>
        </p:spPr>
        <p:txBody>
          <a:bodyPr/>
          <a:lstStyle/>
          <a:p>
            <a:pPr eaLnBrk="1" hangingPunct="1"/>
            <a:r>
              <a:rPr lang="es-MX" smtClean="0"/>
              <a:t>Debido a la problemática encontrada, la campaña se redirige a cumplir más objetivos que el solo recaudar libros de literatura contemporánea sino invitarlos a participar en la integración de su nueva sede.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Objetivos 2ª etapa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 Dar a conocer a la población los servicios que ofrece actualmente la Biblioteca Pública del Estado y sus tesoros.</a:t>
            </a:r>
          </a:p>
          <a:p>
            <a:pPr eaLnBrk="1" hangingPunct="1"/>
            <a:r>
              <a:rPr lang="es-MX" smtClean="0"/>
              <a:t>Dar a conocer a la población el proyecto de la Nueva Sede de la Biblioteca y los servicios que ofertará, lo que la situará como la Biblioteca Estatal más grande del país.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Objetivos 2ª etapa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457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 Dar continuidad a la  campaña de Donación de libros para completar los 400,000 que requiere para iniciar la colección contemporánea de la Nueva Sede de la Biblioteca Pública del Estado de Jalisco </a:t>
            </a:r>
            <a:r>
              <a:rPr lang="es-MX" i="1" smtClean="0"/>
              <a:t>Juan José Arreola.</a:t>
            </a:r>
          </a:p>
          <a:p>
            <a:pPr eaLnBrk="1" hangingPunct="1"/>
            <a:endParaRPr lang="es-MX" i="1" smtClean="0"/>
          </a:p>
          <a:p>
            <a:pPr eaLnBrk="1" hangingPunct="1"/>
            <a:endParaRPr lang="es-MX" i="1" smtClean="0"/>
          </a:p>
          <a:p>
            <a:pPr eaLnBrk="1" hangingPunct="1">
              <a:buFont typeface="Wingdings 2" pitchFamily="18" charset="2"/>
              <a:buNone/>
            </a:pPr>
            <a:r>
              <a:rPr lang="es-MX" sz="2000" i="1" smtClean="0"/>
              <a:t>Actualmente cuenta con 100,000 unidades en fondos contemporáneos (incluyendo lo recaudado en la primera etapa)</a:t>
            </a:r>
            <a:endParaRPr lang="es-MX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Participación del H. Consejo de Rectores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5603" name="2 Marcador de contenido"/>
          <p:cNvSpPr>
            <a:spLocks noGrp="1"/>
          </p:cNvSpPr>
          <p:nvPr>
            <p:ph idx="1"/>
          </p:nvPr>
        </p:nvSpPr>
        <p:spPr>
          <a:xfrm>
            <a:off x="428625" y="2428875"/>
            <a:ext cx="8229600" cy="2711450"/>
          </a:xfrm>
        </p:spPr>
        <p:txBody>
          <a:bodyPr/>
          <a:lstStyle/>
          <a:p>
            <a:pPr eaLnBrk="1" hangingPunct="1"/>
            <a:r>
              <a:rPr lang="es-MX" smtClean="0"/>
              <a:t>Campaña de donación de libros en los Centros Universitarios, SEMS y SUV con los estudiantes, el personal académico y el administrativo.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Participación del H. Consejo de Rectores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625" y="2428875"/>
            <a:ext cx="8229600" cy="342900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Caravanas de promoción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		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Egresados-Fundación-Biblioteca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s-MX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Con servicios, eventos y actividades de promoción.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Fechas: de acuerdo al calendario posible en cada Centro o Preparatoria.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28860" y="785794"/>
            <a:ext cx="6486516" cy="1470025"/>
          </a:xfrm>
        </p:spPr>
        <p:txBody>
          <a:bodyPr>
            <a:normAutofit fontScale="90000"/>
          </a:bodyPr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La Nueva Biblioteca Pública del Estado, necesita de todos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2052" name="3 Imagen" descr="Logo BPEJ.ep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5000625"/>
            <a:ext cx="28575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5 Imagen" descr="logoFundacion.wm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38" y="4714875"/>
            <a:ext cx="24479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42938" y="142875"/>
          <a:ext cx="1603375" cy="2500313"/>
        </p:xfrm>
        <a:graphic>
          <a:graphicData uri="http://schemas.openxmlformats.org/presentationml/2006/ole">
            <p:oleObj spid="_x0000_s2050" name="Document" r:id="rId5" imgW="849716" imgH="1328343" progId="Word.Document.8">
              <p:embed/>
            </p:oleObj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357158" y="2928934"/>
            <a:ext cx="8501122" cy="1470025"/>
          </a:xfrm>
          <a:prstGeom prst="rect">
            <a:avLst/>
          </a:prstGeom>
        </p:spPr>
        <p:txBody>
          <a:bodyPr lIns="45720" rIns="228600" anchor="b">
            <a:normAutofit fontScale="97500" lnSpcReduction="1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4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GRACIAS POR SU PARTICIPACIÓN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Objetivo inicial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2291" name="2 Marcador de contenido"/>
          <p:cNvSpPr>
            <a:spLocks noGrp="1"/>
          </p:cNvSpPr>
          <p:nvPr>
            <p:ph idx="1"/>
          </p:nvPr>
        </p:nvSpPr>
        <p:spPr>
          <a:xfrm>
            <a:off x="357188" y="2214563"/>
            <a:ext cx="8229600" cy="3568700"/>
          </a:xfrm>
        </p:spPr>
        <p:txBody>
          <a:bodyPr/>
          <a:lstStyle/>
          <a:p>
            <a:pPr eaLnBrk="1" hangingPunct="1"/>
            <a:r>
              <a:rPr lang="es-MX" smtClean="0"/>
              <a:t>Contribuir con la captación de 400,000 unidades de información para la Nueva Biblioteca Pública del Estado, </a:t>
            </a:r>
            <a:r>
              <a:rPr lang="es-MX" i="1" smtClean="0"/>
              <a:t>Juan José Arreola, </a:t>
            </a:r>
            <a:r>
              <a:rPr lang="es-MX" smtClean="0"/>
              <a:t>para apoyar la integración de la colección contemporánea.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Inicio de campaña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13315" name="5 Marcador de contenido" descr="volanteimagen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0313" y="1428750"/>
            <a:ext cx="3660775" cy="52435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Inicio de Campaña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Durante FIL 2008</a:t>
            </a:r>
          </a:p>
          <a:p>
            <a:pPr eaLnBrk="1" hangingPunct="1"/>
            <a:r>
              <a:rPr lang="es-MX" smtClean="0"/>
              <a:t>Trabajo conjunto entre Fundación Universidad de Guadalajara, A.C. y la Biblioteca Pública del Estado de Jalisco, </a:t>
            </a:r>
            <a:r>
              <a:rPr lang="es-MX" i="1" smtClean="0"/>
              <a:t>Juan José Arreola.</a:t>
            </a:r>
          </a:p>
          <a:p>
            <a:pPr eaLnBrk="1" hangingPunct="1"/>
            <a:r>
              <a:rPr lang="es-MX" smtClean="0"/>
              <a:t>Se recibieron donativos en especie, en efectivo, depósito bancario o con tarjeta de crédito/débito.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dirty="0" smtClean="0"/>
              <a:t>Resultados inicio de campaña</a:t>
            </a:r>
            <a:endParaRPr lang="es-MX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357188" y="1428750"/>
          <a:ext cx="8429684" cy="4564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087"/>
                <a:gridCol w="2328879"/>
                <a:gridCol w="1157295"/>
                <a:gridCol w="1743087"/>
                <a:gridCol w="1457336"/>
              </a:tblGrid>
              <a:tr h="882276">
                <a:tc>
                  <a:txBody>
                    <a:bodyPr/>
                    <a:lstStyle/>
                    <a:p>
                      <a:r>
                        <a:rPr lang="es-MX" dirty="0" smtClean="0"/>
                        <a:t>Tipo</a:t>
                      </a:r>
                      <a:r>
                        <a:rPr lang="es-MX" baseline="0" dirty="0" smtClean="0"/>
                        <a:t> donativo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Procedencia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No. Unidades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Monto</a:t>
                      </a:r>
                      <a:r>
                        <a:rPr lang="es-MX" baseline="0" dirty="0" smtClean="0"/>
                        <a:t> $250.00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%</a:t>
                      </a:r>
                      <a:endParaRPr lang="es-MX" dirty="0"/>
                    </a:p>
                  </a:txBody>
                  <a:tcPr/>
                </a:tc>
              </a:tr>
              <a:tr h="299602">
                <a:tc rowSpan="4">
                  <a:txBody>
                    <a:bodyPr/>
                    <a:lstStyle/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ESPECIE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Campaña  en F IL</a:t>
                      </a:r>
                      <a:endParaRPr lang="es-MX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7,820</a:t>
                      </a:r>
                      <a:endParaRPr lang="es-MX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1’955,000.00</a:t>
                      </a:r>
                      <a:endParaRPr lang="es-MX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30.39</a:t>
                      </a:r>
                      <a:endParaRPr lang="es-MX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Donaciones</a:t>
                      </a:r>
                      <a:r>
                        <a:rPr lang="es-MX" sz="1400" baseline="0" dirty="0" smtClean="0"/>
                        <a:t> BIPEJA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12,599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3’149,750.00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46.01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Compras </a:t>
                      </a:r>
                      <a:r>
                        <a:rPr lang="es-MX" sz="1400" baseline="0" dirty="0" smtClean="0"/>
                        <a:t> BIPEJA  en  FIL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6,460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1’100,000.00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23.59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Sub</a:t>
                      </a:r>
                      <a:r>
                        <a:rPr lang="es-MX" sz="20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Total Especie</a:t>
                      </a:r>
                      <a:endParaRPr lang="es-MX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26,879</a:t>
                      </a:r>
                      <a:endParaRPr lang="es-MX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6’204,750.00</a:t>
                      </a:r>
                      <a:endParaRPr lang="es-MX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9602">
                <a:tc rowSpan="6">
                  <a:txBody>
                    <a:bodyPr/>
                    <a:lstStyle/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DINERO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Recibo Simple</a:t>
                      </a:r>
                      <a:endParaRPr lang="es-MX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10,700.00</a:t>
                      </a:r>
                      <a:endParaRPr lang="es-MX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Recibo Deducible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2,500.00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Productos egresados</a:t>
                      </a:r>
                      <a:r>
                        <a:rPr lang="es-MX" sz="1400" baseline="0" dirty="0" smtClean="0"/>
                        <a:t> t/c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1,340.00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Donativo t/c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290.00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El Quijote</a:t>
                      </a:r>
                      <a:r>
                        <a:rPr lang="es-MX" sz="1400" baseline="0" dirty="0" smtClean="0"/>
                        <a:t> t/c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41,040.00</a:t>
                      </a:r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Sub total Dinero</a:t>
                      </a:r>
                      <a:endParaRPr lang="es-MX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MX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55,870.00</a:t>
                      </a:r>
                      <a:endParaRPr lang="es-MX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1159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  <a:endParaRPr lang="es-MX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6’260,620.00</a:t>
                      </a:r>
                      <a:endParaRPr lang="es-MX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Donaciones en especie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7,389 libros</a:t>
            </a:r>
          </a:p>
          <a:p>
            <a:pPr eaLnBrk="1" hangingPunct="1"/>
            <a:r>
              <a:rPr lang="es-MX" smtClean="0"/>
              <a:t>3 Dvd’s</a:t>
            </a:r>
          </a:p>
          <a:p>
            <a:pPr eaLnBrk="1" hangingPunct="1"/>
            <a:r>
              <a:rPr lang="es-MX" smtClean="0"/>
              <a:t>123 Cd’s</a:t>
            </a:r>
          </a:p>
          <a:p>
            <a:pPr eaLnBrk="1" hangingPunct="1"/>
            <a:r>
              <a:rPr lang="es-MX" smtClean="0"/>
              <a:t>1 mapa</a:t>
            </a:r>
          </a:p>
          <a:p>
            <a:pPr eaLnBrk="1" hangingPunct="1"/>
            <a:r>
              <a:rPr lang="es-MX" smtClean="0"/>
              <a:t>2 códices</a:t>
            </a:r>
          </a:p>
          <a:p>
            <a:pPr eaLnBrk="1" hangingPunct="1"/>
            <a:r>
              <a:rPr lang="es-MX" smtClean="0"/>
              <a:t>296 revistas</a:t>
            </a:r>
          </a:p>
          <a:p>
            <a:pPr eaLnBrk="1" hangingPunct="1"/>
            <a:r>
              <a:rPr lang="es-MX" smtClean="0"/>
              <a:t>3 juegos</a:t>
            </a:r>
          </a:p>
          <a:p>
            <a:pPr eaLnBrk="1" hangingPunct="1"/>
            <a:r>
              <a:rPr lang="es-MX" smtClean="0"/>
              <a:t>3 ejemplares con sistema Braille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Resultados inicio de campaña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428625" y="2714625"/>
            <a:ext cx="8229600" cy="1925638"/>
          </a:xfrm>
        </p:spPr>
        <p:txBody>
          <a:bodyPr/>
          <a:lstStyle/>
          <a:p>
            <a:pPr eaLnBrk="1" hangingPunct="1"/>
            <a:r>
              <a:rPr lang="es-MX" smtClean="0"/>
              <a:t>Todos los donativos, en efectivo o en especie, están amparados por recibos simples o deducibles.</a:t>
            </a:r>
          </a:p>
          <a:p>
            <a:pPr eaLnBrk="1" hangingPunct="1"/>
            <a:endParaRPr lang="es-MX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Resultados Inicio de campaña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MX" smtClean="0"/>
              <a:t>Adicional  esta cantidad, Fundación Universidad de Guadalajara, A.C. recibió de la editorial El Manual Moderno, </a:t>
            </a:r>
            <a:r>
              <a:rPr lang="es-MX" b="1" smtClean="0">
                <a:solidFill>
                  <a:srgbClr val="9D3232"/>
                </a:solidFill>
              </a:rPr>
              <a:t>3,890</a:t>
            </a:r>
            <a:r>
              <a:rPr lang="es-MX" smtClean="0"/>
              <a:t> unidades de información que fueron donados al Patronato del CUCS el pasado mes de enero. El monto económico captado por Fundación equivale a </a:t>
            </a:r>
            <a:r>
              <a:rPr lang="es-MX" b="1" smtClean="0">
                <a:solidFill>
                  <a:srgbClr val="9D3232"/>
                </a:solidFill>
              </a:rPr>
              <a:t>$2’983,370.00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Problemática encontrada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El 46 % de los ciudadanos de la ZMG  saben que la Biblioteca Pública del Estado está brindando el servicio en dos sedes: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s-MX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AutoNum type="alphaLcParenR"/>
              <a:defRPr/>
            </a:pPr>
            <a:r>
              <a:rPr lang="es-MX" dirty="0" smtClean="0"/>
              <a:t>Colección Histórica en sede Agua Azul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AutoNum type="alphaLcParenR"/>
              <a:defRPr/>
            </a:pPr>
            <a:r>
              <a:rPr lang="es-MX" dirty="0" smtClean="0"/>
              <a:t>Colección Contemporánea en sede 16 de septiembre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175</TotalTime>
  <Words>578</Words>
  <Application>Microsoft Office PowerPoint</Application>
  <PresentationFormat>Presentación en pantalla (4:3)</PresentationFormat>
  <Paragraphs>93</Paragraphs>
  <Slides>17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Rockwell</vt:lpstr>
      <vt:lpstr>Wingdings 2</vt:lpstr>
      <vt:lpstr>Calibri</vt:lpstr>
      <vt:lpstr>Fundición</vt:lpstr>
      <vt:lpstr>Documento de Microsoft Office Word 97-2003</vt:lpstr>
      <vt:lpstr>La Nueva Biblioteca Pública del Estado, necesita de todos</vt:lpstr>
      <vt:lpstr>Objetivo inicial</vt:lpstr>
      <vt:lpstr>Inicio de campaña</vt:lpstr>
      <vt:lpstr>Inicio de Campaña</vt:lpstr>
      <vt:lpstr>Resultados inicio de campaña</vt:lpstr>
      <vt:lpstr>Donaciones en especie</vt:lpstr>
      <vt:lpstr>Resultados inicio de campaña</vt:lpstr>
      <vt:lpstr>Resultados Inicio de campaña</vt:lpstr>
      <vt:lpstr>Problemática encontrada</vt:lpstr>
      <vt:lpstr>Problemática encontrada</vt:lpstr>
      <vt:lpstr>Problemática encontrada</vt:lpstr>
      <vt:lpstr>Segunda etapa de la campaña</vt:lpstr>
      <vt:lpstr>Objetivos 2ª etapa</vt:lpstr>
      <vt:lpstr>Objetivos 2ª etapa</vt:lpstr>
      <vt:lpstr>Participación del H. Consejo de Rectores</vt:lpstr>
      <vt:lpstr>Participación del H. Consejo de Rectores</vt:lpstr>
      <vt:lpstr>La Nueva Biblioteca Pública del Estado, necesita de todos</vt:lpstr>
    </vt:vector>
  </TitlesOfParts>
  <Company>UDG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Nueva Biblioteca Pública del Estado, necesita de todos</dc:title>
  <dc:creator>Egresados</dc:creator>
  <cp:lastModifiedBy>2520729</cp:lastModifiedBy>
  <cp:revision>22</cp:revision>
  <dcterms:created xsi:type="dcterms:W3CDTF">2009-03-03T17:44:54Z</dcterms:created>
  <dcterms:modified xsi:type="dcterms:W3CDTF">2009-03-14T02:10:18Z</dcterms:modified>
</cp:coreProperties>
</file>