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78" r:id="rId3"/>
    <p:sldId id="279" r:id="rId4"/>
    <p:sldId id="280" r:id="rId5"/>
    <p:sldId id="281" r:id="rId6"/>
    <p:sldId id="259" r:id="rId7"/>
    <p:sldId id="261" r:id="rId8"/>
    <p:sldId id="262" r:id="rId9"/>
    <p:sldId id="266" r:id="rId10"/>
    <p:sldId id="267" r:id="rId11"/>
    <p:sldId id="268" r:id="rId12"/>
    <p:sldId id="269" r:id="rId13"/>
    <p:sldId id="277" r:id="rId14"/>
    <p:sldId id="270" r:id="rId15"/>
    <p:sldId id="257" r:id="rId16"/>
    <p:sldId id="273" r:id="rId17"/>
    <p:sldId id="275" r:id="rId18"/>
    <p:sldId id="258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375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37" autoAdjust="0"/>
    <p:restoredTop sz="94660"/>
  </p:normalViewPr>
  <p:slideViewPr>
    <p:cSldViewPr>
      <p:cViewPr varScale="1">
        <p:scale>
          <a:sx n="100" d="100"/>
          <a:sy n="100" d="100"/>
        </p:scale>
        <p:origin x="-372" y="-9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BDB45-6C51-4741-B524-2EDD16C0CF8A}" type="datetimeFigureOut">
              <a:rPr lang="es-MX" smtClean="0"/>
              <a:pPr/>
              <a:t>28/09/2009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323D9-2E69-4A17-A826-20AC0F1A9C8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5A80-1CBC-417D-9BCD-CC7BA8A05DC8}" type="datetime1">
              <a:rPr lang="es-MX" smtClean="0"/>
              <a:pPr/>
              <a:t>28/09/2009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EC6D-1188-43B5-B7F9-282A985734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4EA9-D82F-48F9-9A6A-52DBFF6E88F1}" type="datetime1">
              <a:rPr lang="es-MX" smtClean="0"/>
              <a:pPr/>
              <a:t>28/09/2009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EC6D-1188-43B5-B7F9-282A985734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62E7-E3F8-4DFB-AB0E-1B004849C3E7}" type="datetime1">
              <a:rPr lang="es-MX" smtClean="0"/>
              <a:pPr/>
              <a:t>28/09/2009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EC6D-1188-43B5-B7F9-282A985734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9DA2-C8C0-4AE9-8F9D-514142713A49}" type="datetime1">
              <a:rPr lang="es-MX" smtClean="0"/>
              <a:pPr/>
              <a:t>28/09/2009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EC6D-1188-43B5-B7F9-282A985734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84CD-A71F-4791-B7D2-AF06AC6E56D5}" type="datetime1">
              <a:rPr lang="es-MX" smtClean="0"/>
              <a:pPr/>
              <a:t>28/09/2009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EC6D-1188-43B5-B7F9-282A985734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E293-7F85-4DA2-A26D-54AEF206D544}" type="datetime1">
              <a:rPr lang="es-MX" smtClean="0"/>
              <a:pPr/>
              <a:t>28/09/2009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EC6D-1188-43B5-B7F9-282A985734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FA6F-FA1D-49B2-AB7E-AAD1ADF94887}" type="datetime1">
              <a:rPr lang="es-MX" smtClean="0"/>
              <a:pPr/>
              <a:t>28/09/2009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EC6D-1188-43B5-B7F9-282A985734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2ED6-2126-4DDF-B0C5-C663F10A97DC}" type="datetime1">
              <a:rPr lang="es-MX" smtClean="0"/>
              <a:pPr/>
              <a:t>28/09/2009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EC6D-1188-43B5-B7F9-282A985734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45053-790E-486E-AC43-343CEFECC036}" type="datetime1">
              <a:rPr lang="es-MX" smtClean="0"/>
              <a:pPr/>
              <a:t>28/09/2009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EC6D-1188-43B5-B7F9-282A985734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93B9-D65B-48E7-94E0-1FB7D41BA5EA}" type="datetime1">
              <a:rPr lang="es-MX" smtClean="0"/>
              <a:pPr/>
              <a:t>28/09/2009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EC6D-1188-43B5-B7F9-282A985734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A581-CC2C-4F53-B2E5-E8CEA453BB7B}" type="datetime1">
              <a:rPr lang="es-MX" smtClean="0"/>
              <a:pPr/>
              <a:t>28/09/2009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EC6D-1188-43B5-B7F9-282A985734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E3DA0-A2D4-48E8-B735-97EB08B5564A}" type="datetime1">
              <a:rPr lang="es-MX" smtClean="0"/>
              <a:pPr/>
              <a:t>28/09/2009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5EC6D-1188-43B5-B7F9-282A985734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Hoja_de_c_lculo_de_Microsoft_Office_Excel2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package" Target="../embeddings/Hoja_de_c_lculo_de_Microsoft_Office_Excel3.xlsx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package" Target="../embeddings/Hoja_de_c_lculo_de_Microsoft_Office_Excel4.xlsx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package" Target="../embeddings/Hoja_de_c_lculo_de_Microsoft_Office_Excel5.xlsx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package" Target="../embeddings/Hoja_de_c_lculo_de_Microsoft_Office_Excel6.xls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package" Target="../embeddings/Hoja_de_c_lculo_de_Microsoft_Office_Excel7.xlsx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Hoja_de_c_lculo_de_Microsoft_Office_Excel1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4143380"/>
            <a:ext cx="7572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Base para determinar el ajuste estimado del </a:t>
            </a:r>
          </a:p>
          <a:p>
            <a:pPr algn="r"/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Subsidio Federal 2009</a:t>
            </a:r>
            <a:endParaRPr lang="es-MX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 descr="viñe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834" y="3571876"/>
            <a:ext cx="357190" cy="35719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928662" y="5715016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Septiembre de 2009</a:t>
            </a:r>
            <a:endParaRPr lang="es-MX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429388" y="1357298"/>
            <a:ext cx="41434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…Gasto de Operación</a:t>
            </a:r>
            <a:endParaRPr lang="es-ES" sz="1500" b="1" i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EC6D-1188-43B5-B7F9-282A98573482}" type="slidenum">
              <a:rPr lang="es-MX" smtClean="0"/>
              <a:pPr/>
              <a:t>10</a:t>
            </a:fld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857224" y="6286520"/>
            <a:ext cx="6000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rgbClr val="3D3758"/>
                </a:solidFill>
                <a:latin typeface="Century Gothic" pitchFamily="34" charset="0"/>
              </a:rPr>
              <a:t>Nota:</a:t>
            </a:r>
          </a:p>
          <a:p>
            <a:r>
              <a:rPr lang="es-ES" sz="800" dirty="0" smtClean="0">
                <a:solidFill>
                  <a:srgbClr val="3D3758"/>
                </a:solidFill>
                <a:latin typeface="Century Gothic" pitchFamily="34" charset="0"/>
              </a:rPr>
              <a:t>Cantidades en pesos</a:t>
            </a:r>
            <a:endParaRPr lang="es-ES" sz="800" dirty="0">
              <a:solidFill>
                <a:srgbClr val="3D3758"/>
              </a:solidFill>
              <a:latin typeface="Century Gothic" pitchFamily="34" charset="0"/>
            </a:endParaRPr>
          </a:p>
        </p:txBody>
      </p: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571472" y="3143248"/>
          <a:ext cx="8148637" cy="857250"/>
        </p:xfrm>
        <a:graphic>
          <a:graphicData uri="http://schemas.openxmlformats.org/presentationml/2006/ole">
            <p:oleObj spid="_x0000_s24582" name="Hoja de cálculo" r:id="rId4" imgW="9848945" imgH="1038130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viñe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1428736"/>
            <a:ext cx="214314" cy="214314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715140" y="1357298"/>
            <a:ext cx="235742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s-ES" sz="15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Fondos Institucionales Participables</a:t>
            </a:r>
            <a:endParaRPr lang="es-ES" sz="1500" b="1" u="none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357430"/>
            <a:ext cx="5310187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EC6D-1188-43B5-B7F9-282A98573482}" type="slidenum">
              <a:rPr lang="es-MX" smtClean="0"/>
              <a:pPr/>
              <a:t>11</a:t>
            </a:fld>
            <a:endParaRPr lang="es-MX"/>
          </a:p>
        </p:txBody>
      </p:sp>
      <p:sp>
        <p:nvSpPr>
          <p:cNvPr id="10" name="9 CuadroTexto"/>
          <p:cNvSpPr txBox="1"/>
          <p:nvPr/>
        </p:nvSpPr>
        <p:spPr>
          <a:xfrm>
            <a:off x="857224" y="6286520"/>
            <a:ext cx="6000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rgbClr val="3D3758"/>
                </a:solidFill>
                <a:latin typeface="Century Gothic" pitchFamily="34" charset="0"/>
              </a:rPr>
              <a:t>Nota:</a:t>
            </a:r>
          </a:p>
          <a:p>
            <a:r>
              <a:rPr lang="es-ES" sz="800" dirty="0" smtClean="0">
                <a:solidFill>
                  <a:srgbClr val="3D3758"/>
                </a:solidFill>
                <a:latin typeface="Century Gothic" pitchFamily="34" charset="0"/>
              </a:rPr>
              <a:t>Cantidades en pesos</a:t>
            </a:r>
            <a:endParaRPr lang="es-ES" sz="800" dirty="0">
              <a:solidFill>
                <a:srgbClr val="3D3758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viñe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1285860"/>
            <a:ext cx="214314" cy="214314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786578" y="1071546"/>
            <a:ext cx="235742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s-ES" sz="15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Subsidio Ordinario Federal 2009</a:t>
            </a:r>
          </a:p>
          <a:p>
            <a:r>
              <a:rPr lang="es-ES" sz="1500" u="none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(base para ajuste)</a:t>
            </a:r>
            <a:endParaRPr lang="es-ES" sz="1500" u="none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EC6D-1188-43B5-B7F9-282A98573482}" type="slidenum">
              <a:rPr lang="es-MX" smtClean="0"/>
              <a:pPr/>
              <a:t>12</a:t>
            </a:fld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857224" y="5715016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rgbClr val="3D3758"/>
                </a:solidFill>
                <a:latin typeface="Century Gothic" pitchFamily="34" charset="0"/>
              </a:rPr>
              <a:t>Notas:</a:t>
            </a:r>
          </a:p>
          <a:p>
            <a:pPr marL="176213"/>
            <a:r>
              <a:rPr lang="es-ES" sz="800" dirty="0" smtClean="0">
                <a:solidFill>
                  <a:srgbClr val="3D3758"/>
                </a:solidFill>
                <a:latin typeface="Century Gothic" pitchFamily="34" charset="0"/>
              </a:rPr>
              <a:t>El gasto de operación de subsidio ordinario federal corresponde a un importe de $361,955,537.07 al cual se le   descuenta la cantidad de $2,100,000.00 de gasto de  operación de COEPES.</a:t>
            </a:r>
          </a:p>
          <a:p>
            <a:r>
              <a:rPr lang="es-ES" sz="800" dirty="0" smtClean="0">
                <a:solidFill>
                  <a:srgbClr val="3D3758"/>
                </a:solidFill>
                <a:latin typeface="Century Gothic" pitchFamily="34" charset="0"/>
              </a:rPr>
              <a:t>      Ajuste del 1.356466%  </a:t>
            </a:r>
          </a:p>
          <a:p>
            <a:r>
              <a:rPr lang="es-ES" sz="800" dirty="0" smtClean="0">
                <a:solidFill>
                  <a:srgbClr val="3D3758"/>
                </a:solidFill>
                <a:latin typeface="Century Gothic" pitchFamily="34" charset="0"/>
              </a:rPr>
              <a:t>      Cantidades en pesos</a:t>
            </a:r>
            <a:endParaRPr lang="es-ES" sz="800" dirty="0">
              <a:solidFill>
                <a:srgbClr val="3D3758"/>
              </a:solidFill>
              <a:latin typeface="Century Gothic" pitchFamily="34" charset="0"/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785926"/>
            <a:ext cx="7974013" cy="391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viñe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1428736"/>
            <a:ext cx="214314" cy="214314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715140" y="1357298"/>
            <a:ext cx="235742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s-ES" sz="15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Servicios Personales</a:t>
            </a:r>
            <a:endParaRPr lang="es-ES" sz="1500" b="1" u="none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EC6D-1188-43B5-B7F9-282A98573482}" type="slidenum">
              <a:rPr lang="es-MX" smtClean="0"/>
              <a:pPr/>
              <a:t>13</a:t>
            </a:fld>
            <a:endParaRPr lang="es-MX"/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1000100" y="3143248"/>
          <a:ext cx="7658100" cy="542925"/>
        </p:xfrm>
        <a:graphic>
          <a:graphicData uri="http://schemas.openxmlformats.org/presentationml/2006/ole">
            <p:oleObj spid="_x0000_s49155" name="Hoja de cálculo" r:id="rId5" imgW="7658212" imgH="542813" progId="Excel.Sheet.12">
              <p:embed/>
            </p:oleObj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857224" y="6286520"/>
            <a:ext cx="6000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rgbClr val="3D3758"/>
                </a:solidFill>
                <a:latin typeface="Century Gothic" pitchFamily="34" charset="0"/>
              </a:rPr>
              <a:t>Nota:</a:t>
            </a:r>
          </a:p>
          <a:p>
            <a:r>
              <a:rPr lang="es-ES" sz="800" dirty="0" smtClean="0">
                <a:solidFill>
                  <a:srgbClr val="3D3758"/>
                </a:solidFill>
                <a:latin typeface="Century Gothic" pitchFamily="34" charset="0"/>
              </a:rPr>
              <a:t>Cantidades en pesos</a:t>
            </a:r>
            <a:endParaRPr lang="es-ES" sz="800" dirty="0">
              <a:solidFill>
                <a:srgbClr val="3D3758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viñe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1428736"/>
            <a:ext cx="214314" cy="214314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715140" y="1357298"/>
            <a:ext cx="235742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s-ES" sz="15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Gasto de Operación</a:t>
            </a:r>
            <a:endParaRPr lang="es-ES" sz="1500" b="1" u="none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57224" y="5500702"/>
            <a:ext cx="6000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rgbClr val="3D3758"/>
                </a:solidFill>
                <a:latin typeface="Century Gothic" pitchFamily="34" charset="0"/>
              </a:rPr>
              <a:t>Notas:</a:t>
            </a:r>
          </a:p>
          <a:p>
            <a:r>
              <a:rPr lang="es-ES" sz="800" dirty="0" smtClean="0">
                <a:solidFill>
                  <a:srgbClr val="3D3758"/>
                </a:solidFill>
                <a:latin typeface="Century Gothic" pitchFamily="34" charset="0"/>
              </a:rPr>
              <a:t>Cantidades en pesos</a:t>
            </a:r>
            <a:endParaRPr lang="es-ES" sz="800" dirty="0">
              <a:solidFill>
                <a:srgbClr val="3D3758"/>
              </a:solidFill>
              <a:latin typeface="Century Gothic" pitchFamily="34" charset="0"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EC6D-1188-43B5-B7F9-282A98573482}" type="slidenum">
              <a:rPr lang="es-MX" smtClean="0"/>
              <a:pPr/>
              <a:t>14</a:t>
            </a:fld>
            <a:endParaRPr lang="es-MX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500034" y="3286124"/>
          <a:ext cx="8429625" cy="857250"/>
        </p:xfrm>
        <a:graphic>
          <a:graphicData uri="http://schemas.openxmlformats.org/presentationml/2006/ole">
            <p:oleObj spid="_x0000_s26627" name="Hoja de cálculo" r:id="rId5" imgW="9858459" imgH="904801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viñe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1500174"/>
            <a:ext cx="214314" cy="214314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786578" y="1428736"/>
            <a:ext cx="250033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s-ES" sz="15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Ajuste Red Universitaria y Conceptos</a:t>
            </a:r>
            <a:endParaRPr lang="es-ES" sz="1500" b="1" u="none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57224" y="2000240"/>
            <a:ext cx="5214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</a:rPr>
              <a:t>Centros Universitarios</a:t>
            </a:r>
            <a:endParaRPr lang="es-E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2286000" y="2643188"/>
          <a:ext cx="4813300" cy="3529012"/>
        </p:xfrm>
        <a:graphic>
          <a:graphicData uri="http://schemas.openxmlformats.org/presentationml/2006/ole">
            <p:oleObj spid="_x0000_s16386" name="Hoja de cálculo" r:id="rId5" imgW="6819863" imgH="5000513" progId="Excel.Sheet.12">
              <p:embed/>
            </p:oleObj>
          </a:graphicData>
        </a:graphic>
      </p:graphicFrame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EC6D-1188-43B5-B7F9-282A98573482}" type="slidenum">
              <a:rPr lang="es-MX" smtClean="0"/>
              <a:pPr/>
              <a:t>15</a:t>
            </a:fld>
            <a:endParaRPr lang="es-MX"/>
          </a:p>
        </p:txBody>
      </p:sp>
      <p:sp>
        <p:nvSpPr>
          <p:cNvPr id="10" name="9 CuadroTexto"/>
          <p:cNvSpPr txBox="1"/>
          <p:nvPr/>
        </p:nvSpPr>
        <p:spPr>
          <a:xfrm>
            <a:off x="857224" y="6286520"/>
            <a:ext cx="6000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rgbClr val="3D3758"/>
                </a:solidFill>
                <a:latin typeface="Century Gothic" pitchFamily="34" charset="0"/>
              </a:rPr>
              <a:t>Nota:</a:t>
            </a:r>
          </a:p>
          <a:p>
            <a:r>
              <a:rPr lang="es-ES" sz="800" dirty="0" smtClean="0">
                <a:solidFill>
                  <a:srgbClr val="3D3758"/>
                </a:solidFill>
                <a:latin typeface="Century Gothic" pitchFamily="34" charset="0"/>
              </a:rPr>
              <a:t>Cantidades en pesos</a:t>
            </a:r>
            <a:endParaRPr lang="es-ES" sz="800" dirty="0">
              <a:solidFill>
                <a:srgbClr val="3D3758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857224" y="2000240"/>
            <a:ext cx="5214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</a:rPr>
              <a:t>Administración General</a:t>
            </a:r>
            <a:endParaRPr lang="es-E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2500313" y="2643188"/>
          <a:ext cx="4576762" cy="3652837"/>
        </p:xfrm>
        <a:graphic>
          <a:graphicData uri="http://schemas.openxmlformats.org/presentationml/2006/ole">
            <p:oleObj spid="_x0000_s29700" name="Hoja de cálculo" r:id="rId4" imgW="6981779" imgH="5572125" progId="Excel.Sheet.12">
              <p:embed/>
            </p:oleObj>
          </a:graphicData>
        </a:graphic>
      </p:graphicFrame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EC6D-1188-43B5-B7F9-282A98573482}" type="slidenum">
              <a:rPr lang="es-MX" smtClean="0"/>
              <a:pPr/>
              <a:t>16</a:t>
            </a:fld>
            <a:endParaRPr lang="es-MX"/>
          </a:p>
        </p:txBody>
      </p:sp>
      <p:sp>
        <p:nvSpPr>
          <p:cNvPr id="10" name="9 CuadroTexto"/>
          <p:cNvSpPr txBox="1"/>
          <p:nvPr/>
        </p:nvSpPr>
        <p:spPr>
          <a:xfrm>
            <a:off x="857224" y="6286520"/>
            <a:ext cx="6000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rgbClr val="3D3758"/>
                </a:solidFill>
                <a:latin typeface="Century Gothic" pitchFamily="34" charset="0"/>
              </a:rPr>
              <a:t>Nota:</a:t>
            </a:r>
          </a:p>
          <a:p>
            <a:r>
              <a:rPr lang="es-ES" sz="800" dirty="0" smtClean="0">
                <a:solidFill>
                  <a:srgbClr val="3D3758"/>
                </a:solidFill>
                <a:latin typeface="Century Gothic" pitchFamily="34" charset="0"/>
              </a:rPr>
              <a:t>Cantidades en pesos</a:t>
            </a:r>
            <a:endParaRPr lang="es-ES" sz="800" dirty="0">
              <a:solidFill>
                <a:srgbClr val="3D3758"/>
              </a:solidFill>
              <a:latin typeface="Century Gothic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357950" y="1428736"/>
            <a:ext cx="292895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s-ES" sz="1500" b="1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…Ajuste Red Universitaria y Conceptos</a:t>
            </a:r>
            <a:endParaRPr lang="es-ES" sz="1500" b="1" i="1" u="none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928662" y="2000240"/>
            <a:ext cx="5214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</a:rPr>
              <a:t>Conceptos</a:t>
            </a:r>
            <a:endParaRPr lang="es-E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EC6D-1188-43B5-B7F9-282A98573482}" type="slidenum">
              <a:rPr lang="es-MX" smtClean="0"/>
              <a:pPr/>
              <a:t>17</a:t>
            </a:fld>
            <a:endParaRPr lang="es-MX"/>
          </a:p>
        </p:txBody>
      </p:sp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1500166" y="2786058"/>
          <a:ext cx="6772275" cy="2962275"/>
        </p:xfrm>
        <a:graphic>
          <a:graphicData uri="http://schemas.openxmlformats.org/presentationml/2006/ole">
            <p:oleObj spid="_x0000_s31753" name="Hoja de cálculo" r:id="rId4" imgW="6772359" imgH="2962201" progId="Excel.Sheet.12">
              <p:embed/>
            </p:oleObj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857224" y="6286520"/>
            <a:ext cx="6000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rgbClr val="3D3758"/>
                </a:solidFill>
                <a:latin typeface="Century Gothic" pitchFamily="34" charset="0"/>
              </a:rPr>
              <a:t>Nota:</a:t>
            </a:r>
          </a:p>
          <a:p>
            <a:r>
              <a:rPr lang="es-ES" sz="800" dirty="0" smtClean="0">
                <a:solidFill>
                  <a:srgbClr val="3D3758"/>
                </a:solidFill>
                <a:latin typeface="Century Gothic" pitchFamily="34" charset="0"/>
              </a:rPr>
              <a:t>Cantidades en pesos</a:t>
            </a:r>
            <a:endParaRPr lang="es-ES" sz="800" dirty="0">
              <a:solidFill>
                <a:srgbClr val="3D3758"/>
              </a:solidFill>
              <a:latin typeface="Century Gothic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357950" y="1428736"/>
            <a:ext cx="292895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s-ES" sz="1500" b="1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…Ajuste Red Universitaria y Conceptos</a:t>
            </a:r>
            <a:endParaRPr lang="es-ES" sz="1500" b="1" i="1" u="none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5214950"/>
            <a:ext cx="8229600" cy="1143000"/>
          </a:xfrm>
        </p:spPr>
        <p:txBody>
          <a:bodyPr>
            <a:normAutofit/>
          </a:bodyPr>
          <a:lstStyle/>
          <a:p>
            <a:r>
              <a:rPr lang="es-ES" sz="2400" u="non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Guadalajara, Jal., México, 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septiembre </a:t>
            </a:r>
            <a:r>
              <a:rPr lang="es-ES" sz="2400" u="non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 2009</a:t>
            </a:r>
            <a:br>
              <a:rPr lang="es-ES" sz="2400" u="non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EC6D-1188-43B5-B7F9-282A98573482}" type="slidenum">
              <a:rPr lang="es-MX" smtClean="0"/>
              <a:pPr/>
              <a:t>18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857364"/>
            <a:ext cx="8258204" cy="448311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MX" sz="2000" dirty="0" smtClean="0"/>
              <a:t>	</a:t>
            </a:r>
            <a:r>
              <a:rPr lang="es-MX" sz="2000" dirty="0" smtClean="0">
                <a:solidFill>
                  <a:schemeClr val="bg1">
                    <a:lumMod val="50000"/>
                  </a:schemeClr>
                </a:solidFill>
              </a:rPr>
              <a:t>Derivado de la inestabilidad económica que se presenta en todo el país y que trajo consigo una disminución significativa en la recaudación, la Secretaria de Hacienda determino un plan de austeridad en el gasto público.</a:t>
            </a:r>
          </a:p>
          <a:p>
            <a:pPr algn="just">
              <a:buNone/>
            </a:pPr>
            <a:endParaRPr lang="es-MX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es-MX" sz="2000" dirty="0" smtClean="0">
                <a:solidFill>
                  <a:schemeClr val="bg1">
                    <a:lumMod val="50000"/>
                  </a:schemeClr>
                </a:solidFill>
              </a:rPr>
              <a:t>	Este plan se centro en una reducción en el presupuesto que se asigna a las entidades públicas, la cual también impacto significativamente en la partida de educación.   </a:t>
            </a:r>
          </a:p>
          <a:p>
            <a:pPr algn="just">
              <a:buNone/>
            </a:pPr>
            <a:endParaRPr lang="es-MX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es-MX" sz="2000" dirty="0" smtClean="0">
                <a:solidFill>
                  <a:schemeClr val="bg1">
                    <a:lumMod val="50000"/>
                  </a:schemeClr>
                </a:solidFill>
              </a:rPr>
              <a:t>	De acuerdo a las proyecciones resultantes de las primeras retenciones realizadas por la SHCP, el estimado a recortar en el presupuesto de subsidio federal ordinario en el presente ejercicio corresponde al 1.36% en todos los rubros de gasto. </a:t>
            </a:r>
            <a:endParaRPr lang="es-E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EC6D-1188-43B5-B7F9-282A98573482}" type="slidenum">
              <a:rPr lang="es-MX" smtClean="0"/>
              <a:pPr/>
              <a:t>2</a:t>
            </a:fld>
            <a:endParaRPr lang="es-MX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43636" y="1285860"/>
            <a:ext cx="2514589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s-ES" sz="15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Introducción</a:t>
            </a:r>
            <a:endParaRPr lang="es-ES" sz="1500" b="1" u="none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 descr="viñe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1428736"/>
            <a:ext cx="214314" cy="214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viñe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285860"/>
            <a:ext cx="214314" cy="214314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715008" y="1214422"/>
            <a:ext cx="235742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s-ES" sz="15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Subsidio Federal 2009</a:t>
            </a:r>
            <a:endParaRPr lang="es-ES" sz="1500" b="1" u="none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EC6D-1188-43B5-B7F9-282A98573482}" type="slidenum">
              <a:rPr lang="es-MX" smtClean="0"/>
              <a:pPr/>
              <a:t>3</a:t>
            </a:fld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857224" y="6286520"/>
            <a:ext cx="6000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rgbClr val="3D3758"/>
                </a:solidFill>
                <a:latin typeface="Century Gothic" pitchFamily="34" charset="0"/>
              </a:rPr>
              <a:t>Nota:</a:t>
            </a:r>
          </a:p>
          <a:p>
            <a:r>
              <a:rPr lang="es-ES" sz="800" dirty="0" smtClean="0">
                <a:solidFill>
                  <a:srgbClr val="3D3758"/>
                </a:solidFill>
                <a:latin typeface="Century Gothic" pitchFamily="34" charset="0"/>
              </a:rPr>
              <a:t>Cantidades en pesos</a:t>
            </a:r>
            <a:endParaRPr lang="es-ES" sz="800" dirty="0">
              <a:solidFill>
                <a:srgbClr val="3D3758"/>
              </a:solidFill>
              <a:latin typeface="Century Gothic" pitchFamily="34" charset="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 l="6250" t="30833" r="23437" b="17083"/>
          <a:stretch>
            <a:fillRect/>
          </a:stretch>
        </p:blipFill>
        <p:spPr bwMode="auto">
          <a:xfrm>
            <a:off x="1428728" y="1785926"/>
            <a:ext cx="642942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viñe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285860"/>
            <a:ext cx="214314" cy="214314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929322" y="1214422"/>
            <a:ext cx="235742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s-ES" sz="15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Asignación Mensual</a:t>
            </a:r>
            <a:endParaRPr lang="es-ES" sz="1500" b="1" u="none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EC6D-1188-43B5-B7F9-282A98573482}" type="slidenum">
              <a:rPr lang="es-MX" smtClean="0"/>
              <a:pPr/>
              <a:t>4</a:t>
            </a:fld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857224" y="6286520"/>
            <a:ext cx="6000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rgbClr val="3D3758"/>
                </a:solidFill>
                <a:latin typeface="Century Gothic" pitchFamily="34" charset="0"/>
              </a:rPr>
              <a:t>Nota:</a:t>
            </a:r>
          </a:p>
          <a:p>
            <a:r>
              <a:rPr lang="es-ES" sz="800" dirty="0" smtClean="0">
                <a:solidFill>
                  <a:srgbClr val="3D3758"/>
                </a:solidFill>
                <a:latin typeface="Century Gothic" pitchFamily="34" charset="0"/>
              </a:rPr>
              <a:t>Cantidades en pesos</a:t>
            </a:r>
            <a:endParaRPr lang="es-ES" sz="800" dirty="0">
              <a:solidFill>
                <a:srgbClr val="3D3758"/>
              </a:solidFill>
              <a:latin typeface="Century Gothic" pitchFamily="34" charset="0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 l="6308" t="22780" r="37617" b="34287"/>
          <a:stretch>
            <a:fillRect/>
          </a:stretch>
        </p:blipFill>
        <p:spPr bwMode="auto">
          <a:xfrm>
            <a:off x="1071538" y="1928802"/>
            <a:ext cx="692948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viñe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1285860"/>
            <a:ext cx="214314" cy="214314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215074" y="1214422"/>
            <a:ext cx="235742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s-ES" sz="15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Ministraciones</a:t>
            </a:r>
            <a:endParaRPr lang="es-ES" sz="1500" b="1" u="none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EC6D-1188-43B5-B7F9-282A98573482}" type="slidenum">
              <a:rPr lang="es-MX" smtClean="0"/>
              <a:pPr/>
              <a:t>5</a:t>
            </a:fld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857224" y="5286388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800" b="1" dirty="0" smtClean="0">
                <a:solidFill>
                  <a:srgbClr val="3D3758"/>
                </a:solidFill>
                <a:latin typeface="Century Gothic" pitchFamily="34" charset="0"/>
              </a:rPr>
              <a:t>Nota</a:t>
            </a:r>
            <a:r>
              <a:rPr lang="es-ES" sz="800" b="1" dirty="0" smtClean="0">
                <a:solidFill>
                  <a:srgbClr val="3D3758"/>
                </a:solidFill>
                <a:latin typeface="Century Gothic" pitchFamily="34" charset="0"/>
              </a:rPr>
              <a:t>:</a:t>
            </a:r>
            <a:r>
              <a:rPr lang="es-MX" sz="800" b="1" dirty="0" smtClean="0">
                <a:solidFill>
                  <a:srgbClr val="3D3758"/>
                </a:solidFill>
                <a:latin typeface="Century Gothic" pitchFamily="34" charset="0"/>
              </a:rPr>
              <a:t>*</a:t>
            </a:r>
            <a:r>
              <a:rPr lang="es-MX" sz="800" dirty="0" smtClean="0">
                <a:solidFill>
                  <a:srgbClr val="3D3758"/>
                </a:solidFill>
                <a:latin typeface="Century Gothic" pitchFamily="34" charset="0"/>
              </a:rPr>
              <a:t> Hasta el día de hoy el ajuste mensual realizado por la SHCP asciende a la cantidad de $ 5'421,086.03, la cual siguiendo la misma perspectiva de ajuste al mes de diciembre sumaría un monto de $ </a:t>
            </a:r>
            <a:r>
              <a:rPr lang="es-MX" sz="800" dirty="0" smtClean="0">
                <a:solidFill>
                  <a:srgbClr val="3D3758"/>
                </a:solidFill>
                <a:latin typeface="Century Gothic" pitchFamily="34" charset="0"/>
              </a:rPr>
              <a:t>32,,501,099.52 lo </a:t>
            </a:r>
            <a:r>
              <a:rPr lang="es-MX" sz="800" dirty="0" smtClean="0">
                <a:solidFill>
                  <a:srgbClr val="3D3758"/>
                </a:solidFill>
                <a:latin typeface="Century Gothic" pitchFamily="34" charset="0"/>
              </a:rPr>
              <a:t>que representa un 1.36% del presupuesto ordinario asignado respecto a la asignación inicial reportada por la SEP ($ 2,325'450,148.00). Este no incluye la aportación para incremento salarial, ya que  solo se notificó el porcentaje de 4.25% directo al salario y 1.25% a prestaciones no ligadas, por lo que en un estimado anual representado en el </a:t>
            </a:r>
            <a:r>
              <a:rPr lang="es-MX" sz="800" dirty="0" err="1" smtClean="0">
                <a:solidFill>
                  <a:srgbClr val="3D3758"/>
                </a:solidFill>
                <a:latin typeface="Century Gothic" pitchFamily="34" charset="0"/>
              </a:rPr>
              <a:t>PIyE</a:t>
            </a:r>
            <a:r>
              <a:rPr lang="es-MX" sz="800" dirty="0" smtClean="0">
                <a:solidFill>
                  <a:srgbClr val="3D3758"/>
                </a:solidFill>
                <a:latin typeface="Century Gothic" pitchFamily="34" charset="0"/>
              </a:rPr>
              <a:t> 2009 ampliado se consideró que la asignación correspondería a $ 72'662,691.00;  tomando de referencia el importe antes mencionado el porcentaje sube a 1.45%</a:t>
            </a:r>
            <a:endParaRPr lang="es-ES" sz="800" dirty="0" smtClean="0">
              <a:solidFill>
                <a:srgbClr val="3D3758"/>
              </a:solidFill>
              <a:latin typeface="Century Gothic" pitchFamily="34" charset="0"/>
            </a:endParaRPr>
          </a:p>
          <a:p>
            <a:pPr algn="just"/>
            <a:r>
              <a:rPr lang="es-ES" sz="800" dirty="0" smtClean="0">
                <a:solidFill>
                  <a:srgbClr val="3D3758"/>
                </a:solidFill>
                <a:latin typeface="Century Gothic" pitchFamily="34" charset="0"/>
              </a:rPr>
              <a:t>Cantidades en pesos</a:t>
            </a:r>
            <a:endParaRPr lang="es-ES" sz="800" dirty="0">
              <a:solidFill>
                <a:srgbClr val="3D3758"/>
              </a:solidFill>
              <a:latin typeface="Century Gothic" pitchFamily="34" charset="0"/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 l="9375" t="27100" r="26757" b="35546"/>
          <a:stretch>
            <a:fillRect/>
          </a:stretch>
        </p:blipFill>
        <p:spPr bwMode="auto">
          <a:xfrm>
            <a:off x="785786" y="1643050"/>
            <a:ext cx="778674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viñe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610" y="1285860"/>
            <a:ext cx="214314" cy="214314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000924" y="1214422"/>
            <a:ext cx="235742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s-ES" sz="15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Subsidio 2009</a:t>
            </a:r>
            <a:endParaRPr lang="es-ES" sz="1500" b="1" u="none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EC6D-1188-43B5-B7F9-282A98573482}" type="slidenum">
              <a:rPr lang="es-MX" smtClean="0"/>
              <a:pPr/>
              <a:t>6</a:t>
            </a:fld>
            <a:endParaRPr lang="es-MX"/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 cstate="print"/>
          <a:srcRect t="4530" r="3367"/>
          <a:stretch>
            <a:fillRect/>
          </a:stretch>
        </p:blipFill>
        <p:spPr bwMode="auto">
          <a:xfrm>
            <a:off x="1071538" y="1857364"/>
            <a:ext cx="7000924" cy="451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857224" y="6286520"/>
            <a:ext cx="6000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rgbClr val="3D3758"/>
                </a:solidFill>
                <a:latin typeface="Century Gothic" pitchFamily="34" charset="0"/>
              </a:rPr>
              <a:t>Nota:</a:t>
            </a:r>
          </a:p>
          <a:p>
            <a:r>
              <a:rPr lang="es-ES" sz="800" dirty="0" smtClean="0">
                <a:solidFill>
                  <a:srgbClr val="3D3758"/>
                </a:solidFill>
                <a:latin typeface="Century Gothic" pitchFamily="34" charset="0"/>
              </a:rPr>
              <a:t>Cantidades en pesos</a:t>
            </a:r>
            <a:endParaRPr lang="es-ES" sz="800" dirty="0">
              <a:solidFill>
                <a:srgbClr val="3D3758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500034" y="3071810"/>
          <a:ext cx="8493125" cy="930275"/>
        </p:xfrm>
        <a:graphic>
          <a:graphicData uri="http://schemas.openxmlformats.org/presentationml/2006/ole">
            <p:oleObj spid="_x0000_s17409" name="Hoja de cálculo" r:id="rId4" imgW="10363274" imgH="1133512" progId="Excel.Sheet.12">
              <p:embed/>
            </p:oleObj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072298" y="1242940"/>
            <a:ext cx="20717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…Subsidio 2009</a:t>
            </a:r>
            <a:endParaRPr lang="es-ES" sz="15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EC6D-1188-43B5-B7F9-282A98573482}" type="slidenum">
              <a:rPr lang="es-MX" smtClean="0"/>
              <a:pPr/>
              <a:t>7</a:t>
            </a:fld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857224" y="6286520"/>
            <a:ext cx="6000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rgbClr val="3D3758"/>
                </a:solidFill>
                <a:latin typeface="Century Gothic" pitchFamily="34" charset="0"/>
              </a:rPr>
              <a:t>Nota:</a:t>
            </a:r>
          </a:p>
          <a:p>
            <a:r>
              <a:rPr lang="es-ES" sz="800" dirty="0" smtClean="0">
                <a:solidFill>
                  <a:srgbClr val="3D3758"/>
                </a:solidFill>
                <a:latin typeface="Century Gothic" pitchFamily="34" charset="0"/>
              </a:rPr>
              <a:t>Cantidades en pesos</a:t>
            </a:r>
            <a:endParaRPr lang="es-ES" sz="800" dirty="0">
              <a:solidFill>
                <a:srgbClr val="3D3758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viñe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1428736"/>
            <a:ext cx="214314" cy="214314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715140" y="1357298"/>
            <a:ext cx="235742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s-ES" sz="15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Servicios Personales</a:t>
            </a:r>
            <a:endParaRPr lang="es-ES" sz="1500" b="1" u="none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2214554"/>
            <a:ext cx="5748337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EC6D-1188-43B5-B7F9-282A98573482}" type="slidenum">
              <a:rPr lang="es-MX" smtClean="0"/>
              <a:pPr/>
              <a:t>8</a:t>
            </a:fld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857224" y="6286520"/>
            <a:ext cx="6000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rgbClr val="3D3758"/>
                </a:solidFill>
                <a:latin typeface="Century Gothic" pitchFamily="34" charset="0"/>
              </a:rPr>
              <a:t>Nota:</a:t>
            </a:r>
          </a:p>
          <a:p>
            <a:r>
              <a:rPr lang="es-ES" sz="800" dirty="0" smtClean="0">
                <a:solidFill>
                  <a:srgbClr val="3D3758"/>
                </a:solidFill>
                <a:latin typeface="Century Gothic" pitchFamily="34" charset="0"/>
              </a:rPr>
              <a:t>Cantidades en pesos</a:t>
            </a:r>
            <a:endParaRPr lang="es-ES" sz="800" dirty="0">
              <a:solidFill>
                <a:srgbClr val="3D3758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viñe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1428736"/>
            <a:ext cx="214314" cy="214314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715140" y="1357298"/>
            <a:ext cx="235742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s-ES" sz="15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Gasto de Operación</a:t>
            </a:r>
            <a:endParaRPr lang="es-ES" sz="1500" b="1" u="none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EC6D-1188-43B5-B7F9-282A98573482}" type="slidenum">
              <a:rPr lang="es-MX" smtClean="0"/>
              <a:pPr/>
              <a:t>9</a:t>
            </a:fld>
            <a:endParaRPr lang="es-MX"/>
          </a:p>
        </p:txBody>
      </p:sp>
      <p:sp>
        <p:nvSpPr>
          <p:cNvPr id="10" name="9 CuadroTexto"/>
          <p:cNvSpPr txBox="1"/>
          <p:nvPr/>
        </p:nvSpPr>
        <p:spPr>
          <a:xfrm>
            <a:off x="857224" y="6286520"/>
            <a:ext cx="6000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rgbClr val="3D3758"/>
                </a:solidFill>
                <a:latin typeface="Century Gothic" pitchFamily="34" charset="0"/>
              </a:rPr>
              <a:t>Nota:</a:t>
            </a:r>
          </a:p>
          <a:p>
            <a:r>
              <a:rPr lang="es-ES" sz="800" dirty="0" smtClean="0">
                <a:solidFill>
                  <a:srgbClr val="3D3758"/>
                </a:solidFill>
                <a:latin typeface="Century Gothic" pitchFamily="34" charset="0"/>
              </a:rPr>
              <a:t>Cantidades en pesos</a:t>
            </a:r>
            <a:endParaRPr lang="es-ES" sz="800" dirty="0">
              <a:solidFill>
                <a:srgbClr val="3D3758"/>
              </a:solidFill>
              <a:latin typeface="Century Gothic" pitchFamily="34" charset="0"/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1214414" y="2285992"/>
            <a:ext cx="6992937" cy="3608387"/>
            <a:chOff x="1214414" y="2285992"/>
            <a:chExt cx="6992937" cy="3608387"/>
          </a:xfrm>
        </p:grpSpPr>
        <p:pic>
          <p:nvPicPr>
            <p:cNvPr id="3584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4414" y="2285992"/>
              <a:ext cx="6992937" cy="3608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11 CuadroTexto"/>
            <p:cNvSpPr txBox="1"/>
            <p:nvPr/>
          </p:nvSpPr>
          <p:spPr>
            <a:xfrm>
              <a:off x="5844618" y="5584133"/>
              <a:ext cx="1500198" cy="230832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796,654,379.00</a:t>
              </a:r>
              <a:endParaRPr lang="es-MX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342</Words>
  <Application>Microsoft Office PowerPoint</Application>
  <PresentationFormat>Presentación en pantalla (4:3)</PresentationFormat>
  <Paragraphs>79</Paragraphs>
  <Slides>18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0" baseType="lpstr">
      <vt:lpstr>Tema de Office</vt:lpstr>
      <vt:lpstr>Hoja de cálculo</vt:lpstr>
      <vt:lpstr>Diapositiva 1</vt:lpstr>
      <vt:lpstr>Introducción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Guadalajara, Jal., México, septiembre de 2009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2538245</dc:creator>
  <cp:lastModifiedBy>9426159</cp:lastModifiedBy>
  <cp:revision>76</cp:revision>
  <dcterms:created xsi:type="dcterms:W3CDTF">2009-09-25T16:23:13Z</dcterms:created>
  <dcterms:modified xsi:type="dcterms:W3CDTF">2009-09-29T01:13:29Z</dcterms:modified>
</cp:coreProperties>
</file>