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  <p:sldMasterId id="21474841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0" r:id="rId4"/>
    <p:sldId id="284" r:id="rId5"/>
    <p:sldId id="296" r:id="rId6"/>
    <p:sldId id="297" r:id="rId7"/>
    <p:sldId id="258" r:id="rId8"/>
    <p:sldId id="293" r:id="rId9"/>
    <p:sldId id="302" r:id="rId10"/>
    <p:sldId id="295" r:id="rId11"/>
    <p:sldId id="303" r:id="rId12"/>
    <p:sldId id="306" r:id="rId13"/>
    <p:sldId id="307" r:id="rId14"/>
    <p:sldId id="308" r:id="rId15"/>
    <p:sldId id="286" r:id="rId16"/>
    <p:sldId id="318" r:id="rId17"/>
    <p:sldId id="316" r:id="rId18"/>
    <p:sldId id="315" r:id="rId19"/>
    <p:sldId id="314" r:id="rId20"/>
    <p:sldId id="313" r:id="rId21"/>
    <p:sldId id="312" r:id="rId22"/>
    <p:sldId id="304" r:id="rId23"/>
    <p:sldId id="291" r:id="rId24"/>
    <p:sldId id="265" r:id="rId25"/>
    <p:sldId id="319" r:id="rId26"/>
    <p:sldId id="309" r:id="rId27"/>
    <p:sldId id="301" r:id="rId28"/>
  </p:sldIdLst>
  <p:sldSz cx="9144000" cy="6858000" type="screen4x3"/>
  <p:notesSz cx="6858000" cy="92075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F0"/>
    <a:srgbClr val="E7F5FF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808" autoAdjust="0"/>
  </p:normalViewPr>
  <p:slideViewPr>
    <p:cSldViewPr>
      <p:cViewPr>
        <p:scale>
          <a:sx n="66" d="100"/>
          <a:sy n="66" d="100"/>
        </p:scale>
        <p:origin x="-1290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102"/>
      </p:cViewPr>
      <p:guideLst>
        <p:guide orient="horz" pos="290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Gabinete%20Econ&#243;mico\plan_de_austeridad_udg,_cuadros_balu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Microsoft\Windows\Temporary%20Internet%20Files\Low\Content.IE5\J6J7F207\TELEFONIA_CELULAR%5b1%5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binete%202\Com_%20%20CFE1%20tabla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binete%202\Com_%20%20CFE1%20tabla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binete%202\Com_%20%20CFE1%20tabla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binete%202\Com_%20%20CFE1%20tabla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binete%202\Com_%20%20CFE1%20tabla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Gabinete%202\Com_%20%20CFE1%20tabla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Microsoft\Windows\Temporary%20Internet%20Files\Low\Content.IE5\D3LJS54S\Reporte_RED_UNIVERSITARIA_(Hrs__Extras-Contratos)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74430169912971"/>
          <c:y val="5.2634932979056817E-2"/>
          <c:w val="0.8600666144802076"/>
          <c:h val="0.72947841396368895"/>
        </c:manualLayout>
      </c:layout>
      <c:barChart>
        <c:barDir val="col"/>
        <c:grouping val="clustered"/>
        <c:ser>
          <c:idx val="0"/>
          <c:order val="0"/>
          <c:tx>
            <c:strRef>
              <c:f>Hoja3!$G$3</c:f>
              <c:strCache>
                <c:ptCount val="1"/>
                <c:pt idx="0">
                  <c:v>Promedio Mensual Gastado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 rot="-1920000"/>
              <a:lstStyle/>
              <a:p>
                <a:pPr>
                  <a:defRPr lang="es-CO" sz="1200" b="1">
                    <a:solidFill>
                      <a:srgbClr val="000066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Hoja3!$F$4:$F$11</c:f>
              <c:strCache>
                <c:ptCount val="8"/>
                <c:pt idx="0">
                  <c:v>RG</c:v>
                </c:pt>
                <c:pt idx="1">
                  <c:v>SG</c:v>
                </c:pt>
                <c:pt idx="2">
                  <c:v>VR</c:v>
                </c:pt>
                <c:pt idx="3">
                  <c:v>RC, SUV y SEMS</c:v>
                </c:pt>
                <c:pt idx="4">
                  <c:v>Coords y Directores Grales.</c:v>
                </c:pt>
                <c:pt idx="5">
                  <c:v>Coordinador  </c:v>
                </c:pt>
                <c:pt idx="6">
                  <c:v>Secretarios R.G. S. G y V.E</c:v>
                </c:pt>
                <c:pt idx="7">
                  <c:v>Secretarios y Jefes Unidad</c:v>
                </c:pt>
              </c:strCache>
            </c:strRef>
          </c:cat>
          <c:val>
            <c:numRef>
              <c:f>Hoja3!$G$4:$G$11</c:f>
              <c:numCache>
                <c:formatCode>"$"#,##0.00</c:formatCode>
                <c:ptCount val="8"/>
                <c:pt idx="0">
                  <c:v>4873.93</c:v>
                </c:pt>
                <c:pt idx="1">
                  <c:v>2561.0700000000002</c:v>
                </c:pt>
                <c:pt idx="2">
                  <c:v>3516.51</c:v>
                </c:pt>
                <c:pt idx="3">
                  <c:v>3572.06</c:v>
                </c:pt>
                <c:pt idx="4">
                  <c:v>2380.52</c:v>
                </c:pt>
                <c:pt idx="5">
                  <c:v>1117.43</c:v>
                </c:pt>
                <c:pt idx="6">
                  <c:v>1380.32</c:v>
                </c:pt>
                <c:pt idx="7">
                  <c:v>1181.22</c:v>
                </c:pt>
              </c:numCache>
            </c:numRef>
          </c:val>
        </c:ser>
        <c:ser>
          <c:idx val="1"/>
          <c:order val="1"/>
          <c:tx>
            <c:strRef>
              <c:f>Hoja3!$H$3</c:f>
              <c:strCache>
                <c:ptCount val="1"/>
                <c:pt idx="0">
                  <c:v>Plan de Austeridad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1980000"/>
              <a:lstStyle/>
              <a:p>
                <a:pPr>
                  <a:defRPr lang="es-CO" sz="1200" b="1">
                    <a:solidFill>
                      <a:srgbClr val="000066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Hoja3!$F$4:$F$11</c:f>
              <c:strCache>
                <c:ptCount val="8"/>
                <c:pt idx="0">
                  <c:v>RG</c:v>
                </c:pt>
                <c:pt idx="1">
                  <c:v>SG</c:v>
                </c:pt>
                <c:pt idx="2">
                  <c:v>VR</c:v>
                </c:pt>
                <c:pt idx="3">
                  <c:v>RC, SUV y SEMS</c:v>
                </c:pt>
                <c:pt idx="4">
                  <c:v>Coords y Directores Grales.</c:v>
                </c:pt>
                <c:pt idx="5">
                  <c:v>Coordinador  </c:v>
                </c:pt>
                <c:pt idx="6">
                  <c:v>Secretarios R.G. S. G y V.E</c:v>
                </c:pt>
                <c:pt idx="7">
                  <c:v>Secretarios y Jefes Unidad</c:v>
                </c:pt>
              </c:strCache>
            </c:strRef>
          </c:cat>
          <c:val>
            <c:numRef>
              <c:f>Hoja3!$H$4:$H$11</c:f>
              <c:numCache>
                <c:formatCode>"$"#,##0.00</c:formatCode>
                <c:ptCount val="8"/>
                <c:pt idx="0">
                  <c:v>6000</c:v>
                </c:pt>
                <c:pt idx="1">
                  <c:v>4500</c:v>
                </c:pt>
                <c:pt idx="2">
                  <c:v>4500</c:v>
                </c:pt>
                <c:pt idx="3">
                  <c:v>2000</c:v>
                </c:pt>
                <c:pt idx="4">
                  <c:v>1500</c:v>
                </c:pt>
                <c:pt idx="5">
                  <c:v>500</c:v>
                </c:pt>
                <c:pt idx="6">
                  <c:v>400</c:v>
                </c:pt>
                <c:pt idx="7">
                  <c:v>300</c:v>
                </c:pt>
              </c:numCache>
            </c:numRef>
          </c:val>
        </c:ser>
        <c:dLbls>
          <c:showVal val="1"/>
        </c:dLbls>
        <c:gapWidth val="75"/>
        <c:axId val="106141184"/>
        <c:axId val="108883968"/>
      </c:barChart>
      <c:catAx>
        <c:axId val="106141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CO" sz="1200">
                <a:solidFill>
                  <a:srgbClr val="000066"/>
                </a:solidFill>
              </a:defRPr>
            </a:pPr>
            <a:endParaRPr lang="es-MX"/>
          </a:p>
        </c:txPr>
        <c:crossAx val="108883968"/>
        <c:crosses val="autoZero"/>
        <c:auto val="1"/>
        <c:lblAlgn val="ctr"/>
        <c:lblOffset val="100"/>
      </c:catAx>
      <c:valAx>
        <c:axId val="108883968"/>
        <c:scaling>
          <c:orientation val="minMax"/>
        </c:scaling>
        <c:delete val="1"/>
        <c:axPos val="l"/>
        <c:numFmt formatCode="&quot;$&quot;#,##0.00" sourceLinked="1"/>
        <c:majorTickMark val="none"/>
        <c:tickLblPos val="nextTo"/>
        <c:crossAx val="106141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3104928888125458"/>
          <c:y val="8.8362967667215214E-2"/>
          <c:w val="0.44720704074269385"/>
          <c:h val="8.8250982449264381E-2"/>
        </c:manualLayout>
      </c:layout>
      <c:txPr>
        <a:bodyPr/>
        <a:lstStyle/>
        <a:p>
          <a:pPr>
            <a:defRPr lang="es-CO" sz="1200">
              <a:solidFill>
                <a:srgbClr val="000066"/>
              </a:solidFill>
            </a:defRPr>
          </a:pPr>
          <a:endParaRPr lang="es-MX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70C0"/>
                </a:solidFill>
                <a:latin typeface="Calibri"/>
                <a:ea typeface="Calibri"/>
                <a:cs typeface="Calibri"/>
              </a:defRPr>
            </a:pPr>
            <a:r>
              <a:rPr lang="es-MX">
                <a:solidFill>
                  <a:srgbClr val="0070C0"/>
                </a:solidFill>
              </a:rPr>
              <a:t>Ahorro por telefonía Celular</a:t>
            </a:r>
          </a:p>
        </c:rich>
      </c:tx>
      <c:layout>
        <c:manualLayout>
          <c:xMode val="edge"/>
          <c:yMode val="edge"/>
          <c:x val="0.38263796762740537"/>
          <c:y val="1.9656002459152069E-2"/>
        </c:manualLayout>
      </c:layout>
    </c:title>
    <c:view3D>
      <c:depthPercent val="100"/>
      <c:perspective val="30"/>
    </c:view3D>
    <c:floor>
      <c:spPr>
        <a:solidFill>
          <a:schemeClr val="bg1"/>
        </a:solidFill>
        <a:effectLst>
          <a:outerShdw blurRad="50800" dist="50800" dir="5400000" algn="ctr" rotWithShape="0">
            <a:srgbClr val="FFFF00"/>
          </a:outerShdw>
        </a:effectLst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0.14276943704300604"/>
                  <c:y val="0.12500013670181179"/>
                </c:manualLayout>
              </c:layout>
              <c:tx>
                <c:rich>
                  <a:bodyPr/>
                  <a:lstStyle/>
                  <a:p>
                    <a:r>
                      <a:rPr lang="es-MX" sz="1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rPr>
                      <a:t>Gasto Promedio Mensual $174,812.47</a:t>
                    </a:r>
                  </a:p>
                </c:rich>
              </c:tx>
            </c:dLbl>
            <c:dLbl>
              <c:idx val="1"/>
              <c:layout>
                <c:manualLayout>
                  <c:x val="3.0003200819409812E-2"/>
                  <c:y val="-5.5313896573739113E-2"/>
                </c:manualLayout>
              </c:layout>
              <c:tx>
                <c:rich>
                  <a:bodyPr/>
                  <a:lstStyle/>
                  <a:p>
                    <a:r>
                      <a:rPr lang="es-MX" sz="1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rPr>
                      <a:t>Gasto aprobado Plan de austeridad, $96,100.00</a:t>
                    </a:r>
                  </a:p>
                </c:rich>
              </c:tx>
            </c:dLbl>
            <c:dLbl>
              <c:idx val="2"/>
              <c:layout>
                <c:manualLayout>
                  <c:x val="1.666666666666668E-2"/>
                  <c:y val="-2.5293586269196026E-2"/>
                </c:manualLayout>
              </c:layout>
              <c:tx>
                <c:rich>
                  <a:bodyPr/>
                  <a:lstStyle/>
                  <a:p>
                    <a:r>
                      <a:rPr lang="es-MX" sz="1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rPr>
                      <a:t>Ahorro Mensual, $78,712.47</a:t>
                    </a:r>
                  </a:p>
                </c:rich>
              </c:tx>
            </c:dLbl>
            <c:spPr>
              <a:noFill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70C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val>
            <c:numRef>
              <c:f>'SALDOS AL 28-06-09 '!$M$94:$O$94</c:f>
              <c:numCache>
                <c:formatCode>"$"#,##0.00</c:formatCode>
                <c:ptCount val="3"/>
                <c:pt idx="0">
                  <c:v>174812.46666666665</c:v>
                </c:pt>
                <c:pt idx="1">
                  <c:v>96100</c:v>
                </c:pt>
                <c:pt idx="2">
                  <c:v>78712.466666666645</c:v>
                </c:pt>
              </c:numCache>
            </c:numRef>
          </c:val>
        </c:ser>
        <c:dLbls>
          <c:showVal val="1"/>
        </c:dLbls>
        <c:shape val="box"/>
        <c:axId val="109149568"/>
        <c:axId val="109917696"/>
        <c:axId val="0"/>
      </c:bar3DChart>
      <c:catAx>
        <c:axId val="109149568"/>
        <c:scaling>
          <c:orientation val="minMax"/>
        </c:scaling>
        <c:delete val="1"/>
        <c:axPos val="b"/>
        <c:tickLblPos val="nextTo"/>
        <c:crossAx val="109917696"/>
        <c:crosses val="autoZero"/>
        <c:auto val="1"/>
        <c:lblAlgn val="ctr"/>
        <c:lblOffset val="100"/>
      </c:catAx>
      <c:valAx>
        <c:axId val="109917696"/>
        <c:scaling>
          <c:orientation val="minMax"/>
        </c:scaling>
        <c:delete val="1"/>
        <c:axPos val="l"/>
        <c:numFmt formatCode="&quot;$&quot;#,##0.00" sourceLinked="1"/>
        <c:tickLblPos val="nextTo"/>
        <c:crossAx val="109149568"/>
        <c:crosses val="autoZero"/>
        <c:crossBetween val="between"/>
      </c:valAx>
      <c:spPr>
        <a:solidFill>
          <a:srgbClr val="E7F5FF"/>
        </a:solidFill>
        <a:ln w="25400">
          <a:noFill/>
        </a:ln>
      </c:spPr>
    </c:plotArea>
    <c:plotVisOnly val="1"/>
    <c:dispBlanksAs val="gap"/>
  </c:chart>
  <c:spPr>
    <a:solidFill>
      <a:srgbClr val="E7F5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5900590551181112"/>
          <c:y val="1.6791500288753723E-2"/>
          <c:w val="0.80289129483814581"/>
          <c:h val="0.72541352614226218"/>
        </c:manualLayout>
      </c:layout>
      <c:bar3DChart>
        <c:barDir val="col"/>
        <c:grouping val="clustered"/>
        <c:ser>
          <c:idx val="0"/>
          <c:order val="0"/>
          <c:tx>
            <c:strRef>
              <c:f>Total!$O$6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Total!$A$7:$A$30</c:f>
              <c:strCache>
                <c:ptCount val="3"/>
                <c:pt idx="0">
                  <c:v>Centros Universitarios</c:v>
                </c:pt>
                <c:pt idx="1">
                  <c:v>Sistema de Educación Media Superior</c:v>
                </c:pt>
                <c:pt idx="2">
                  <c:v>Administración general</c:v>
                </c:pt>
              </c:strCache>
            </c:strRef>
          </c:cat>
          <c:val>
            <c:numRef>
              <c:f>Total!$O$7:$O$30</c:f>
              <c:numCache>
                <c:formatCode>_-* #,##0_-;\-* #,##0_-;_-* "-"??_-;_-@_-</c:formatCode>
                <c:ptCount val="3"/>
                <c:pt idx="0">
                  <c:v>42328209</c:v>
                </c:pt>
                <c:pt idx="1">
                  <c:v>18217614</c:v>
                </c:pt>
                <c:pt idx="2">
                  <c:v>11284032</c:v>
                </c:pt>
              </c:numCache>
            </c:numRef>
          </c:val>
        </c:ser>
        <c:ser>
          <c:idx val="1"/>
          <c:order val="1"/>
          <c:tx>
            <c:strRef>
              <c:f>Total!$P$6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Total!$A$7:$A$30</c:f>
              <c:strCache>
                <c:ptCount val="3"/>
                <c:pt idx="0">
                  <c:v>Centros Universitarios</c:v>
                </c:pt>
                <c:pt idx="1">
                  <c:v>Sistema de Educación Media Superior</c:v>
                </c:pt>
                <c:pt idx="2">
                  <c:v>Administración general</c:v>
                </c:pt>
              </c:strCache>
            </c:strRef>
          </c:cat>
          <c:val>
            <c:numRef>
              <c:f>Total!$P$7:$P$30</c:f>
              <c:numCache>
                <c:formatCode>_-* #,##0_-;\-* #,##0_-;_-* "-"??_-;_-@_-</c:formatCode>
                <c:ptCount val="3"/>
                <c:pt idx="0">
                  <c:v>17286279</c:v>
                </c:pt>
                <c:pt idx="1">
                  <c:v>7921556</c:v>
                </c:pt>
                <c:pt idx="2">
                  <c:v>4550297</c:v>
                </c:pt>
              </c:numCache>
            </c:numRef>
          </c:val>
        </c:ser>
        <c:shape val="box"/>
        <c:axId val="110119168"/>
        <c:axId val="110120960"/>
        <c:axId val="0"/>
      </c:bar3DChart>
      <c:catAx>
        <c:axId val="110119168"/>
        <c:scaling>
          <c:orientation val="minMax"/>
        </c:scaling>
        <c:axPos val="b"/>
        <c:numFmt formatCode="General" sourceLinked="1"/>
        <c:majorTickMark val="none"/>
        <c:tickLblPos val="nextTo"/>
        <c:crossAx val="110120960"/>
        <c:crosses val="autoZero"/>
        <c:auto val="1"/>
        <c:lblAlgn val="ctr"/>
        <c:lblOffset val="100"/>
      </c:catAx>
      <c:valAx>
        <c:axId val="110120960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s-MX"/>
          </a:p>
        </c:txPr>
        <c:crossAx val="110119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MX"/>
          </a:p>
        </c:txPr>
      </c:dTable>
    </c:plotArea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567257217847766"/>
          <c:y val="4.7111256926217572E-2"/>
          <c:w val="0.81122462817147878"/>
          <c:h val="0.77533566637503681"/>
        </c:manualLayout>
      </c:layout>
      <c:bar3DChart>
        <c:barDir val="col"/>
        <c:grouping val="clustered"/>
        <c:ser>
          <c:idx val="0"/>
          <c:order val="0"/>
          <c:tx>
            <c:strRef>
              <c:f>'SEMS Total'!$T$156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('SEMS Total'!$S$32,'SEMS Total'!$S$151,'SEMS Total'!$S$154)</c:f>
              <c:strCache>
                <c:ptCount val="3"/>
                <c:pt idx="0">
                  <c:v>Metropolitanas </c:v>
                </c:pt>
                <c:pt idx="1">
                  <c:v>Regionales</c:v>
                </c:pt>
                <c:pt idx="2">
                  <c:v>Oficinas</c:v>
                </c:pt>
              </c:strCache>
            </c:strRef>
          </c:cat>
          <c:val>
            <c:numRef>
              <c:f>('SEMS Total'!$T$32,'SEMS Total'!$T$151,'SEMS Total'!$T$154)</c:f>
              <c:numCache>
                <c:formatCode>#,##0</c:formatCode>
                <c:ptCount val="3"/>
                <c:pt idx="0">
                  <c:v>8466477</c:v>
                </c:pt>
                <c:pt idx="1">
                  <c:v>8318586</c:v>
                </c:pt>
                <c:pt idx="2">
                  <c:v>1432551</c:v>
                </c:pt>
              </c:numCache>
            </c:numRef>
          </c:val>
        </c:ser>
        <c:ser>
          <c:idx val="1"/>
          <c:order val="1"/>
          <c:tx>
            <c:strRef>
              <c:f>'SEMS Total'!$U$156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('SEMS Total'!$S$32,'SEMS Total'!$S$151,'SEMS Total'!$S$154)</c:f>
              <c:strCache>
                <c:ptCount val="3"/>
                <c:pt idx="0">
                  <c:v>Metropolitanas </c:v>
                </c:pt>
                <c:pt idx="1">
                  <c:v>Regionales</c:v>
                </c:pt>
                <c:pt idx="2">
                  <c:v>Oficinas</c:v>
                </c:pt>
              </c:strCache>
            </c:strRef>
          </c:cat>
          <c:val>
            <c:numRef>
              <c:f>('SEMS Total'!$U$32,'SEMS Total'!$U$151,'SEMS Total'!$U$154)</c:f>
              <c:numCache>
                <c:formatCode>#,##0</c:formatCode>
                <c:ptCount val="3"/>
                <c:pt idx="0">
                  <c:v>3497663</c:v>
                </c:pt>
                <c:pt idx="1">
                  <c:v>3840609</c:v>
                </c:pt>
                <c:pt idx="2">
                  <c:v>583284</c:v>
                </c:pt>
              </c:numCache>
            </c:numRef>
          </c:val>
        </c:ser>
        <c:shape val="box"/>
        <c:axId val="112521600"/>
        <c:axId val="112523520"/>
        <c:axId val="0"/>
      </c:bar3DChart>
      <c:catAx>
        <c:axId val="112521600"/>
        <c:scaling>
          <c:orientation val="minMax"/>
        </c:scaling>
        <c:axPos val="b"/>
        <c:numFmt formatCode="General" sourceLinked="1"/>
        <c:majorTickMark val="none"/>
        <c:tickLblPos val="nextTo"/>
        <c:crossAx val="112523520"/>
        <c:crosses val="autoZero"/>
        <c:auto val="1"/>
        <c:lblAlgn val="ctr"/>
        <c:lblOffset val="100"/>
      </c:catAx>
      <c:valAx>
        <c:axId val="112523520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s-MX"/>
          </a:p>
        </c:txPr>
        <c:crossAx val="1125216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MX"/>
          </a:p>
        </c:txPr>
      </c:dTable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824854228550771"/>
          <c:y val="6.4338972531466504E-2"/>
          <c:w val="0.91950631141731509"/>
          <c:h val="0.77895641988887165"/>
        </c:manualLayout>
      </c:layout>
      <c:bar3DChart>
        <c:barDir val="col"/>
        <c:grouping val="clustered"/>
        <c:ser>
          <c:idx val="0"/>
          <c:order val="0"/>
          <c:tx>
            <c:strRef>
              <c:f>'CU Total'!$O$5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'CU Total'!$B$6:$B$20</c:f>
              <c:strCache>
                <c:ptCount val="7"/>
                <c:pt idx="0">
                  <c:v>CUCEA</c:v>
                </c:pt>
                <c:pt idx="1">
                  <c:v>CUCEI</c:v>
                </c:pt>
                <c:pt idx="2">
                  <c:v>CUCSH</c:v>
                </c:pt>
                <c:pt idx="3">
                  <c:v>CUCS</c:v>
                </c:pt>
                <c:pt idx="4">
                  <c:v>CUAAD</c:v>
                </c:pt>
                <c:pt idx="5">
                  <c:v>CUCBA</c:v>
                </c:pt>
                <c:pt idx="6">
                  <c:v>SUV</c:v>
                </c:pt>
              </c:strCache>
            </c:strRef>
          </c:cat>
          <c:val>
            <c:numRef>
              <c:f>'CU Total'!$O$6:$O$20</c:f>
              <c:numCache>
                <c:formatCode>_-* #,##0_-;\-* #,##0_-;_-* "-"??_-;_-@_-</c:formatCode>
                <c:ptCount val="7"/>
                <c:pt idx="0">
                  <c:v>5624614</c:v>
                </c:pt>
                <c:pt idx="1">
                  <c:v>6642453</c:v>
                </c:pt>
                <c:pt idx="2">
                  <c:v>2907806</c:v>
                </c:pt>
                <c:pt idx="3">
                  <c:v>4371673</c:v>
                </c:pt>
                <c:pt idx="4">
                  <c:v>3500534</c:v>
                </c:pt>
                <c:pt idx="5">
                  <c:v>3797072</c:v>
                </c:pt>
                <c:pt idx="6">
                  <c:v>228245</c:v>
                </c:pt>
              </c:numCache>
            </c:numRef>
          </c:val>
        </c:ser>
        <c:ser>
          <c:idx val="1"/>
          <c:order val="1"/>
          <c:tx>
            <c:strRef>
              <c:f>'CU Total'!$P$5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'CU Total'!$B$6:$B$20</c:f>
              <c:strCache>
                <c:ptCount val="7"/>
                <c:pt idx="0">
                  <c:v>CUCEA</c:v>
                </c:pt>
                <c:pt idx="1">
                  <c:v>CUCEI</c:v>
                </c:pt>
                <c:pt idx="2">
                  <c:v>CUCSH</c:v>
                </c:pt>
                <c:pt idx="3">
                  <c:v>CUCS</c:v>
                </c:pt>
                <c:pt idx="4">
                  <c:v>CUAAD</c:v>
                </c:pt>
                <c:pt idx="5">
                  <c:v>CUCBA</c:v>
                </c:pt>
                <c:pt idx="6">
                  <c:v>SUV</c:v>
                </c:pt>
              </c:strCache>
            </c:strRef>
          </c:cat>
          <c:val>
            <c:numRef>
              <c:f>'CU Total'!$P$6:$P$20</c:f>
              <c:numCache>
                <c:formatCode>_-* #,##0_-;\-* #,##0_-;_-* "-"??_-;_-@_-</c:formatCode>
                <c:ptCount val="7"/>
                <c:pt idx="0">
                  <c:v>2153941</c:v>
                </c:pt>
                <c:pt idx="1">
                  <c:v>2761995</c:v>
                </c:pt>
                <c:pt idx="2">
                  <c:v>1243817</c:v>
                </c:pt>
                <c:pt idx="3">
                  <c:v>1770249</c:v>
                </c:pt>
                <c:pt idx="4">
                  <c:v>1531842</c:v>
                </c:pt>
                <c:pt idx="5">
                  <c:v>1520403</c:v>
                </c:pt>
                <c:pt idx="6">
                  <c:v>132777</c:v>
                </c:pt>
              </c:numCache>
            </c:numRef>
          </c:val>
        </c:ser>
        <c:shape val="box"/>
        <c:axId val="135682304"/>
        <c:axId val="135703936"/>
        <c:axId val="0"/>
      </c:bar3DChart>
      <c:catAx>
        <c:axId val="135682304"/>
        <c:scaling>
          <c:orientation val="minMax"/>
        </c:scaling>
        <c:axPos val="b"/>
        <c:numFmt formatCode="General" sourceLinked="1"/>
        <c:majorTickMark val="none"/>
        <c:tickLblPos val="nextTo"/>
        <c:crossAx val="135703936"/>
        <c:crosses val="autoZero"/>
        <c:auto val="1"/>
        <c:lblAlgn val="ctr"/>
        <c:lblOffset val="100"/>
      </c:catAx>
      <c:valAx>
        <c:axId val="135703936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s-MX"/>
          </a:p>
        </c:txPr>
        <c:crossAx val="135682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MX"/>
          </a:p>
        </c:txPr>
      </c:dTable>
    </c:plotArea>
    <c:plotVisOnly val="1"/>
    <c:dispBlanksAs val="gap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315627734033252"/>
          <c:y val="1.5965733449985434E-2"/>
          <c:w val="0.91950631141731498"/>
          <c:h val="0.80296485855934674"/>
        </c:manualLayout>
      </c:layout>
      <c:bar3DChart>
        <c:barDir val="col"/>
        <c:grouping val="clustered"/>
        <c:ser>
          <c:idx val="0"/>
          <c:order val="0"/>
          <c:tx>
            <c:strRef>
              <c:f>'CU Total (2)'!$O$5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'CU Total (2)'!$B$6:$B$20</c:f>
              <c:strCache>
                <c:ptCount val="8"/>
                <c:pt idx="0">
                  <c:v>CUALTOS</c:v>
                </c:pt>
                <c:pt idx="1">
                  <c:v>CUCIENEGA</c:v>
                </c:pt>
                <c:pt idx="2">
                  <c:v>CUSUR</c:v>
                </c:pt>
                <c:pt idx="3">
                  <c:v>CUCOSTA</c:v>
                </c:pt>
                <c:pt idx="4">
                  <c:v>CUCSUR</c:v>
                </c:pt>
                <c:pt idx="5">
                  <c:v>CUNORTE</c:v>
                </c:pt>
                <c:pt idx="6">
                  <c:v>CUVALLES</c:v>
                </c:pt>
                <c:pt idx="7">
                  <c:v>CULAGOS</c:v>
                </c:pt>
              </c:strCache>
            </c:strRef>
          </c:cat>
          <c:val>
            <c:numRef>
              <c:f>'CU Total (2)'!$O$6:$O$20</c:f>
              <c:numCache>
                <c:formatCode>_-* #,##0_-;\-* #,##0_-;_-* "-"??_-;_-@_-</c:formatCode>
                <c:ptCount val="8"/>
                <c:pt idx="0">
                  <c:v>1354358</c:v>
                </c:pt>
                <c:pt idx="1">
                  <c:v>1718640</c:v>
                </c:pt>
                <c:pt idx="2">
                  <c:v>2333990</c:v>
                </c:pt>
                <c:pt idx="3">
                  <c:v>4003305</c:v>
                </c:pt>
                <c:pt idx="4">
                  <c:v>2629939</c:v>
                </c:pt>
                <c:pt idx="5">
                  <c:v>845882</c:v>
                </c:pt>
                <c:pt idx="6">
                  <c:v>1526500</c:v>
                </c:pt>
                <c:pt idx="7">
                  <c:v>843198</c:v>
                </c:pt>
              </c:numCache>
            </c:numRef>
          </c:val>
        </c:ser>
        <c:ser>
          <c:idx val="1"/>
          <c:order val="1"/>
          <c:tx>
            <c:strRef>
              <c:f>'CU Total (2)'!$P$5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'CU Total (2)'!$B$6:$B$20</c:f>
              <c:strCache>
                <c:ptCount val="8"/>
                <c:pt idx="0">
                  <c:v>CUALTOS</c:v>
                </c:pt>
                <c:pt idx="1">
                  <c:v>CUCIENEGA</c:v>
                </c:pt>
                <c:pt idx="2">
                  <c:v>CUSUR</c:v>
                </c:pt>
                <c:pt idx="3">
                  <c:v>CUCOSTA</c:v>
                </c:pt>
                <c:pt idx="4">
                  <c:v>CUCSUR</c:v>
                </c:pt>
                <c:pt idx="5">
                  <c:v>CUNORTE</c:v>
                </c:pt>
                <c:pt idx="6">
                  <c:v>CUVALLES</c:v>
                </c:pt>
                <c:pt idx="7">
                  <c:v>CULAGOS</c:v>
                </c:pt>
              </c:strCache>
            </c:strRef>
          </c:cat>
          <c:val>
            <c:numRef>
              <c:f>'CU Total (2)'!$P$6:$P$20</c:f>
              <c:numCache>
                <c:formatCode>_-* #,##0_-;\-* #,##0_-;_-* "-"??_-;_-@_-</c:formatCode>
                <c:ptCount val="8"/>
                <c:pt idx="0">
                  <c:v>593493</c:v>
                </c:pt>
                <c:pt idx="1">
                  <c:v>764428</c:v>
                </c:pt>
                <c:pt idx="2">
                  <c:v>893607</c:v>
                </c:pt>
                <c:pt idx="3">
                  <c:v>1570379</c:v>
                </c:pt>
                <c:pt idx="4">
                  <c:v>988515</c:v>
                </c:pt>
                <c:pt idx="5">
                  <c:v>362036</c:v>
                </c:pt>
                <c:pt idx="6">
                  <c:v>645987</c:v>
                </c:pt>
                <c:pt idx="7">
                  <c:v>352810</c:v>
                </c:pt>
              </c:numCache>
            </c:numRef>
          </c:val>
        </c:ser>
        <c:shape val="box"/>
        <c:axId val="107995904"/>
        <c:axId val="107997440"/>
        <c:axId val="0"/>
      </c:bar3DChart>
      <c:catAx>
        <c:axId val="107995904"/>
        <c:scaling>
          <c:orientation val="minMax"/>
        </c:scaling>
        <c:axPos val="b"/>
        <c:numFmt formatCode="General" sourceLinked="1"/>
        <c:majorTickMark val="none"/>
        <c:tickLblPos val="nextTo"/>
        <c:crossAx val="107997440"/>
        <c:crosses val="autoZero"/>
        <c:auto val="1"/>
        <c:lblAlgn val="ctr"/>
        <c:lblOffset val="100"/>
      </c:catAx>
      <c:valAx>
        <c:axId val="107997440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s-MX"/>
          </a:p>
        </c:txPr>
        <c:crossAx val="107995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MX"/>
          </a:p>
        </c:txPr>
      </c:dTable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9.4364511632164444E-2"/>
          <c:y val="1.665582089939522E-2"/>
          <c:w val="0.90563548836783569"/>
          <c:h val="0.81393016463943002"/>
        </c:manualLayout>
      </c:layout>
      <c:bar3DChart>
        <c:barDir val="col"/>
        <c:grouping val="clustered"/>
        <c:ser>
          <c:idx val="0"/>
          <c:order val="0"/>
          <c:tx>
            <c:strRef>
              <c:f>SEMS!$C$157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'Centros Universitarios'!$C$5:$N$5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SEMS!$F$157:$Q$157</c:f>
              <c:numCache>
                <c:formatCode>#,##0;\-#,##0</c:formatCode>
                <c:ptCount val="12"/>
                <c:pt idx="0">
                  <c:v>1147224</c:v>
                </c:pt>
                <c:pt idx="1">
                  <c:v>1310041</c:v>
                </c:pt>
                <c:pt idx="2">
                  <c:v>1280296</c:v>
                </c:pt>
                <c:pt idx="3">
                  <c:v>1440814</c:v>
                </c:pt>
                <c:pt idx="4">
                  <c:v>1565541</c:v>
                </c:pt>
                <c:pt idx="5">
                  <c:v>1617154</c:v>
                </c:pt>
                <c:pt idx="6">
                  <c:v>1323412</c:v>
                </c:pt>
                <c:pt idx="7">
                  <c:v>1350790</c:v>
                </c:pt>
                <c:pt idx="8">
                  <c:v>1681386</c:v>
                </c:pt>
                <c:pt idx="9">
                  <c:v>1934365</c:v>
                </c:pt>
                <c:pt idx="10">
                  <c:v>1811025</c:v>
                </c:pt>
                <c:pt idx="11">
                  <c:v>1755566</c:v>
                </c:pt>
              </c:numCache>
            </c:numRef>
          </c:val>
        </c:ser>
        <c:ser>
          <c:idx val="1"/>
          <c:order val="1"/>
          <c:tx>
            <c:strRef>
              <c:f>SEMS!$C$158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'Centros Universitarios'!$C$5:$N$5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SEMS!$F$158:$Q$158</c:f>
              <c:numCache>
                <c:formatCode>#,##0;\-#,##0</c:formatCode>
                <c:ptCount val="12"/>
                <c:pt idx="0">
                  <c:v>1270914</c:v>
                </c:pt>
                <c:pt idx="1">
                  <c:v>1350173</c:v>
                </c:pt>
                <c:pt idx="2">
                  <c:v>1450741</c:v>
                </c:pt>
                <c:pt idx="3">
                  <c:v>1296294</c:v>
                </c:pt>
                <c:pt idx="4">
                  <c:v>1175017</c:v>
                </c:pt>
                <c:pt idx="5">
                  <c:v>1378417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108200704"/>
        <c:axId val="108202240"/>
        <c:axId val="0"/>
      </c:bar3DChart>
      <c:catAx>
        <c:axId val="108200704"/>
        <c:scaling>
          <c:orientation val="minMax"/>
        </c:scaling>
        <c:axPos val="b"/>
        <c:numFmt formatCode="General" sourceLinked="1"/>
        <c:majorTickMark val="none"/>
        <c:tickLblPos val="nextTo"/>
        <c:crossAx val="108202240"/>
        <c:crosses val="autoZero"/>
        <c:auto val="1"/>
        <c:lblAlgn val="ctr"/>
        <c:lblOffset val="100"/>
      </c:catAx>
      <c:valAx>
        <c:axId val="108202240"/>
        <c:scaling>
          <c:orientation val="minMax"/>
        </c:scaling>
        <c:axPos val="l"/>
        <c:majorGridlines/>
        <c:numFmt formatCode="#,##0;\-#,##0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s-MX"/>
          </a:p>
        </c:txPr>
        <c:crossAx val="108200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MX"/>
          </a:p>
        </c:txPr>
      </c:dTable>
    </c:plotArea>
    <c:plotVisOnly val="1"/>
    <c:dispBlanksAs val="gap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315627734033248"/>
          <c:y val="2.811001787270254E-2"/>
          <c:w val="0.89169211676016535"/>
          <c:h val="0.77368606701940101"/>
        </c:manualLayout>
      </c:layout>
      <c:bar3DChart>
        <c:barDir val="col"/>
        <c:grouping val="clustered"/>
        <c:ser>
          <c:idx val="0"/>
          <c:order val="0"/>
          <c:tx>
            <c:strRef>
              <c:f>'Admon. Gral.'!$B$27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'Centros Universitarios'!$C$5:$N$5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'Admon. Gral.'!$C$27:$N$27</c:f>
              <c:numCache>
                <c:formatCode>_-* #,##0_-;\-* #,##0_-;_-* "-"??_-;_-@_-</c:formatCode>
                <c:ptCount val="12"/>
                <c:pt idx="0">
                  <c:v>731427</c:v>
                </c:pt>
                <c:pt idx="1">
                  <c:v>733619</c:v>
                </c:pt>
                <c:pt idx="2">
                  <c:v>740142</c:v>
                </c:pt>
                <c:pt idx="3">
                  <c:v>915990</c:v>
                </c:pt>
                <c:pt idx="4">
                  <c:v>1022230</c:v>
                </c:pt>
                <c:pt idx="5">
                  <c:v>966020</c:v>
                </c:pt>
                <c:pt idx="6">
                  <c:v>1075364</c:v>
                </c:pt>
                <c:pt idx="7">
                  <c:v>902048</c:v>
                </c:pt>
                <c:pt idx="8">
                  <c:v>1118258</c:v>
                </c:pt>
                <c:pt idx="9">
                  <c:v>1084357</c:v>
                </c:pt>
                <c:pt idx="10">
                  <c:v>1071153</c:v>
                </c:pt>
                <c:pt idx="11">
                  <c:v>923424</c:v>
                </c:pt>
              </c:numCache>
            </c:numRef>
          </c:val>
        </c:ser>
        <c:ser>
          <c:idx val="1"/>
          <c:order val="1"/>
          <c:tx>
            <c:strRef>
              <c:f>'Admon. Gral.'!$B$39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'Centros Universitarios'!$C$5:$N$5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'Admon. Gral.'!$C$39:$N$39</c:f>
              <c:numCache>
                <c:formatCode>_-* #,##0_-;\-* #,##0_-;_-* "-"??_-;_-@_-</c:formatCode>
                <c:ptCount val="12"/>
                <c:pt idx="0">
                  <c:v>821802</c:v>
                </c:pt>
                <c:pt idx="1">
                  <c:v>774821</c:v>
                </c:pt>
                <c:pt idx="2">
                  <c:v>834046</c:v>
                </c:pt>
                <c:pt idx="3">
                  <c:v>680709</c:v>
                </c:pt>
                <c:pt idx="4">
                  <c:v>706615</c:v>
                </c:pt>
                <c:pt idx="5">
                  <c:v>732304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108262144"/>
        <c:axId val="108263680"/>
        <c:axId val="0"/>
      </c:bar3DChart>
      <c:catAx>
        <c:axId val="108262144"/>
        <c:scaling>
          <c:orientation val="minMax"/>
        </c:scaling>
        <c:axPos val="b"/>
        <c:numFmt formatCode="General" sourceLinked="1"/>
        <c:majorTickMark val="none"/>
        <c:tickLblPos val="nextTo"/>
        <c:crossAx val="108263680"/>
        <c:crosses val="autoZero"/>
        <c:auto val="1"/>
        <c:lblAlgn val="ctr"/>
        <c:lblOffset val="100"/>
      </c:catAx>
      <c:valAx>
        <c:axId val="108263680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es-MX"/>
          </a:p>
        </c:txPr>
        <c:crossAx val="1082621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MX"/>
          </a:p>
        </c:txPr>
      </c:dTable>
    </c:plotArea>
    <c:plotVisOnly val="1"/>
    <c:dispBlanksAs val="gap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"/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s-MX">
                <a:solidFill>
                  <a:srgbClr val="0070C0"/>
                </a:solidFill>
              </a:rPr>
              <a:t>Presupuesto</a:t>
            </a:r>
            <a:r>
              <a:rPr lang="es-MX" baseline="0">
                <a:solidFill>
                  <a:srgbClr val="0070C0"/>
                </a:solidFill>
              </a:rPr>
              <a:t> destinado al pago de contratos y horas extras de gastos de Operación </a:t>
            </a:r>
            <a:endParaRPr lang="es-MX">
              <a:solidFill>
                <a:srgbClr val="0070C0"/>
              </a:solidFill>
            </a:endParaRPr>
          </a:p>
        </c:rich>
      </c:tx>
    </c:title>
    <c:view3D>
      <c:rotX val="75"/>
      <c:rotY val="93"/>
      <c:perspective val="30"/>
    </c:view3D>
    <c:plotArea>
      <c:layout>
        <c:manualLayout>
          <c:layoutTarget val="inner"/>
          <c:xMode val="edge"/>
          <c:yMode val="edge"/>
          <c:x val="0"/>
          <c:y val="0.23709562424099972"/>
          <c:w val="1"/>
          <c:h val="0.76290437575900061"/>
        </c:manualLayout>
      </c:layout>
      <c:pie3DChart>
        <c:varyColors val="1"/>
        <c:ser>
          <c:idx val="1"/>
          <c:order val="1"/>
          <c:spPr>
            <a:solidFill>
              <a:srgbClr val="0070C0"/>
            </a:solidFill>
          </c:spPr>
          <c:explosion val="25"/>
          <c:dPt>
            <c:idx val="2"/>
            <c:spPr>
              <a:solidFill>
                <a:srgbClr val="00B0F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es-MX"/>
                </a:p>
              </c:txPr>
            </c:dLbl>
            <c:dLbl>
              <c:idx val="2"/>
              <c:layout>
                <c:manualLayout>
                  <c:x val="8.6805087183037324E-3"/>
                  <c:y val="8.140391688348548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es-MX"/>
                </a:p>
              </c:txPr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14% Contratos 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'HRS EXTRAS'!$G$83:$G$85</c:f>
              <c:strCache>
                <c:ptCount val="3"/>
                <c:pt idx="0">
                  <c:v>Gastos Operación</c:v>
                </c:pt>
                <c:pt idx="1">
                  <c:v>Horas Extras</c:v>
                </c:pt>
                <c:pt idx="2">
                  <c:v>Contratos</c:v>
                </c:pt>
              </c:strCache>
            </c:strRef>
          </c:cat>
          <c:val>
            <c:numRef>
              <c:f>'HRS EXTRAS'!$I$83:$I$85</c:f>
              <c:numCache>
                <c:formatCode>0.00%</c:formatCode>
                <c:ptCount val="3"/>
                <c:pt idx="0">
                  <c:v>0.85001950411490268</c:v>
                </c:pt>
                <c:pt idx="1">
                  <c:v>1.292186232229098E-2</c:v>
                </c:pt>
                <c:pt idx="2">
                  <c:v>0.13705863356280645</c:v>
                </c:pt>
              </c:numCache>
            </c:numRef>
          </c:val>
        </c:ser>
        <c:ser>
          <c:idx val="0"/>
          <c:order val="0"/>
          <c:explosion val="25"/>
          <c:dLbls>
            <c:dLbl>
              <c:idx val="0"/>
              <c:layout>
                <c:manualLayout>
                  <c:x val="2.2881193248902167E-2"/>
                  <c:y val="-0.39070892257870748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2446550977244342E-2"/>
                  <c:y val="9.4072942374740579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8175215962082368E-2"/>
                  <c:y val="1.8431203562241288E-2"/>
                </c:manualLayout>
              </c:layout>
              <c:showCatName val="1"/>
              <c:showPercent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MX"/>
              </a:p>
            </c:txPr>
            <c:showCatName val="1"/>
            <c:showPercent val="1"/>
            <c:showLeaderLines val="1"/>
          </c:dLbls>
          <c:cat>
            <c:strRef>
              <c:f>'HRS EXTRAS'!$G$83:$G$85</c:f>
              <c:strCache>
                <c:ptCount val="3"/>
                <c:pt idx="0">
                  <c:v>Gastos Operación</c:v>
                </c:pt>
                <c:pt idx="1">
                  <c:v>Horas Extras</c:v>
                </c:pt>
                <c:pt idx="2">
                  <c:v>Contratos</c:v>
                </c:pt>
              </c:strCache>
            </c:strRef>
          </c:cat>
          <c:val>
            <c:numRef>
              <c:f>'HRS EXTRAS'!$H$83:$H$85</c:f>
              <c:numCache>
                <c:formatCode>_-"$"* #,##0.00_-;\-"$"* #,##0.00_-;_-"$"* "-"??_-;_-@_-</c:formatCode>
                <c:ptCount val="3"/>
                <c:pt idx="0">
                  <c:v>587982623.04999971</c:v>
                </c:pt>
                <c:pt idx="1">
                  <c:v>8938419.0199999958</c:v>
                </c:pt>
                <c:pt idx="2">
                  <c:v>94807347.930000007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rgbClr val="E7F5FF"/>
        </a:solidFill>
      </c:spPr>
    </c:plotArea>
    <c:plotVisOnly val="1"/>
    <c:dispBlanksAs val="zero"/>
  </c:chart>
  <c:spPr>
    <a:solidFill>
      <a:srgbClr val="E7F5FF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9637AB-5BB3-4F2E-91EF-08131956B058}" type="datetimeFigureOut">
              <a:rPr lang="es-MX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DE1485-5663-47E1-9237-D5473AAB63F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BA075-8770-440C-8017-4A92F438D7F0}" type="datetimeFigureOut">
              <a:rPr lang="es-MX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73563"/>
            <a:ext cx="5486400" cy="414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4FEA57-9B1B-49C9-9E66-A1B841DCEA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31777-7C2F-4A4C-8B06-377451BB491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07D154-9E33-4E25-AD9A-D4961560F28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E072C-8D87-41D7-A5D3-433FD512AF9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67FAF-3805-4027-89DA-5185E37C149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25735-C235-46D8-A955-F557FC498D5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25735-C235-46D8-A955-F557FC498D5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D8456-B2C5-40D2-97FB-6F813D01972F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6910-893D-4ED1-B265-054659CBAC76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A984-A8AE-4A80-9074-46184B59857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DB27-5B99-475C-BDC0-0AD5444BE27F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CCA-0E66-4E7D-9EB9-3C5CF8862F7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15C7-703C-40D5-8507-611141B14EF3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953E-CAF5-486F-99A6-37FB997B373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BAE8D8-C2D7-4891-BB1E-917C28AC7BBE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D8368D-6BB8-4880-BBD8-5A2E023BF1A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 userDrawn="1"/>
        </p:nvSpPr>
        <p:spPr>
          <a:xfrm>
            <a:off x="6000750" y="701675"/>
            <a:ext cx="3571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Century" pitchFamily="18" charset="0"/>
              </a:rPr>
              <a:t>Universidad de Guadalajara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61ADA7-6D6E-4870-BA4A-BCA988E3BE2D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618C6-456D-4315-A365-613CF079197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9" name="8 Imagen" descr="Presentación_SecPr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62" y="24"/>
            <a:ext cx="905213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C72EC0-6F32-471B-A228-D33C437D9D98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9E434E-D7B7-4F22-9F75-C46EE04A974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FB1BF3-9D77-47D1-B6DB-8CCFBA14965E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A41FD7-F574-4D02-B5B1-84D17AF6F50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00390-8FA3-4430-B231-E84FA0FB85B8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9B9F62-9779-4358-A618-7EB844C4E70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E07D1C-129C-49EF-BE03-C404AB8DC75A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FA0C09-3E72-4171-BE14-22599688F8F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94D1-8209-4ACA-8294-CBD3E8D475A0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5451-6E9A-4895-8C0E-A9B51DD7A1D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8D13B7-431E-438E-B0C8-65F20CC04602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78285-14DC-4901-ADAD-72D22CE118A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997F-46A3-4325-8A6F-E34DF92EED5A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647F-5C4F-4C8F-BD40-DC4BAACF1EF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7" name="6 Imagen" descr="Presentación_SecPr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62" y="24"/>
            <a:ext cx="905213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32602D-416D-4F58-ADF8-6F4AAE1FB35B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79E6A4-AA5C-474E-957D-514A10F51DB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7832-2B23-49F9-8455-F153915AAC81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DA4B-D95C-4314-A052-0147068E93D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0D6B-AD75-4BF8-AE32-B1589542FDEF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10D3-6E61-4E2C-A7A0-545230AB997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7A14-AB22-4088-BEE5-FA6FB1590B50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BDE4-F26A-4328-98E5-548E9A5F00A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90E7-AF74-4463-AD3A-14463806C7F3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0778-B724-4192-80A3-A48651E8AB1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94CD-0E45-4049-82AA-06F760C4C38A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3D4A-6847-45B6-B272-7D6F8B9DB4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82A2-33CD-4742-A364-B2E11F242F06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2CB7-AB06-4A27-BAC3-A662727F1E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F9D5-B3C4-4213-B0F1-64C62432D70E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35BA-D220-4FAE-BAC6-BCB581DCC8C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22CC-BA55-4ABD-9A56-E08AB091572B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D6D6-594C-4880-A8C9-712C941A233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DD8E-4392-4303-9225-0CA7402A62BA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CC81-4F3C-47C1-8A0B-155E5C9391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E6800-0471-4918-BE22-D2415A99A174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542DB3-6F53-4379-985F-EB9A7D76C84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7" name="6 Imagen" descr="Presentación_SecPriv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4"/>
            <a:ext cx="9144000" cy="6857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57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AB0A9D-1203-4C4B-AE22-5E1C9946E35F}" type="datetime1">
              <a:rPr lang="es-MX" smtClean="0"/>
              <a:pPr>
                <a:defRPr/>
              </a:pPr>
              <a:t>28/09/2009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DBD90E-1FBB-4F6C-87A8-6396CF2DE1F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27" r:id="rId7"/>
    <p:sldLayoutId id="2147484236" r:id="rId8"/>
    <p:sldLayoutId id="2147484237" r:id="rId9"/>
    <p:sldLayoutId id="2147484228" r:id="rId10"/>
    <p:sldLayoutId id="214748422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resentación_SecPriv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8643998" cy="2286016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MX" sz="3600" dirty="0" smtClean="0">
                <a:solidFill>
                  <a:srgbClr val="0070C0"/>
                </a:solidFill>
              </a:rPr>
              <a:t>Propuesta para la elaboración de un plan general orientado a la reducción del gasto operativo en la </a:t>
            </a:r>
            <a:r>
              <a:rPr lang="es-MX" sz="4000" dirty="0" smtClean="0">
                <a:solidFill>
                  <a:srgbClr val="0070C0"/>
                </a:solidFill>
              </a:rPr>
              <a:t>Universidad de Guadalajara</a:t>
            </a:r>
            <a:endParaRPr lang="es-MX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928802"/>
            <a:ext cx="8229600" cy="4525962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Internet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Establecer criterios para la asignación del servicio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Determinar montos máximos de consumo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Impulsar políticas para hacer uso eficiente del correo electrónico, como medida en la reducción del gasto en telefonía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 fontAlgn="auto">
              <a:spcBef>
                <a:spcPts val="32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Cómputo 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Establecer la obligación de dictámenes técnicos por parte de la Coordinaciones de Tecnologías, para autorizar actualizaciones o compra de equipos 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MX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640080" lvl="1" indent="-246888" algn="r" fontAlgn="auto">
              <a:spcBef>
                <a:spcPts val="324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MX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Para la correcta aplicación de este tipo medidas, se debe contar con un estudio elaborado por el comité técnico</a:t>
            </a:r>
            <a:endParaRPr lang="es-ES" sz="2000" dirty="0" smtClean="0">
              <a:solidFill>
                <a:srgbClr val="000066"/>
              </a:solidFill>
            </a:endParaRPr>
          </a:p>
          <a:p>
            <a:pPr marL="742950" lvl="2" indent="-342900" fontAlgn="auto"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>
              <a:solidFill>
                <a:srgbClr val="00006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90" y="1000132"/>
            <a:ext cx="7000892" cy="9286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1428728" y="2838460"/>
            <a:ext cx="7429552" cy="301943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b) Gastos de representación</a:t>
            </a:r>
          </a:p>
          <a:p>
            <a:pPr algn="just">
              <a:buFont typeface="Wingdings 2" pitchFamily="18" charset="2"/>
              <a:buNone/>
            </a:pPr>
            <a:endParaRPr lang="es-MX" sz="24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/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Establecer políticas restrictivas y claras para la autorización de gastos de representación</a:t>
            </a:r>
          </a:p>
          <a:p>
            <a:pPr algn="just"/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Reducir los montos autorizados para gastos de eventos protocolarios</a:t>
            </a:r>
          </a:p>
          <a:p>
            <a:pPr algn="just"/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Establecer medidas de fiscalización más estrictas para el gasto en este rubro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00198"/>
            <a:ext cx="7786710" cy="785794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85765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c)  </a:t>
            </a:r>
            <a:r>
              <a:rPr lang="es-E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Adquisiciones:</a:t>
            </a:r>
            <a:r>
              <a:rPr lang="es-ES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(Flotilla </a:t>
            </a:r>
            <a:r>
              <a:rPr lang="es-ES" sz="1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vehícular</a:t>
            </a:r>
            <a:r>
              <a:rPr lang="es-ES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sz="1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Revisar y actualizar la normativa referente a la adquisición de vehículos, considerando, por ejemplo, lo siguiente:</a:t>
            </a: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s-MX" sz="1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Reducir los montos establecidos para la adquisición de los vehículos utilitarios, hasta </a:t>
            </a:r>
            <a:r>
              <a:rPr lang="es-MX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$130,000.00 </a:t>
            </a: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(actual $235,000.00) para vehículos utilitarios y hasta </a:t>
            </a:r>
            <a:r>
              <a:rPr lang="es-MX" sz="1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$235,000.00 </a:t>
            </a: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para vehículos ejecutivos (actual $340,000.00)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Autorización del Rector General para la compra de cualquier vehículo.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Realizar mantenimiento preventivo a la flotilla vehicular para evitar deterioros graves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Calibri" pitchFamily="34" charset="0"/>
              <a:buChar char="−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Racionar el consumo de gasolina.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8" y="1143008"/>
            <a:ext cx="7143768" cy="7857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935422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Programar la adquisición de bienes materiales mediante la realización de compras consolidadas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1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Priorizar el uso de materiales en existencia en los almacenes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1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Disminuir el arrendamiento de maquinaria, equipo e inmuebles al mínimo indispensable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1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Integrar, a través de la Coordinación General Administrativa, un Comité técnico con responsables de compras de cada Centro Universitario, de SEMS y de la Administración Central, a fin de actualizar el padrón de proveedores; identificar a los que ofrecen las mejores condiciones y precios. Algunas compras se pueden realizar por volumen  y/o a nivel regional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4" y="1000132"/>
            <a:ext cx="7000892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033128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58" y="928670"/>
            <a:ext cx="7429520" cy="71438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ES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14375" y="3071813"/>
          <a:ext cx="7643864" cy="2539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074"/>
                <a:gridCol w="142876"/>
                <a:gridCol w="1785950"/>
                <a:gridCol w="1785923"/>
                <a:gridCol w="2286041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dirty="0" smtClean="0">
                          <a:solidFill>
                            <a:srgbClr val="000066"/>
                          </a:solidFill>
                        </a:rPr>
                        <a:t>Energía</a:t>
                      </a:r>
                      <a:r>
                        <a:rPr lang="es-MX" sz="3200" b="1" baseline="0" dirty="0" smtClean="0">
                          <a:solidFill>
                            <a:srgbClr val="000066"/>
                          </a:solidFill>
                        </a:rPr>
                        <a:t> eléctrica: s</a:t>
                      </a:r>
                      <a:r>
                        <a:rPr lang="es-MX" sz="3200" b="1" dirty="0" smtClean="0">
                          <a:solidFill>
                            <a:srgbClr val="000066"/>
                          </a:solidFill>
                        </a:rPr>
                        <a:t>ituación</a:t>
                      </a:r>
                      <a:r>
                        <a:rPr lang="es-MX" sz="3200" b="1" baseline="0" dirty="0" smtClean="0">
                          <a:solidFill>
                            <a:srgbClr val="000066"/>
                          </a:solidFill>
                        </a:rPr>
                        <a:t> actual</a:t>
                      </a:r>
                      <a:endParaRPr lang="es-MX" sz="32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700" dirty="0" smtClean="0">
                          <a:solidFill>
                            <a:srgbClr val="000066"/>
                          </a:solidFill>
                        </a:rPr>
                        <a:t>Presupuestado 2009</a:t>
                      </a:r>
                      <a:endParaRPr lang="es-MX" sz="17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solidFill>
                            <a:srgbClr val="000066"/>
                          </a:solidFill>
                        </a:rPr>
                        <a:t>Costo estimado</a:t>
                      </a:r>
                      <a:r>
                        <a:rPr lang="es-MX" sz="1700" baseline="0" dirty="0" smtClean="0">
                          <a:solidFill>
                            <a:srgbClr val="000066"/>
                          </a:solidFill>
                        </a:rPr>
                        <a:t> 2009</a:t>
                      </a:r>
                      <a:endParaRPr lang="es-MX" sz="17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700" dirty="0" smtClean="0">
                          <a:solidFill>
                            <a:srgbClr val="000066"/>
                          </a:solidFill>
                        </a:rPr>
                        <a:t>Déficit acumulado al 2009</a:t>
                      </a:r>
                      <a:endParaRPr lang="es-MX" sz="17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000066"/>
                          </a:solidFill>
                        </a:rPr>
                        <a:t>Déficit acumulado al 2008</a:t>
                      </a:r>
                      <a:endParaRPr lang="es-MX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77,617,864</a:t>
                      </a:r>
                      <a:endParaRPr lang="es-MX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000066"/>
                          </a:solidFill>
                        </a:rPr>
                        <a:t>Costo</a:t>
                      </a:r>
                      <a:r>
                        <a:rPr lang="es-MX" baseline="0" dirty="0" smtClean="0">
                          <a:solidFill>
                            <a:srgbClr val="000066"/>
                          </a:solidFill>
                        </a:rPr>
                        <a:t> 2009</a:t>
                      </a:r>
                      <a:endParaRPr lang="es-MX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8´412,667</a:t>
                      </a:r>
                      <a:endParaRPr lang="es-MX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69´321,667 </a:t>
                      </a:r>
                      <a:endParaRPr lang="es-MX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2400" kern="12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60,909,000 </a:t>
                      </a:r>
                      <a:endParaRPr lang="es-MX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000066"/>
                          </a:solidFill>
                        </a:rPr>
                        <a:t>Déficit acumulado al 2009</a:t>
                      </a:r>
                      <a:endParaRPr lang="es-MX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800" b="0" i="0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138,526,864</a:t>
                      </a:r>
                      <a:endParaRPr lang="es-MX" sz="2800" b="0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06" name="3 CuadroTexto"/>
          <p:cNvSpPr txBox="1">
            <a:spLocks noChangeArrowheads="1"/>
          </p:cNvSpPr>
          <p:nvPr/>
        </p:nvSpPr>
        <p:spPr bwMode="auto">
          <a:xfrm>
            <a:off x="785813" y="1928813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0066"/>
                </a:solidFill>
              </a:rPr>
              <a:t>d) Servicios generales</a:t>
            </a:r>
          </a:p>
          <a:p>
            <a:endParaRPr lang="es-ES" dirty="0">
              <a:solidFill>
                <a:srgbClr val="000066"/>
              </a:solidFill>
            </a:endParaRPr>
          </a:p>
          <a:p>
            <a:pPr>
              <a:buFont typeface="Arial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 Gasto en energía eléctrica (luz)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033128" cy="6858000"/>
          </a:xfrm>
          <a:prstGeom prst="rect">
            <a:avLst/>
          </a:prstGeom>
        </p:spPr>
      </p:pic>
      <p:graphicFrame>
        <p:nvGraphicFramePr>
          <p:cNvPr id="2" name="4 Gráfico"/>
          <p:cNvGraphicFramePr>
            <a:graphicFrameLocks/>
          </p:cNvGraphicFramePr>
          <p:nvPr/>
        </p:nvGraphicFramePr>
        <p:xfrm>
          <a:off x="-214346" y="571480"/>
          <a:ext cx="9572692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2000232" y="285728"/>
            <a:ext cx="568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000066"/>
                </a:solidFill>
              </a:rPr>
              <a:t>Red Universitaria Adeudo anterior  2008 y 2009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033128" cy="6858000"/>
          </a:xfrm>
          <a:prstGeom prst="rect">
            <a:avLst/>
          </a:prstGeom>
        </p:spPr>
      </p:pic>
      <p:graphicFrame>
        <p:nvGraphicFramePr>
          <p:cNvPr id="2" name="11 Gráfico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28860" y="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0066"/>
                </a:solidFill>
              </a:rPr>
              <a:t>Red Universitaria 2008-2009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033128" cy="6858000"/>
          </a:xfrm>
          <a:prstGeom prst="rect">
            <a:avLst/>
          </a:prstGeom>
        </p:spPr>
      </p:pic>
      <p:graphicFrame>
        <p:nvGraphicFramePr>
          <p:cNvPr id="2" name="7 Gráfico"/>
          <p:cNvGraphicFramePr>
            <a:graphicFrameLocks/>
          </p:cNvGraphicFramePr>
          <p:nvPr/>
        </p:nvGraphicFramePr>
        <p:xfrm>
          <a:off x="0" y="-142900"/>
          <a:ext cx="9144000" cy="70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2928894" y="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000066"/>
                </a:solidFill>
              </a:rPr>
              <a:t>Centros Universitarios Metropolitanos 2008 y 2009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17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033128" cy="6858000"/>
          </a:xfrm>
          <a:prstGeom prst="rect">
            <a:avLst/>
          </a:prstGeom>
        </p:spPr>
      </p:pic>
      <p:graphicFrame>
        <p:nvGraphicFramePr>
          <p:cNvPr id="2" name="10 Gráfico"/>
          <p:cNvGraphicFramePr>
            <a:graphicFrameLocks/>
          </p:cNvGraphicFramePr>
          <p:nvPr/>
        </p:nvGraphicFramePr>
        <p:xfrm>
          <a:off x="0" y="642918"/>
          <a:ext cx="914400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2357422" y="214290"/>
            <a:ext cx="5610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000066"/>
                </a:solidFill>
              </a:rPr>
              <a:t>Centros  Universitarios Regionales  2008-2009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033128" cy="6858000"/>
          </a:xfrm>
          <a:prstGeom prst="rect">
            <a:avLst/>
          </a:prstGeom>
        </p:spPr>
      </p:pic>
      <p:graphicFrame>
        <p:nvGraphicFramePr>
          <p:cNvPr id="2" name="2 Gráfico"/>
          <p:cNvGraphicFramePr>
            <a:graphicFrameLocks/>
          </p:cNvGraphicFramePr>
          <p:nvPr/>
        </p:nvGraphicFramePr>
        <p:xfrm>
          <a:off x="0" y="571480"/>
          <a:ext cx="914400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57224" y="28572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0066"/>
                </a:solidFill>
              </a:rPr>
              <a:t>Sistema de Enseñanza Media Superior 2008-2009</a:t>
            </a:r>
          </a:p>
          <a:p>
            <a:endParaRPr lang="es-MX" dirty="0" smtClean="0">
              <a:solidFill>
                <a:srgbClr val="000066"/>
              </a:solidFill>
            </a:endParaRPr>
          </a:p>
          <a:p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571612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s-MX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El Proyecto de Presupuesto de Egresos 2010 que entregó el Ejecutivo Federal al Congreso de la Unión, propone un recorte al gasto por 218 mil millones de pesos.</a:t>
            </a: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5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 él, se plantea un recorte del 5 por ciento a la estructura de mandos superiores, subsecretarías, oficialías mayores, jefaturas de unidad, direcciones generales y adjuntas, así como el adelgazamiento de la estructura administrativa. (Ejemplo: la desaparición de la SAGARPA, FUNCIÓN PÚBLICA Y TURISMO).</a:t>
            </a: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200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MX" sz="2200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MX" sz="1600" dirty="0" smtClean="0">
              <a:solidFill>
                <a:srgbClr val="00006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818"/>
            <a:ext cx="4214842" cy="1142984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MX" dirty="0" smtClean="0">
                <a:solidFill>
                  <a:srgbClr val="0070C0"/>
                </a:solidFill>
              </a:rPr>
              <a:t>Justificación…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3 Gráfico"/>
          <p:cNvGraphicFramePr>
            <a:graphicFrameLocks/>
          </p:cNvGraphicFramePr>
          <p:nvPr/>
        </p:nvGraphicFramePr>
        <p:xfrm>
          <a:off x="214282" y="714356"/>
          <a:ext cx="821530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2857488" y="500042"/>
            <a:ext cx="386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rgbClr val="000066"/>
                </a:solidFill>
              </a:rPr>
              <a:t>Administración General 2008-2009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38200" y="857255"/>
            <a:ext cx="7305700" cy="8572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25603" name="2 CuadroTexto"/>
          <p:cNvSpPr txBox="1">
            <a:spLocks noChangeArrowheads="1"/>
          </p:cNvSpPr>
          <p:nvPr/>
        </p:nvSpPr>
        <p:spPr bwMode="auto">
          <a:xfrm>
            <a:off x="857224" y="2030450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 Gasto en agua</a:t>
            </a:r>
          </a:p>
          <a:p>
            <a:pPr algn="just"/>
            <a:endParaRPr lang="es-MX" dirty="0">
              <a:solidFill>
                <a:srgbClr val="000066"/>
              </a:solidFill>
              <a:latin typeface="Century Gothic" pitchFamily="34" charset="0"/>
            </a:endParaRPr>
          </a:p>
          <a:p>
            <a:pPr lvl="1" algn="just">
              <a:buFont typeface="Century Gothic" pitchFamily="34" charset="0"/>
              <a:buChar char="−"/>
            </a:pPr>
            <a:r>
              <a:rPr lang="es-MX" dirty="0">
                <a:solidFill>
                  <a:srgbClr val="000066"/>
                </a:solidFill>
              </a:rPr>
              <a:t>La Institución tiene actualmente un adeudo con el SIAPA de $</a:t>
            </a:r>
            <a:r>
              <a:rPr lang="es-MX" dirty="0" smtClean="0">
                <a:solidFill>
                  <a:srgbClr val="000066"/>
                </a:solidFill>
              </a:rPr>
              <a:t>159’073,053.30</a:t>
            </a:r>
            <a:endParaRPr lang="es-MX" dirty="0">
              <a:solidFill>
                <a:srgbClr val="000066"/>
              </a:solidFill>
            </a:endParaRPr>
          </a:p>
          <a:p>
            <a:pPr lvl="1" algn="just">
              <a:buFont typeface="Century Gothic" pitchFamily="34" charset="0"/>
              <a:buChar char="−"/>
            </a:pPr>
            <a:endParaRPr lang="es-MX" dirty="0">
              <a:solidFill>
                <a:srgbClr val="000066"/>
              </a:solidFill>
              <a:latin typeface="Century Gothic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 Tanto en el caso de la energía eléctrica como en el consumo de agua, se debe descentralizar el pago a las distintas dependencias universitarias, con el propósito de conocer los consumos por dependencia y establecer medidas de ahorro pertinentes y </a:t>
            </a:r>
            <a:r>
              <a:rPr lang="es-ES" dirty="0" smtClean="0">
                <a:solidFill>
                  <a:srgbClr val="000066"/>
                </a:solidFill>
              </a:rPr>
              <a:t>eficaces</a:t>
            </a:r>
            <a:endParaRPr lang="es-ES" dirty="0">
              <a:solidFill>
                <a:srgbClr val="000066"/>
              </a:solidFill>
            </a:endParaRPr>
          </a:p>
          <a:p>
            <a:pPr algn="just">
              <a:buFont typeface="Arial" charset="0"/>
              <a:buChar char="•"/>
            </a:pPr>
            <a:endParaRPr lang="es-ES" dirty="0">
              <a:solidFill>
                <a:srgbClr val="000066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s-ES" dirty="0">
                <a:solidFill>
                  <a:srgbClr val="000066"/>
                </a:solidFill>
              </a:rPr>
              <a:t> Para el caso de la energía eléctrica, se deben considerar también medidas como:</a:t>
            </a:r>
          </a:p>
          <a:p>
            <a:pPr lvl="1" algn="just">
              <a:buFont typeface="Century Gothic" pitchFamily="34" charset="0"/>
              <a:buChar char="−"/>
            </a:pPr>
            <a:r>
              <a:rPr lang="es-ES" dirty="0">
                <a:solidFill>
                  <a:srgbClr val="000066"/>
                </a:solidFill>
              </a:rPr>
              <a:t>Implementación de sistemas y equipos de </a:t>
            </a:r>
            <a:r>
              <a:rPr lang="es-ES" dirty="0" smtClean="0">
                <a:solidFill>
                  <a:srgbClr val="000066"/>
                </a:solidFill>
              </a:rPr>
              <a:t>ahorro</a:t>
            </a:r>
            <a:endParaRPr lang="es-ES" dirty="0">
              <a:solidFill>
                <a:srgbClr val="000066"/>
              </a:solidFill>
            </a:endParaRPr>
          </a:p>
          <a:p>
            <a:pPr lvl="1" algn="just">
              <a:buFont typeface="Century Gothic" pitchFamily="34" charset="0"/>
              <a:buChar char="−"/>
            </a:pPr>
            <a:r>
              <a:rPr lang="es-ES" dirty="0">
                <a:solidFill>
                  <a:srgbClr val="000066"/>
                </a:solidFill>
              </a:rPr>
              <a:t>Mantenimiento preventivo a instalaciones y </a:t>
            </a:r>
            <a:r>
              <a:rPr lang="es-ES" dirty="0" smtClean="0">
                <a:solidFill>
                  <a:srgbClr val="000066"/>
                </a:solidFill>
              </a:rPr>
              <a:t>equipos</a:t>
            </a:r>
            <a:endParaRPr lang="es-ES" dirty="0">
              <a:solidFill>
                <a:srgbClr val="00006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D5451-6E9A-4895-8C0E-A9B51DD7A1DE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3071821"/>
          </a:xfrm>
        </p:spPr>
        <p:txBody>
          <a:bodyPr/>
          <a:lstStyle/>
          <a:p>
            <a:pPr marL="447675" indent="-382588" algn="just"/>
            <a:r>
              <a:rPr lang="es-MX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Reciclado</a:t>
            </a:r>
          </a:p>
          <a:p>
            <a:pPr marL="447675" indent="-382588" algn="just"/>
            <a:endParaRPr lang="es-MX" sz="25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847725" lvl="1" indent="-382588" algn="just"/>
            <a:r>
              <a:rPr lang="es-MX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Establecer sistemas adecuados para el reciclaje de materiales.</a:t>
            </a:r>
          </a:p>
          <a:p>
            <a:pPr marL="847725" lvl="1" indent="-382588" algn="just"/>
            <a:r>
              <a:rPr lang="es-MX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Implementar un sistema para el reciclaje de los mismos.</a:t>
            </a:r>
          </a:p>
          <a:p>
            <a:pPr marL="847725" lvl="1" indent="-382588" algn="just"/>
            <a:r>
              <a:rPr lang="es-MX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Generar ingresos o la reutilización de materiales a partir del reciclado de los desechos.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8" y="1214446"/>
            <a:ext cx="7500958" cy="92867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22</a:t>
            </a:fld>
            <a:endParaRPr lang="es-MX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357158" y="2071678"/>
            <a:ext cx="8643966" cy="3786214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es-MX" sz="2000" dirty="0" smtClean="0">
              <a:solidFill>
                <a:srgbClr val="000066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es-MX" sz="2000" dirty="0" smtClean="0">
                <a:solidFill>
                  <a:srgbClr val="000066"/>
                </a:solidFill>
              </a:rPr>
              <a:t>e) Recursos humanos</a:t>
            </a:r>
          </a:p>
          <a:p>
            <a:pPr algn="just">
              <a:buFont typeface="Wingdings 2" pitchFamily="18" charset="2"/>
              <a:buNone/>
            </a:pPr>
            <a:endParaRPr lang="es-MX" sz="20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MX" sz="2000" dirty="0" smtClean="0">
                <a:solidFill>
                  <a:srgbClr val="000066"/>
                </a:solidFill>
              </a:rPr>
              <a:t>Reducir el monto presupuestado para el pago de contratos y horas extras</a:t>
            </a:r>
          </a:p>
          <a:p>
            <a:pPr>
              <a:buFont typeface="Wingdings" pitchFamily="2" charset="2"/>
              <a:buChar char="§"/>
            </a:pPr>
            <a:endParaRPr lang="es-MX" sz="20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MX" sz="2000" dirty="0" smtClean="0">
                <a:solidFill>
                  <a:srgbClr val="000066"/>
                </a:solidFill>
              </a:rPr>
              <a:t>Mantener o disminuir la plantilla de contratos existentes para el 2010</a:t>
            </a:r>
          </a:p>
          <a:p>
            <a:pPr>
              <a:buFont typeface="Wingdings" pitchFamily="2" charset="2"/>
              <a:buChar char="§"/>
            </a:pPr>
            <a:endParaRPr lang="es-MX" sz="20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MX" sz="2000" dirty="0" smtClean="0">
                <a:solidFill>
                  <a:srgbClr val="000066"/>
                </a:solidFill>
              </a:rPr>
              <a:t>Hacer un uso eficiente del personal adscrito a cada dependencia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43008"/>
            <a:ext cx="7858148" cy="8572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23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2 Marcador de contenido"/>
          <p:cNvSpPr>
            <a:spLocks noGrp="1"/>
          </p:cNvSpPr>
          <p:nvPr>
            <p:ph idx="1"/>
          </p:nvPr>
        </p:nvSpPr>
        <p:spPr>
          <a:xfrm>
            <a:off x="357158" y="1928802"/>
            <a:ext cx="8643966" cy="107157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MX" sz="2000" dirty="0" smtClean="0">
                <a:solidFill>
                  <a:srgbClr val="000066"/>
                </a:solidFill>
              </a:rPr>
              <a:t>e) Recursos humanos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28670"/>
            <a:ext cx="7858148" cy="8572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MX" sz="3200" dirty="0">
              <a:solidFill>
                <a:srgbClr val="0070C0"/>
              </a:solidFill>
            </a:endParaRPr>
          </a:p>
        </p:txBody>
      </p:sp>
      <p:graphicFrame>
        <p:nvGraphicFramePr>
          <p:cNvPr id="8" name="3 Gráfico"/>
          <p:cNvGraphicFramePr/>
          <p:nvPr/>
        </p:nvGraphicFramePr>
        <p:xfrm>
          <a:off x="857224" y="2357430"/>
          <a:ext cx="7858180" cy="411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357654" y="6357958"/>
          <a:ext cx="4786346" cy="190500"/>
        </p:xfrm>
        <a:graphic>
          <a:graphicData uri="http://schemas.openxmlformats.org/drawingml/2006/table">
            <a:tbl>
              <a:tblPr/>
              <a:tblGrid>
                <a:gridCol w="478634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Fuente: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http://siau4.siiau.udg.mx/siiaun/userMenu.jsp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3643338"/>
          </a:xfrm>
        </p:spPr>
        <p:txBody>
          <a:bodyPr/>
          <a:lstStyle/>
          <a:p>
            <a:pPr algn="just"/>
            <a:r>
              <a:rPr lang="es-MX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Establecer políticas más estrictas para:</a:t>
            </a:r>
          </a:p>
          <a:p>
            <a:pPr algn="just"/>
            <a:endParaRPr lang="es-MX" sz="25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lvl="1" algn="just"/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Autorización de pago de horas extras</a:t>
            </a:r>
          </a:p>
          <a:p>
            <a:pPr lvl="1" algn="just"/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Contratación de servicios técnicos o profesionales</a:t>
            </a:r>
          </a:p>
          <a:p>
            <a:pPr lvl="1" algn="just"/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Establecer un tope a los contratos laborales por dependencia, de tal manera que no rebase el 20% del presupuesto asignado.</a:t>
            </a:r>
          </a:p>
          <a:p>
            <a:pPr lvl="1" algn="just"/>
            <a:r>
              <a:rPr lang="es-MX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No realizar contratos nuevos en lo que resta de 2009.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90" y="1142984"/>
            <a:ext cx="7072330" cy="1071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esentación_SecPriv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143116"/>
            <a:ext cx="8229600" cy="4071966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Integrar un comité de especialistas deberá desarrollar un diagnóstico de la situación de cada eje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2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Deberá considerar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Pertinencia del gasto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Necesidad de la Institución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Funciones de las dependencias involucradas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Excepciones</a:t>
            </a:r>
          </a:p>
          <a:p>
            <a:pPr marL="640080" lvl="1" indent="-24688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 fontAlgn="auto">
              <a:spcBef>
                <a:spcPts val="32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Presentar una propuesta final de ajustes por eje.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80" y="1142984"/>
            <a:ext cx="8215338" cy="7143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0070C0"/>
                </a:solidFill>
              </a:rPr>
              <a:t>Propuesta para elaborar el plan de austeridad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771556" y="1785926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Plantea además, del recorte de 10 por ciento al  presupuesto de las delegaciones federales, de las representaciones de México en el extranjero, como embajadas y consulados.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5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 partir del mes de agosto, se aplicó un </a:t>
            </a:r>
            <a:r>
              <a:rPr lang="es-MX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recorte del 1.36 por ciento, al presupuesto federal de la Universidad de Guadalajara </a:t>
            </a:r>
            <a:r>
              <a:rPr lang="es-MX" sz="25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asignado para 2009.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5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 el proyecto de presupuesto 2010, la Secretaría de Hacienda y Crédito Público propone un recorte del 4 por ciento, al gasto destinado a la educación superior.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MX" sz="1800" dirty="0" smtClean="0">
              <a:solidFill>
                <a:srgbClr val="00006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8" y="857256"/>
            <a:ext cx="3643306" cy="1000108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Justificación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1785918" y="2357430"/>
            <a:ext cx="7015154" cy="3448060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Establecer ejes de aplicación del gasto</a:t>
            </a:r>
          </a:p>
          <a:p>
            <a:pPr algn="just"/>
            <a:endParaRPr lang="es-ES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/>
            <a:r>
              <a:rPr lang="es-ES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Conformar un comité técnico con especialistas para la definición de acciones</a:t>
            </a:r>
          </a:p>
          <a:p>
            <a:pPr algn="just"/>
            <a:endParaRPr lang="es-ES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/>
            <a:r>
              <a:rPr lang="es-ES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Elaborar un cronograma para el desarrollo de la propuesta, con base en los ejes de aplicación propuestos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" y="1214422"/>
            <a:ext cx="4900618" cy="108266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0070C0"/>
                </a:solidFill>
              </a:rPr>
              <a:t>Propuesta de trabajo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3500430" y="2071678"/>
            <a:ext cx="5043494" cy="3363918"/>
          </a:xfrm>
        </p:spPr>
        <p:txBody>
          <a:bodyPr/>
          <a:lstStyle/>
          <a:p>
            <a:r>
              <a:rPr lang="es-ES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Comunicaciones</a:t>
            </a:r>
          </a:p>
          <a:p>
            <a:endParaRPr lang="es-ES" sz="25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r>
              <a:rPr lang="es-ES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Gastos de representación</a:t>
            </a:r>
          </a:p>
          <a:p>
            <a:endParaRPr lang="es-ES" sz="25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r>
              <a:rPr lang="es-ES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Adquisiciones</a:t>
            </a:r>
          </a:p>
          <a:p>
            <a:endParaRPr lang="es-ES" sz="25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r>
              <a:rPr lang="es-ES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Servicios generales</a:t>
            </a:r>
          </a:p>
          <a:p>
            <a:endParaRPr lang="es-ES" sz="25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r>
              <a:rPr lang="es-ES" sz="25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Recursos humanos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071546"/>
            <a:ext cx="3114668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0070C0"/>
                </a:solidFill>
              </a:rPr>
              <a:t>Ejes de acción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2143116"/>
            <a:ext cx="7615262" cy="3863984"/>
          </a:xfrm>
        </p:spPr>
        <p:txBody>
          <a:bodyPr>
            <a:normAutofit fontScale="92500" lnSpcReduction="10000"/>
          </a:bodyPr>
          <a:lstStyle/>
          <a:p>
            <a:pPr marL="521208" indent="-45720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lphaLcParenR"/>
              <a:defRPr/>
            </a:pPr>
            <a:r>
              <a:rPr lang="es-MX" sz="2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Comunicaciones</a:t>
            </a:r>
          </a:p>
          <a:p>
            <a:pPr marL="521208" indent="-45720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lphaLcParenR"/>
              <a:defRPr/>
            </a:pPr>
            <a:endParaRPr lang="es-MX" sz="22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Gasto mensual actual en telefonía celular: </a:t>
            </a:r>
            <a:r>
              <a:rPr lang="en-US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$174,812.47</a:t>
            </a:r>
            <a:endParaRPr lang="es-MX" sz="2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2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MX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 proponen medidas mínimas, tales como:</a:t>
            </a: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sz="2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Reducción de líneas asignadas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Establecimiento de criterios más estrictos para la asignación de líneas nuevas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Contratación  de una compañía única para la prestación del servicio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Establecimiento de montos máximos de consumo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MX" sz="2200" dirty="0" smtClean="0">
              <a:solidFill>
                <a:srgbClr val="000066"/>
              </a:solidFill>
            </a:endParaRP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MX" sz="2200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s-MX" sz="2000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s-MX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s-MX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s-MX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s-MX" dirty="0" smtClean="0">
              <a:solidFill>
                <a:srgbClr val="000066"/>
              </a:solidFill>
            </a:endParaRPr>
          </a:p>
          <a:p>
            <a:pPr marL="448056" indent="-384048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s-MX" dirty="0" smtClean="0">
              <a:solidFill>
                <a:srgbClr val="00006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71546"/>
            <a:ext cx="8001024" cy="785818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28654"/>
            <a:ext cx="7358082" cy="642958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17411" name="5 CuadroTexto"/>
          <p:cNvSpPr txBox="1">
            <a:spLocks noChangeArrowheads="1"/>
          </p:cNvSpPr>
          <p:nvPr/>
        </p:nvSpPr>
        <p:spPr bwMode="auto">
          <a:xfrm>
            <a:off x="1214414" y="5643578"/>
            <a:ext cx="7929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0066"/>
                </a:solidFill>
              </a:rPr>
              <a:t>Topes </a:t>
            </a:r>
            <a:r>
              <a:rPr lang="es-ES" sz="1600" dirty="0">
                <a:solidFill>
                  <a:srgbClr val="000066"/>
                </a:solidFill>
              </a:rPr>
              <a:t>de consumo establecidos por la Coordinación </a:t>
            </a:r>
            <a:r>
              <a:rPr lang="es-ES" sz="1600" dirty="0" smtClean="0">
                <a:solidFill>
                  <a:srgbClr val="000066"/>
                </a:solidFill>
              </a:rPr>
              <a:t>General Administrativa. Se </a:t>
            </a:r>
            <a:r>
              <a:rPr lang="es-ES" sz="1600" dirty="0">
                <a:solidFill>
                  <a:srgbClr val="000066"/>
                </a:solidFill>
              </a:rPr>
              <a:t>toma como base los lineamientos establecidos en dependencias </a:t>
            </a:r>
            <a:r>
              <a:rPr lang="es-ES" sz="1600" dirty="0" smtClean="0">
                <a:solidFill>
                  <a:srgbClr val="000066"/>
                </a:solidFill>
              </a:rPr>
              <a:t>federales.</a:t>
            </a:r>
            <a:endParaRPr lang="es-ES" sz="1600" dirty="0">
              <a:solidFill>
                <a:srgbClr val="000066"/>
              </a:solidFill>
            </a:endParaRPr>
          </a:p>
        </p:txBody>
      </p:sp>
      <p:graphicFrame>
        <p:nvGraphicFramePr>
          <p:cNvPr id="9" name="2 Gráfico"/>
          <p:cNvGraphicFramePr/>
          <p:nvPr/>
        </p:nvGraphicFramePr>
        <p:xfrm>
          <a:off x="0" y="1428736"/>
          <a:ext cx="892971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1142976" y="1285860"/>
            <a:ext cx="7543824" cy="4149736"/>
          </a:xfrm>
        </p:spPr>
        <p:txBody>
          <a:bodyPr/>
          <a:lstStyle/>
          <a:p>
            <a:pPr algn="just"/>
            <a:r>
              <a:rPr lang="es-ES" sz="2400" dirty="0" smtClean="0">
                <a:solidFill>
                  <a:srgbClr val="000066"/>
                </a:solidFill>
              </a:rPr>
              <a:t>Esta propuesta generaría un ahorro de: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6643702" cy="7143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800" dirty="0" smtClean="0">
                <a:solidFill>
                  <a:srgbClr val="0070C0"/>
                </a:solidFill>
              </a:rPr>
              <a:t>Pertinencia de los ejes</a:t>
            </a:r>
            <a:endParaRPr lang="es-ES" sz="2800" dirty="0">
              <a:solidFill>
                <a:srgbClr val="0070C0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/>
        </p:nvGraphicFramePr>
        <p:xfrm>
          <a:off x="1285852" y="2000240"/>
          <a:ext cx="6572296" cy="457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esentación_SecPriv.png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242" y="2624146"/>
            <a:ext cx="8229600" cy="3019432"/>
          </a:xfrm>
        </p:spPr>
        <p:txBody>
          <a:bodyPr>
            <a:normAutofit fontScale="92500" lnSpcReduction="10000"/>
          </a:bodyPr>
          <a:lstStyle/>
          <a:p>
            <a:pPr marL="448056" lvl="1" indent="-384048" algn="just" fontAlgn="auto">
              <a:spcBef>
                <a:spcPts val="324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500" dirty="0" smtClean="0">
                <a:solidFill>
                  <a:srgbClr val="000066"/>
                </a:solidFill>
              </a:rPr>
              <a:t>Control más estricto en uso de telefonía fija (Telmex):</a:t>
            </a:r>
          </a:p>
          <a:p>
            <a:pPr marL="448056" lvl="1" indent="-384048" algn="just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s-MX" sz="2500" dirty="0" smtClean="0">
                <a:solidFill>
                  <a:srgbClr val="000066"/>
                </a:solidFill>
              </a:rPr>
              <a:t> 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</a:rPr>
              <a:t>Reducir llamadas a teléfonos celulares 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</a:rPr>
              <a:t>Reducir llamadas de larga distancia 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</a:rPr>
              <a:t>Fomentar el uso de la red interna para la comunicación entre dependencias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sz="2500" dirty="0" smtClean="0">
                <a:solidFill>
                  <a:srgbClr val="000066"/>
                </a:solidFill>
              </a:rPr>
              <a:t>Solicitar planes para reducir el costo del servicio </a:t>
            </a:r>
          </a:p>
          <a:p>
            <a:pPr marL="848106" lvl="1" indent="-384048" algn="just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s-MX" sz="2200" dirty="0" smtClean="0">
              <a:solidFill>
                <a:srgbClr val="00006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8" y="1285884"/>
            <a:ext cx="7143768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rgbClr val="0070C0"/>
                </a:solidFill>
              </a:rPr>
              <a:t>Pertinencia de los ejes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18C6-456D-4315-A365-613CF079197F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Personalizado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B2D1F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9B2D1F"/>
      </a:accent6>
      <a:hlink>
        <a:srgbClr val="CC9900"/>
      </a:hlink>
      <a:folHlink>
        <a:srgbClr val="96A9A9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9B2D1F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9B2D1F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9B2D1F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9B2D1F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9B2D1F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9B2D1F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9B2D1F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9B2D1F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1127</Words>
  <Application>Microsoft Office PowerPoint</Application>
  <PresentationFormat>Presentación en pantalla (4:3)</PresentationFormat>
  <Paragraphs>195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Diseño personalizado</vt:lpstr>
      <vt:lpstr>Concurrencia</vt:lpstr>
      <vt:lpstr>Propuesta para la elaboración de un plan general orientado a la reducción del gasto operativo en la Universidad de Guadalajara</vt:lpstr>
      <vt:lpstr>Justificación…</vt:lpstr>
      <vt:lpstr>Justificación</vt:lpstr>
      <vt:lpstr>Propuesta de trabajo</vt:lpstr>
      <vt:lpstr>Ejes de acción</vt:lpstr>
      <vt:lpstr>Pertinencia de los ejes</vt:lpstr>
      <vt:lpstr>Pertinencia de los ejes</vt:lpstr>
      <vt:lpstr>Pertinencia de los ejes</vt:lpstr>
      <vt:lpstr>Pertinencia de los ejes</vt:lpstr>
      <vt:lpstr>Pertinencia de los ejes</vt:lpstr>
      <vt:lpstr>Pertinencia de los ejes</vt:lpstr>
      <vt:lpstr>Pertinencia de los ejes</vt:lpstr>
      <vt:lpstr>Pertinencia de los ejes</vt:lpstr>
      <vt:lpstr>Pertinencia de los ejes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Pertinencia de los ejes</vt:lpstr>
      <vt:lpstr>Pertinencia de los ejes</vt:lpstr>
      <vt:lpstr>Pertinencia de los ejes</vt:lpstr>
      <vt:lpstr>Pertinencia de los ejes</vt:lpstr>
      <vt:lpstr>Pertinencia de los ejes</vt:lpstr>
      <vt:lpstr>Propuesta para elaborar el plan de austeridad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</dc:title>
  <dc:creator>Universidad de Guadalajara</dc:creator>
  <cp:lastModifiedBy>2520729</cp:lastModifiedBy>
  <cp:revision>176</cp:revision>
  <dcterms:created xsi:type="dcterms:W3CDTF">2009-01-09T17:59:37Z</dcterms:created>
  <dcterms:modified xsi:type="dcterms:W3CDTF">2009-09-29T03:49:58Z</dcterms:modified>
</cp:coreProperties>
</file>