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5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721F"/>
    <a:srgbClr val="964B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18" autoAdjust="0"/>
  </p:normalViewPr>
  <p:slideViewPr>
    <p:cSldViewPr snapToGrid="0">
      <p:cViewPr varScale="1">
        <p:scale>
          <a:sx n="98" d="100"/>
          <a:sy n="98" d="100"/>
        </p:scale>
        <p:origin x="-3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31C2E-14DA-487E-AAC4-DA546CE8FC0B}" type="datetimeFigureOut">
              <a:rPr lang="es-ES" smtClean="0"/>
              <a:pPr/>
              <a:t>15/10/2009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DD472A-C492-4BAD-8116-580B4B955FC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au4.siiau.udg.mx/siiaun/userMenu.j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ADD472A-C492-4BAD-8116-580B4B955FC7}"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Clr>
                <a:srgbClr val="1F497D"/>
              </a:buClr>
            </a:pPr>
            <a:r>
              <a:rPr lang="es-MX" sz="900" dirty="0" smtClean="0">
                <a:latin typeface="Calibri" pitchFamily="34" charset="0"/>
              </a:rPr>
              <a:t>Construcción:  </a:t>
            </a:r>
            <a:r>
              <a:rPr lang="es-MX" sz="900" dirty="0" err="1" smtClean="0">
                <a:latin typeface="Calibri" pitchFamily="34" charset="0"/>
              </a:rPr>
              <a:t>Vicerrectoría</a:t>
            </a:r>
            <a:r>
              <a:rPr lang="es-MX" sz="900" dirty="0" smtClean="0">
                <a:latin typeface="Calibri" pitchFamily="34" charset="0"/>
              </a:rPr>
              <a:t> Ejecutiva</a:t>
            </a:r>
          </a:p>
          <a:p>
            <a:pPr>
              <a:buClr>
                <a:srgbClr val="1F497D"/>
              </a:buClr>
            </a:pPr>
            <a:endParaRPr lang="es-MX" sz="900" dirty="0" smtClean="0">
              <a:latin typeface="Calibri" pitchFamily="34" charset="0"/>
            </a:endParaRPr>
          </a:p>
          <a:p>
            <a:pPr>
              <a:buClr>
                <a:srgbClr val="1F497D"/>
              </a:buClr>
              <a:buFont typeface="Symbol"/>
              <a:buChar char="·"/>
            </a:pPr>
            <a:r>
              <a:rPr lang="es-MX" sz="900" dirty="0" smtClean="0">
                <a:latin typeface="Calibri" pitchFamily="34" charset="0"/>
              </a:rPr>
              <a:t>Proyectos: El número de proyectos corresponden únicamente a aquellos que se encuentren autorizados en último nivel de ejercicio y que son por ende aquellos factibles a utilizar el recurso, independientemente del fondo que correspondan y con fecha de corte al 06/10/2009 (ya que pueden existir una mayor cantidad de número de proyectos autorizados al finalizar el cierre del ejercicio fiscal). </a:t>
            </a:r>
          </a:p>
          <a:p>
            <a:r>
              <a:rPr lang="es-MX" sz="900" b="1" dirty="0" smtClean="0">
                <a:latin typeface="Calibri" pitchFamily="34" charset="0"/>
              </a:rPr>
              <a:t>Fuente: </a:t>
            </a:r>
            <a:r>
              <a:rPr lang="es-MX" sz="900" b="1" u="sng" dirty="0" smtClean="0">
                <a:latin typeface="Calibri" pitchFamily="34" charset="0"/>
                <a:hlinkClick r:id="rId3"/>
              </a:rPr>
              <a:t>http://siau4.siiau.udg.mx/siiaun/userMenu.jsp</a:t>
            </a:r>
          </a:p>
          <a:p>
            <a:endParaRPr lang="es-MX" sz="900" dirty="0" smtClean="0">
              <a:latin typeface="Calibri" pitchFamily="34" charset="0"/>
            </a:endParaRPr>
          </a:p>
          <a:p>
            <a:pPr>
              <a:buClr>
                <a:srgbClr val="1F497D"/>
              </a:buClr>
              <a:buFont typeface="Symbol"/>
              <a:buChar char="·"/>
            </a:pPr>
            <a:r>
              <a:rPr lang="es-MX" sz="900" dirty="0" smtClean="0">
                <a:latin typeface="Calibri" pitchFamily="34" charset="0"/>
              </a:rPr>
              <a:t>URE´S: El número de </a:t>
            </a:r>
            <a:r>
              <a:rPr lang="es-MX" sz="900" dirty="0" err="1" smtClean="0">
                <a:latin typeface="Calibri" pitchFamily="34" charset="0"/>
              </a:rPr>
              <a:t>Ure´s</a:t>
            </a:r>
            <a:r>
              <a:rPr lang="es-MX" sz="900" dirty="0" smtClean="0">
                <a:latin typeface="Calibri" pitchFamily="34" charset="0"/>
              </a:rPr>
              <a:t>  corresponde a aquellas ligadas a la Entidad Presupuestal que corresponda,  lo que hay que tener a consideración es que toma en cuenta datos históricos y no refleja solamente las activas.</a:t>
            </a:r>
          </a:p>
          <a:p>
            <a:r>
              <a:rPr lang="es-MX" sz="900" b="1" dirty="0" smtClean="0">
                <a:latin typeface="Calibri" pitchFamily="34" charset="0"/>
              </a:rPr>
              <a:t>Fuente: Catálogos/Dinámicos/Unidades Responsables en sistema SIIAU</a:t>
            </a:r>
          </a:p>
          <a:p>
            <a:endParaRPr lang="es-MX" sz="900" dirty="0" smtClean="0">
              <a:latin typeface="Calibri" pitchFamily="34" charset="0"/>
            </a:endParaRPr>
          </a:p>
          <a:p>
            <a:pPr>
              <a:buFont typeface="Arial" pitchFamily="34" charset="0"/>
              <a:buChar char="•"/>
            </a:pPr>
            <a:r>
              <a:rPr lang="es-MX" sz="900" dirty="0" smtClean="0">
                <a:latin typeface="Calibri" pitchFamily="34" charset="0"/>
              </a:rPr>
              <a:t>Chequeras: La información fue consultada del documento “Cuentas Bancarias Institucionales”, el cual contiene cuentas de distinto tipo,  por lo que se tomo el número total de ejecutoras.</a:t>
            </a:r>
            <a:endParaRPr lang="es-MX" sz="900" b="1" dirty="0" smtClean="0">
              <a:latin typeface="Calibri" pitchFamily="34" charset="0"/>
            </a:endParaRPr>
          </a:p>
          <a:p>
            <a:endParaRPr lang="es-ES" dirty="0"/>
          </a:p>
        </p:txBody>
      </p:sp>
      <p:sp>
        <p:nvSpPr>
          <p:cNvPr id="4" name="3 Marcador de número de diapositiva"/>
          <p:cNvSpPr>
            <a:spLocks noGrp="1"/>
          </p:cNvSpPr>
          <p:nvPr>
            <p:ph type="sldNum" sz="quarter" idx="10"/>
          </p:nvPr>
        </p:nvSpPr>
        <p:spPr/>
        <p:txBody>
          <a:bodyPr/>
          <a:lstStyle/>
          <a:p>
            <a:fld id="{2ADD472A-C492-4BAD-8116-580B4B955FC7}" type="slidenum">
              <a:rPr lang="es-ES" smtClean="0"/>
              <a:pPr/>
              <a:t>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3EB2B145-AEA1-4C79-A2BE-C1B42848BB0B}"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9381E40B-EEDD-468D-8EE2-E120794F20A3}"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68A1612-8D86-4D96-A883-9887D3B36313}"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C4FF4BE-B442-4031-965E-EA5A3A3C3D8A}"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7CBE07C-BFF6-46D3-A44E-8103B61BF20C}"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71CB7B6B-A13A-452A-93E0-80F9EB16D043}"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5C524C42-F722-459E-9BE8-47050F4C2B74}"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70D506E5-F91D-4184-AAD7-A3E69CD3D6F5}"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D7EB6879-2898-4C08-9355-304CFBAE9283}"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D7BF273F-E237-4D40-8199-EE8BAEA96448}"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01C12E61-8018-4E47-B7B8-A23528B74D33}"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53A5C4-06CD-497E-864B-86DCA9E56284}"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2000" r="-2000"/>
          </a:stretch>
        </a:blip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28600" y="6042343"/>
            <a:ext cx="7788275" cy="396875"/>
          </a:xfrm>
          <a:prstGeom prst="rect">
            <a:avLst/>
          </a:prstGeom>
          <a:noFill/>
          <a:ln w="9525">
            <a:noFill/>
            <a:miter lim="800000"/>
            <a:headEnd/>
            <a:tailEnd/>
          </a:ln>
          <a:effectLst/>
        </p:spPr>
        <p:txBody>
          <a:bodyPr>
            <a:spAutoFit/>
          </a:bodyPr>
          <a:lstStyle/>
          <a:p>
            <a:pPr algn="r">
              <a:spcBef>
                <a:spcPct val="50000"/>
              </a:spcBef>
            </a:pPr>
            <a:r>
              <a:rPr lang="es-ES" sz="2000" i="1" dirty="0">
                <a:solidFill>
                  <a:schemeClr val="bg1"/>
                </a:solidFill>
                <a:latin typeface="Calibri" pitchFamily="34" charset="0"/>
              </a:rPr>
              <a:t>Ruta crítica para el presupuesto 2010 de la Universidad de Guadalajara</a:t>
            </a:r>
            <a:r>
              <a:rPr lang="es-ES" sz="2000" dirty="0">
                <a:solidFill>
                  <a:schemeClr val="bg1"/>
                </a:solidFill>
                <a:latin typeface="Calibri" pitchFamily="34" charset="0"/>
              </a:rPr>
              <a:t> </a:t>
            </a:r>
            <a:endParaRPr lang="en-US" sz="20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d4.gif"/>
          <p:cNvPicPr>
            <a:picLocks noChangeAspect="1"/>
          </p:cNvPicPr>
          <p:nvPr/>
        </p:nvPicPr>
        <p:blipFill>
          <a:blip r:embed="rId2"/>
          <a:stretch>
            <a:fillRect/>
          </a:stretch>
        </p:blipFill>
        <p:spPr>
          <a:xfrm>
            <a:off x="6217920" y="1"/>
            <a:ext cx="2698972" cy="776590"/>
          </a:xfrm>
          <a:prstGeom prst="rect">
            <a:avLst/>
          </a:prstGeom>
        </p:spPr>
      </p:pic>
      <p:pic>
        <p:nvPicPr>
          <p:cNvPr id="11" name="Imagen 10"/>
          <p:cNvPicPr>
            <a:picLocks noChangeAspect="1"/>
          </p:cNvPicPr>
          <p:nvPr/>
        </p:nvPicPr>
        <p:blipFill>
          <a:blip r:embed="rId3" cstate="print"/>
          <a:stretch>
            <a:fillRect/>
          </a:stretch>
        </p:blipFill>
        <p:spPr>
          <a:xfrm>
            <a:off x="234950" y="738564"/>
            <a:ext cx="5911850" cy="4518778"/>
          </a:xfrm>
          <a:prstGeom prst="rect">
            <a:avLst/>
          </a:prstGeom>
          <a:effectLst>
            <a:outerShdw blurRad="50800" dist="38100" dir="8100000" algn="bl">
              <a:srgbClr val="000000">
                <a:alpha val="43000"/>
              </a:srgbClr>
            </a:outerShdw>
          </a:effectLst>
        </p:spPr>
      </p:pic>
      <p:sp>
        <p:nvSpPr>
          <p:cNvPr id="6" name="Título 5"/>
          <p:cNvSpPr>
            <a:spLocks noGrp="1"/>
          </p:cNvSpPr>
          <p:nvPr>
            <p:ph type="title"/>
          </p:nvPr>
        </p:nvSpPr>
        <p:spPr>
          <a:xfrm>
            <a:off x="-1127760" y="-226794"/>
            <a:ext cx="8229600" cy="1143000"/>
          </a:xfrm>
        </p:spPr>
        <p:txBody>
          <a:bodyPr/>
          <a:lstStyle/>
          <a:p>
            <a:r>
              <a:rPr lang="es-MX" sz="2400" dirty="0" smtClean="0">
                <a:solidFill>
                  <a:srgbClr val="964B00"/>
                </a:solidFill>
              </a:rPr>
              <a:t>Modificaciones  en SIIAU WEB P3e </a:t>
            </a:r>
            <a:endParaRPr lang="es-ES_tradnl" sz="2400" dirty="0">
              <a:solidFill>
                <a:srgbClr val="964B00"/>
              </a:solidFill>
            </a:endParaRPr>
          </a:p>
        </p:txBody>
      </p:sp>
      <p:sp>
        <p:nvSpPr>
          <p:cNvPr id="15" name="Marcador de contenido 14"/>
          <p:cNvSpPr>
            <a:spLocks noGrp="1"/>
          </p:cNvSpPr>
          <p:nvPr>
            <p:ph idx="1"/>
          </p:nvPr>
        </p:nvSpPr>
        <p:spPr>
          <a:xfrm>
            <a:off x="6705600" y="861738"/>
            <a:ext cx="2209800" cy="4446861"/>
          </a:xfrm>
        </p:spPr>
        <p:txBody>
          <a:bodyPr/>
          <a:lstStyle/>
          <a:p>
            <a:pPr marL="4763" indent="14288">
              <a:buNone/>
            </a:pPr>
            <a:r>
              <a:rPr lang="es-MX" sz="1500" b="1" dirty="0" smtClean="0">
                <a:solidFill>
                  <a:schemeClr val="tx1"/>
                </a:solidFill>
              </a:rPr>
              <a:t>Tipo de proyecto: </a:t>
            </a:r>
            <a:r>
              <a:rPr lang="es-MX" sz="1500" dirty="0" smtClean="0">
                <a:solidFill>
                  <a:schemeClr val="tx1"/>
                </a:solidFill>
              </a:rPr>
              <a:t>disminuir el tipo de proyectos.</a:t>
            </a:r>
          </a:p>
          <a:p>
            <a:pPr marL="4763" indent="14288">
              <a:buNone/>
            </a:pPr>
            <a:endParaRPr lang="es-MX" sz="1500" dirty="0" smtClean="0">
              <a:solidFill>
                <a:schemeClr val="tx1"/>
              </a:solidFill>
            </a:endParaRPr>
          </a:p>
          <a:p>
            <a:pPr marL="4763" indent="14288">
              <a:buNone/>
            </a:pPr>
            <a:r>
              <a:rPr lang="es-MX" sz="1500" b="1" dirty="0" smtClean="0">
                <a:solidFill>
                  <a:schemeClr val="tx1"/>
                </a:solidFill>
              </a:rPr>
              <a:t>Programas:</a:t>
            </a:r>
            <a:r>
              <a:rPr lang="es-MX" sz="1500" dirty="0" smtClean="0">
                <a:solidFill>
                  <a:schemeClr val="tx1"/>
                </a:solidFill>
              </a:rPr>
              <a:t> eliminar.</a:t>
            </a:r>
          </a:p>
          <a:p>
            <a:pPr marL="4763" indent="14288">
              <a:buNone/>
            </a:pPr>
            <a:endParaRPr lang="es-MX" sz="1500" dirty="0" smtClean="0">
              <a:solidFill>
                <a:schemeClr val="tx1"/>
              </a:solidFill>
            </a:endParaRPr>
          </a:p>
          <a:p>
            <a:pPr marL="4763" indent="14288">
              <a:buNone/>
            </a:pPr>
            <a:r>
              <a:rPr lang="es-MX" sz="1500" b="1" dirty="0" smtClean="0">
                <a:solidFill>
                  <a:schemeClr val="tx1"/>
                </a:solidFill>
              </a:rPr>
              <a:t>Programas FIP’s: </a:t>
            </a:r>
            <a:r>
              <a:rPr lang="es-MX" sz="1500" dirty="0" smtClean="0">
                <a:solidFill>
                  <a:schemeClr val="tx1"/>
                </a:solidFill>
              </a:rPr>
              <a:t>eliminar.</a:t>
            </a:r>
          </a:p>
        </p:txBody>
      </p:sp>
      <p:sp>
        <p:nvSpPr>
          <p:cNvPr id="12" name="20 CuadroTexto"/>
          <p:cNvSpPr txBox="1"/>
          <p:nvPr/>
        </p:nvSpPr>
        <p:spPr>
          <a:xfrm>
            <a:off x="228600" y="5468904"/>
            <a:ext cx="6629416" cy="646331"/>
          </a:xfrm>
          <a:prstGeom prst="rect">
            <a:avLst/>
          </a:prstGeom>
          <a:noFill/>
        </p:spPr>
        <p:txBody>
          <a:bodyPr wrap="square" rtlCol="0">
            <a:spAutoFit/>
          </a:bodyPr>
          <a:lstStyle/>
          <a:p>
            <a:r>
              <a:rPr lang="es-MX" sz="1200" dirty="0" smtClean="0">
                <a:solidFill>
                  <a:srgbClr val="FF0000"/>
                </a:solidFill>
              </a:rPr>
              <a:t>No se hacen informes por programas desde 2006.</a:t>
            </a:r>
          </a:p>
          <a:p>
            <a:r>
              <a:rPr lang="es-MX" sz="1200" dirty="0" smtClean="0">
                <a:solidFill>
                  <a:srgbClr val="FF0000"/>
                </a:solidFill>
              </a:rPr>
              <a:t>La nueva estructura del PDI apunta las acciones a través de estrategias y objetivos estratégicos.</a:t>
            </a:r>
            <a:endParaRPr lang="es-ES" sz="1200" dirty="0">
              <a:solidFill>
                <a:srgbClr val="FF0000"/>
              </a:solidFill>
            </a:endParaRPr>
          </a:p>
        </p:txBody>
      </p:sp>
      <p:cxnSp>
        <p:nvCxnSpPr>
          <p:cNvPr id="19" name="Conector angular 18"/>
          <p:cNvCxnSpPr/>
          <p:nvPr/>
        </p:nvCxnSpPr>
        <p:spPr>
          <a:xfrm rot="10800000" flipV="1">
            <a:off x="3568700" y="1041400"/>
            <a:ext cx="3111500" cy="3073400"/>
          </a:xfrm>
          <a:prstGeom prst="bentConnector3">
            <a:avLst>
              <a:gd name="adj1" fmla="val 14898"/>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onector angular 30"/>
          <p:cNvCxnSpPr/>
          <p:nvPr/>
        </p:nvCxnSpPr>
        <p:spPr>
          <a:xfrm rot="10800000" flipV="1">
            <a:off x="3860800" y="2044700"/>
            <a:ext cx="2895600" cy="2247900"/>
          </a:xfrm>
          <a:prstGeom prst="bentConnector3">
            <a:avLst>
              <a:gd name="adj1" fmla="val 14035"/>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Conector angular 32"/>
          <p:cNvCxnSpPr/>
          <p:nvPr/>
        </p:nvCxnSpPr>
        <p:spPr>
          <a:xfrm rot="10800000" flipV="1">
            <a:off x="4305300" y="2578100"/>
            <a:ext cx="2451100" cy="1854200"/>
          </a:xfrm>
          <a:prstGeom prst="bentConnector3">
            <a:avLst>
              <a:gd name="adj1" fmla="val 10104"/>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16" name="15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10</a:t>
            </a:r>
            <a:endParaRPr lang="es-ES" sz="1200" b="1" dirty="0">
              <a:solidFill>
                <a:srgbClr val="964B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stretch>
            <a:fillRect/>
          </a:stretch>
        </p:blipFill>
        <p:spPr>
          <a:xfrm>
            <a:off x="234950" y="723816"/>
            <a:ext cx="5911850" cy="4518778"/>
          </a:xfrm>
          <a:prstGeom prst="rect">
            <a:avLst/>
          </a:prstGeom>
          <a:effectLst>
            <a:outerShdw blurRad="50800" dist="38100" dir="8100000" algn="bl">
              <a:srgbClr val="000000">
                <a:alpha val="43000"/>
              </a:srgbClr>
            </a:outerShdw>
          </a:effectLst>
        </p:spPr>
      </p:pic>
      <p:sp>
        <p:nvSpPr>
          <p:cNvPr id="6" name="Título 5"/>
          <p:cNvSpPr>
            <a:spLocks noGrp="1"/>
          </p:cNvSpPr>
          <p:nvPr>
            <p:ph type="title"/>
          </p:nvPr>
        </p:nvSpPr>
        <p:spPr>
          <a:xfrm>
            <a:off x="-944880" y="-167802"/>
            <a:ext cx="8229600" cy="1143000"/>
          </a:xfrm>
        </p:spPr>
        <p:txBody>
          <a:bodyPr/>
          <a:lstStyle/>
          <a:p>
            <a:r>
              <a:rPr lang="es-MX" sz="2400" b="1" dirty="0" smtClean="0">
                <a:solidFill>
                  <a:srgbClr val="964B00"/>
                </a:solidFill>
              </a:rPr>
              <a:t>Modificaciones  en SIIAU WEB P3e </a:t>
            </a:r>
            <a:endParaRPr lang="es-ES_tradnl" sz="2400" b="1" dirty="0">
              <a:solidFill>
                <a:srgbClr val="964B00"/>
              </a:solidFill>
            </a:endParaRPr>
          </a:p>
        </p:txBody>
      </p:sp>
      <p:sp>
        <p:nvSpPr>
          <p:cNvPr id="14" name="13 Rectángulo"/>
          <p:cNvSpPr/>
          <p:nvPr/>
        </p:nvSpPr>
        <p:spPr>
          <a:xfrm>
            <a:off x="1323976" y="4000500"/>
            <a:ext cx="2743200" cy="219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CuadroTexto"/>
          <p:cNvSpPr txBox="1"/>
          <p:nvPr/>
        </p:nvSpPr>
        <p:spPr>
          <a:xfrm>
            <a:off x="6486525" y="1876425"/>
            <a:ext cx="2143125" cy="2308324"/>
          </a:xfrm>
          <a:prstGeom prst="rect">
            <a:avLst/>
          </a:prstGeom>
          <a:noFill/>
        </p:spPr>
        <p:txBody>
          <a:bodyPr wrap="square" rtlCol="0">
            <a:spAutoFit/>
          </a:bodyPr>
          <a:lstStyle/>
          <a:p>
            <a:r>
              <a:rPr lang="es-MX" sz="1600" b="1" dirty="0" smtClean="0">
                <a:latin typeface="Calibri" pitchFamily="34" charset="0"/>
              </a:rPr>
              <a:t>Tipos de proyectos:</a:t>
            </a:r>
          </a:p>
          <a:p>
            <a:endParaRPr lang="es-MX" sz="1600" dirty="0" smtClean="0">
              <a:latin typeface="Calibri" pitchFamily="34" charset="0"/>
            </a:endParaRPr>
          </a:p>
          <a:p>
            <a:r>
              <a:rPr lang="es-MX" sz="1600" dirty="0" smtClean="0">
                <a:latin typeface="Calibri" pitchFamily="34" charset="0"/>
              </a:rPr>
              <a:t>Actualmente:</a:t>
            </a:r>
          </a:p>
          <a:p>
            <a:pPr>
              <a:buFontTx/>
              <a:buChar char="-"/>
            </a:pPr>
            <a:r>
              <a:rPr lang="es-MX" sz="1600" dirty="0" smtClean="0">
                <a:latin typeface="Calibri" pitchFamily="34" charset="0"/>
              </a:rPr>
              <a:t>Proyectos para gastos administrativos</a:t>
            </a:r>
          </a:p>
          <a:p>
            <a:pPr>
              <a:buFontTx/>
              <a:buChar char="-"/>
            </a:pPr>
            <a:r>
              <a:rPr lang="es-MX" sz="1600" dirty="0" smtClean="0">
                <a:solidFill>
                  <a:schemeClr val="tx2"/>
                </a:solidFill>
                <a:latin typeface="Calibri" pitchFamily="34" charset="0"/>
              </a:rPr>
              <a:t>Proyectos para gastos de representación</a:t>
            </a:r>
          </a:p>
          <a:p>
            <a:pPr>
              <a:buFontTx/>
              <a:buChar char="-"/>
            </a:pPr>
            <a:r>
              <a:rPr lang="es-MX" sz="1600" dirty="0" smtClean="0">
                <a:latin typeface="Calibri" pitchFamily="34" charset="0"/>
              </a:rPr>
              <a:t>Proyectos para funciones sustantivas</a:t>
            </a:r>
            <a:endParaRPr lang="es-MX" sz="1600" dirty="0">
              <a:latin typeface="Calibri" pitchFamily="34" charset="0"/>
            </a:endParaRPr>
          </a:p>
        </p:txBody>
      </p:sp>
      <p:cxnSp>
        <p:nvCxnSpPr>
          <p:cNvPr id="18" name="17 Conector recto de flecha"/>
          <p:cNvCxnSpPr/>
          <p:nvPr/>
        </p:nvCxnSpPr>
        <p:spPr>
          <a:xfrm flipV="1">
            <a:off x="6467475" y="3248025"/>
            <a:ext cx="2114550" cy="3810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12" name="11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11</a:t>
            </a:r>
            <a:endParaRPr lang="es-ES" sz="1200" b="1" dirty="0">
              <a:solidFill>
                <a:srgbClr val="964B00"/>
              </a:solidFill>
            </a:endParaRPr>
          </a:p>
        </p:txBody>
      </p:sp>
      <p:pic>
        <p:nvPicPr>
          <p:cNvPr id="10" name="9 Imagen" descr="d4.gif"/>
          <p:cNvPicPr>
            <a:picLocks noChangeAspect="1"/>
          </p:cNvPicPr>
          <p:nvPr/>
        </p:nvPicPr>
        <p:blipFill>
          <a:blip r:embed="rId3"/>
          <a:stretch>
            <a:fillRect/>
          </a:stretch>
        </p:blipFill>
        <p:spPr>
          <a:xfrm>
            <a:off x="6217920" y="1"/>
            <a:ext cx="2698972" cy="7765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42452" y="621222"/>
            <a:ext cx="8229600" cy="1143000"/>
          </a:xfrm>
        </p:spPr>
        <p:txBody>
          <a:bodyPr/>
          <a:lstStyle/>
          <a:p>
            <a:pPr algn="l"/>
            <a:r>
              <a:rPr lang="es-ES" sz="2800" b="1" dirty="0" smtClean="0">
                <a:solidFill>
                  <a:srgbClr val="964B00"/>
                </a:solidFill>
              </a:rPr>
              <a:t>LINEAMIENTOS GENERALES</a:t>
            </a:r>
            <a:br>
              <a:rPr lang="es-ES" sz="2800" b="1" dirty="0" smtClean="0">
                <a:solidFill>
                  <a:srgbClr val="964B00"/>
                </a:solidFill>
              </a:rPr>
            </a:br>
            <a:endParaRPr lang="es-ES" sz="2800" dirty="0">
              <a:solidFill>
                <a:srgbClr val="964B00"/>
              </a:solidFill>
            </a:endParaRPr>
          </a:p>
        </p:txBody>
      </p:sp>
      <p:sp>
        <p:nvSpPr>
          <p:cNvPr id="3" name="2 Marcador de contenido"/>
          <p:cNvSpPr>
            <a:spLocks noGrp="1"/>
          </p:cNvSpPr>
          <p:nvPr>
            <p:ph idx="1"/>
          </p:nvPr>
        </p:nvSpPr>
        <p:spPr/>
        <p:txBody>
          <a:bodyPr/>
          <a:lstStyle/>
          <a:p>
            <a:endParaRPr lang="es-MX" sz="2000" dirty="0" smtClean="0"/>
          </a:p>
          <a:p>
            <a:pPr lvl="0"/>
            <a:r>
              <a:rPr lang="es-MX" sz="2000" dirty="0" smtClean="0"/>
              <a:t>Sólo habrá dos tipos de proyectos: gastos administrativos y funciones sustantivas.</a:t>
            </a:r>
          </a:p>
          <a:p>
            <a:pPr lvl="0">
              <a:buNone/>
            </a:pPr>
            <a:endParaRPr lang="es-MX" sz="2000" dirty="0" smtClean="0"/>
          </a:p>
          <a:p>
            <a:r>
              <a:rPr lang="es-MX" sz="2000" dirty="0" smtClean="0"/>
              <a:t>Se eliminarán los proyectos de representación institucional, este tipo de gastos será incluido en los proyectos de gastos administrativos</a:t>
            </a:r>
          </a:p>
          <a:p>
            <a:pPr>
              <a:buNone/>
            </a:pPr>
            <a:endParaRPr lang="es-MX" sz="2000" dirty="0" smtClean="0"/>
          </a:p>
          <a:p>
            <a:pPr lvl="0"/>
            <a:r>
              <a:rPr lang="es-ES" sz="2000" dirty="0" smtClean="0"/>
              <a:t>Se podrán capturar proyectos </a:t>
            </a:r>
            <a:r>
              <a:rPr lang="es-ES" sz="2000" dirty="0" err="1" smtClean="0"/>
              <a:t>multifondos</a:t>
            </a:r>
            <a:r>
              <a:rPr lang="es-ES" sz="2000" dirty="0" smtClean="0"/>
              <a:t> y se harán las modificaciones pertinentes al sistema para que genere los reportes requeridos por la Dirección de Finanzas y las dependencias de la Red Universitaria.</a:t>
            </a:r>
            <a:endParaRPr lang="es-MX" sz="2000" dirty="0" smtClean="0"/>
          </a:p>
        </p:txBody>
      </p:sp>
      <p:sp>
        <p:nvSpPr>
          <p:cNvPr id="5"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9" name="8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12</a:t>
            </a:r>
            <a:endParaRPr lang="es-ES" sz="1200" b="1" dirty="0">
              <a:solidFill>
                <a:srgbClr val="964B00"/>
              </a:solidFill>
            </a:endParaRPr>
          </a:p>
        </p:txBody>
      </p:sp>
      <p:pic>
        <p:nvPicPr>
          <p:cNvPr id="7" name="6 Imagen" descr="d4.gif"/>
          <p:cNvPicPr>
            <a:picLocks noChangeAspect="1"/>
          </p:cNvPicPr>
          <p:nvPr/>
        </p:nvPicPr>
        <p:blipFill>
          <a:blip r:embed="rId2"/>
          <a:stretch>
            <a:fillRect/>
          </a:stretch>
        </p:blipFill>
        <p:spPr>
          <a:xfrm>
            <a:off x="5858607" y="0"/>
            <a:ext cx="3058285" cy="87997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0" y="960438"/>
            <a:ext cx="8229600" cy="1143000"/>
          </a:xfrm>
        </p:spPr>
        <p:txBody>
          <a:bodyPr/>
          <a:lstStyle/>
          <a:p>
            <a:r>
              <a:rPr lang="es-MX" sz="2400" dirty="0" smtClean="0">
                <a:solidFill>
                  <a:srgbClr val="964B00"/>
                </a:solidFill>
              </a:rPr>
              <a:t>Estructura simplificada de un proyecto para gastos administrativos</a:t>
            </a:r>
            <a:br>
              <a:rPr lang="es-MX" sz="2400" dirty="0" smtClean="0">
                <a:solidFill>
                  <a:srgbClr val="964B00"/>
                </a:solidFill>
              </a:rPr>
            </a:br>
            <a:endParaRPr lang="es-ES_tradnl" sz="2400" dirty="0">
              <a:solidFill>
                <a:srgbClr val="964B00"/>
              </a:solidFill>
            </a:endParaRPr>
          </a:p>
        </p:txBody>
      </p:sp>
      <p:sp>
        <p:nvSpPr>
          <p:cNvPr id="13" name="Rectangle 3"/>
          <p:cNvSpPr>
            <a:spLocks noChangeArrowheads="1"/>
          </p:cNvSpPr>
          <p:nvPr/>
        </p:nvSpPr>
        <p:spPr bwMode="auto">
          <a:xfrm>
            <a:off x="2332823" y="2236849"/>
            <a:ext cx="2701803" cy="607778"/>
          </a:xfrm>
          <a:prstGeom prst="rect">
            <a:avLst/>
          </a:prstGeom>
          <a:ln>
            <a:headEnd/>
            <a:tailEnd/>
          </a:ln>
          <a:effectLst>
            <a:outerShdw blurRad="50800" dist="50800" dir="2700000" algn="br"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s-ES" sz="1000" b="1" dirty="0">
                <a:solidFill>
                  <a:srgbClr val="3B3732"/>
                </a:solidFill>
                <a:latin typeface="Trebuchet MS"/>
                <a:cs typeface="Trebuchet MS"/>
              </a:rPr>
              <a:t>TÍTULO 71</a:t>
            </a:r>
          </a:p>
          <a:p>
            <a:pPr algn="ctr"/>
            <a:r>
              <a:rPr lang="es-ES" sz="1000" b="1" dirty="0">
                <a:solidFill>
                  <a:srgbClr val="3B3732"/>
                </a:solidFill>
                <a:latin typeface="Trebuchet MS"/>
                <a:cs typeface="Trebuchet MS"/>
              </a:rPr>
              <a:t>Materiales y suministros</a:t>
            </a:r>
            <a:endParaRPr lang="en-US" sz="1000" b="1" dirty="0">
              <a:solidFill>
                <a:srgbClr val="3B3732"/>
              </a:solidFill>
              <a:latin typeface="Trebuchet MS"/>
              <a:cs typeface="Trebuchet MS"/>
            </a:endParaRPr>
          </a:p>
        </p:txBody>
      </p:sp>
      <p:sp>
        <p:nvSpPr>
          <p:cNvPr id="14" name="Rectangle 4"/>
          <p:cNvSpPr>
            <a:spLocks noChangeArrowheads="1"/>
          </p:cNvSpPr>
          <p:nvPr/>
        </p:nvSpPr>
        <p:spPr bwMode="auto">
          <a:xfrm>
            <a:off x="2332823" y="3241300"/>
            <a:ext cx="2701803" cy="607778"/>
          </a:xfrm>
          <a:prstGeom prst="rect">
            <a:avLst/>
          </a:prstGeom>
          <a:ln>
            <a:headEnd/>
            <a:tailEnd/>
          </a:ln>
          <a:effectLst>
            <a:outerShdw blurRad="50800" dist="50800" dir="2700000" algn="br"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s-ES" sz="1000" b="1" dirty="0">
                <a:solidFill>
                  <a:srgbClr val="3B3732"/>
                </a:solidFill>
                <a:latin typeface="Trebuchet MS"/>
                <a:cs typeface="Trebuchet MS"/>
              </a:rPr>
              <a:t>TÍTULO 72</a:t>
            </a:r>
          </a:p>
          <a:p>
            <a:pPr algn="ctr"/>
            <a:r>
              <a:rPr lang="es-ES" sz="1000" b="1" dirty="0">
                <a:solidFill>
                  <a:srgbClr val="3B3732"/>
                </a:solidFill>
                <a:latin typeface="Trebuchet MS"/>
                <a:cs typeface="Trebuchet MS"/>
              </a:rPr>
              <a:t>Servicios generales</a:t>
            </a:r>
            <a:endParaRPr lang="en-US" sz="1000" b="1" dirty="0">
              <a:solidFill>
                <a:srgbClr val="3B3732"/>
              </a:solidFill>
              <a:latin typeface="Trebuchet MS"/>
              <a:cs typeface="Trebuchet MS"/>
            </a:endParaRPr>
          </a:p>
        </p:txBody>
      </p:sp>
      <p:sp>
        <p:nvSpPr>
          <p:cNvPr id="15" name="Rectangle 5"/>
          <p:cNvSpPr>
            <a:spLocks noChangeArrowheads="1"/>
          </p:cNvSpPr>
          <p:nvPr/>
        </p:nvSpPr>
        <p:spPr bwMode="auto">
          <a:xfrm>
            <a:off x="2332823" y="4312147"/>
            <a:ext cx="2701803" cy="607777"/>
          </a:xfrm>
          <a:prstGeom prst="rect">
            <a:avLst/>
          </a:prstGeom>
          <a:ln>
            <a:headEnd/>
            <a:tailEnd/>
          </a:ln>
          <a:effectLst>
            <a:outerShdw blurRad="50800" dist="50800" dir="2700000" algn="br"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s-ES" sz="1000" b="1" dirty="0">
                <a:solidFill>
                  <a:srgbClr val="3B3732"/>
                </a:solidFill>
                <a:latin typeface="Trebuchet MS"/>
                <a:cs typeface="Trebuchet MS"/>
              </a:rPr>
              <a:t>TÍTULO 75</a:t>
            </a:r>
          </a:p>
          <a:p>
            <a:pPr algn="ctr"/>
            <a:r>
              <a:rPr lang="es-ES" sz="1000" b="1" dirty="0">
                <a:solidFill>
                  <a:srgbClr val="3B3732"/>
                </a:solidFill>
                <a:latin typeface="Trebuchet MS"/>
                <a:cs typeface="Trebuchet MS"/>
              </a:rPr>
              <a:t>Bienes muebles e inmuebles</a:t>
            </a:r>
            <a:endParaRPr lang="en-US" sz="1000" b="1" dirty="0">
              <a:solidFill>
                <a:srgbClr val="3B3732"/>
              </a:solidFill>
              <a:latin typeface="Trebuchet MS"/>
              <a:cs typeface="Trebuchet MS"/>
            </a:endParaRPr>
          </a:p>
        </p:txBody>
      </p:sp>
      <p:sp>
        <p:nvSpPr>
          <p:cNvPr id="16" name="Rectangle 7"/>
          <p:cNvSpPr>
            <a:spLocks noChangeArrowheads="1"/>
          </p:cNvSpPr>
          <p:nvPr/>
        </p:nvSpPr>
        <p:spPr bwMode="auto">
          <a:xfrm>
            <a:off x="5044841" y="2226634"/>
            <a:ext cx="1047012" cy="617993"/>
          </a:xfrm>
          <a:prstGeom prst="rect">
            <a:avLst/>
          </a:prstGeom>
          <a:ln>
            <a:headEnd/>
            <a:tailEnd/>
          </a:ln>
          <a:effectLst>
            <a:outerShdw blurRad="50800" dist="50800" dir="2700000" algn="br" rotWithShape="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anchor="ctr"/>
          <a:lstStyle/>
          <a:p>
            <a:pPr algn="ctr"/>
            <a:r>
              <a:rPr lang="es-ES" sz="1200" b="1" dirty="0">
                <a:solidFill>
                  <a:schemeClr val="bg1"/>
                </a:solidFill>
                <a:latin typeface="Trebuchet MS"/>
                <a:cs typeface="Trebuchet MS"/>
              </a:rPr>
              <a:t>Monto anual</a:t>
            </a:r>
            <a:endParaRPr lang="en-US" sz="1200" b="1" dirty="0">
              <a:solidFill>
                <a:schemeClr val="bg1"/>
              </a:solidFill>
              <a:latin typeface="Trebuchet MS"/>
              <a:cs typeface="Trebuchet MS"/>
            </a:endParaRPr>
          </a:p>
        </p:txBody>
      </p:sp>
      <p:sp>
        <p:nvSpPr>
          <p:cNvPr id="17" name="Rectangle 62"/>
          <p:cNvSpPr>
            <a:spLocks noChangeArrowheads="1"/>
          </p:cNvSpPr>
          <p:nvPr/>
        </p:nvSpPr>
        <p:spPr bwMode="auto">
          <a:xfrm>
            <a:off x="369888" y="2798789"/>
            <a:ext cx="1544130" cy="1484544"/>
          </a:xfrm>
          <a:prstGeom prst="rect">
            <a:avLst/>
          </a:prstGeom>
          <a:ln>
            <a:headEnd/>
            <a:tailEnd/>
          </a:ln>
          <a:effectLst>
            <a:outerShdw blurRad="50800" dist="50800" dir="2700000" algn="br" rotWithShape="0">
              <a:srgbClr val="000000">
                <a:alpha val="43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r>
              <a:rPr lang="es-MX" sz="1000" b="1" dirty="0">
                <a:solidFill>
                  <a:srgbClr val="3B3732"/>
                </a:solidFill>
                <a:latin typeface="Trebuchet MS"/>
                <a:cs typeface="Trebuchet MS"/>
              </a:rPr>
              <a:t>PROYECTO GASTOS ADMINISTRATIVOS</a:t>
            </a:r>
            <a:endParaRPr lang="es-ES" sz="1000" b="1" dirty="0">
              <a:solidFill>
                <a:srgbClr val="3B3732"/>
              </a:solidFill>
              <a:latin typeface="Trebuchet MS"/>
              <a:cs typeface="Trebuchet MS"/>
            </a:endParaRPr>
          </a:p>
          <a:p>
            <a:pPr algn="ctr"/>
            <a:r>
              <a:rPr lang="es-ES" sz="1000" b="1" dirty="0">
                <a:solidFill>
                  <a:srgbClr val="3B3732"/>
                </a:solidFill>
                <a:latin typeface="Trebuchet MS"/>
                <a:cs typeface="Trebuchet MS"/>
              </a:rPr>
              <a:t>URES</a:t>
            </a:r>
          </a:p>
          <a:p>
            <a:pPr algn="ctr"/>
            <a:r>
              <a:rPr lang="es-ES" sz="1000" b="1" dirty="0">
                <a:solidFill>
                  <a:srgbClr val="3B3732"/>
                </a:solidFill>
                <a:latin typeface="Trebuchet MS"/>
                <a:cs typeface="Trebuchet MS"/>
              </a:rPr>
              <a:t>Año</a:t>
            </a:r>
          </a:p>
        </p:txBody>
      </p:sp>
      <p:sp>
        <p:nvSpPr>
          <p:cNvPr id="18" name="Rectangle 65"/>
          <p:cNvSpPr>
            <a:spLocks noChangeArrowheads="1"/>
          </p:cNvSpPr>
          <p:nvPr/>
        </p:nvSpPr>
        <p:spPr bwMode="auto">
          <a:xfrm>
            <a:off x="5044841" y="3231085"/>
            <a:ext cx="1047012" cy="617993"/>
          </a:xfrm>
          <a:prstGeom prst="rect">
            <a:avLst/>
          </a:prstGeom>
          <a:ln>
            <a:headEnd/>
            <a:tailEnd/>
          </a:ln>
          <a:effectLst>
            <a:outerShdw blurRad="50800" dist="50800" dir="2700000" algn="br" rotWithShape="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anchor="ctr"/>
          <a:lstStyle/>
          <a:p>
            <a:pPr algn="ctr"/>
            <a:r>
              <a:rPr lang="es-ES" sz="1200" b="1">
                <a:solidFill>
                  <a:schemeClr val="bg1"/>
                </a:solidFill>
                <a:latin typeface="Trebuchet MS"/>
                <a:cs typeface="Trebuchet MS"/>
              </a:rPr>
              <a:t>Monto anual</a:t>
            </a:r>
            <a:endParaRPr lang="en-US" sz="1200" b="1">
              <a:solidFill>
                <a:schemeClr val="bg1"/>
              </a:solidFill>
              <a:latin typeface="Trebuchet MS"/>
              <a:cs typeface="Trebuchet MS"/>
            </a:endParaRPr>
          </a:p>
        </p:txBody>
      </p:sp>
      <p:sp>
        <p:nvSpPr>
          <p:cNvPr id="19" name="Rectangle 66"/>
          <p:cNvSpPr>
            <a:spLocks noChangeArrowheads="1"/>
          </p:cNvSpPr>
          <p:nvPr/>
        </p:nvSpPr>
        <p:spPr bwMode="auto">
          <a:xfrm>
            <a:off x="5044841" y="4312147"/>
            <a:ext cx="1047012" cy="617992"/>
          </a:xfrm>
          <a:prstGeom prst="rect">
            <a:avLst/>
          </a:prstGeom>
          <a:ln>
            <a:headEnd/>
            <a:tailEnd/>
          </a:ln>
          <a:effectLst>
            <a:outerShdw blurRad="50800" dist="50800" dir="2700000" algn="br" rotWithShape="0">
              <a:srgbClr val="000000">
                <a:alpha val="43000"/>
              </a:srgbClr>
            </a:outerShdw>
          </a:effectLst>
        </p:spPr>
        <p:style>
          <a:lnRef idx="1">
            <a:schemeClr val="accent4"/>
          </a:lnRef>
          <a:fillRef idx="3">
            <a:schemeClr val="accent4"/>
          </a:fillRef>
          <a:effectRef idx="2">
            <a:schemeClr val="accent4"/>
          </a:effectRef>
          <a:fontRef idx="minor">
            <a:schemeClr val="lt1"/>
          </a:fontRef>
        </p:style>
        <p:txBody>
          <a:bodyPr anchor="ctr"/>
          <a:lstStyle/>
          <a:p>
            <a:pPr algn="ctr"/>
            <a:r>
              <a:rPr lang="es-ES" sz="1200" b="1">
                <a:solidFill>
                  <a:schemeClr val="bg1"/>
                </a:solidFill>
                <a:latin typeface="Trebuchet MS"/>
                <a:cs typeface="Trebuchet MS"/>
              </a:rPr>
              <a:t>Monto anual</a:t>
            </a:r>
            <a:endParaRPr lang="en-US" sz="1200" b="1">
              <a:solidFill>
                <a:schemeClr val="bg1"/>
              </a:solidFill>
              <a:latin typeface="Trebuchet MS"/>
              <a:cs typeface="Trebuchet MS"/>
            </a:endParaRPr>
          </a:p>
        </p:txBody>
      </p:sp>
      <p:sp>
        <p:nvSpPr>
          <p:cNvPr id="20" name="Rectangle 68"/>
          <p:cNvSpPr>
            <a:spLocks noChangeArrowheads="1"/>
          </p:cNvSpPr>
          <p:nvPr/>
        </p:nvSpPr>
        <p:spPr bwMode="auto">
          <a:xfrm>
            <a:off x="6629829" y="2228337"/>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dirty="0">
                <a:solidFill>
                  <a:schemeClr val="bg1"/>
                </a:solidFill>
                <a:latin typeface="Trebuchet MS"/>
                <a:cs typeface="Trebuchet MS"/>
              </a:rPr>
              <a:t>Quincena 1</a:t>
            </a:r>
            <a:endParaRPr lang="en-US" sz="800" b="1" dirty="0">
              <a:solidFill>
                <a:schemeClr val="bg1"/>
              </a:solidFill>
              <a:latin typeface="Trebuchet MS"/>
              <a:cs typeface="Trebuchet MS"/>
            </a:endParaRPr>
          </a:p>
        </p:txBody>
      </p:sp>
      <p:sp>
        <p:nvSpPr>
          <p:cNvPr id="21" name="Rectangle 69"/>
          <p:cNvSpPr>
            <a:spLocks noChangeArrowheads="1"/>
          </p:cNvSpPr>
          <p:nvPr/>
        </p:nvSpPr>
        <p:spPr bwMode="auto">
          <a:xfrm>
            <a:off x="6629829" y="2459871"/>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2</a:t>
            </a:r>
            <a:endParaRPr lang="en-US" sz="800" b="1">
              <a:solidFill>
                <a:schemeClr val="bg1"/>
              </a:solidFill>
              <a:latin typeface="Trebuchet MS"/>
              <a:cs typeface="Trebuchet MS"/>
            </a:endParaRPr>
          </a:p>
        </p:txBody>
      </p:sp>
      <p:sp>
        <p:nvSpPr>
          <p:cNvPr id="22" name="Rectangle 70"/>
          <p:cNvSpPr>
            <a:spLocks noChangeArrowheads="1"/>
          </p:cNvSpPr>
          <p:nvPr/>
        </p:nvSpPr>
        <p:spPr bwMode="auto">
          <a:xfrm>
            <a:off x="6629829" y="2691406"/>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3</a:t>
            </a:r>
            <a:endParaRPr lang="en-US" sz="800" b="1">
              <a:solidFill>
                <a:schemeClr val="bg1"/>
              </a:solidFill>
              <a:latin typeface="Trebuchet MS"/>
              <a:cs typeface="Trebuchet MS"/>
            </a:endParaRPr>
          </a:p>
        </p:txBody>
      </p:sp>
      <p:sp>
        <p:nvSpPr>
          <p:cNvPr id="23" name="Rectangle 71"/>
          <p:cNvSpPr>
            <a:spLocks noChangeArrowheads="1"/>
          </p:cNvSpPr>
          <p:nvPr/>
        </p:nvSpPr>
        <p:spPr bwMode="auto">
          <a:xfrm>
            <a:off x="6629829" y="2922940"/>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4</a:t>
            </a:r>
            <a:endParaRPr lang="en-US" sz="800" b="1">
              <a:solidFill>
                <a:schemeClr val="bg1"/>
              </a:solidFill>
              <a:latin typeface="Trebuchet MS"/>
              <a:cs typeface="Trebuchet MS"/>
            </a:endParaRPr>
          </a:p>
        </p:txBody>
      </p:sp>
      <p:sp>
        <p:nvSpPr>
          <p:cNvPr id="24" name="Rectangle 72"/>
          <p:cNvSpPr>
            <a:spLocks noChangeArrowheads="1"/>
          </p:cNvSpPr>
          <p:nvPr/>
        </p:nvSpPr>
        <p:spPr bwMode="auto">
          <a:xfrm>
            <a:off x="6629829" y="3154475"/>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5</a:t>
            </a:r>
            <a:endParaRPr lang="en-US" sz="800" b="1">
              <a:solidFill>
                <a:schemeClr val="bg1"/>
              </a:solidFill>
              <a:latin typeface="Trebuchet MS"/>
              <a:cs typeface="Trebuchet MS"/>
            </a:endParaRPr>
          </a:p>
        </p:txBody>
      </p:sp>
      <p:sp>
        <p:nvSpPr>
          <p:cNvPr id="25" name="Rectangle 73"/>
          <p:cNvSpPr>
            <a:spLocks noChangeArrowheads="1"/>
          </p:cNvSpPr>
          <p:nvPr/>
        </p:nvSpPr>
        <p:spPr bwMode="auto">
          <a:xfrm>
            <a:off x="6629829" y="3386009"/>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6</a:t>
            </a:r>
            <a:endParaRPr lang="en-US" sz="800" b="1">
              <a:solidFill>
                <a:schemeClr val="bg1"/>
              </a:solidFill>
              <a:latin typeface="Trebuchet MS"/>
              <a:cs typeface="Trebuchet MS"/>
            </a:endParaRPr>
          </a:p>
        </p:txBody>
      </p:sp>
      <p:sp>
        <p:nvSpPr>
          <p:cNvPr id="26" name="Rectangle 74"/>
          <p:cNvSpPr>
            <a:spLocks noChangeArrowheads="1"/>
          </p:cNvSpPr>
          <p:nvPr/>
        </p:nvSpPr>
        <p:spPr bwMode="auto">
          <a:xfrm>
            <a:off x="6629829" y="3617544"/>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7</a:t>
            </a:r>
            <a:endParaRPr lang="en-US" sz="800" b="1">
              <a:solidFill>
                <a:schemeClr val="bg1"/>
              </a:solidFill>
              <a:latin typeface="Trebuchet MS"/>
              <a:cs typeface="Trebuchet MS"/>
            </a:endParaRPr>
          </a:p>
        </p:txBody>
      </p:sp>
      <p:sp>
        <p:nvSpPr>
          <p:cNvPr id="27" name="Rectangle 75"/>
          <p:cNvSpPr>
            <a:spLocks noChangeArrowheads="1"/>
          </p:cNvSpPr>
          <p:nvPr/>
        </p:nvSpPr>
        <p:spPr bwMode="auto">
          <a:xfrm>
            <a:off x="6629829" y="3849078"/>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8</a:t>
            </a:r>
            <a:endParaRPr lang="en-US" sz="800" b="1">
              <a:solidFill>
                <a:schemeClr val="bg1"/>
              </a:solidFill>
              <a:latin typeface="Trebuchet MS"/>
              <a:cs typeface="Trebuchet MS"/>
            </a:endParaRPr>
          </a:p>
        </p:txBody>
      </p:sp>
      <p:sp>
        <p:nvSpPr>
          <p:cNvPr id="28" name="Rectangle 76"/>
          <p:cNvSpPr>
            <a:spLocks noChangeArrowheads="1"/>
          </p:cNvSpPr>
          <p:nvPr/>
        </p:nvSpPr>
        <p:spPr bwMode="auto">
          <a:xfrm>
            <a:off x="6629829" y="4080612"/>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9</a:t>
            </a:r>
            <a:endParaRPr lang="en-US" sz="800" b="1">
              <a:solidFill>
                <a:schemeClr val="bg1"/>
              </a:solidFill>
              <a:latin typeface="Trebuchet MS"/>
              <a:cs typeface="Trebuchet MS"/>
            </a:endParaRPr>
          </a:p>
        </p:txBody>
      </p:sp>
      <p:sp>
        <p:nvSpPr>
          <p:cNvPr id="29" name="Rectangle 77"/>
          <p:cNvSpPr>
            <a:spLocks noChangeArrowheads="1"/>
          </p:cNvSpPr>
          <p:nvPr/>
        </p:nvSpPr>
        <p:spPr bwMode="auto">
          <a:xfrm>
            <a:off x="6629829" y="4312147"/>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10</a:t>
            </a:r>
            <a:endParaRPr lang="en-US" sz="800" b="1">
              <a:solidFill>
                <a:schemeClr val="bg1"/>
              </a:solidFill>
              <a:latin typeface="Trebuchet MS"/>
              <a:cs typeface="Trebuchet MS"/>
            </a:endParaRPr>
          </a:p>
        </p:txBody>
      </p:sp>
      <p:sp>
        <p:nvSpPr>
          <p:cNvPr id="30" name="Rectangle 78"/>
          <p:cNvSpPr>
            <a:spLocks noChangeArrowheads="1"/>
          </p:cNvSpPr>
          <p:nvPr/>
        </p:nvSpPr>
        <p:spPr bwMode="auto">
          <a:xfrm>
            <a:off x="6629829" y="4543681"/>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11</a:t>
            </a:r>
            <a:endParaRPr lang="en-US" sz="800" b="1">
              <a:solidFill>
                <a:schemeClr val="bg1"/>
              </a:solidFill>
              <a:latin typeface="Trebuchet MS"/>
              <a:cs typeface="Trebuchet MS"/>
            </a:endParaRPr>
          </a:p>
        </p:txBody>
      </p:sp>
      <p:sp>
        <p:nvSpPr>
          <p:cNvPr id="31" name="Rectangle 79"/>
          <p:cNvSpPr>
            <a:spLocks noChangeArrowheads="1"/>
          </p:cNvSpPr>
          <p:nvPr/>
        </p:nvSpPr>
        <p:spPr bwMode="auto">
          <a:xfrm>
            <a:off x="6629829" y="4775216"/>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12</a:t>
            </a:r>
            <a:endParaRPr lang="en-US" sz="800" b="1">
              <a:solidFill>
                <a:schemeClr val="bg1"/>
              </a:solidFill>
              <a:latin typeface="Trebuchet MS"/>
              <a:cs typeface="Trebuchet MS"/>
            </a:endParaRPr>
          </a:p>
        </p:txBody>
      </p:sp>
      <p:sp>
        <p:nvSpPr>
          <p:cNvPr id="32" name="Rectangle 80"/>
          <p:cNvSpPr>
            <a:spLocks noChangeArrowheads="1"/>
          </p:cNvSpPr>
          <p:nvPr/>
        </p:nvSpPr>
        <p:spPr bwMode="auto">
          <a:xfrm>
            <a:off x="7787501" y="2228337"/>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13</a:t>
            </a:r>
            <a:endParaRPr lang="en-US" sz="800" b="1">
              <a:solidFill>
                <a:schemeClr val="bg1"/>
              </a:solidFill>
              <a:latin typeface="Trebuchet MS"/>
              <a:cs typeface="Trebuchet MS"/>
            </a:endParaRPr>
          </a:p>
        </p:txBody>
      </p:sp>
      <p:sp>
        <p:nvSpPr>
          <p:cNvPr id="33" name="Rectangle 81"/>
          <p:cNvSpPr>
            <a:spLocks noChangeArrowheads="1"/>
          </p:cNvSpPr>
          <p:nvPr/>
        </p:nvSpPr>
        <p:spPr bwMode="auto">
          <a:xfrm>
            <a:off x="7787501" y="2459871"/>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14</a:t>
            </a:r>
            <a:endParaRPr lang="en-US" sz="800" b="1">
              <a:solidFill>
                <a:schemeClr val="bg1"/>
              </a:solidFill>
              <a:latin typeface="Trebuchet MS"/>
              <a:cs typeface="Trebuchet MS"/>
            </a:endParaRPr>
          </a:p>
        </p:txBody>
      </p:sp>
      <p:sp>
        <p:nvSpPr>
          <p:cNvPr id="34" name="Rectangle 82"/>
          <p:cNvSpPr>
            <a:spLocks noChangeArrowheads="1"/>
          </p:cNvSpPr>
          <p:nvPr/>
        </p:nvSpPr>
        <p:spPr bwMode="auto">
          <a:xfrm>
            <a:off x="7787501" y="2691406"/>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15</a:t>
            </a:r>
            <a:endParaRPr lang="en-US" sz="800" b="1">
              <a:solidFill>
                <a:schemeClr val="bg1"/>
              </a:solidFill>
              <a:latin typeface="Trebuchet MS"/>
              <a:cs typeface="Trebuchet MS"/>
            </a:endParaRPr>
          </a:p>
        </p:txBody>
      </p:sp>
      <p:sp>
        <p:nvSpPr>
          <p:cNvPr id="35" name="Rectangle 83"/>
          <p:cNvSpPr>
            <a:spLocks noChangeArrowheads="1"/>
          </p:cNvSpPr>
          <p:nvPr/>
        </p:nvSpPr>
        <p:spPr bwMode="auto">
          <a:xfrm>
            <a:off x="7787501" y="2922940"/>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16</a:t>
            </a:r>
            <a:endParaRPr lang="en-US" sz="800" b="1">
              <a:solidFill>
                <a:schemeClr val="bg1"/>
              </a:solidFill>
              <a:latin typeface="Trebuchet MS"/>
              <a:cs typeface="Trebuchet MS"/>
            </a:endParaRPr>
          </a:p>
        </p:txBody>
      </p:sp>
      <p:sp>
        <p:nvSpPr>
          <p:cNvPr id="36" name="Rectangle 84"/>
          <p:cNvSpPr>
            <a:spLocks noChangeArrowheads="1"/>
          </p:cNvSpPr>
          <p:nvPr/>
        </p:nvSpPr>
        <p:spPr bwMode="auto">
          <a:xfrm>
            <a:off x="7787501" y="3154475"/>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17</a:t>
            </a:r>
            <a:endParaRPr lang="en-US" sz="800" b="1">
              <a:solidFill>
                <a:schemeClr val="bg1"/>
              </a:solidFill>
              <a:latin typeface="Trebuchet MS"/>
              <a:cs typeface="Trebuchet MS"/>
            </a:endParaRPr>
          </a:p>
        </p:txBody>
      </p:sp>
      <p:sp>
        <p:nvSpPr>
          <p:cNvPr id="37" name="Rectangle 85"/>
          <p:cNvSpPr>
            <a:spLocks noChangeArrowheads="1"/>
          </p:cNvSpPr>
          <p:nvPr/>
        </p:nvSpPr>
        <p:spPr bwMode="auto">
          <a:xfrm>
            <a:off x="7787501" y="3386009"/>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18</a:t>
            </a:r>
            <a:endParaRPr lang="en-US" sz="800" b="1">
              <a:solidFill>
                <a:schemeClr val="bg1"/>
              </a:solidFill>
              <a:latin typeface="Trebuchet MS"/>
              <a:cs typeface="Trebuchet MS"/>
            </a:endParaRPr>
          </a:p>
        </p:txBody>
      </p:sp>
      <p:sp>
        <p:nvSpPr>
          <p:cNvPr id="38" name="Rectangle 86"/>
          <p:cNvSpPr>
            <a:spLocks noChangeArrowheads="1"/>
          </p:cNvSpPr>
          <p:nvPr/>
        </p:nvSpPr>
        <p:spPr bwMode="auto">
          <a:xfrm>
            <a:off x="7787501" y="3617544"/>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19</a:t>
            </a:r>
            <a:endParaRPr lang="en-US" sz="800" b="1">
              <a:solidFill>
                <a:schemeClr val="bg1"/>
              </a:solidFill>
              <a:latin typeface="Trebuchet MS"/>
              <a:cs typeface="Trebuchet MS"/>
            </a:endParaRPr>
          </a:p>
        </p:txBody>
      </p:sp>
      <p:sp>
        <p:nvSpPr>
          <p:cNvPr id="39" name="Rectangle 87"/>
          <p:cNvSpPr>
            <a:spLocks noChangeArrowheads="1"/>
          </p:cNvSpPr>
          <p:nvPr/>
        </p:nvSpPr>
        <p:spPr bwMode="auto">
          <a:xfrm>
            <a:off x="7787501" y="3849078"/>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20</a:t>
            </a:r>
            <a:endParaRPr lang="en-US" sz="800" b="1">
              <a:solidFill>
                <a:schemeClr val="bg1"/>
              </a:solidFill>
              <a:latin typeface="Trebuchet MS"/>
              <a:cs typeface="Trebuchet MS"/>
            </a:endParaRPr>
          </a:p>
        </p:txBody>
      </p:sp>
      <p:sp>
        <p:nvSpPr>
          <p:cNvPr id="40" name="Rectangle 88"/>
          <p:cNvSpPr>
            <a:spLocks noChangeArrowheads="1"/>
          </p:cNvSpPr>
          <p:nvPr/>
        </p:nvSpPr>
        <p:spPr bwMode="auto">
          <a:xfrm>
            <a:off x="7787501" y="4080612"/>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21</a:t>
            </a:r>
            <a:endParaRPr lang="en-US" sz="800" b="1">
              <a:solidFill>
                <a:schemeClr val="bg1"/>
              </a:solidFill>
              <a:latin typeface="Trebuchet MS"/>
              <a:cs typeface="Trebuchet MS"/>
            </a:endParaRPr>
          </a:p>
        </p:txBody>
      </p:sp>
      <p:sp>
        <p:nvSpPr>
          <p:cNvPr id="41" name="Rectangle 89"/>
          <p:cNvSpPr>
            <a:spLocks noChangeArrowheads="1"/>
          </p:cNvSpPr>
          <p:nvPr/>
        </p:nvSpPr>
        <p:spPr bwMode="auto">
          <a:xfrm>
            <a:off x="7787501" y="4312147"/>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22</a:t>
            </a:r>
            <a:endParaRPr lang="en-US" sz="800" b="1">
              <a:solidFill>
                <a:schemeClr val="bg1"/>
              </a:solidFill>
              <a:latin typeface="Trebuchet MS"/>
              <a:cs typeface="Trebuchet MS"/>
            </a:endParaRPr>
          </a:p>
        </p:txBody>
      </p:sp>
      <p:sp>
        <p:nvSpPr>
          <p:cNvPr id="42" name="Rectangle 90"/>
          <p:cNvSpPr>
            <a:spLocks noChangeArrowheads="1"/>
          </p:cNvSpPr>
          <p:nvPr/>
        </p:nvSpPr>
        <p:spPr bwMode="auto">
          <a:xfrm>
            <a:off x="7787501" y="4543681"/>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23</a:t>
            </a:r>
            <a:endParaRPr lang="en-US" sz="800" b="1">
              <a:solidFill>
                <a:schemeClr val="bg1"/>
              </a:solidFill>
              <a:latin typeface="Trebuchet MS"/>
              <a:cs typeface="Trebuchet MS"/>
            </a:endParaRPr>
          </a:p>
        </p:txBody>
      </p:sp>
      <p:sp>
        <p:nvSpPr>
          <p:cNvPr id="43" name="Rectangle 91"/>
          <p:cNvSpPr>
            <a:spLocks noChangeArrowheads="1"/>
          </p:cNvSpPr>
          <p:nvPr/>
        </p:nvSpPr>
        <p:spPr bwMode="auto">
          <a:xfrm>
            <a:off x="7787501" y="4775216"/>
            <a:ext cx="892089" cy="153221"/>
          </a:xfrm>
          <a:prstGeom prst="rect">
            <a:avLst/>
          </a:prstGeom>
          <a:ln>
            <a:headEnd/>
            <a:tailEnd/>
          </a:ln>
          <a:effectLst>
            <a:outerShdw blurRad="50800" dist="50800" dir="2700000" algn="br" rotWithShape="0">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r>
              <a:rPr lang="es-ES" sz="800" b="1">
                <a:solidFill>
                  <a:schemeClr val="bg1"/>
                </a:solidFill>
                <a:latin typeface="Trebuchet MS"/>
                <a:cs typeface="Trebuchet MS"/>
              </a:rPr>
              <a:t>Quincena 24</a:t>
            </a:r>
            <a:endParaRPr lang="en-US" sz="800" b="1">
              <a:solidFill>
                <a:schemeClr val="bg1"/>
              </a:solidFill>
              <a:latin typeface="Trebuchet MS"/>
              <a:cs typeface="Trebuchet MS"/>
            </a:endParaRPr>
          </a:p>
        </p:txBody>
      </p:sp>
      <p:cxnSp>
        <p:nvCxnSpPr>
          <p:cNvPr id="46" name="Conector angular 45"/>
          <p:cNvCxnSpPr>
            <a:stCxn id="13" idx="1"/>
            <a:endCxn id="17" idx="3"/>
          </p:cNvCxnSpPr>
          <p:nvPr/>
        </p:nvCxnSpPr>
        <p:spPr>
          <a:xfrm rot="10800000" flipV="1">
            <a:off x="1914019" y="2540737"/>
            <a:ext cx="418805" cy="1000323"/>
          </a:xfrm>
          <a:prstGeom prst="bentConnector3">
            <a:avLst>
              <a:gd name="adj1" fmla="val 50000"/>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Conector angular 47"/>
          <p:cNvCxnSpPr>
            <a:stCxn id="15" idx="1"/>
            <a:endCxn id="17" idx="3"/>
          </p:cNvCxnSpPr>
          <p:nvPr/>
        </p:nvCxnSpPr>
        <p:spPr>
          <a:xfrm rot="10800000">
            <a:off x="1914019" y="3541062"/>
            <a:ext cx="418805" cy="1074975"/>
          </a:xfrm>
          <a:prstGeom prst="bentConnector3">
            <a:avLst>
              <a:gd name="adj1" fmla="val 50000"/>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Conector recto 49"/>
          <p:cNvCxnSpPr>
            <a:stCxn id="14" idx="1"/>
            <a:endCxn id="17" idx="3"/>
          </p:cNvCxnSpPr>
          <p:nvPr/>
        </p:nvCxnSpPr>
        <p:spPr>
          <a:xfrm rot="10800000">
            <a:off x="1914019" y="3541061"/>
            <a:ext cx="418805" cy="4128"/>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Cerrar llave 50"/>
          <p:cNvSpPr/>
          <p:nvPr/>
        </p:nvSpPr>
        <p:spPr>
          <a:xfrm>
            <a:off x="6223000" y="2512060"/>
            <a:ext cx="241300" cy="2151380"/>
          </a:xfrm>
          <a:prstGeom prst="rightBrace">
            <a:avLst/>
          </a:prstGeom>
          <a:ln>
            <a:solidFill>
              <a:srgbClr val="75785F"/>
            </a:solidFill>
          </a:ln>
        </p:spPr>
        <p:style>
          <a:lnRef idx="2">
            <a:schemeClr val="accent1"/>
          </a:lnRef>
          <a:fillRef idx="0">
            <a:schemeClr val="accent1"/>
          </a:fillRef>
          <a:effectRef idx="1">
            <a:schemeClr val="accent1"/>
          </a:effectRef>
          <a:fontRef idx="minor">
            <a:schemeClr val="tx1"/>
          </a:fontRef>
        </p:style>
      </p:sp>
      <p:cxnSp>
        <p:nvCxnSpPr>
          <p:cNvPr id="53" name="Conector recto 52"/>
          <p:cNvCxnSpPr/>
          <p:nvPr/>
        </p:nvCxnSpPr>
        <p:spPr>
          <a:xfrm rot="5400000">
            <a:off x="6229350" y="2510790"/>
            <a:ext cx="2908300" cy="2133600"/>
          </a:xfrm>
          <a:prstGeom prst="line">
            <a:avLst/>
          </a:prstGeom>
          <a:ln w="508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5"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49" name="48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13</a:t>
            </a:r>
            <a:endParaRPr lang="es-ES" sz="1200" b="1" dirty="0">
              <a:solidFill>
                <a:srgbClr val="964B00"/>
              </a:solidFill>
            </a:endParaRPr>
          </a:p>
        </p:txBody>
      </p:sp>
      <p:pic>
        <p:nvPicPr>
          <p:cNvPr id="44" name="43 Imagen" descr="d4.gif"/>
          <p:cNvPicPr>
            <a:picLocks noChangeAspect="1"/>
          </p:cNvPicPr>
          <p:nvPr/>
        </p:nvPicPr>
        <p:blipFill>
          <a:blip r:embed="rId2"/>
          <a:stretch>
            <a:fillRect/>
          </a:stretch>
        </p:blipFill>
        <p:spPr>
          <a:xfrm>
            <a:off x="5858607" y="0"/>
            <a:ext cx="3058285" cy="87997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26720" y="934866"/>
            <a:ext cx="8229600" cy="1143000"/>
          </a:xfrm>
        </p:spPr>
        <p:txBody>
          <a:bodyPr/>
          <a:lstStyle/>
          <a:p>
            <a:pPr algn="l"/>
            <a:r>
              <a:rPr lang="es-ES" sz="2800" b="1" dirty="0" smtClean="0">
                <a:solidFill>
                  <a:srgbClr val="964B00"/>
                </a:solidFill>
              </a:rPr>
              <a:t>PROYECTOS DE GASTOS ADMINISTRATIVOS</a:t>
            </a:r>
            <a:br>
              <a:rPr lang="es-ES" sz="2800" b="1" dirty="0" smtClean="0">
                <a:solidFill>
                  <a:srgbClr val="964B00"/>
                </a:solidFill>
              </a:rPr>
            </a:br>
            <a:endParaRPr lang="es-ES" sz="2800" dirty="0">
              <a:solidFill>
                <a:srgbClr val="964B00"/>
              </a:solidFill>
            </a:endParaRPr>
          </a:p>
        </p:txBody>
      </p:sp>
      <p:sp>
        <p:nvSpPr>
          <p:cNvPr id="3" name="2 Marcador de contenido"/>
          <p:cNvSpPr>
            <a:spLocks noGrp="1"/>
          </p:cNvSpPr>
          <p:nvPr>
            <p:ph idx="1"/>
          </p:nvPr>
        </p:nvSpPr>
        <p:spPr>
          <a:xfrm>
            <a:off x="457200" y="1478280"/>
            <a:ext cx="8229600" cy="4525963"/>
          </a:xfrm>
        </p:spPr>
        <p:txBody>
          <a:bodyPr/>
          <a:lstStyle/>
          <a:p>
            <a:endParaRPr lang="es-MX" sz="1800" dirty="0" smtClean="0"/>
          </a:p>
          <a:p>
            <a:pPr lvl="0"/>
            <a:r>
              <a:rPr lang="es-MX" sz="1900" dirty="0" smtClean="0"/>
              <a:t>Podrá haber tantos proyectos como la entidad lo requiera.  En el caso de la administración general se sugiere uno solo por dependencia.  </a:t>
            </a:r>
          </a:p>
          <a:p>
            <a:pPr lvl="0">
              <a:buNone/>
            </a:pPr>
            <a:endParaRPr lang="es-MX" sz="1900" dirty="0" smtClean="0"/>
          </a:p>
          <a:p>
            <a:pPr lvl="0"/>
            <a:r>
              <a:rPr lang="es-MX" sz="1900" dirty="0" smtClean="0"/>
              <a:t>Los proyectos se programarán a nivel de título y la comprobación se aceptará conforme la dependencia atendió sus necesidades dentro de los capítulos 62, 71, 72 y 75.</a:t>
            </a:r>
          </a:p>
          <a:p>
            <a:pPr lvl="0">
              <a:buNone/>
            </a:pPr>
            <a:endParaRPr lang="es-MX" sz="1900" dirty="0" smtClean="0"/>
          </a:p>
          <a:p>
            <a:pPr lvl="0"/>
            <a:r>
              <a:rPr lang="es-MX" sz="1900" dirty="0" smtClean="0"/>
              <a:t>Los proyectos de gastos administrativos no contendrán objetivos particulares, metas, ni indicadores.</a:t>
            </a:r>
          </a:p>
          <a:p>
            <a:pPr lvl="0"/>
            <a:endParaRPr lang="es-MX" sz="1900" dirty="0" smtClean="0"/>
          </a:p>
          <a:p>
            <a:pPr lvl="0"/>
            <a:r>
              <a:rPr lang="es-ES" sz="1900" dirty="0" smtClean="0"/>
              <a:t>La programación no se realizará con base en </a:t>
            </a:r>
            <a:r>
              <a:rPr lang="es-ES" sz="1900" dirty="0" err="1" smtClean="0"/>
              <a:t>ministraciones</a:t>
            </a:r>
            <a:r>
              <a:rPr lang="es-ES" sz="1900" dirty="0" smtClean="0"/>
              <a:t>. Éstas serán de uso exclusivo para la solicitud de recursos, conforme a las necesidades de ejercicio de la dependencia.</a:t>
            </a:r>
            <a:endParaRPr lang="es-MX" sz="1900" dirty="0"/>
          </a:p>
        </p:txBody>
      </p:sp>
      <p:sp>
        <p:nvSpPr>
          <p:cNvPr id="5"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9" name="8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14</a:t>
            </a:r>
            <a:endParaRPr lang="es-ES" sz="1200" b="1" dirty="0">
              <a:solidFill>
                <a:srgbClr val="964B00"/>
              </a:solidFill>
            </a:endParaRPr>
          </a:p>
        </p:txBody>
      </p:sp>
      <p:pic>
        <p:nvPicPr>
          <p:cNvPr id="7" name="6 Imagen" descr="d4.gif"/>
          <p:cNvPicPr>
            <a:picLocks noChangeAspect="1"/>
          </p:cNvPicPr>
          <p:nvPr/>
        </p:nvPicPr>
        <p:blipFill>
          <a:blip r:embed="rId2"/>
          <a:stretch>
            <a:fillRect/>
          </a:stretch>
        </p:blipFill>
        <p:spPr>
          <a:xfrm>
            <a:off x="5858607" y="0"/>
            <a:ext cx="3058285" cy="87997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273" y="595045"/>
            <a:ext cx="4736527" cy="416847"/>
          </a:xfrm>
        </p:spPr>
        <p:txBody>
          <a:bodyPr/>
          <a:lstStyle/>
          <a:p>
            <a:r>
              <a:rPr lang="es-MX" sz="2400" dirty="0" smtClean="0">
                <a:solidFill>
                  <a:srgbClr val="964B00"/>
                </a:solidFill>
              </a:rPr>
              <a:t>Estructura simplificada de un proyecto de apoyo a las funciones sustantivas y FIP’s</a:t>
            </a:r>
            <a:endParaRPr lang="es-MX" sz="2400" dirty="0">
              <a:solidFill>
                <a:srgbClr val="964B00"/>
              </a:solidFill>
            </a:endParaRPr>
          </a:p>
        </p:txBody>
      </p:sp>
      <p:grpSp>
        <p:nvGrpSpPr>
          <p:cNvPr id="3" name="Agrupar 107"/>
          <p:cNvGrpSpPr/>
          <p:nvPr/>
        </p:nvGrpSpPr>
        <p:grpSpPr>
          <a:xfrm>
            <a:off x="311150" y="1333500"/>
            <a:ext cx="8521700" cy="4191000"/>
            <a:chOff x="279401" y="1733564"/>
            <a:chExt cx="7035799" cy="3168636"/>
          </a:xfrm>
        </p:grpSpPr>
        <p:sp>
          <p:nvSpPr>
            <p:cNvPr id="7" name="Rectangle 2"/>
            <p:cNvSpPr>
              <a:spLocks noChangeArrowheads="1"/>
            </p:cNvSpPr>
            <p:nvPr/>
          </p:nvSpPr>
          <p:spPr bwMode="auto">
            <a:xfrm>
              <a:off x="2001838" y="2943225"/>
              <a:ext cx="976312" cy="6222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r>
                <a:rPr lang="es-ES" sz="1000" b="1" dirty="0">
                  <a:solidFill>
                    <a:schemeClr val="tx2">
                      <a:lumMod val="75000"/>
                    </a:schemeClr>
                  </a:solidFill>
                </a:rPr>
                <a:t>Objetivo Particular 1</a:t>
              </a:r>
              <a:endParaRPr lang="en-US" sz="1000" b="1" dirty="0">
                <a:solidFill>
                  <a:schemeClr val="tx2">
                    <a:lumMod val="75000"/>
                  </a:schemeClr>
                </a:solidFill>
              </a:endParaRPr>
            </a:p>
          </p:txBody>
        </p:sp>
        <p:sp>
          <p:nvSpPr>
            <p:cNvPr id="8" name="Rectangle 5"/>
            <p:cNvSpPr>
              <a:spLocks noChangeArrowheads="1"/>
            </p:cNvSpPr>
            <p:nvPr/>
          </p:nvSpPr>
          <p:spPr bwMode="auto">
            <a:xfrm>
              <a:off x="2001838" y="3602052"/>
              <a:ext cx="976312" cy="6222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r>
                <a:rPr lang="es-ES" sz="1000" b="1" dirty="0">
                  <a:solidFill>
                    <a:schemeClr val="tx2">
                      <a:lumMod val="75000"/>
                    </a:schemeClr>
                  </a:solidFill>
                </a:rPr>
                <a:t>Objetivo Particular 2</a:t>
              </a:r>
              <a:endParaRPr lang="en-US" sz="1000" b="1" dirty="0">
                <a:solidFill>
                  <a:schemeClr val="tx2">
                    <a:lumMod val="75000"/>
                  </a:schemeClr>
                </a:solidFill>
              </a:endParaRPr>
            </a:p>
          </p:txBody>
        </p:sp>
        <p:sp>
          <p:nvSpPr>
            <p:cNvPr id="9" name="Rectangle 6"/>
            <p:cNvSpPr>
              <a:spLocks noChangeArrowheads="1"/>
            </p:cNvSpPr>
            <p:nvPr/>
          </p:nvSpPr>
          <p:spPr bwMode="auto">
            <a:xfrm>
              <a:off x="2001838" y="4273564"/>
              <a:ext cx="976312" cy="6222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r>
                <a:rPr lang="es-ES" sz="1000" b="1" dirty="0">
                  <a:solidFill>
                    <a:schemeClr val="tx2">
                      <a:lumMod val="75000"/>
                    </a:schemeClr>
                  </a:solidFill>
                </a:rPr>
                <a:t>Objetivo Particular n</a:t>
              </a:r>
              <a:endParaRPr lang="en-US" sz="1000" b="1" dirty="0">
                <a:solidFill>
                  <a:schemeClr val="tx2">
                    <a:lumMod val="75000"/>
                  </a:schemeClr>
                </a:solidFill>
              </a:endParaRPr>
            </a:p>
          </p:txBody>
        </p:sp>
        <p:sp>
          <p:nvSpPr>
            <p:cNvPr id="10" name="Rectangle 3"/>
            <p:cNvSpPr>
              <a:spLocks noChangeArrowheads="1"/>
            </p:cNvSpPr>
            <p:nvPr/>
          </p:nvSpPr>
          <p:spPr bwMode="auto">
            <a:xfrm>
              <a:off x="3005138" y="2944827"/>
              <a:ext cx="830262" cy="62387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r>
                <a:rPr lang="es-ES" sz="1200" b="1" dirty="0">
                  <a:solidFill>
                    <a:schemeClr val="bg1"/>
                  </a:solidFill>
                </a:rPr>
                <a:t>Meta</a:t>
              </a:r>
              <a:endParaRPr lang="en-US" sz="1200" b="1" dirty="0">
                <a:solidFill>
                  <a:schemeClr val="bg1"/>
                </a:solidFill>
              </a:endParaRPr>
            </a:p>
          </p:txBody>
        </p:sp>
        <p:sp>
          <p:nvSpPr>
            <p:cNvPr id="15" name="Rectangle 11"/>
            <p:cNvSpPr>
              <a:spLocks noChangeArrowheads="1"/>
            </p:cNvSpPr>
            <p:nvPr/>
          </p:nvSpPr>
          <p:spPr bwMode="auto">
            <a:xfrm>
              <a:off x="4087812" y="2963877"/>
              <a:ext cx="731838" cy="25557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s-ES" sz="800" dirty="0">
                  <a:solidFill>
                    <a:schemeClr val="bg1"/>
                  </a:solidFill>
                </a:rPr>
                <a:t>Actividad </a:t>
              </a:r>
              <a:r>
                <a:rPr lang="es-ES" sz="800" dirty="0" smtClean="0">
                  <a:solidFill>
                    <a:schemeClr val="bg1"/>
                  </a:solidFill>
                </a:rPr>
                <a:t>1 </a:t>
              </a:r>
              <a:r>
                <a:rPr lang="es-ES" sz="700" dirty="0" smtClean="0">
                  <a:solidFill>
                    <a:schemeClr val="bg1"/>
                  </a:solidFill>
                </a:rPr>
                <a:t>con fecha específica</a:t>
              </a:r>
              <a:endParaRPr lang="en-US" sz="800" dirty="0">
                <a:solidFill>
                  <a:schemeClr val="bg1"/>
                </a:solidFill>
              </a:endParaRPr>
            </a:p>
          </p:txBody>
        </p:sp>
        <p:sp>
          <p:nvSpPr>
            <p:cNvPr id="16" name="Rectangle 12"/>
            <p:cNvSpPr>
              <a:spLocks noChangeArrowheads="1"/>
            </p:cNvSpPr>
            <p:nvPr/>
          </p:nvSpPr>
          <p:spPr bwMode="auto">
            <a:xfrm>
              <a:off x="4087812" y="3282163"/>
              <a:ext cx="731838" cy="25557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s-ES" sz="800" dirty="0">
                  <a:solidFill>
                    <a:schemeClr val="bg1"/>
                  </a:solidFill>
                </a:rPr>
                <a:t>Actividad </a:t>
              </a:r>
              <a:r>
                <a:rPr lang="es-ES" sz="700" dirty="0" smtClean="0">
                  <a:solidFill>
                    <a:schemeClr val="bg1"/>
                  </a:solidFill>
                </a:rPr>
                <a:t>n con fecha específica</a:t>
              </a:r>
              <a:endParaRPr lang="en-US" sz="700" dirty="0">
                <a:solidFill>
                  <a:schemeClr val="bg1"/>
                </a:solidFill>
              </a:endParaRPr>
            </a:p>
          </p:txBody>
        </p:sp>
        <p:sp>
          <p:nvSpPr>
            <p:cNvPr id="27" name="Rectangle 46"/>
            <p:cNvSpPr>
              <a:spLocks noChangeArrowheads="1"/>
            </p:cNvSpPr>
            <p:nvPr/>
          </p:nvSpPr>
          <p:spPr bwMode="auto">
            <a:xfrm>
              <a:off x="5062538" y="2717814"/>
              <a:ext cx="831850" cy="20953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r>
                <a:rPr lang="es-ES" sz="800">
                  <a:solidFill>
                    <a:schemeClr val="tx2">
                      <a:lumMod val="75000"/>
                    </a:schemeClr>
                  </a:solidFill>
                </a:rPr>
                <a:t>Recurso 1</a:t>
              </a:r>
              <a:endParaRPr lang="en-US" sz="800">
                <a:solidFill>
                  <a:schemeClr val="tx2">
                    <a:lumMod val="75000"/>
                  </a:schemeClr>
                </a:solidFill>
              </a:endParaRPr>
            </a:p>
          </p:txBody>
        </p:sp>
        <p:sp>
          <p:nvSpPr>
            <p:cNvPr id="28" name="Rectangle 47"/>
            <p:cNvSpPr>
              <a:spLocks noChangeArrowheads="1"/>
            </p:cNvSpPr>
            <p:nvPr/>
          </p:nvSpPr>
          <p:spPr bwMode="auto">
            <a:xfrm>
              <a:off x="5062538" y="2984514"/>
              <a:ext cx="831850" cy="20953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r>
                <a:rPr lang="es-ES" sz="800">
                  <a:solidFill>
                    <a:schemeClr val="tx2">
                      <a:lumMod val="75000"/>
                    </a:schemeClr>
                  </a:solidFill>
                </a:rPr>
                <a:t>Recurso 2</a:t>
              </a:r>
              <a:endParaRPr lang="en-US" sz="800">
                <a:solidFill>
                  <a:schemeClr val="tx2">
                    <a:lumMod val="75000"/>
                  </a:schemeClr>
                </a:solidFill>
              </a:endParaRPr>
            </a:p>
          </p:txBody>
        </p:sp>
        <p:sp>
          <p:nvSpPr>
            <p:cNvPr id="29" name="Rectangle 48"/>
            <p:cNvSpPr>
              <a:spLocks noChangeArrowheads="1"/>
            </p:cNvSpPr>
            <p:nvPr/>
          </p:nvSpPr>
          <p:spPr bwMode="auto">
            <a:xfrm>
              <a:off x="5062538" y="3251214"/>
              <a:ext cx="831850" cy="20953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r>
                <a:rPr lang="es-ES" sz="800" dirty="0">
                  <a:solidFill>
                    <a:schemeClr val="tx2">
                      <a:lumMod val="75000"/>
                    </a:schemeClr>
                  </a:solidFill>
                </a:rPr>
                <a:t>Recurso n</a:t>
              </a:r>
              <a:endParaRPr lang="en-US" sz="800" dirty="0">
                <a:solidFill>
                  <a:schemeClr val="tx2">
                    <a:lumMod val="75000"/>
                  </a:schemeClr>
                </a:solidFill>
              </a:endParaRPr>
            </a:p>
          </p:txBody>
        </p:sp>
        <p:sp>
          <p:nvSpPr>
            <p:cNvPr id="31" name="Rectangle 52"/>
            <p:cNvSpPr>
              <a:spLocks noChangeArrowheads="1"/>
            </p:cNvSpPr>
            <p:nvPr/>
          </p:nvSpPr>
          <p:spPr bwMode="auto">
            <a:xfrm>
              <a:off x="279401" y="2943239"/>
              <a:ext cx="1409699" cy="194945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r>
                <a:rPr lang="es-MX" sz="1000" b="1" dirty="0">
                  <a:solidFill>
                    <a:schemeClr val="tx1"/>
                  </a:solidFill>
                </a:rPr>
                <a:t>PROYECTO APOYO A FUNCIONES SUSTANTIVAS</a:t>
              </a:r>
              <a:endParaRPr lang="es-ES" sz="1000" b="1" dirty="0">
                <a:solidFill>
                  <a:schemeClr val="tx1"/>
                </a:solidFill>
              </a:endParaRPr>
            </a:p>
            <a:p>
              <a:pPr>
                <a:buFont typeface="Arial"/>
                <a:buChar char="•"/>
              </a:pPr>
              <a:endParaRPr lang="es-ES" sz="1000" dirty="0">
                <a:solidFill>
                  <a:schemeClr val="tx1"/>
                </a:solidFill>
              </a:endParaRPr>
            </a:p>
            <a:p>
              <a:pPr>
                <a:buFont typeface="Arial"/>
                <a:buChar char="•"/>
              </a:pPr>
              <a:r>
                <a:rPr lang="es-ES" sz="1000" dirty="0">
                  <a:solidFill>
                    <a:schemeClr val="tx1"/>
                  </a:solidFill>
                </a:rPr>
                <a:t>Año</a:t>
              </a:r>
            </a:p>
            <a:p>
              <a:pPr>
                <a:buFont typeface="Arial"/>
                <a:buChar char="•"/>
              </a:pPr>
              <a:r>
                <a:rPr lang="es-MX" sz="1000" dirty="0">
                  <a:solidFill>
                    <a:schemeClr val="tx1"/>
                  </a:solidFill>
                </a:rPr>
                <a:t>Eje estratégico</a:t>
              </a:r>
            </a:p>
            <a:p>
              <a:pPr>
                <a:buFont typeface="Arial"/>
                <a:buChar char="•"/>
              </a:pPr>
              <a:r>
                <a:rPr lang="es-MX" sz="1000" dirty="0">
                  <a:solidFill>
                    <a:schemeClr val="tx1"/>
                  </a:solidFill>
                </a:rPr>
                <a:t>Objetivo</a:t>
              </a:r>
            </a:p>
            <a:p>
              <a:pPr>
                <a:buFont typeface="Arial"/>
                <a:buChar char="•"/>
              </a:pPr>
              <a:r>
                <a:rPr lang="es-MX" sz="1000" dirty="0">
                  <a:solidFill>
                    <a:schemeClr val="tx1"/>
                  </a:solidFill>
                </a:rPr>
                <a:t>Estrategia</a:t>
              </a:r>
            </a:p>
            <a:p>
              <a:pPr>
                <a:buFont typeface="Arial"/>
                <a:buChar char="•"/>
              </a:pPr>
              <a:r>
                <a:rPr lang="es-MX" sz="1000" dirty="0">
                  <a:solidFill>
                    <a:schemeClr val="tx1"/>
                  </a:solidFill>
                </a:rPr>
                <a:t>Programa</a:t>
              </a:r>
            </a:p>
            <a:p>
              <a:pPr>
                <a:buFont typeface="Arial"/>
                <a:buChar char="•"/>
              </a:pPr>
              <a:r>
                <a:rPr lang="es-MX" sz="1000" dirty="0">
                  <a:solidFill>
                    <a:schemeClr val="tx1"/>
                  </a:solidFill>
                </a:rPr>
                <a:t>Objetivo General</a:t>
              </a:r>
            </a:p>
            <a:p>
              <a:pPr>
                <a:buFont typeface="Arial"/>
                <a:buChar char="•"/>
              </a:pPr>
              <a:r>
                <a:rPr lang="es-MX" sz="1000" dirty="0">
                  <a:solidFill>
                    <a:schemeClr val="tx1"/>
                  </a:solidFill>
                </a:rPr>
                <a:t>Justificación</a:t>
              </a:r>
              <a:endParaRPr lang="en-US" sz="1000" dirty="0">
                <a:solidFill>
                  <a:schemeClr val="tx1"/>
                </a:solidFill>
              </a:endParaRPr>
            </a:p>
          </p:txBody>
        </p:sp>
        <p:sp>
          <p:nvSpPr>
            <p:cNvPr id="34" name="Rectangle 129"/>
            <p:cNvSpPr>
              <a:spLocks noChangeArrowheads="1"/>
            </p:cNvSpPr>
            <p:nvPr/>
          </p:nvSpPr>
          <p:spPr bwMode="auto">
            <a:xfrm>
              <a:off x="6154738" y="2173302"/>
              <a:ext cx="1160462" cy="2159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r>
                <a:rPr lang="es-ES" sz="800" b="1">
                  <a:solidFill>
                    <a:schemeClr val="tx2">
                      <a:lumMod val="75000"/>
                    </a:schemeClr>
                  </a:solidFill>
                  <a:cs typeface="Arial" charset="0"/>
                </a:rPr>
                <a:t>Descripción</a:t>
              </a:r>
              <a:endParaRPr lang="en-US" sz="800" b="1">
                <a:solidFill>
                  <a:schemeClr val="tx2">
                    <a:lumMod val="75000"/>
                  </a:schemeClr>
                </a:solidFill>
                <a:cs typeface="Arial" charset="0"/>
              </a:endParaRPr>
            </a:p>
          </p:txBody>
        </p:sp>
        <p:sp>
          <p:nvSpPr>
            <p:cNvPr id="35" name="Rectangle 130"/>
            <p:cNvSpPr>
              <a:spLocks noChangeArrowheads="1"/>
            </p:cNvSpPr>
            <p:nvPr/>
          </p:nvSpPr>
          <p:spPr bwMode="auto">
            <a:xfrm>
              <a:off x="6154738" y="2431664"/>
              <a:ext cx="1160462" cy="2159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r>
                <a:rPr lang="es-ES" sz="800" b="1">
                  <a:solidFill>
                    <a:schemeClr val="tx2">
                      <a:lumMod val="75000"/>
                    </a:schemeClr>
                  </a:solidFill>
                  <a:cs typeface="Arial" charset="0"/>
                </a:rPr>
                <a:t>Título</a:t>
              </a:r>
              <a:endParaRPr lang="en-US" sz="800" b="1">
                <a:solidFill>
                  <a:schemeClr val="tx2">
                    <a:lumMod val="75000"/>
                  </a:schemeClr>
                </a:solidFill>
                <a:cs typeface="Arial" charset="0"/>
              </a:endParaRPr>
            </a:p>
          </p:txBody>
        </p:sp>
        <p:sp>
          <p:nvSpPr>
            <p:cNvPr id="36" name="Rectangle 131"/>
            <p:cNvSpPr>
              <a:spLocks noChangeArrowheads="1"/>
            </p:cNvSpPr>
            <p:nvPr/>
          </p:nvSpPr>
          <p:spPr bwMode="auto">
            <a:xfrm>
              <a:off x="6154738" y="2690026"/>
              <a:ext cx="1160462" cy="2159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r>
                <a:rPr lang="es-ES" sz="800" b="1">
                  <a:solidFill>
                    <a:schemeClr val="tx2">
                      <a:lumMod val="75000"/>
                    </a:schemeClr>
                  </a:solidFill>
                  <a:cs typeface="Arial" charset="0"/>
                </a:rPr>
                <a:t>Fondo</a:t>
              </a:r>
              <a:endParaRPr lang="en-US" sz="800" b="1">
                <a:solidFill>
                  <a:schemeClr val="tx2">
                    <a:lumMod val="75000"/>
                  </a:schemeClr>
                </a:solidFill>
                <a:cs typeface="Arial" charset="0"/>
              </a:endParaRPr>
            </a:p>
          </p:txBody>
        </p:sp>
        <p:sp>
          <p:nvSpPr>
            <p:cNvPr id="37" name="AutoShape 133"/>
            <p:cNvSpPr>
              <a:spLocks/>
            </p:cNvSpPr>
            <p:nvPr/>
          </p:nvSpPr>
          <p:spPr bwMode="auto">
            <a:xfrm>
              <a:off x="5964238" y="2089150"/>
              <a:ext cx="180975" cy="1454150"/>
            </a:xfrm>
            <a:prstGeom prst="leftBrace">
              <a:avLst>
                <a:gd name="adj1" fmla="val 36331"/>
                <a:gd name="adj2" fmla="val 50606"/>
              </a:avLst>
            </a:prstGeom>
            <a:noFill/>
            <a:ln w="25400" cap="flat" cmpd="sng" algn="ctr">
              <a:solidFill>
                <a:srgbClr val="869597"/>
              </a:solidFill>
              <a:prstDash val="solid"/>
              <a:round/>
              <a:headEnd type="none" w="med" len="med"/>
              <a:tailEnd type="none" w="med" len="med"/>
            </a:ln>
            <a:effectLst/>
          </p:spPr>
          <p:txBody>
            <a:bodyPr wrap="none" anchor="ctr"/>
            <a:lstStyle/>
            <a:p>
              <a:endParaRPr lang="es-ES">
                <a:solidFill>
                  <a:schemeClr val="tx2">
                    <a:lumMod val="75000"/>
                  </a:schemeClr>
                </a:solidFill>
              </a:endParaRPr>
            </a:p>
          </p:txBody>
        </p:sp>
        <p:sp>
          <p:nvSpPr>
            <p:cNvPr id="38" name="Rectangle 134"/>
            <p:cNvSpPr>
              <a:spLocks noChangeArrowheads="1"/>
            </p:cNvSpPr>
            <p:nvPr/>
          </p:nvSpPr>
          <p:spPr bwMode="auto">
            <a:xfrm>
              <a:off x="6154738" y="2948388"/>
              <a:ext cx="1160462" cy="2159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r>
                <a:rPr lang="es-ES" sz="800" b="1">
                  <a:solidFill>
                    <a:schemeClr val="tx2">
                      <a:lumMod val="75000"/>
                    </a:schemeClr>
                  </a:solidFill>
                  <a:cs typeface="Arial" charset="0"/>
                </a:rPr>
                <a:t>Monto</a:t>
              </a:r>
              <a:endParaRPr lang="en-US" sz="800" b="1">
                <a:solidFill>
                  <a:schemeClr val="tx2">
                    <a:lumMod val="75000"/>
                  </a:schemeClr>
                </a:solidFill>
                <a:cs typeface="Arial" charset="0"/>
              </a:endParaRPr>
            </a:p>
          </p:txBody>
        </p:sp>
        <p:sp>
          <p:nvSpPr>
            <p:cNvPr id="39" name="Rectangle 135"/>
            <p:cNvSpPr>
              <a:spLocks noChangeArrowheads="1"/>
            </p:cNvSpPr>
            <p:nvPr/>
          </p:nvSpPr>
          <p:spPr bwMode="auto">
            <a:xfrm>
              <a:off x="6154738" y="3206750"/>
              <a:ext cx="1141412" cy="177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r>
                <a:rPr lang="es-ES" sz="800" b="1" dirty="0">
                  <a:solidFill>
                    <a:schemeClr val="tx2">
                      <a:lumMod val="75000"/>
                    </a:schemeClr>
                  </a:solidFill>
                  <a:cs typeface="Arial" charset="0"/>
                </a:rPr>
                <a:t>Quincena</a:t>
              </a:r>
              <a:endParaRPr lang="en-US" sz="800" b="1" dirty="0">
                <a:solidFill>
                  <a:schemeClr val="tx2">
                    <a:lumMod val="75000"/>
                  </a:schemeClr>
                </a:solidFill>
                <a:cs typeface="Arial" charset="0"/>
              </a:endParaRPr>
            </a:p>
          </p:txBody>
        </p:sp>
        <p:sp>
          <p:nvSpPr>
            <p:cNvPr id="40" name="Text Box 136"/>
            <p:cNvSpPr txBox="1">
              <a:spLocks noChangeArrowheads="1"/>
            </p:cNvSpPr>
            <p:nvPr/>
          </p:nvSpPr>
          <p:spPr bwMode="auto">
            <a:xfrm>
              <a:off x="4446588" y="1733564"/>
              <a:ext cx="1489075" cy="784830"/>
            </a:xfrm>
            <a:prstGeom prst="rect">
              <a:avLst/>
            </a:prstGeom>
            <a:noFill/>
            <a:ln w="9525">
              <a:noFill/>
              <a:miter lim="800000"/>
              <a:headEnd/>
              <a:tailEnd/>
            </a:ln>
            <a:effectLst/>
          </p:spPr>
          <p:txBody>
            <a:bodyPr>
              <a:spAutoFit/>
            </a:bodyPr>
            <a:lstStyle/>
            <a:p>
              <a:pPr algn="ctr"/>
              <a:r>
                <a:rPr lang="es-MX" sz="900" dirty="0">
                  <a:solidFill>
                    <a:schemeClr val="tx2">
                      <a:lumMod val="75000"/>
                    </a:schemeClr>
                  </a:solidFill>
                </a:rPr>
                <a:t>Recursos materiales destinados estrictamente a satisfacer los requerimientos de las actividades.</a:t>
              </a:r>
            </a:p>
          </p:txBody>
        </p:sp>
        <p:sp>
          <p:nvSpPr>
            <p:cNvPr id="72" name="Rectangle 3"/>
            <p:cNvSpPr>
              <a:spLocks noChangeArrowheads="1"/>
            </p:cNvSpPr>
            <p:nvPr/>
          </p:nvSpPr>
          <p:spPr bwMode="auto">
            <a:xfrm>
              <a:off x="3005138" y="3605227"/>
              <a:ext cx="830262" cy="62387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r>
                <a:rPr lang="es-ES" sz="1200" b="1" dirty="0">
                  <a:solidFill>
                    <a:schemeClr val="bg1"/>
                  </a:solidFill>
                </a:rPr>
                <a:t>Meta</a:t>
              </a:r>
              <a:endParaRPr lang="en-US" sz="1200" b="1" dirty="0">
                <a:solidFill>
                  <a:schemeClr val="bg1"/>
                </a:solidFill>
              </a:endParaRPr>
            </a:p>
          </p:txBody>
        </p:sp>
        <p:sp>
          <p:nvSpPr>
            <p:cNvPr id="73" name="Rectangle 3"/>
            <p:cNvSpPr>
              <a:spLocks noChangeArrowheads="1"/>
            </p:cNvSpPr>
            <p:nvPr/>
          </p:nvSpPr>
          <p:spPr bwMode="auto">
            <a:xfrm>
              <a:off x="3005138" y="4278327"/>
              <a:ext cx="830262" cy="62387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ctr"/>
              <a:r>
                <a:rPr lang="es-ES" sz="1200" b="1" dirty="0">
                  <a:solidFill>
                    <a:schemeClr val="bg1"/>
                  </a:solidFill>
                </a:rPr>
                <a:t>Meta</a:t>
              </a:r>
              <a:endParaRPr lang="en-US" sz="1200" b="1" dirty="0">
                <a:solidFill>
                  <a:schemeClr val="bg1"/>
                </a:solidFill>
              </a:endParaRPr>
            </a:p>
          </p:txBody>
        </p:sp>
        <p:sp>
          <p:nvSpPr>
            <p:cNvPr id="75" name="Pentágono 74"/>
            <p:cNvSpPr/>
            <p:nvPr/>
          </p:nvSpPr>
          <p:spPr>
            <a:xfrm>
              <a:off x="2973070" y="3177052"/>
              <a:ext cx="138430" cy="117328"/>
            </a:xfrm>
            <a:prstGeom prst="homePlate">
              <a:avLst/>
            </a:prstGeom>
            <a:ln>
              <a:noFill/>
            </a:ln>
            <a:effectLst/>
          </p:spPr>
          <p:style>
            <a:lnRef idx="1">
              <a:schemeClr val="accent1"/>
            </a:lnRef>
            <a:fillRef idx="2">
              <a:schemeClr val="accent1"/>
            </a:fillRef>
            <a:effectRef idx="1">
              <a:schemeClr val="accent1"/>
            </a:effectRef>
            <a:fontRef idx="minor">
              <a:schemeClr val="dk1"/>
            </a:fontRef>
          </p:style>
        </p:sp>
        <p:sp>
          <p:nvSpPr>
            <p:cNvPr id="76" name="Pentágono 75"/>
            <p:cNvSpPr/>
            <p:nvPr/>
          </p:nvSpPr>
          <p:spPr>
            <a:xfrm>
              <a:off x="2973070" y="3856502"/>
              <a:ext cx="138430" cy="117328"/>
            </a:xfrm>
            <a:prstGeom prst="homePlate">
              <a:avLst/>
            </a:prstGeom>
            <a:ln>
              <a:noFill/>
            </a:ln>
            <a:effectLst/>
          </p:spPr>
          <p:style>
            <a:lnRef idx="1">
              <a:schemeClr val="accent1"/>
            </a:lnRef>
            <a:fillRef idx="2">
              <a:schemeClr val="accent1"/>
            </a:fillRef>
            <a:effectRef idx="1">
              <a:schemeClr val="accent1"/>
            </a:effectRef>
            <a:fontRef idx="minor">
              <a:schemeClr val="dk1"/>
            </a:fontRef>
          </p:style>
        </p:sp>
        <p:sp>
          <p:nvSpPr>
            <p:cNvPr id="77" name="Pentágono 76"/>
            <p:cNvSpPr/>
            <p:nvPr/>
          </p:nvSpPr>
          <p:spPr>
            <a:xfrm>
              <a:off x="2973070" y="4542302"/>
              <a:ext cx="138430" cy="117328"/>
            </a:xfrm>
            <a:prstGeom prst="homePlate">
              <a:avLst/>
            </a:prstGeom>
            <a:ln>
              <a:noFill/>
            </a:ln>
            <a:effectLst/>
          </p:spPr>
          <p:style>
            <a:lnRef idx="1">
              <a:schemeClr val="accent1"/>
            </a:lnRef>
            <a:fillRef idx="2">
              <a:schemeClr val="accent1"/>
            </a:fillRef>
            <a:effectRef idx="1">
              <a:schemeClr val="accent1"/>
            </a:effectRef>
            <a:fontRef idx="minor">
              <a:schemeClr val="dk1"/>
            </a:fontRef>
          </p:style>
        </p:sp>
        <p:sp>
          <p:nvSpPr>
            <p:cNvPr id="80" name="Rectangle 11"/>
            <p:cNvSpPr>
              <a:spLocks noChangeArrowheads="1"/>
            </p:cNvSpPr>
            <p:nvPr/>
          </p:nvSpPr>
          <p:spPr bwMode="auto">
            <a:xfrm>
              <a:off x="4087812" y="3624277"/>
              <a:ext cx="731838" cy="25557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s-ES" sz="800" dirty="0">
                  <a:solidFill>
                    <a:schemeClr val="bg1"/>
                  </a:solidFill>
                </a:rPr>
                <a:t>Actividad 1</a:t>
              </a:r>
              <a:endParaRPr lang="en-US" sz="800" dirty="0">
                <a:solidFill>
                  <a:schemeClr val="bg1"/>
                </a:solidFill>
              </a:endParaRPr>
            </a:p>
          </p:txBody>
        </p:sp>
        <p:sp>
          <p:nvSpPr>
            <p:cNvPr id="81" name="Rectangle 12"/>
            <p:cNvSpPr>
              <a:spLocks noChangeArrowheads="1"/>
            </p:cNvSpPr>
            <p:nvPr/>
          </p:nvSpPr>
          <p:spPr bwMode="auto">
            <a:xfrm>
              <a:off x="4087812" y="3942563"/>
              <a:ext cx="731838" cy="25557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s-ES" sz="800" dirty="0">
                  <a:solidFill>
                    <a:schemeClr val="bg1"/>
                  </a:solidFill>
                </a:rPr>
                <a:t>Actividad </a:t>
              </a:r>
              <a:r>
                <a:rPr lang="es-ES" sz="700" dirty="0" smtClean="0">
                  <a:solidFill>
                    <a:schemeClr val="bg1"/>
                  </a:solidFill>
                </a:rPr>
                <a:t>n con fecha específica</a:t>
              </a:r>
              <a:endParaRPr lang="en-US" sz="700" dirty="0">
                <a:solidFill>
                  <a:schemeClr val="bg1"/>
                </a:solidFill>
              </a:endParaRPr>
            </a:p>
          </p:txBody>
        </p:sp>
        <p:sp>
          <p:nvSpPr>
            <p:cNvPr id="82" name="Rectangle 11"/>
            <p:cNvSpPr>
              <a:spLocks noChangeArrowheads="1"/>
            </p:cNvSpPr>
            <p:nvPr/>
          </p:nvSpPr>
          <p:spPr bwMode="auto">
            <a:xfrm>
              <a:off x="4087812" y="4297377"/>
              <a:ext cx="731838" cy="25557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s-ES" sz="800" dirty="0">
                  <a:solidFill>
                    <a:schemeClr val="bg1"/>
                  </a:solidFill>
                </a:rPr>
                <a:t>Actividad 1</a:t>
              </a:r>
              <a:endParaRPr lang="en-US" sz="800" dirty="0">
                <a:solidFill>
                  <a:schemeClr val="bg1"/>
                </a:solidFill>
              </a:endParaRPr>
            </a:p>
          </p:txBody>
        </p:sp>
        <p:sp>
          <p:nvSpPr>
            <p:cNvPr id="83" name="Rectangle 12"/>
            <p:cNvSpPr>
              <a:spLocks noChangeArrowheads="1"/>
            </p:cNvSpPr>
            <p:nvPr/>
          </p:nvSpPr>
          <p:spPr bwMode="auto">
            <a:xfrm>
              <a:off x="4087812" y="4615663"/>
              <a:ext cx="731838" cy="25557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s-ES" sz="800" dirty="0">
                  <a:solidFill>
                    <a:schemeClr val="bg1"/>
                  </a:solidFill>
                </a:rPr>
                <a:t>Actividad </a:t>
              </a:r>
              <a:r>
                <a:rPr lang="es-ES" sz="700" dirty="0" smtClean="0">
                  <a:solidFill>
                    <a:schemeClr val="bg1"/>
                  </a:solidFill>
                </a:rPr>
                <a:t>n con fecha específica</a:t>
              </a:r>
              <a:endParaRPr lang="en-US" sz="700" dirty="0">
                <a:solidFill>
                  <a:schemeClr val="bg1"/>
                </a:solidFill>
              </a:endParaRPr>
            </a:p>
          </p:txBody>
        </p:sp>
        <p:cxnSp>
          <p:nvCxnSpPr>
            <p:cNvPr id="85" name="Conector angular 84"/>
            <p:cNvCxnSpPr>
              <a:stCxn id="7" idx="1"/>
              <a:endCxn id="31" idx="3"/>
            </p:cNvCxnSpPr>
            <p:nvPr/>
          </p:nvCxnSpPr>
          <p:spPr>
            <a:xfrm rot="10800000" flipV="1">
              <a:off x="1689100" y="3254368"/>
              <a:ext cx="312738" cy="663596"/>
            </a:xfrm>
            <a:prstGeom prst="bentConnector3">
              <a:avLst>
                <a:gd name="adj1" fmla="val 50000"/>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Conector angular 86"/>
            <p:cNvCxnSpPr>
              <a:stCxn id="9" idx="1"/>
              <a:endCxn id="31" idx="3"/>
            </p:cNvCxnSpPr>
            <p:nvPr/>
          </p:nvCxnSpPr>
          <p:spPr>
            <a:xfrm rot="10800000">
              <a:off x="1689100" y="3917965"/>
              <a:ext cx="312738" cy="666743"/>
            </a:xfrm>
            <a:prstGeom prst="bentConnector3">
              <a:avLst>
                <a:gd name="adj1" fmla="val 50000"/>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Conector recto 88"/>
            <p:cNvCxnSpPr>
              <a:stCxn id="8" idx="1"/>
              <a:endCxn id="31" idx="3"/>
            </p:cNvCxnSpPr>
            <p:nvPr/>
          </p:nvCxnSpPr>
          <p:spPr>
            <a:xfrm rot="10800000" flipV="1">
              <a:off x="1689100" y="3913194"/>
              <a:ext cx="312738" cy="4769"/>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Conector angular 90"/>
            <p:cNvCxnSpPr>
              <a:stCxn id="15" idx="1"/>
              <a:endCxn id="10" idx="3"/>
            </p:cNvCxnSpPr>
            <p:nvPr/>
          </p:nvCxnSpPr>
          <p:spPr>
            <a:xfrm rot="10800000" flipV="1">
              <a:off x="3835400" y="3091664"/>
              <a:ext cx="252412" cy="165100"/>
            </a:xfrm>
            <a:prstGeom prst="bentConnector3">
              <a:avLst>
                <a:gd name="adj1" fmla="val 50000"/>
              </a:avLst>
            </a:prstGeom>
            <a:ln>
              <a:solidFill>
                <a:srgbClr val="869597"/>
              </a:solidFill>
            </a:ln>
            <a:effectLst/>
          </p:spPr>
          <p:style>
            <a:lnRef idx="2">
              <a:schemeClr val="accent1"/>
            </a:lnRef>
            <a:fillRef idx="0">
              <a:schemeClr val="accent1"/>
            </a:fillRef>
            <a:effectRef idx="1">
              <a:schemeClr val="accent1"/>
            </a:effectRef>
            <a:fontRef idx="minor">
              <a:schemeClr val="tx1"/>
            </a:fontRef>
          </p:style>
        </p:cxnSp>
        <p:cxnSp>
          <p:nvCxnSpPr>
            <p:cNvPr id="93" name="Conector angular 92"/>
            <p:cNvCxnSpPr>
              <a:stCxn id="16" idx="1"/>
              <a:endCxn id="10" idx="3"/>
            </p:cNvCxnSpPr>
            <p:nvPr/>
          </p:nvCxnSpPr>
          <p:spPr>
            <a:xfrm rot="10800000">
              <a:off x="3835400" y="3256764"/>
              <a:ext cx="252412" cy="153186"/>
            </a:xfrm>
            <a:prstGeom prst="bentConnector3">
              <a:avLst>
                <a:gd name="adj1" fmla="val 50000"/>
              </a:avLst>
            </a:prstGeom>
            <a:ln>
              <a:solidFill>
                <a:srgbClr val="869597"/>
              </a:solidFill>
            </a:ln>
            <a:effectLst/>
          </p:spPr>
          <p:style>
            <a:lnRef idx="2">
              <a:schemeClr val="accent1"/>
            </a:lnRef>
            <a:fillRef idx="0">
              <a:schemeClr val="accent1"/>
            </a:fillRef>
            <a:effectRef idx="1">
              <a:schemeClr val="accent1"/>
            </a:effectRef>
            <a:fontRef idx="minor">
              <a:schemeClr val="tx1"/>
            </a:fontRef>
          </p:style>
        </p:cxnSp>
        <p:cxnSp>
          <p:nvCxnSpPr>
            <p:cNvPr id="95" name="Conector angular 94"/>
            <p:cNvCxnSpPr>
              <a:stCxn id="80" idx="1"/>
              <a:endCxn id="72" idx="3"/>
            </p:cNvCxnSpPr>
            <p:nvPr/>
          </p:nvCxnSpPr>
          <p:spPr>
            <a:xfrm rot="10800000" flipV="1">
              <a:off x="3835400" y="3752064"/>
              <a:ext cx="252412" cy="165100"/>
            </a:xfrm>
            <a:prstGeom prst="bentConnector3">
              <a:avLst>
                <a:gd name="adj1" fmla="val 50000"/>
              </a:avLst>
            </a:prstGeom>
            <a:ln>
              <a:solidFill>
                <a:srgbClr val="869597"/>
              </a:solidFill>
            </a:ln>
            <a:effectLst/>
          </p:spPr>
          <p:style>
            <a:lnRef idx="2">
              <a:schemeClr val="accent1"/>
            </a:lnRef>
            <a:fillRef idx="0">
              <a:schemeClr val="accent1"/>
            </a:fillRef>
            <a:effectRef idx="1">
              <a:schemeClr val="accent1"/>
            </a:effectRef>
            <a:fontRef idx="minor">
              <a:schemeClr val="tx1"/>
            </a:fontRef>
          </p:style>
        </p:cxnSp>
        <p:cxnSp>
          <p:nvCxnSpPr>
            <p:cNvPr id="97" name="Conector angular 96"/>
            <p:cNvCxnSpPr>
              <a:stCxn id="81" idx="1"/>
              <a:endCxn id="72" idx="3"/>
            </p:cNvCxnSpPr>
            <p:nvPr/>
          </p:nvCxnSpPr>
          <p:spPr>
            <a:xfrm rot="10800000">
              <a:off x="3835400" y="3917164"/>
              <a:ext cx="252412" cy="153186"/>
            </a:xfrm>
            <a:prstGeom prst="bentConnector3">
              <a:avLst>
                <a:gd name="adj1" fmla="val 50000"/>
              </a:avLst>
            </a:prstGeom>
            <a:ln>
              <a:solidFill>
                <a:srgbClr val="869597"/>
              </a:solidFill>
            </a:ln>
            <a:effectLst/>
          </p:spPr>
          <p:style>
            <a:lnRef idx="2">
              <a:schemeClr val="accent1"/>
            </a:lnRef>
            <a:fillRef idx="0">
              <a:schemeClr val="accent1"/>
            </a:fillRef>
            <a:effectRef idx="1">
              <a:schemeClr val="accent1"/>
            </a:effectRef>
            <a:fontRef idx="minor">
              <a:schemeClr val="tx1"/>
            </a:fontRef>
          </p:style>
        </p:cxnSp>
        <p:cxnSp>
          <p:nvCxnSpPr>
            <p:cNvPr id="99" name="Conector angular 98"/>
            <p:cNvCxnSpPr>
              <a:stCxn id="82" idx="1"/>
              <a:endCxn id="73" idx="3"/>
            </p:cNvCxnSpPr>
            <p:nvPr/>
          </p:nvCxnSpPr>
          <p:spPr>
            <a:xfrm rot="10800000" flipV="1">
              <a:off x="3835400" y="4425164"/>
              <a:ext cx="252412" cy="165100"/>
            </a:xfrm>
            <a:prstGeom prst="bentConnector3">
              <a:avLst>
                <a:gd name="adj1" fmla="val 50000"/>
              </a:avLst>
            </a:prstGeom>
            <a:ln>
              <a:solidFill>
                <a:srgbClr val="869597"/>
              </a:solidFill>
            </a:ln>
            <a:effectLst/>
          </p:spPr>
          <p:style>
            <a:lnRef idx="2">
              <a:schemeClr val="accent1"/>
            </a:lnRef>
            <a:fillRef idx="0">
              <a:schemeClr val="accent1"/>
            </a:fillRef>
            <a:effectRef idx="1">
              <a:schemeClr val="accent1"/>
            </a:effectRef>
            <a:fontRef idx="minor">
              <a:schemeClr val="tx1"/>
            </a:fontRef>
          </p:style>
        </p:cxnSp>
        <p:cxnSp>
          <p:nvCxnSpPr>
            <p:cNvPr id="101" name="Conector angular 100"/>
            <p:cNvCxnSpPr>
              <a:stCxn id="83" idx="1"/>
              <a:endCxn id="73" idx="3"/>
            </p:cNvCxnSpPr>
            <p:nvPr/>
          </p:nvCxnSpPr>
          <p:spPr>
            <a:xfrm rot="10800000">
              <a:off x="3835400" y="4590264"/>
              <a:ext cx="252412" cy="153186"/>
            </a:xfrm>
            <a:prstGeom prst="bentConnector3">
              <a:avLst>
                <a:gd name="adj1" fmla="val 50000"/>
              </a:avLst>
            </a:prstGeom>
            <a:ln>
              <a:solidFill>
                <a:srgbClr val="869597"/>
              </a:solidFill>
            </a:ln>
            <a:effectLst/>
          </p:spPr>
          <p:style>
            <a:lnRef idx="2">
              <a:schemeClr val="accent1"/>
            </a:lnRef>
            <a:fillRef idx="0">
              <a:schemeClr val="accent1"/>
            </a:fillRef>
            <a:effectRef idx="1">
              <a:schemeClr val="accent1"/>
            </a:effectRef>
            <a:fontRef idx="minor">
              <a:schemeClr val="tx1"/>
            </a:fontRef>
          </p:style>
        </p:cxnSp>
        <p:cxnSp>
          <p:nvCxnSpPr>
            <p:cNvPr id="103" name="Conector angular 102"/>
            <p:cNvCxnSpPr>
              <a:stCxn id="27" idx="1"/>
              <a:endCxn id="15" idx="3"/>
            </p:cNvCxnSpPr>
            <p:nvPr/>
          </p:nvCxnSpPr>
          <p:spPr>
            <a:xfrm rot="10800000" flipV="1">
              <a:off x="4819650" y="2822582"/>
              <a:ext cx="242888" cy="269082"/>
            </a:xfrm>
            <a:prstGeom prst="bentConnector3">
              <a:avLst>
                <a:gd name="adj1" fmla="val 50000"/>
              </a:avLst>
            </a:prstGeom>
            <a:ln>
              <a:solidFill>
                <a:srgbClr val="869597"/>
              </a:solidFill>
            </a:ln>
            <a:effectLst/>
          </p:spPr>
          <p:style>
            <a:lnRef idx="2">
              <a:schemeClr val="accent1"/>
            </a:lnRef>
            <a:fillRef idx="0">
              <a:schemeClr val="accent1"/>
            </a:fillRef>
            <a:effectRef idx="1">
              <a:schemeClr val="accent1"/>
            </a:effectRef>
            <a:fontRef idx="minor">
              <a:schemeClr val="tx1"/>
            </a:fontRef>
          </p:style>
        </p:cxnSp>
        <p:cxnSp>
          <p:nvCxnSpPr>
            <p:cNvPr id="105" name="Conector angular 104"/>
            <p:cNvCxnSpPr>
              <a:stCxn id="29" idx="1"/>
              <a:endCxn id="15" idx="3"/>
            </p:cNvCxnSpPr>
            <p:nvPr/>
          </p:nvCxnSpPr>
          <p:spPr>
            <a:xfrm rot="10800000">
              <a:off x="4819650" y="3091664"/>
              <a:ext cx="242888" cy="264318"/>
            </a:xfrm>
            <a:prstGeom prst="bentConnector3">
              <a:avLst>
                <a:gd name="adj1" fmla="val 50000"/>
              </a:avLst>
            </a:prstGeom>
            <a:ln>
              <a:solidFill>
                <a:srgbClr val="869597"/>
              </a:solidFill>
            </a:ln>
            <a:effectLst/>
          </p:spPr>
          <p:style>
            <a:lnRef idx="2">
              <a:schemeClr val="accent1"/>
            </a:lnRef>
            <a:fillRef idx="0">
              <a:schemeClr val="accent1"/>
            </a:fillRef>
            <a:effectRef idx="1">
              <a:schemeClr val="accent1"/>
            </a:effectRef>
            <a:fontRef idx="minor">
              <a:schemeClr val="tx1"/>
            </a:fontRef>
          </p:style>
        </p:cxnSp>
        <p:cxnSp>
          <p:nvCxnSpPr>
            <p:cNvPr id="107" name="Conector recto 106"/>
            <p:cNvCxnSpPr>
              <a:stCxn id="28" idx="1"/>
              <a:endCxn id="15" idx="3"/>
            </p:cNvCxnSpPr>
            <p:nvPr/>
          </p:nvCxnSpPr>
          <p:spPr>
            <a:xfrm rot="10800000" flipV="1">
              <a:off x="4819650" y="3089282"/>
              <a:ext cx="242888" cy="2382"/>
            </a:xfrm>
            <a:prstGeom prst="line">
              <a:avLst/>
            </a:prstGeom>
            <a:ln>
              <a:solidFill>
                <a:srgbClr val="869597"/>
              </a:solidFill>
            </a:ln>
            <a:effectLst/>
          </p:spPr>
          <p:style>
            <a:lnRef idx="2">
              <a:schemeClr val="accent1"/>
            </a:lnRef>
            <a:fillRef idx="0">
              <a:schemeClr val="accent1"/>
            </a:fillRef>
            <a:effectRef idx="1">
              <a:schemeClr val="accent1"/>
            </a:effectRef>
            <a:fontRef idx="minor">
              <a:schemeClr val="tx1"/>
            </a:fontRef>
          </p:style>
        </p:cxnSp>
      </p:grpSp>
      <p:cxnSp>
        <p:nvCxnSpPr>
          <p:cNvPr id="45" name="44 Conector recto de flecha"/>
          <p:cNvCxnSpPr/>
          <p:nvPr/>
        </p:nvCxnSpPr>
        <p:spPr>
          <a:xfrm flipV="1">
            <a:off x="7553325" y="3304345"/>
            <a:ext cx="1275502" cy="277055"/>
          </a:xfrm>
          <a:prstGeom prst="straightConnector1">
            <a:avLst/>
          </a:prstGeom>
          <a:ln w="127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11"/>
          <p:cNvSpPr>
            <a:spLocks noChangeArrowheads="1"/>
          </p:cNvSpPr>
          <p:nvPr/>
        </p:nvSpPr>
        <p:spPr bwMode="auto">
          <a:xfrm>
            <a:off x="4923865" y="3827550"/>
            <a:ext cx="886396" cy="33803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s-ES" sz="800" dirty="0">
                <a:solidFill>
                  <a:schemeClr val="bg1"/>
                </a:solidFill>
              </a:rPr>
              <a:t>Actividad </a:t>
            </a:r>
            <a:r>
              <a:rPr lang="es-ES" sz="800" dirty="0" smtClean="0">
                <a:solidFill>
                  <a:schemeClr val="bg1"/>
                </a:solidFill>
              </a:rPr>
              <a:t>1 </a:t>
            </a:r>
            <a:r>
              <a:rPr lang="es-ES" sz="700" dirty="0" smtClean="0">
                <a:solidFill>
                  <a:schemeClr val="bg1"/>
                </a:solidFill>
              </a:rPr>
              <a:t>con fecha específica</a:t>
            </a:r>
            <a:endParaRPr lang="en-US" sz="800" dirty="0">
              <a:solidFill>
                <a:schemeClr val="bg1"/>
              </a:solidFill>
            </a:endParaRPr>
          </a:p>
        </p:txBody>
      </p:sp>
      <p:sp>
        <p:nvSpPr>
          <p:cNvPr id="47" name="Rectangle 11"/>
          <p:cNvSpPr>
            <a:spLocks noChangeArrowheads="1"/>
          </p:cNvSpPr>
          <p:nvPr/>
        </p:nvSpPr>
        <p:spPr bwMode="auto">
          <a:xfrm>
            <a:off x="4923865" y="4732425"/>
            <a:ext cx="886396" cy="33803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s-ES" sz="800" dirty="0">
                <a:solidFill>
                  <a:schemeClr val="bg1"/>
                </a:solidFill>
              </a:rPr>
              <a:t>Actividad </a:t>
            </a:r>
            <a:r>
              <a:rPr lang="es-ES" sz="800" dirty="0" smtClean="0">
                <a:solidFill>
                  <a:schemeClr val="bg1"/>
                </a:solidFill>
              </a:rPr>
              <a:t>1 </a:t>
            </a:r>
            <a:r>
              <a:rPr lang="es-ES" sz="700" dirty="0" smtClean="0">
                <a:solidFill>
                  <a:schemeClr val="bg1"/>
                </a:solidFill>
              </a:rPr>
              <a:t>con fecha específica</a:t>
            </a:r>
            <a:endParaRPr lang="en-US" sz="800" dirty="0">
              <a:solidFill>
                <a:schemeClr val="bg1"/>
              </a:solidFill>
            </a:endParaRPr>
          </a:p>
        </p:txBody>
      </p:sp>
      <p:sp>
        <p:nvSpPr>
          <p:cNvPr id="49"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51" name="50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15</a:t>
            </a:r>
            <a:endParaRPr lang="es-ES" sz="1200" b="1" dirty="0">
              <a:solidFill>
                <a:srgbClr val="964B00"/>
              </a:solidFill>
            </a:endParaRPr>
          </a:p>
        </p:txBody>
      </p:sp>
      <p:pic>
        <p:nvPicPr>
          <p:cNvPr id="48" name="47 Imagen" descr="d4.gif"/>
          <p:cNvPicPr>
            <a:picLocks noChangeAspect="1"/>
          </p:cNvPicPr>
          <p:nvPr/>
        </p:nvPicPr>
        <p:blipFill>
          <a:blip r:embed="rId2"/>
          <a:stretch>
            <a:fillRect/>
          </a:stretch>
        </p:blipFill>
        <p:spPr>
          <a:xfrm>
            <a:off x="5858607" y="0"/>
            <a:ext cx="3058285" cy="87997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948630"/>
            <a:ext cx="8229600" cy="1143000"/>
          </a:xfrm>
        </p:spPr>
        <p:txBody>
          <a:bodyPr/>
          <a:lstStyle/>
          <a:p>
            <a:pPr algn="l"/>
            <a:r>
              <a:rPr lang="es-ES" sz="2800" b="1" dirty="0" smtClean="0">
                <a:solidFill>
                  <a:srgbClr val="964B00"/>
                </a:solidFill>
              </a:rPr>
              <a:t>PROYECTOS DE FUNCIONES SUSTANTIVAS</a:t>
            </a:r>
            <a:br>
              <a:rPr lang="es-ES" sz="2800" b="1" dirty="0" smtClean="0">
                <a:solidFill>
                  <a:srgbClr val="964B00"/>
                </a:solidFill>
              </a:rPr>
            </a:br>
            <a:endParaRPr lang="es-ES" sz="2800" dirty="0">
              <a:solidFill>
                <a:srgbClr val="964B00"/>
              </a:solidFill>
            </a:endParaRPr>
          </a:p>
        </p:txBody>
      </p:sp>
      <p:sp>
        <p:nvSpPr>
          <p:cNvPr id="3" name="2 Marcador de contenido"/>
          <p:cNvSpPr>
            <a:spLocks noGrp="1"/>
          </p:cNvSpPr>
          <p:nvPr>
            <p:ph idx="1"/>
          </p:nvPr>
        </p:nvSpPr>
        <p:spPr>
          <a:xfrm>
            <a:off x="457200" y="1524000"/>
            <a:ext cx="8229600" cy="4525963"/>
          </a:xfrm>
        </p:spPr>
        <p:txBody>
          <a:bodyPr/>
          <a:lstStyle/>
          <a:p>
            <a:endParaRPr lang="es-MX" sz="1800" dirty="0" smtClean="0"/>
          </a:p>
          <a:p>
            <a:pPr lvl="0"/>
            <a:r>
              <a:rPr lang="es-MX" sz="1900" dirty="0" smtClean="0"/>
              <a:t>Para el caso de los proyectos de funciones sustantivas se presupuestará a nivel de título y se comprobará a nivel de partida.</a:t>
            </a:r>
          </a:p>
          <a:p>
            <a:pPr lvl="0"/>
            <a:endParaRPr lang="es-MX" sz="1900" dirty="0" smtClean="0"/>
          </a:p>
          <a:p>
            <a:pPr lvl="0"/>
            <a:r>
              <a:rPr lang="es-ES" sz="1900" dirty="0" smtClean="0"/>
              <a:t>En el proceso de planeación se enfatizará la necesidad de no capturar los proyectos y las actividades de forma anual, sino en los periodos reales en que se planea realizar la actividad y ejercer el recurso.</a:t>
            </a:r>
          </a:p>
          <a:p>
            <a:pPr lvl="0"/>
            <a:endParaRPr lang="es-MX" sz="1900" dirty="0" smtClean="0"/>
          </a:p>
          <a:p>
            <a:pPr lvl="0"/>
            <a:r>
              <a:rPr lang="es-ES" sz="1900" dirty="0" smtClean="0"/>
              <a:t>La programación no se realizará con base en </a:t>
            </a:r>
            <a:r>
              <a:rPr lang="es-ES" sz="1900" dirty="0" err="1" smtClean="0"/>
              <a:t>ministraciones</a:t>
            </a:r>
            <a:r>
              <a:rPr lang="es-ES" sz="1900" dirty="0" smtClean="0"/>
              <a:t>. Éstas serán de uso exclusivo para la solicitud de recursos, conforme a las necesidades de ejercicio de la dependencia.</a:t>
            </a:r>
          </a:p>
          <a:p>
            <a:pPr lvl="0"/>
            <a:endParaRPr lang="es-ES" sz="1900" dirty="0" smtClean="0"/>
          </a:p>
          <a:p>
            <a:pPr lvl="0"/>
            <a:r>
              <a:rPr lang="es-ES" sz="1900" dirty="0" smtClean="0"/>
              <a:t>Pueden ser tantos proyectos como sean necesarios, alineados a los planes de la entidad de la red y al Plan de Desarrollo Institucional.</a:t>
            </a:r>
            <a:endParaRPr lang="es-MX" sz="1900" dirty="0"/>
          </a:p>
        </p:txBody>
      </p:sp>
      <p:sp>
        <p:nvSpPr>
          <p:cNvPr id="5"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9" name="8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16</a:t>
            </a:r>
            <a:endParaRPr lang="es-ES" sz="1200" b="1" dirty="0">
              <a:solidFill>
                <a:srgbClr val="964B00"/>
              </a:solidFill>
            </a:endParaRPr>
          </a:p>
        </p:txBody>
      </p:sp>
      <p:pic>
        <p:nvPicPr>
          <p:cNvPr id="7" name="6 Imagen" descr="d4.gif"/>
          <p:cNvPicPr>
            <a:picLocks noChangeAspect="1"/>
          </p:cNvPicPr>
          <p:nvPr/>
        </p:nvPicPr>
        <p:blipFill>
          <a:blip r:embed="rId2"/>
          <a:stretch>
            <a:fillRect/>
          </a:stretch>
        </p:blipFill>
        <p:spPr>
          <a:xfrm>
            <a:off x="5858607" y="0"/>
            <a:ext cx="3058285" cy="87997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_tradnl" sz="2800" dirty="0" smtClean="0">
                <a:solidFill>
                  <a:srgbClr val="964B00"/>
                </a:solidFill>
              </a:rPr>
              <a:t>Consideraciones generales</a:t>
            </a:r>
            <a:endParaRPr lang="es-ES_tradnl" sz="2800" dirty="0">
              <a:solidFill>
                <a:srgbClr val="964B00"/>
              </a:solidFill>
            </a:endParaRPr>
          </a:p>
        </p:txBody>
      </p:sp>
      <p:sp>
        <p:nvSpPr>
          <p:cNvPr id="3" name="Marcador de contenido 2"/>
          <p:cNvSpPr>
            <a:spLocks noGrp="1"/>
          </p:cNvSpPr>
          <p:nvPr>
            <p:ph idx="1"/>
          </p:nvPr>
        </p:nvSpPr>
        <p:spPr>
          <a:xfrm>
            <a:off x="707923" y="1428750"/>
            <a:ext cx="7616927" cy="4114800"/>
          </a:xfrm>
        </p:spPr>
        <p:txBody>
          <a:bodyPr>
            <a:normAutofit/>
          </a:bodyPr>
          <a:lstStyle/>
          <a:p>
            <a:pPr>
              <a:buNone/>
            </a:pPr>
            <a:endParaRPr lang="es-ES_tradnl" sz="1900" dirty="0" smtClean="0"/>
          </a:p>
          <a:p>
            <a:pPr lvl="0" algn="just"/>
            <a:r>
              <a:rPr lang="es-MX" sz="1900" dirty="0" smtClean="0"/>
              <a:t>En el caso de los Centros Universitarios, de acuerdo a las funciones administrativas definidas por el modelo de Red Universitaria, se sugiere que el mínimo nivel jerárquico necesario para ser administrador de proyectos sea el de jefe de departamento.</a:t>
            </a:r>
          </a:p>
          <a:p>
            <a:pPr lvl="0" algn="just">
              <a:buNone/>
            </a:pPr>
            <a:endParaRPr lang="es-MX" sz="1900" dirty="0" smtClean="0"/>
          </a:p>
          <a:p>
            <a:pPr algn="just"/>
            <a:r>
              <a:rPr lang="es-ES" sz="1900" dirty="0" smtClean="0"/>
              <a:t> No es necesario capturar el monto total del proyecto, pues se está señalando en los dos tipos de proyectos que se programará a nivel de título, lo que conlleva a etiquetar recursos a cada título y que la suma de éstos formara parte del monto total del proyecto de manera automática.</a:t>
            </a:r>
          </a:p>
          <a:p>
            <a:pPr algn="just"/>
            <a:endParaRPr lang="es-ES" sz="1800" dirty="0" smtClean="0"/>
          </a:p>
          <a:p>
            <a:endParaRPr lang="es-MX" sz="1800" dirty="0" smtClean="0"/>
          </a:p>
          <a:p>
            <a:endParaRPr lang="es-ES_tradnl" sz="1800" dirty="0"/>
          </a:p>
        </p:txBody>
      </p:sp>
      <p:sp>
        <p:nvSpPr>
          <p:cNvPr id="5"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8" name="7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17</a:t>
            </a:r>
            <a:endParaRPr lang="es-ES" sz="1200" b="1" dirty="0">
              <a:solidFill>
                <a:srgbClr val="964B00"/>
              </a:solidFill>
            </a:endParaRPr>
          </a:p>
        </p:txBody>
      </p:sp>
      <p:pic>
        <p:nvPicPr>
          <p:cNvPr id="6" name="5 Imagen" descr="d4.gif"/>
          <p:cNvPicPr>
            <a:picLocks noChangeAspect="1"/>
          </p:cNvPicPr>
          <p:nvPr/>
        </p:nvPicPr>
        <p:blipFill>
          <a:blip r:embed="rId2"/>
          <a:stretch>
            <a:fillRect/>
          </a:stretch>
        </p:blipFill>
        <p:spPr>
          <a:xfrm>
            <a:off x="5858607" y="0"/>
            <a:ext cx="3058285" cy="87997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print"/>
          <a:stretch>
            <a:fillRect/>
          </a:stretch>
        </p:blipFill>
        <p:spPr>
          <a:xfrm>
            <a:off x="1657349" y="1421382"/>
            <a:ext cx="5906711" cy="4514850"/>
          </a:xfrm>
          <a:prstGeom prst="rect">
            <a:avLst/>
          </a:prstGeom>
          <a:ln>
            <a:noFill/>
          </a:ln>
          <a:effectLst>
            <a:outerShdw blurRad="292100" dist="139700" dir="2700000" algn="tl" rotWithShape="0">
              <a:srgbClr val="333333">
                <a:alpha val="65000"/>
              </a:srgbClr>
            </a:outerShdw>
          </a:effectLst>
        </p:spPr>
      </p:pic>
      <p:sp>
        <p:nvSpPr>
          <p:cNvPr id="6" name="Título 5"/>
          <p:cNvSpPr>
            <a:spLocks noGrp="1"/>
          </p:cNvSpPr>
          <p:nvPr>
            <p:ph type="title"/>
          </p:nvPr>
        </p:nvSpPr>
        <p:spPr>
          <a:xfrm>
            <a:off x="457200" y="-49818"/>
            <a:ext cx="8229600" cy="1143000"/>
          </a:xfrm>
        </p:spPr>
        <p:txBody>
          <a:bodyPr/>
          <a:lstStyle/>
          <a:p>
            <a:pPr algn="l"/>
            <a:r>
              <a:rPr lang="es-MX" sz="2400" dirty="0" smtClean="0">
                <a:solidFill>
                  <a:srgbClr val="964B00"/>
                </a:solidFill>
              </a:rPr>
              <a:t>Modificaciones  en SIIAU WEB P3e </a:t>
            </a:r>
            <a:endParaRPr lang="es-ES_tradnl" sz="2400" dirty="0">
              <a:solidFill>
                <a:srgbClr val="964B00"/>
              </a:solidFill>
            </a:endParaRPr>
          </a:p>
        </p:txBody>
      </p:sp>
      <p:sp>
        <p:nvSpPr>
          <p:cNvPr id="15" name="Marcador de contenido 14"/>
          <p:cNvSpPr>
            <a:spLocks noGrp="1"/>
          </p:cNvSpPr>
          <p:nvPr>
            <p:ph idx="1"/>
          </p:nvPr>
        </p:nvSpPr>
        <p:spPr>
          <a:xfrm>
            <a:off x="287285" y="861739"/>
            <a:ext cx="8588329" cy="801962"/>
          </a:xfrm>
        </p:spPr>
        <p:txBody>
          <a:bodyPr/>
          <a:lstStyle/>
          <a:p>
            <a:pPr>
              <a:buFontTx/>
              <a:buNone/>
            </a:pPr>
            <a:r>
              <a:rPr lang="es-ES" sz="1600" dirty="0" smtClean="0"/>
              <a:t>Cambiar la etiqueta de proyectos agrupadores a proyectos transversales.</a:t>
            </a:r>
          </a:p>
          <a:p>
            <a:pPr>
              <a:buFontTx/>
              <a:buNone/>
            </a:pPr>
            <a:endParaRPr lang="es-ES" sz="16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a:p>
            <a:pPr>
              <a:buFontTx/>
              <a:buNone/>
            </a:pPr>
            <a:endParaRPr lang="es-ES" sz="1100" dirty="0" smtClean="0"/>
          </a:p>
        </p:txBody>
      </p:sp>
      <p:sp>
        <p:nvSpPr>
          <p:cNvPr id="14" name="CuadroTexto 13"/>
          <p:cNvSpPr txBox="1"/>
          <p:nvPr/>
        </p:nvSpPr>
        <p:spPr>
          <a:xfrm>
            <a:off x="749300" y="5110732"/>
            <a:ext cx="2590800" cy="369332"/>
          </a:xfrm>
          <a:prstGeom prst="rect">
            <a:avLst/>
          </a:prstGeom>
          <a:solidFill>
            <a:srgbClr val="FFFFFF"/>
          </a:solidFill>
          <a:ln w="38100" cap="flat" cmpd="sng" algn="ctr">
            <a:solidFill>
              <a:srgbClr val="FF0000"/>
            </a:solidFill>
            <a:prstDash val="solid"/>
            <a:round/>
            <a:headEnd type="none" w="med" len="med"/>
            <a:tailEnd type="none" w="med" len="med"/>
          </a:ln>
          <a:effectLst>
            <a:outerShdw blurRad="50800" dist="38100" dir="5400000">
              <a:srgbClr val="000000">
                <a:alpha val="43000"/>
              </a:srgbClr>
            </a:outerShdw>
          </a:effectLst>
        </p:spPr>
        <p:txBody>
          <a:bodyPr wrap="square" rtlCol="0">
            <a:spAutoFit/>
          </a:bodyPr>
          <a:lstStyle/>
          <a:p>
            <a:r>
              <a:rPr lang="es-ES_tradnl" dirty="0" smtClean="0"/>
              <a:t>Proyecto transversal</a:t>
            </a:r>
            <a:endParaRPr lang="es-ES_tradnl" dirty="0"/>
          </a:p>
        </p:txBody>
      </p:sp>
      <p:sp>
        <p:nvSpPr>
          <p:cNvPr id="24" name="Rectángulo 23"/>
          <p:cNvSpPr/>
          <p:nvPr/>
        </p:nvSpPr>
        <p:spPr>
          <a:xfrm>
            <a:off x="2781300" y="3853432"/>
            <a:ext cx="609600" cy="13970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28" name="Conector recto 27"/>
          <p:cNvCxnSpPr>
            <a:stCxn id="24" idx="3"/>
            <a:endCxn id="14" idx="3"/>
          </p:cNvCxnSpPr>
          <p:nvPr/>
        </p:nvCxnSpPr>
        <p:spPr>
          <a:xfrm flipH="1">
            <a:off x="3340100" y="3923282"/>
            <a:ext cx="50800" cy="13721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Conector recto 35"/>
          <p:cNvCxnSpPr>
            <a:stCxn id="24" idx="1"/>
          </p:cNvCxnSpPr>
          <p:nvPr/>
        </p:nvCxnSpPr>
        <p:spPr>
          <a:xfrm rot="10800000" flipV="1">
            <a:off x="762000" y="3923282"/>
            <a:ext cx="2019300" cy="12001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16" name="15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18</a:t>
            </a:r>
            <a:endParaRPr lang="es-ES" sz="1200" b="1" dirty="0">
              <a:solidFill>
                <a:srgbClr val="964B00"/>
              </a:solidFill>
            </a:endParaRPr>
          </a:p>
        </p:txBody>
      </p:sp>
      <p:pic>
        <p:nvPicPr>
          <p:cNvPr id="11" name="10 Imagen" descr="d4.gif"/>
          <p:cNvPicPr>
            <a:picLocks noChangeAspect="1"/>
          </p:cNvPicPr>
          <p:nvPr/>
        </p:nvPicPr>
        <p:blipFill>
          <a:blip r:embed="rId3"/>
          <a:stretch>
            <a:fillRect/>
          </a:stretch>
        </p:blipFill>
        <p:spPr>
          <a:xfrm>
            <a:off x="6019800" y="0"/>
            <a:ext cx="2897092" cy="83359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stretch>
            <a:fillRect/>
          </a:stretch>
        </p:blipFill>
        <p:spPr>
          <a:xfrm>
            <a:off x="1662231" y="1674774"/>
            <a:ext cx="5906969" cy="4515046"/>
          </a:xfrm>
          <a:prstGeom prst="rect">
            <a:avLst/>
          </a:prstGeom>
          <a:ln>
            <a:noFill/>
          </a:ln>
          <a:effectLst>
            <a:outerShdw blurRad="292100" dist="139700" dir="2700000" algn="tl" rotWithShape="0">
              <a:srgbClr val="333333">
                <a:alpha val="65000"/>
              </a:srgbClr>
            </a:outerShdw>
          </a:effectLst>
        </p:spPr>
      </p:pic>
      <p:sp>
        <p:nvSpPr>
          <p:cNvPr id="6" name="Título 5"/>
          <p:cNvSpPr>
            <a:spLocks noGrp="1"/>
          </p:cNvSpPr>
          <p:nvPr>
            <p:ph type="title"/>
          </p:nvPr>
        </p:nvSpPr>
        <p:spPr>
          <a:xfrm>
            <a:off x="309720" y="-5574"/>
            <a:ext cx="8229600" cy="1143000"/>
          </a:xfrm>
        </p:spPr>
        <p:txBody>
          <a:bodyPr/>
          <a:lstStyle/>
          <a:p>
            <a:pPr algn="l"/>
            <a:r>
              <a:rPr lang="es-MX" sz="2400" dirty="0" smtClean="0">
                <a:solidFill>
                  <a:srgbClr val="964B00"/>
                </a:solidFill>
              </a:rPr>
              <a:t>Modificaciones  en SIIAU WEB P3e </a:t>
            </a:r>
            <a:endParaRPr lang="es-ES_tradnl" sz="2400" dirty="0">
              <a:solidFill>
                <a:srgbClr val="964B00"/>
              </a:solidFill>
            </a:endParaRPr>
          </a:p>
        </p:txBody>
      </p:sp>
      <p:sp>
        <p:nvSpPr>
          <p:cNvPr id="15" name="Marcador de contenido 14"/>
          <p:cNvSpPr>
            <a:spLocks noGrp="1"/>
          </p:cNvSpPr>
          <p:nvPr>
            <p:ph idx="1"/>
          </p:nvPr>
        </p:nvSpPr>
        <p:spPr>
          <a:xfrm>
            <a:off x="287285" y="861739"/>
            <a:ext cx="8588329" cy="801962"/>
          </a:xfrm>
        </p:spPr>
        <p:txBody>
          <a:bodyPr/>
          <a:lstStyle/>
          <a:p>
            <a:pPr marL="87313" indent="-87313">
              <a:buFontTx/>
              <a:buNone/>
            </a:pPr>
            <a:r>
              <a:rPr lang="es-ES" sz="1600" b="1" dirty="0" smtClean="0">
                <a:solidFill>
                  <a:srgbClr val="2E3536"/>
                </a:solidFill>
              </a:rPr>
              <a:t>Meta Plan y Meta PDI : </a:t>
            </a:r>
            <a:r>
              <a:rPr lang="es-ES" sz="1600" dirty="0" smtClean="0"/>
              <a:t>Eliminar porque trastocan los niveles práctico y estratégico, los indicadores y metas de un proyecto son para medir el avance de los objetivos particulares del propio proyecto.</a:t>
            </a:r>
          </a:p>
        </p:txBody>
      </p:sp>
      <p:sp>
        <p:nvSpPr>
          <p:cNvPr id="14" name="CuadroTexto 13"/>
          <p:cNvSpPr txBox="1"/>
          <p:nvPr/>
        </p:nvSpPr>
        <p:spPr>
          <a:xfrm>
            <a:off x="2311400" y="5173820"/>
            <a:ext cx="1092200" cy="369332"/>
          </a:xfrm>
          <a:prstGeom prst="rect">
            <a:avLst/>
          </a:prstGeom>
          <a:solidFill>
            <a:srgbClr val="FFFFFF"/>
          </a:solidFill>
          <a:ln w="38100" cap="flat" cmpd="sng" algn="ctr">
            <a:solidFill>
              <a:srgbClr val="FF0000"/>
            </a:solidFill>
            <a:prstDash val="solid"/>
            <a:round/>
            <a:headEnd type="none" w="med" len="med"/>
            <a:tailEnd type="none" w="med" len="med"/>
          </a:ln>
          <a:effectLst>
            <a:outerShdw blurRad="50800" dist="38100" dir="5400000">
              <a:srgbClr val="000000">
                <a:alpha val="43000"/>
              </a:srgbClr>
            </a:outerShdw>
          </a:effectLst>
        </p:spPr>
        <p:txBody>
          <a:bodyPr wrap="square" rtlCol="0">
            <a:spAutoFit/>
          </a:bodyPr>
          <a:lstStyle/>
          <a:p>
            <a:r>
              <a:rPr lang="es-ES_tradnl" dirty="0" smtClean="0"/>
              <a:t>Eliminar</a:t>
            </a:r>
            <a:endParaRPr lang="es-ES_tradnl" dirty="0"/>
          </a:p>
        </p:txBody>
      </p:sp>
      <p:sp>
        <p:nvSpPr>
          <p:cNvPr id="24" name="Rectángulo 23"/>
          <p:cNvSpPr/>
          <p:nvPr/>
        </p:nvSpPr>
        <p:spPr>
          <a:xfrm>
            <a:off x="2781300" y="3865720"/>
            <a:ext cx="609600" cy="49530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28" name="Conector recto 27"/>
          <p:cNvCxnSpPr>
            <a:stCxn id="24" idx="3"/>
            <a:endCxn id="14" idx="3"/>
          </p:cNvCxnSpPr>
          <p:nvPr/>
        </p:nvCxnSpPr>
        <p:spPr>
          <a:xfrm>
            <a:off x="3390900" y="4113370"/>
            <a:ext cx="12700" cy="12451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Conector recto 35"/>
          <p:cNvCxnSpPr>
            <a:stCxn id="24" idx="1"/>
          </p:cNvCxnSpPr>
          <p:nvPr/>
        </p:nvCxnSpPr>
        <p:spPr>
          <a:xfrm rot="10800000" flipV="1">
            <a:off x="2336800" y="4113370"/>
            <a:ext cx="444500" cy="10604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16" name="15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19</a:t>
            </a:r>
            <a:endParaRPr lang="es-ES" sz="1200" b="1" dirty="0">
              <a:solidFill>
                <a:srgbClr val="964B00"/>
              </a:solidFill>
            </a:endParaRPr>
          </a:p>
        </p:txBody>
      </p:sp>
      <p:pic>
        <p:nvPicPr>
          <p:cNvPr id="11" name="10 Imagen" descr="d4.gif"/>
          <p:cNvPicPr>
            <a:picLocks noChangeAspect="1"/>
          </p:cNvPicPr>
          <p:nvPr/>
        </p:nvPicPr>
        <p:blipFill>
          <a:blip r:embed="rId3"/>
          <a:stretch>
            <a:fillRect/>
          </a:stretch>
        </p:blipFill>
        <p:spPr>
          <a:xfrm>
            <a:off x="6019800" y="0"/>
            <a:ext cx="2897092" cy="83359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33600" y="1816100"/>
            <a:ext cx="7010400" cy="762000"/>
          </a:xfrm>
        </p:spPr>
        <p:txBody>
          <a:bodyPr/>
          <a:lstStyle/>
          <a:p>
            <a:pPr algn="l"/>
            <a:r>
              <a:rPr lang="es-MX" sz="4000" b="1" dirty="0" smtClean="0">
                <a:solidFill>
                  <a:srgbClr val="964B00"/>
                </a:solidFill>
              </a:rPr>
              <a:t>P3e 2010</a:t>
            </a:r>
            <a:endParaRPr lang="es-ES_tradnl" sz="4000" dirty="0">
              <a:solidFill>
                <a:srgbClr val="964B00"/>
              </a:solidFill>
            </a:endParaRPr>
          </a:p>
        </p:txBody>
      </p:sp>
      <p:sp>
        <p:nvSpPr>
          <p:cNvPr id="7" name="Subtítulo 6"/>
          <p:cNvSpPr>
            <a:spLocks noGrp="1"/>
          </p:cNvSpPr>
          <p:nvPr>
            <p:ph type="subTitle" idx="1"/>
          </p:nvPr>
        </p:nvSpPr>
        <p:spPr>
          <a:xfrm>
            <a:off x="2133599" y="2565399"/>
            <a:ext cx="6848475" cy="1806575"/>
          </a:xfrm>
        </p:spPr>
        <p:txBody>
          <a:bodyPr/>
          <a:lstStyle/>
          <a:p>
            <a:pPr algn="l"/>
            <a:r>
              <a:rPr lang="es-MX" sz="2400" dirty="0" smtClean="0">
                <a:solidFill>
                  <a:srgbClr val="964B00"/>
                </a:solidFill>
              </a:rPr>
              <a:t>Calendario y propuesta de simplificación </a:t>
            </a:r>
            <a:br>
              <a:rPr lang="es-MX" sz="2400" dirty="0" smtClean="0">
                <a:solidFill>
                  <a:srgbClr val="964B00"/>
                </a:solidFill>
              </a:rPr>
            </a:br>
            <a:r>
              <a:rPr lang="es-MX" sz="2400" dirty="0" smtClean="0">
                <a:solidFill>
                  <a:srgbClr val="964B00"/>
                </a:solidFill>
              </a:rPr>
              <a:t>para el proceso de captura.</a:t>
            </a:r>
            <a:endParaRPr lang="es-ES_tradnl" sz="2400" dirty="0">
              <a:solidFill>
                <a:srgbClr val="964B00"/>
              </a:solidFill>
            </a:endParaRPr>
          </a:p>
        </p:txBody>
      </p:sp>
      <p:pic>
        <p:nvPicPr>
          <p:cNvPr id="15" name="Imagen 14"/>
          <p:cNvPicPr>
            <a:picLocks noChangeAspect="1"/>
          </p:cNvPicPr>
          <p:nvPr/>
        </p:nvPicPr>
        <p:blipFill>
          <a:blip r:embed="rId2" cstate="print">
            <a:clrChange>
              <a:clrFrom>
                <a:srgbClr val="374D6E"/>
              </a:clrFrom>
              <a:clrTo>
                <a:srgbClr val="374D6E">
                  <a:alpha val="0"/>
                </a:srgbClr>
              </a:clrTo>
            </a:clrChange>
          </a:blip>
          <a:stretch>
            <a:fillRect/>
          </a:stretch>
        </p:blipFill>
        <p:spPr>
          <a:xfrm>
            <a:off x="1612900" y="5308105"/>
            <a:ext cx="6223000" cy="783494"/>
          </a:xfrm>
          <a:prstGeom prst="rect">
            <a:avLst/>
          </a:prstGeom>
          <a:solidFill>
            <a:srgbClr val="AF721F"/>
          </a:solidFill>
        </p:spPr>
      </p:pic>
      <p:sp>
        <p:nvSpPr>
          <p:cNvPr id="5"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9" name="8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2</a:t>
            </a:r>
            <a:endParaRPr lang="es-ES" sz="1200" b="1" dirty="0">
              <a:solidFill>
                <a:srgbClr val="964B00"/>
              </a:solidFill>
            </a:endParaRPr>
          </a:p>
        </p:txBody>
      </p:sp>
      <p:pic>
        <p:nvPicPr>
          <p:cNvPr id="8" name="7 Imagen" descr="d4.gif"/>
          <p:cNvPicPr>
            <a:picLocks noChangeAspect="1"/>
          </p:cNvPicPr>
          <p:nvPr/>
        </p:nvPicPr>
        <p:blipFill>
          <a:blip r:embed="rId3"/>
          <a:stretch>
            <a:fillRect/>
          </a:stretch>
        </p:blipFill>
        <p:spPr>
          <a:xfrm>
            <a:off x="5858607" y="0"/>
            <a:ext cx="3058285" cy="87997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print"/>
          <a:stretch>
            <a:fillRect/>
          </a:stretch>
        </p:blipFill>
        <p:spPr>
          <a:xfrm>
            <a:off x="1625490" y="1338833"/>
            <a:ext cx="5893019" cy="4504384"/>
          </a:xfrm>
          <a:prstGeom prst="rect">
            <a:avLst/>
          </a:prstGeom>
          <a:ln>
            <a:noFill/>
          </a:ln>
          <a:effectLst>
            <a:outerShdw blurRad="292100" dist="139700" dir="2700000" algn="tl" rotWithShape="0">
              <a:srgbClr val="333333">
                <a:alpha val="65000"/>
              </a:srgbClr>
            </a:outerShdw>
          </a:effectLst>
        </p:spPr>
      </p:pic>
      <p:sp>
        <p:nvSpPr>
          <p:cNvPr id="6" name="Título 5"/>
          <p:cNvSpPr>
            <a:spLocks noGrp="1"/>
          </p:cNvSpPr>
          <p:nvPr>
            <p:ph type="title"/>
          </p:nvPr>
        </p:nvSpPr>
        <p:spPr>
          <a:xfrm>
            <a:off x="309720" y="23922"/>
            <a:ext cx="8229600" cy="1143000"/>
          </a:xfrm>
        </p:spPr>
        <p:txBody>
          <a:bodyPr/>
          <a:lstStyle/>
          <a:p>
            <a:pPr algn="l"/>
            <a:r>
              <a:rPr lang="es-MX" sz="2400" dirty="0" smtClean="0">
                <a:solidFill>
                  <a:srgbClr val="964B00"/>
                </a:solidFill>
              </a:rPr>
              <a:t>Modificaciones  en SIIAU WEB P3e </a:t>
            </a:r>
            <a:endParaRPr lang="es-ES_tradnl" sz="2400" dirty="0">
              <a:solidFill>
                <a:srgbClr val="964B00"/>
              </a:solidFill>
            </a:endParaRPr>
          </a:p>
        </p:txBody>
      </p:sp>
      <p:sp>
        <p:nvSpPr>
          <p:cNvPr id="15" name="Marcador de contenido 14"/>
          <p:cNvSpPr>
            <a:spLocks noGrp="1"/>
          </p:cNvSpPr>
          <p:nvPr>
            <p:ph idx="1"/>
          </p:nvPr>
        </p:nvSpPr>
        <p:spPr>
          <a:xfrm>
            <a:off x="287285" y="861739"/>
            <a:ext cx="8588329" cy="801962"/>
          </a:xfrm>
        </p:spPr>
        <p:txBody>
          <a:bodyPr/>
          <a:lstStyle/>
          <a:p>
            <a:pPr>
              <a:buFontTx/>
              <a:buNone/>
            </a:pPr>
            <a:r>
              <a:rPr lang="es-ES" sz="1600" b="1" dirty="0" smtClean="0">
                <a:solidFill>
                  <a:srgbClr val="2E3536"/>
                </a:solidFill>
              </a:rPr>
              <a:t>Actividades: </a:t>
            </a:r>
            <a:r>
              <a:rPr lang="es-MX" sz="1600" dirty="0" smtClean="0">
                <a:solidFill>
                  <a:srgbClr val="2E3536"/>
                </a:solidFill>
              </a:rPr>
              <a:t>Eliminar el campo “Tipo de actividades”.</a:t>
            </a:r>
            <a:endParaRPr lang="es-ES" sz="1600" dirty="0" smtClean="0">
              <a:solidFill>
                <a:srgbClr val="2E3536"/>
              </a:solidFill>
            </a:endParaRPr>
          </a:p>
        </p:txBody>
      </p:sp>
      <p:sp>
        <p:nvSpPr>
          <p:cNvPr id="14" name="CuadroTexto 13"/>
          <p:cNvSpPr txBox="1"/>
          <p:nvPr/>
        </p:nvSpPr>
        <p:spPr>
          <a:xfrm>
            <a:off x="3009900" y="5313932"/>
            <a:ext cx="3505200" cy="461665"/>
          </a:xfrm>
          <a:prstGeom prst="rect">
            <a:avLst/>
          </a:prstGeom>
          <a:solidFill>
            <a:srgbClr val="FFFFFF"/>
          </a:solidFill>
          <a:ln w="38100" cap="flat" cmpd="sng" algn="ctr">
            <a:solidFill>
              <a:srgbClr val="FF0000"/>
            </a:solidFill>
            <a:prstDash val="solid"/>
            <a:round/>
            <a:headEnd type="none" w="med" len="med"/>
            <a:tailEnd type="none" w="med" len="med"/>
          </a:ln>
          <a:effectLst>
            <a:outerShdw blurRad="50800" dist="38100" dir="5400000">
              <a:srgbClr val="000000">
                <a:alpha val="43000"/>
              </a:srgbClr>
            </a:outerShdw>
          </a:effectLst>
        </p:spPr>
        <p:txBody>
          <a:bodyPr wrap="square" rtlCol="0">
            <a:spAutoFit/>
          </a:bodyPr>
          <a:lstStyle/>
          <a:p>
            <a:r>
              <a:rPr lang="es-MX" sz="1200" dirty="0" smtClean="0">
                <a:solidFill>
                  <a:srgbClr val="FF0000"/>
                </a:solidFill>
              </a:rPr>
              <a:t>No es necesario, era un requerimiento para el Subsidio Público Federal hasta 2007.</a:t>
            </a:r>
            <a:endParaRPr lang="es-ES_tradnl" dirty="0"/>
          </a:p>
        </p:txBody>
      </p:sp>
      <p:sp>
        <p:nvSpPr>
          <p:cNvPr id="24" name="Rectángulo 23"/>
          <p:cNvSpPr/>
          <p:nvPr/>
        </p:nvSpPr>
        <p:spPr>
          <a:xfrm>
            <a:off x="2781300" y="4742432"/>
            <a:ext cx="2400300" cy="22860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28" name="Conector recto 27"/>
          <p:cNvCxnSpPr>
            <a:stCxn id="24" idx="3"/>
          </p:cNvCxnSpPr>
          <p:nvPr/>
        </p:nvCxnSpPr>
        <p:spPr>
          <a:xfrm>
            <a:off x="5181600" y="4856732"/>
            <a:ext cx="1282700" cy="4445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Conector recto 35"/>
          <p:cNvCxnSpPr>
            <a:stCxn id="24" idx="1"/>
            <a:endCxn id="14" idx="1"/>
          </p:cNvCxnSpPr>
          <p:nvPr/>
        </p:nvCxnSpPr>
        <p:spPr>
          <a:xfrm rot="10800000" flipH="1" flipV="1">
            <a:off x="2781300" y="4856731"/>
            <a:ext cx="228600" cy="6880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16" name="15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20</a:t>
            </a:r>
            <a:endParaRPr lang="es-ES" sz="1200" b="1" dirty="0">
              <a:solidFill>
                <a:srgbClr val="964B00"/>
              </a:solidFill>
            </a:endParaRPr>
          </a:p>
        </p:txBody>
      </p:sp>
      <p:pic>
        <p:nvPicPr>
          <p:cNvPr id="11" name="10 Imagen" descr="d4.gif"/>
          <p:cNvPicPr>
            <a:picLocks noChangeAspect="1"/>
          </p:cNvPicPr>
          <p:nvPr/>
        </p:nvPicPr>
        <p:blipFill>
          <a:blip r:embed="rId3"/>
          <a:stretch>
            <a:fillRect/>
          </a:stretch>
        </p:blipFill>
        <p:spPr>
          <a:xfrm>
            <a:off x="6019800" y="0"/>
            <a:ext cx="2897092" cy="83359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1"/>
          <p:cNvPicPr>
            <a:picLocks noChangeAspect="1" noChangeArrowheads="1"/>
          </p:cNvPicPr>
          <p:nvPr/>
        </p:nvPicPr>
        <p:blipFill>
          <a:blip r:embed="rId2" cstate="print"/>
          <a:srcRect l="12726" t="24139" r="16890" b="32106"/>
          <a:stretch>
            <a:fillRect/>
          </a:stretch>
        </p:blipFill>
        <p:spPr bwMode="auto">
          <a:xfrm>
            <a:off x="985913" y="1240260"/>
            <a:ext cx="7772400" cy="4017975"/>
          </a:xfrm>
          <a:prstGeom prst="rect">
            <a:avLst/>
          </a:prstGeom>
          <a:noFill/>
          <a:ln w="12700">
            <a:solidFill>
              <a:schemeClr val="tx1"/>
            </a:solidFill>
            <a:miter lim="800000"/>
            <a:headEnd/>
            <a:tailEnd/>
          </a:ln>
        </p:spPr>
      </p:pic>
      <p:sp>
        <p:nvSpPr>
          <p:cNvPr id="6" name="Título 5"/>
          <p:cNvSpPr>
            <a:spLocks noGrp="1"/>
          </p:cNvSpPr>
          <p:nvPr>
            <p:ph type="title"/>
          </p:nvPr>
        </p:nvSpPr>
        <p:spPr>
          <a:xfrm>
            <a:off x="294972" y="9174"/>
            <a:ext cx="8229600" cy="1143000"/>
          </a:xfrm>
        </p:spPr>
        <p:txBody>
          <a:bodyPr/>
          <a:lstStyle/>
          <a:p>
            <a:pPr algn="l"/>
            <a:r>
              <a:rPr lang="es-MX" sz="2400" dirty="0" smtClean="0">
                <a:solidFill>
                  <a:srgbClr val="964B00"/>
                </a:solidFill>
              </a:rPr>
              <a:t>Modificaciones  en SIIAU WEB P3e </a:t>
            </a:r>
            <a:endParaRPr lang="es-ES_tradnl" sz="2400" dirty="0">
              <a:solidFill>
                <a:srgbClr val="964B00"/>
              </a:solidFill>
            </a:endParaRPr>
          </a:p>
        </p:txBody>
      </p:sp>
      <p:sp>
        <p:nvSpPr>
          <p:cNvPr id="15" name="Marcador de contenido 14"/>
          <p:cNvSpPr>
            <a:spLocks noGrp="1"/>
          </p:cNvSpPr>
          <p:nvPr>
            <p:ph idx="1"/>
          </p:nvPr>
        </p:nvSpPr>
        <p:spPr>
          <a:xfrm>
            <a:off x="287285" y="861739"/>
            <a:ext cx="8588329" cy="801962"/>
          </a:xfrm>
        </p:spPr>
        <p:txBody>
          <a:bodyPr/>
          <a:lstStyle/>
          <a:p>
            <a:pPr>
              <a:buFontTx/>
              <a:buNone/>
            </a:pPr>
            <a:r>
              <a:rPr lang="es-ES_tradnl" sz="1600" b="1" dirty="0" smtClean="0">
                <a:solidFill>
                  <a:srgbClr val="2E3536"/>
                </a:solidFill>
              </a:rPr>
              <a:t>Recursos</a:t>
            </a:r>
            <a:endParaRPr lang="es-ES" sz="1600" dirty="0" smtClean="0">
              <a:solidFill>
                <a:srgbClr val="2E3536"/>
              </a:solidFill>
            </a:endParaRPr>
          </a:p>
        </p:txBody>
      </p:sp>
      <p:sp>
        <p:nvSpPr>
          <p:cNvPr id="14" name="CuadroTexto 13"/>
          <p:cNvSpPr txBox="1"/>
          <p:nvPr/>
        </p:nvSpPr>
        <p:spPr>
          <a:xfrm>
            <a:off x="2818176" y="5313932"/>
            <a:ext cx="3505200" cy="276999"/>
          </a:xfrm>
          <a:prstGeom prst="rect">
            <a:avLst/>
          </a:prstGeom>
          <a:solidFill>
            <a:srgbClr val="FFFFFF"/>
          </a:solidFill>
          <a:ln w="38100" cap="flat" cmpd="sng" algn="ctr">
            <a:solidFill>
              <a:srgbClr val="FF0000"/>
            </a:solidFill>
            <a:prstDash val="solid"/>
            <a:round/>
            <a:headEnd type="none" w="med" len="med"/>
            <a:tailEnd type="none" w="med" len="med"/>
          </a:ln>
          <a:effectLst>
            <a:outerShdw blurRad="50800" dist="38100" dir="5400000">
              <a:srgbClr val="000000">
                <a:alpha val="43000"/>
              </a:srgbClr>
            </a:outerShdw>
          </a:effectLst>
        </p:spPr>
        <p:txBody>
          <a:bodyPr wrap="square" rtlCol="0">
            <a:spAutoFit/>
          </a:bodyPr>
          <a:lstStyle/>
          <a:p>
            <a:pPr>
              <a:buFontTx/>
              <a:buNone/>
            </a:pPr>
            <a:r>
              <a:rPr lang="es-ES" sz="1200" dirty="0" smtClean="0">
                <a:solidFill>
                  <a:srgbClr val="FF0000"/>
                </a:solidFill>
              </a:rPr>
              <a:t>SÍ permite ejercicios multifondo por proyecto.</a:t>
            </a:r>
          </a:p>
        </p:txBody>
      </p:sp>
      <p:sp>
        <p:nvSpPr>
          <p:cNvPr id="24" name="Rectángulo 23"/>
          <p:cNvSpPr/>
          <p:nvPr/>
        </p:nvSpPr>
        <p:spPr>
          <a:xfrm>
            <a:off x="3021376" y="4602732"/>
            <a:ext cx="736600" cy="20320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28" name="Conector recto 27"/>
          <p:cNvCxnSpPr>
            <a:stCxn id="24" idx="3"/>
            <a:endCxn id="14" idx="0"/>
          </p:cNvCxnSpPr>
          <p:nvPr/>
        </p:nvCxnSpPr>
        <p:spPr>
          <a:xfrm>
            <a:off x="3757976" y="4704332"/>
            <a:ext cx="812800" cy="609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Conector recto 35"/>
          <p:cNvCxnSpPr>
            <a:stCxn id="24" idx="1"/>
            <a:endCxn id="14" idx="1"/>
          </p:cNvCxnSpPr>
          <p:nvPr/>
        </p:nvCxnSpPr>
        <p:spPr>
          <a:xfrm rot="10800000" flipV="1">
            <a:off x="2818176" y="4704332"/>
            <a:ext cx="203200" cy="7481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Rectángulo 23"/>
          <p:cNvSpPr/>
          <p:nvPr/>
        </p:nvSpPr>
        <p:spPr>
          <a:xfrm>
            <a:off x="2167936" y="4964336"/>
            <a:ext cx="736600" cy="20320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3" name="CuadroTexto 13"/>
          <p:cNvSpPr txBox="1"/>
          <p:nvPr/>
        </p:nvSpPr>
        <p:spPr>
          <a:xfrm>
            <a:off x="1446576" y="5862572"/>
            <a:ext cx="3505200" cy="276999"/>
          </a:xfrm>
          <a:prstGeom prst="rect">
            <a:avLst/>
          </a:prstGeom>
          <a:solidFill>
            <a:srgbClr val="FFFFFF"/>
          </a:solidFill>
          <a:ln w="38100" cap="flat" cmpd="sng" algn="ctr">
            <a:solidFill>
              <a:srgbClr val="FF0000"/>
            </a:solidFill>
            <a:prstDash val="solid"/>
            <a:round/>
            <a:headEnd type="none" w="med" len="med"/>
            <a:tailEnd type="none" w="med" len="med"/>
          </a:ln>
          <a:effectLst>
            <a:outerShdw blurRad="50800" dist="38100" dir="5400000">
              <a:srgbClr val="000000">
                <a:alpha val="43000"/>
              </a:srgbClr>
            </a:outerShdw>
          </a:effectLst>
        </p:spPr>
        <p:txBody>
          <a:bodyPr wrap="square" rtlCol="0">
            <a:spAutoFit/>
          </a:bodyPr>
          <a:lstStyle/>
          <a:p>
            <a:pPr>
              <a:buFontTx/>
              <a:buNone/>
            </a:pPr>
            <a:r>
              <a:rPr lang="es-ES" sz="1200" dirty="0" smtClean="0">
                <a:solidFill>
                  <a:srgbClr val="FF0000"/>
                </a:solidFill>
              </a:rPr>
              <a:t>Se elimina el concepto de </a:t>
            </a:r>
            <a:r>
              <a:rPr lang="es-ES" sz="1200" dirty="0" err="1" smtClean="0">
                <a:solidFill>
                  <a:srgbClr val="FF0000"/>
                </a:solidFill>
              </a:rPr>
              <a:t>Ministraciones</a:t>
            </a:r>
            <a:endParaRPr lang="es-ES" sz="1200" dirty="0" smtClean="0">
              <a:solidFill>
                <a:srgbClr val="FF0000"/>
              </a:solidFill>
            </a:endParaRPr>
          </a:p>
        </p:txBody>
      </p:sp>
      <p:cxnSp>
        <p:nvCxnSpPr>
          <p:cNvPr id="16" name="Conector recto 35"/>
          <p:cNvCxnSpPr/>
          <p:nvPr/>
        </p:nvCxnSpPr>
        <p:spPr>
          <a:xfrm rot="10800000" flipV="1">
            <a:off x="2300016" y="5131052"/>
            <a:ext cx="203200" cy="7481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21" name="20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21</a:t>
            </a:r>
            <a:endParaRPr lang="es-ES" sz="1200" b="1" dirty="0">
              <a:solidFill>
                <a:srgbClr val="964B00"/>
              </a:solidFill>
            </a:endParaRPr>
          </a:p>
        </p:txBody>
      </p:sp>
      <p:pic>
        <p:nvPicPr>
          <p:cNvPr id="18" name="17 Imagen" descr="d4.gif"/>
          <p:cNvPicPr>
            <a:picLocks noChangeAspect="1"/>
          </p:cNvPicPr>
          <p:nvPr/>
        </p:nvPicPr>
        <p:blipFill>
          <a:blip r:embed="rId3"/>
          <a:stretch>
            <a:fillRect/>
          </a:stretch>
        </p:blipFill>
        <p:spPr>
          <a:xfrm>
            <a:off x="6019800" y="0"/>
            <a:ext cx="2897092" cy="83359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19100" y="-13913"/>
            <a:ext cx="8407400" cy="6104997"/>
          </a:xfrm>
          <a:prstGeom prst="rect">
            <a:avLst/>
          </a:prstGeom>
          <a:solidFill>
            <a:schemeClr val="bg1"/>
          </a:solidFill>
          <a:ln>
            <a:noFill/>
          </a:ln>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2" name="Título 1"/>
          <p:cNvSpPr>
            <a:spLocks noGrp="1"/>
          </p:cNvSpPr>
          <p:nvPr>
            <p:ph type="title"/>
          </p:nvPr>
        </p:nvSpPr>
        <p:spPr>
          <a:xfrm>
            <a:off x="457200" y="-35070"/>
            <a:ext cx="8229600" cy="1143000"/>
          </a:xfrm>
        </p:spPr>
        <p:txBody>
          <a:bodyPr/>
          <a:lstStyle/>
          <a:p>
            <a:pPr lvl="0" algn="l"/>
            <a:r>
              <a:rPr lang="es-MX" sz="2400" dirty="0" smtClean="0">
                <a:solidFill>
                  <a:srgbClr val="964B00"/>
                </a:solidFill>
              </a:rPr>
              <a:t>Propuesta de cronograma para la elaboración del presupuesto 2010 </a:t>
            </a:r>
            <a:br>
              <a:rPr lang="es-MX" sz="2400" dirty="0" smtClean="0">
                <a:solidFill>
                  <a:srgbClr val="964B00"/>
                </a:solidFill>
              </a:rPr>
            </a:br>
            <a:endParaRPr lang="es-ES_tradnl" sz="2400" dirty="0">
              <a:solidFill>
                <a:srgbClr val="964B00"/>
              </a:solidFill>
            </a:endParaRPr>
          </a:p>
        </p:txBody>
      </p:sp>
      <p:grpSp>
        <p:nvGrpSpPr>
          <p:cNvPr id="3" name="8 Grupo"/>
          <p:cNvGrpSpPr/>
          <p:nvPr/>
        </p:nvGrpSpPr>
        <p:grpSpPr>
          <a:xfrm>
            <a:off x="520700" y="738675"/>
            <a:ext cx="8308975" cy="5381906"/>
            <a:chOff x="520700" y="738674"/>
            <a:chExt cx="8308975" cy="5535125"/>
          </a:xfrm>
        </p:grpSpPr>
        <p:pic>
          <p:nvPicPr>
            <p:cNvPr id="10" name="Picture 2"/>
            <p:cNvPicPr>
              <a:picLocks noChangeAspect="1" noChangeArrowheads="1"/>
            </p:cNvPicPr>
            <p:nvPr/>
          </p:nvPicPr>
          <p:blipFill>
            <a:blip r:embed="rId2" cstate="print"/>
            <a:srcRect/>
            <a:stretch>
              <a:fillRect/>
            </a:stretch>
          </p:blipFill>
          <p:spPr bwMode="auto">
            <a:xfrm>
              <a:off x="520700" y="738674"/>
              <a:ext cx="8102600" cy="5535125"/>
            </a:xfrm>
            <a:prstGeom prst="rect">
              <a:avLst/>
            </a:prstGeom>
            <a:ln>
              <a:noFill/>
            </a:ln>
            <a:effectLst/>
          </p:spPr>
        </p:pic>
        <p:pic>
          <p:nvPicPr>
            <p:cNvPr id="7" name="Picture 2"/>
            <p:cNvPicPr>
              <a:picLocks noChangeAspect="1" noChangeArrowheads="1"/>
            </p:cNvPicPr>
            <p:nvPr/>
          </p:nvPicPr>
          <p:blipFill>
            <a:blip r:embed="rId2" cstate="print"/>
            <a:srcRect l="33190" t="93862" r="60815" b="2008"/>
            <a:stretch>
              <a:fillRect/>
            </a:stretch>
          </p:blipFill>
          <p:spPr bwMode="auto">
            <a:xfrm>
              <a:off x="3181350" y="1076325"/>
              <a:ext cx="485775" cy="228600"/>
            </a:xfrm>
            <a:prstGeom prst="rect">
              <a:avLst/>
            </a:prstGeom>
            <a:ln>
              <a:noFill/>
            </a:ln>
            <a:effectLst/>
          </p:spPr>
        </p:pic>
        <p:pic>
          <p:nvPicPr>
            <p:cNvPr id="8" name="Picture 2"/>
            <p:cNvPicPr>
              <a:picLocks noChangeAspect="1" noChangeArrowheads="1"/>
            </p:cNvPicPr>
            <p:nvPr/>
          </p:nvPicPr>
          <p:blipFill>
            <a:blip r:embed="rId2" cstate="print"/>
            <a:srcRect l="45063" t="5756" r="12030" b="91318"/>
            <a:stretch>
              <a:fillRect/>
            </a:stretch>
          </p:blipFill>
          <p:spPr bwMode="auto">
            <a:xfrm>
              <a:off x="5353050" y="1057275"/>
              <a:ext cx="3476625" cy="161925"/>
            </a:xfrm>
            <a:prstGeom prst="rect">
              <a:avLst/>
            </a:prstGeom>
            <a:ln>
              <a:noFill/>
            </a:ln>
            <a:effectLst/>
          </p:spPr>
        </p:pic>
      </p:grpSp>
      <p:sp>
        <p:nvSpPr>
          <p:cNvPr id="9"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13" name="12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22</a:t>
            </a:r>
            <a:endParaRPr lang="es-ES" sz="1200" b="1" dirty="0">
              <a:solidFill>
                <a:srgbClr val="964B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_tradnl" sz="3200" dirty="0" smtClean="0">
                <a:solidFill>
                  <a:srgbClr val="964B00"/>
                </a:solidFill>
              </a:rPr>
              <a:t>Justificación</a:t>
            </a:r>
            <a:endParaRPr lang="es-ES_tradnl" sz="3200" dirty="0">
              <a:solidFill>
                <a:srgbClr val="964B00"/>
              </a:solidFill>
            </a:endParaRPr>
          </a:p>
        </p:txBody>
      </p:sp>
      <p:sp>
        <p:nvSpPr>
          <p:cNvPr id="5" name="Marcador de contenido 4"/>
          <p:cNvSpPr>
            <a:spLocks noGrp="1"/>
          </p:cNvSpPr>
          <p:nvPr>
            <p:ph idx="1"/>
          </p:nvPr>
        </p:nvSpPr>
        <p:spPr/>
        <p:txBody>
          <a:bodyPr>
            <a:noAutofit/>
          </a:bodyPr>
          <a:lstStyle/>
          <a:p>
            <a:r>
              <a:rPr lang="es-MX" sz="2000" dirty="0" smtClean="0"/>
              <a:t>La reciente actualización del Plan de Desarrollo Institucional llevada a cabo por el Consejo de Rectores conlleva realizar cambios en la estructura del P3e</a:t>
            </a:r>
          </a:p>
          <a:p>
            <a:endParaRPr lang="es-MX" sz="2000" dirty="0" smtClean="0"/>
          </a:p>
          <a:p>
            <a:r>
              <a:rPr lang="es-MX" sz="2000" dirty="0" smtClean="0"/>
              <a:t>Se requiere una simplificación en la elaboración de los proyectos con la herramienta P3e</a:t>
            </a:r>
          </a:p>
          <a:p>
            <a:endParaRPr lang="es-MX" sz="2000" dirty="0" smtClean="0"/>
          </a:p>
          <a:p>
            <a:r>
              <a:rPr lang="es-MX" sz="2000" dirty="0" smtClean="0"/>
              <a:t>Existen campos dentro de la estructura del proyecto que ha caducado su funcionalidad debido a la nueva estructura del PDI o a los requerimientos externos</a:t>
            </a:r>
          </a:p>
          <a:p>
            <a:endParaRPr lang="es-MX" sz="1800" dirty="0" smtClean="0"/>
          </a:p>
        </p:txBody>
      </p:sp>
      <p:sp>
        <p:nvSpPr>
          <p:cNvPr id="14"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7" name="6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3</a:t>
            </a:r>
            <a:endParaRPr lang="es-ES" sz="1200" b="1" dirty="0">
              <a:solidFill>
                <a:srgbClr val="964B00"/>
              </a:solidFill>
            </a:endParaRPr>
          </a:p>
        </p:txBody>
      </p:sp>
      <p:pic>
        <p:nvPicPr>
          <p:cNvPr id="6" name="5 Imagen" descr="d4.gif"/>
          <p:cNvPicPr>
            <a:picLocks noChangeAspect="1"/>
          </p:cNvPicPr>
          <p:nvPr/>
        </p:nvPicPr>
        <p:blipFill>
          <a:blip r:embed="rId2"/>
          <a:stretch>
            <a:fillRect/>
          </a:stretch>
        </p:blipFill>
        <p:spPr>
          <a:xfrm>
            <a:off x="5858607" y="0"/>
            <a:ext cx="3058285" cy="8799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r>
              <a:rPr lang="es-ES_tradnl" sz="3200" dirty="0" smtClean="0">
                <a:solidFill>
                  <a:srgbClr val="964B00"/>
                </a:solidFill>
              </a:rPr>
              <a:t>Justificación</a:t>
            </a:r>
            <a:endParaRPr lang="es-ES_tradnl" sz="3200" dirty="0">
              <a:solidFill>
                <a:srgbClr val="964B00"/>
              </a:solidFill>
            </a:endParaRPr>
          </a:p>
        </p:txBody>
      </p:sp>
      <p:sp>
        <p:nvSpPr>
          <p:cNvPr id="5" name="Marcador de contenido 4"/>
          <p:cNvSpPr>
            <a:spLocks noGrp="1"/>
          </p:cNvSpPr>
          <p:nvPr>
            <p:ph idx="1"/>
          </p:nvPr>
        </p:nvSpPr>
        <p:spPr/>
        <p:txBody>
          <a:bodyPr>
            <a:noAutofit/>
          </a:bodyPr>
          <a:lstStyle/>
          <a:p>
            <a:endParaRPr lang="es-MX" sz="1800" dirty="0" smtClean="0"/>
          </a:p>
          <a:p>
            <a:r>
              <a:rPr lang="es-MX" sz="2000" dirty="0" smtClean="0"/>
              <a:t>Dada la brevedad de los tiempos para la construcción de los proyectos para el ejercicio 2010 no es conveniente hacer cambios de fondo en la herramienta, por ello se presentan en este momento modificaciones sólo a la captura sin variar la estructura de la base de datos</a:t>
            </a:r>
          </a:p>
          <a:p>
            <a:endParaRPr lang="es-MX" sz="2000" dirty="0" smtClean="0"/>
          </a:p>
          <a:p>
            <a:r>
              <a:rPr lang="es-MX" sz="2000" dirty="0" smtClean="0"/>
              <a:t>Se propone iniciar un ejercicio con cambios de base durante los primeros meses de 2010</a:t>
            </a:r>
            <a:endParaRPr lang="es-MX" sz="2000" dirty="0"/>
          </a:p>
        </p:txBody>
      </p:sp>
      <p:sp>
        <p:nvSpPr>
          <p:cNvPr id="7"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9" name="8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4</a:t>
            </a:r>
            <a:endParaRPr lang="es-ES" sz="1200" b="1" dirty="0">
              <a:solidFill>
                <a:srgbClr val="964B00"/>
              </a:solidFill>
            </a:endParaRPr>
          </a:p>
        </p:txBody>
      </p:sp>
      <p:pic>
        <p:nvPicPr>
          <p:cNvPr id="6" name="5 Imagen" descr="d4.gif"/>
          <p:cNvPicPr>
            <a:picLocks noChangeAspect="1"/>
          </p:cNvPicPr>
          <p:nvPr/>
        </p:nvPicPr>
        <p:blipFill>
          <a:blip r:embed="rId2"/>
          <a:stretch>
            <a:fillRect/>
          </a:stretch>
        </p:blipFill>
        <p:spPr>
          <a:xfrm>
            <a:off x="5858607" y="0"/>
            <a:ext cx="3058285" cy="8799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04446" y="519696"/>
            <a:ext cx="8229600" cy="1143000"/>
          </a:xfrm>
        </p:spPr>
        <p:txBody>
          <a:bodyPr/>
          <a:lstStyle/>
          <a:p>
            <a:r>
              <a:rPr lang="es-MX" sz="2400" dirty="0" smtClean="0">
                <a:solidFill>
                  <a:srgbClr val="964B00"/>
                </a:solidFill>
              </a:rPr>
              <a:t>Alineación de los Planes de las Entidades de la Red</a:t>
            </a:r>
            <a:endParaRPr lang="es-ES_tradnl" sz="2400" dirty="0">
              <a:solidFill>
                <a:srgbClr val="964B00"/>
              </a:solidFill>
            </a:endParaRPr>
          </a:p>
        </p:txBody>
      </p:sp>
      <p:sp>
        <p:nvSpPr>
          <p:cNvPr id="34"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42" name="41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5</a:t>
            </a:r>
            <a:endParaRPr lang="es-ES" sz="1200" b="1" dirty="0">
              <a:solidFill>
                <a:srgbClr val="964B00"/>
              </a:solidFill>
            </a:endParaRPr>
          </a:p>
        </p:txBody>
      </p:sp>
      <p:pic>
        <p:nvPicPr>
          <p:cNvPr id="40" name="39 Imagen" descr="d4.gif"/>
          <p:cNvPicPr>
            <a:picLocks noChangeAspect="1"/>
          </p:cNvPicPr>
          <p:nvPr/>
        </p:nvPicPr>
        <p:blipFill>
          <a:blip r:embed="rId2"/>
          <a:stretch>
            <a:fillRect/>
          </a:stretch>
        </p:blipFill>
        <p:spPr>
          <a:xfrm>
            <a:off x="5858607" y="0"/>
            <a:ext cx="3058285" cy="879978"/>
          </a:xfrm>
          <a:prstGeom prst="rect">
            <a:avLst/>
          </a:prstGeom>
        </p:spPr>
      </p:pic>
      <p:sp>
        <p:nvSpPr>
          <p:cNvPr id="41" name="Rectángulo redondeado 86"/>
          <p:cNvSpPr/>
          <p:nvPr/>
        </p:nvSpPr>
        <p:spPr>
          <a:xfrm>
            <a:off x="4725314" y="3979570"/>
            <a:ext cx="3384078" cy="1070363"/>
          </a:xfrm>
          <a:prstGeom prst="roundRect">
            <a:avLst>
              <a:gd name="adj" fmla="val 4227"/>
            </a:avLst>
          </a:prstGeom>
          <a:solidFill>
            <a:schemeClr val="bg1">
              <a:lumMod val="95000"/>
            </a:schemeClr>
          </a:solidFill>
          <a:ln>
            <a:solidFill>
              <a:srgbClr val="8695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43" name="Rectángulo redondeado 99"/>
          <p:cNvSpPr/>
          <p:nvPr/>
        </p:nvSpPr>
        <p:spPr>
          <a:xfrm>
            <a:off x="4725314" y="5125615"/>
            <a:ext cx="3384078" cy="1016305"/>
          </a:xfrm>
          <a:prstGeom prst="roundRect">
            <a:avLst>
              <a:gd name="adj" fmla="val 4227"/>
            </a:avLst>
          </a:prstGeom>
          <a:solidFill>
            <a:schemeClr val="bg1">
              <a:lumMod val="95000"/>
            </a:schemeClr>
          </a:solidFill>
          <a:ln>
            <a:solidFill>
              <a:srgbClr val="8695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50" name="Rectángulo redondeado 85"/>
          <p:cNvSpPr/>
          <p:nvPr/>
        </p:nvSpPr>
        <p:spPr>
          <a:xfrm>
            <a:off x="4725314" y="1354020"/>
            <a:ext cx="3384078" cy="2162350"/>
          </a:xfrm>
          <a:prstGeom prst="roundRect">
            <a:avLst>
              <a:gd name="adj" fmla="val 4227"/>
            </a:avLst>
          </a:prstGeom>
          <a:solidFill>
            <a:schemeClr val="bg1">
              <a:lumMod val="95000"/>
            </a:schemeClr>
          </a:solidFill>
          <a:ln>
            <a:solidFill>
              <a:srgbClr val="8695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51" name="Rectángulo redondeado 87"/>
          <p:cNvSpPr/>
          <p:nvPr/>
        </p:nvSpPr>
        <p:spPr>
          <a:xfrm>
            <a:off x="492408" y="3979570"/>
            <a:ext cx="3384078" cy="2162350"/>
          </a:xfrm>
          <a:prstGeom prst="roundRect">
            <a:avLst>
              <a:gd name="adj" fmla="val 4227"/>
            </a:avLst>
          </a:prstGeom>
          <a:solidFill>
            <a:schemeClr val="bg1">
              <a:lumMod val="95000"/>
            </a:schemeClr>
          </a:solidFill>
          <a:ln>
            <a:solidFill>
              <a:srgbClr val="8695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52" name="Rectángulo redondeado 84"/>
          <p:cNvSpPr/>
          <p:nvPr/>
        </p:nvSpPr>
        <p:spPr>
          <a:xfrm>
            <a:off x="492408" y="1354020"/>
            <a:ext cx="3384078" cy="2162350"/>
          </a:xfrm>
          <a:prstGeom prst="roundRect">
            <a:avLst>
              <a:gd name="adj" fmla="val 4227"/>
            </a:avLst>
          </a:prstGeom>
          <a:solidFill>
            <a:schemeClr val="bg1">
              <a:lumMod val="95000"/>
            </a:schemeClr>
          </a:solidFill>
          <a:ln>
            <a:solidFill>
              <a:srgbClr val="86959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53" name="16 Rectángulo"/>
          <p:cNvSpPr/>
          <p:nvPr/>
        </p:nvSpPr>
        <p:spPr>
          <a:xfrm>
            <a:off x="665396" y="2636561"/>
            <a:ext cx="3048913" cy="35678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300" dirty="0" smtClean="0">
                <a:solidFill>
                  <a:srgbClr val="505C5E"/>
                </a:solidFill>
                <a:latin typeface="Trebuchet MS"/>
                <a:cs typeface="Trebuchet MS"/>
              </a:rPr>
              <a:t>Línea Estratégica</a:t>
            </a:r>
            <a:endParaRPr lang="es-MX" sz="1300" dirty="0">
              <a:solidFill>
                <a:srgbClr val="505C5E"/>
              </a:solidFill>
              <a:latin typeface="Trebuchet MS"/>
              <a:cs typeface="Trebuchet MS"/>
            </a:endParaRPr>
          </a:p>
        </p:txBody>
      </p:sp>
      <p:sp>
        <p:nvSpPr>
          <p:cNvPr id="54" name="18 Rectángulo"/>
          <p:cNvSpPr/>
          <p:nvPr/>
        </p:nvSpPr>
        <p:spPr>
          <a:xfrm>
            <a:off x="670777" y="1816737"/>
            <a:ext cx="1475828" cy="3472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300" dirty="0" smtClean="0">
                <a:solidFill>
                  <a:srgbClr val="505C5E"/>
                </a:solidFill>
                <a:latin typeface="Trebuchet MS"/>
                <a:cs typeface="Trebuchet MS"/>
              </a:rPr>
              <a:t>Misión</a:t>
            </a:r>
            <a:endParaRPr lang="es-MX" sz="1300" dirty="0">
              <a:solidFill>
                <a:srgbClr val="505C5E"/>
              </a:solidFill>
              <a:latin typeface="Trebuchet MS"/>
              <a:cs typeface="Trebuchet MS"/>
            </a:endParaRPr>
          </a:p>
        </p:txBody>
      </p:sp>
      <p:sp>
        <p:nvSpPr>
          <p:cNvPr id="55" name="19 Rectángulo"/>
          <p:cNvSpPr/>
          <p:nvPr/>
        </p:nvSpPr>
        <p:spPr>
          <a:xfrm>
            <a:off x="2222921" y="1816737"/>
            <a:ext cx="1502865" cy="3472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300" dirty="0" smtClean="0">
                <a:solidFill>
                  <a:srgbClr val="505C5E"/>
                </a:solidFill>
                <a:latin typeface="Trebuchet MS"/>
                <a:cs typeface="Trebuchet MS"/>
              </a:rPr>
              <a:t>Visión</a:t>
            </a:r>
            <a:endParaRPr lang="es-MX" sz="1300" dirty="0">
              <a:solidFill>
                <a:srgbClr val="505C5E"/>
              </a:solidFill>
              <a:latin typeface="Trebuchet MS"/>
              <a:cs typeface="Trebuchet MS"/>
            </a:endParaRPr>
          </a:p>
        </p:txBody>
      </p:sp>
      <p:sp>
        <p:nvSpPr>
          <p:cNvPr id="56" name="20 Rectángulo"/>
          <p:cNvSpPr/>
          <p:nvPr/>
        </p:nvSpPr>
        <p:spPr>
          <a:xfrm>
            <a:off x="670776" y="2166770"/>
            <a:ext cx="3054345" cy="3472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MX" sz="1400" dirty="0" smtClean="0">
                <a:solidFill>
                  <a:schemeClr val="tx1"/>
                </a:solidFill>
                <a:latin typeface="Trebuchet MS"/>
                <a:cs typeface="Trebuchet MS"/>
              </a:rPr>
              <a:t>Políticas Institucionales</a:t>
            </a:r>
            <a:endParaRPr lang="es-MX" sz="1400" dirty="0">
              <a:solidFill>
                <a:schemeClr val="tx1"/>
              </a:solidFill>
              <a:latin typeface="Trebuchet MS"/>
              <a:cs typeface="Trebuchet MS"/>
            </a:endParaRPr>
          </a:p>
        </p:txBody>
      </p:sp>
      <p:sp>
        <p:nvSpPr>
          <p:cNvPr id="57" name="21 Rectángulo"/>
          <p:cNvSpPr/>
          <p:nvPr/>
        </p:nvSpPr>
        <p:spPr>
          <a:xfrm>
            <a:off x="665396" y="3008218"/>
            <a:ext cx="3048913" cy="35678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400" dirty="0" smtClean="0">
                <a:solidFill>
                  <a:schemeClr val="bg1"/>
                </a:solidFill>
                <a:latin typeface="Trebuchet MS"/>
                <a:cs typeface="Trebuchet MS"/>
              </a:rPr>
              <a:t>Políticas de Línea Estratégica</a:t>
            </a:r>
            <a:endParaRPr lang="es-MX" sz="1400" dirty="0">
              <a:solidFill>
                <a:schemeClr val="bg1"/>
              </a:solidFill>
              <a:latin typeface="Trebuchet MS"/>
              <a:cs typeface="Trebuchet MS"/>
            </a:endParaRPr>
          </a:p>
        </p:txBody>
      </p:sp>
      <p:sp>
        <p:nvSpPr>
          <p:cNvPr id="58" name="42 Rectángulo"/>
          <p:cNvSpPr/>
          <p:nvPr/>
        </p:nvSpPr>
        <p:spPr>
          <a:xfrm>
            <a:off x="4856412" y="2598722"/>
            <a:ext cx="3069180" cy="3648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400" dirty="0" smtClean="0">
                <a:solidFill>
                  <a:schemeClr val="bg1"/>
                </a:solidFill>
                <a:latin typeface="Trebuchet MS"/>
                <a:cs typeface="Trebuchet MS"/>
              </a:rPr>
              <a:t>Línea Estratégica</a:t>
            </a:r>
            <a:endParaRPr lang="es-MX" sz="1400" dirty="0">
              <a:solidFill>
                <a:schemeClr val="bg1"/>
              </a:solidFill>
              <a:latin typeface="Trebuchet MS"/>
              <a:cs typeface="Trebuchet MS"/>
            </a:endParaRPr>
          </a:p>
        </p:txBody>
      </p:sp>
      <p:sp>
        <p:nvSpPr>
          <p:cNvPr id="59" name="43 Rectángulo"/>
          <p:cNvSpPr/>
          <p:nvPr/>
        </p:nvSpPr>
        <p:spPr>
          <a:xfrm>
            <a:off x="4856412" y="2224344"/>
            <a:ext cx="1469041" cy="3648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300" dirty="0" smtClean="0">
                <a:solidFill>
                  <a:srgbClr val="505C5E"/>
                </a:solidFill>
                <a:latin typeface="Trebuchet MS"/>
                <a:cs typeface="Trebuchet MS"/>
              </a:rPr>
              <a:t>Misión</a:t>
            </a:r>
            <a:endParaRPr lang="es-MX" sz="1300" dirty="0">
              <a:solidFill>
                <a:srgbClr val="505C5E"/>
              </a:solidFill>
              <a:latin typeface="Trebuchet MS"/>
              <a:cs typeface="Trebuchet MS"/>
            </a:endParaRPr>
          </a:p>
        </p:txBody>
      </p:sp>
      <p:sp>
        <p:nvSpPr>
          <p:cNvPr id="62" name="44 Rectángulo"/>
          <p:cNvSpPr/>
          <p:nvPr/>
        </p:nvSpPr>
        <p:spPr>
          <a:xfrm>
            <a:off x="6433571" y="2224344"/>
            <a:ext cx="1492021" cy="3648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300" dirty="0" smtClean="0">
                <a:solidFill>
                  <a:srgbClr val="505C5E"/>
                </a:solidFill>
                <a:latin typeface="Trebuchet MS"/>
                <a:cs typeface="Trebuchet MS"/>
              </a:rPr>
              <a:t>Visión</a:t>
            </a:r>
            <a:endParaRPr lang="es-MX" sz="1300" dirty="0">
              <a:solidFill>
                <a:srgbClr val="505C5E"/>
              </a:solidFill>
              <a:latin typeface="Trebuchet MS"/>
              <a:cs typeface="Trebuchet MS"/>
            </a:endParaRPr>
          </a:p>
        </p:txBody>
      </p:sp>
      <p:sp>
        <p:nvSpPr>
          <p:cNvPr id="63" name="49 Rectángulo"/>
          <p:cNvSpPr/>
          <p:nvPr/>
        </p:nvSpPr>
        <p:spPr>
          <a:xfrm>
            <a:off x="4855055" y="4163370"/>
            <a:ext cx="3070537" cy="3892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dirty="0" smtClean="0">
                <a:solidFill>
                  <a:srgbClr val="505C5E"/>
                </a:solidFill>
                <a:latin typeface="Trebuchet MS"/>
                <a:cs typeface="Trebuchet MS"/>
              </a:rPr>
              <a:t>Objetivo</a:t>
            </a:r>
            <a:endParaRPr lang="es-MX" sz="1400" b="1" dirty="0">
              <a:solidFill>
                <a:srgbClr val="505C5E"/>
              </a:solidFill>
              <a:latin typeface="Trebuchet MS"/>
              <a:cs typeface="Trebuchet MS"/>
            </a:endParaRPr>
          </a:p>
        </p:txBody>
      </p:sp>
      <p:sp>
        <p:nvSpPr>
          <p:cNvPr id="64" name="50 Rectángulo"/>
          <p:cNvSpPr/>
          <p:nvPr/>
        </p:nvSpPr>
        <p:spPr>
          <a:xfrm>
            <a:off x="4855066" y="4552593"/>
            <a:ext cx="1470388" cy="367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300" dirty="0" smtClean="0">
                <a:solidFill>
                  <a:srgbClr val="505C5E"/>
                </a:solidFill>
                <a:latin typeface="Trebuchet MS"/>
                <a:cs typeface="Trebuchet MS"/>
              </a:rPr>
              <a:t>Estrategias</a:t>
            </a:r>
            <a:endParaRPr lang="es-MX" sz="1300" dirty="0">
              <a:solidFill>
                <a:srgbClr val="505C5E"/>
              </a:solidFill>
              <a:latin typeface="Trebuchet MS"/>
              <a:cs typeface="Trebuchet MS"/>
            </a:endParaRPr>
          </a:p>
        </p:txBody>
      </p:sp>
      <p:sp>
        <p:nvSpPr>
          <p:cNvPr id="65" name="51 Rectángulo"/>
          <p:cNvSpPr/>
          <p:nvPr/>
        </p:nvSpPr>
        <p:spPr>
          <a:xfrm>
            <a:off x="6417369" y="4552593"/>
            <a:ext cx="1508224" cy="3567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000" dirty="0" smtClean="0">
                <a:solidFill>
                  <a:srgbClr val="505C5E"/>
                </a:solidFill>
                <a:latin typeface="Trebuchet MS"/>
                <a:cs typeface="Trebuchet MS"/>
              </a:rPr>
              <a:t>Indicadores y Metas</a:t>
            </a:r>
            <a:endParaRPr lang="es-MX" sz="1000" dirty="0">
              <a:solidFill>
                <a:srgbClr val="505C5E"/>
              </a:solidFill>
              <a:latin typeface="Trebuchet MS"/>
              <a:cs typeface="Trebuchet MS"/>
            </a:endParaRPr>
          </a:p>
        </p:txBody>
      </p:sp>
      <p:sp>
        <p:nvSpPr>
          <p:cNvPr id="66" name="87 CuadroTexto"/>
          <p:cNvSpPr txBox="1"/>
          <p:nvPr/>
        </p:nvSpPr>
        <p:spPr>
          <a:xfrm>
            <a:off x="649883" y="1392563"/>
            <a:ext cx="1064046" cy="275116"/>
          </a:xfrm>
          <a:prstGeom prst="rect">
            <a:avLst/>
          </a:prstGeom>
          <a:noFill/>
        </p:spPr>
        <p:txBody>
          <a:bodyPr wrap="none" rtlCol="0">
            <a:spAutoFit/>
          </a:bodyPr>
          <a:lstStyle/>
          <a:p>
            <a:r>
              <a:rPr lang="es-MX" sz="1500" dirty="0" smtClean="0">
                <a:solidFill>
                  <a:srgbClr val="505C5E"/>
                </a:solidFill>
                <a:latin typeface="Trebuchet MS"/>
                <a:cs typeface="Trebuchet MS"/>
              </a:rPr>
              <a:t>Institucional</a:t>
            </a:r>
            <a:endParaRPr lang="es-MX" sz="1500" dirty="0">
              <a:solidFill>
                <a:srgbClr val="505C5E"/>
              </a:solidFill>
              <a:latin typeface="Trebuchet MS"/>
              <a:cs typeface="Trebuchet MS"/>
            </a:endParaRPr>
          </a:p>
        </p:txBody>
      </p:sp>
      <p:sp>
        <p:nvSpPr>
          <p:cNvPr id="67" name="88 CuadroTexto"/>
          <p:cNvSpPr txBox="1"/>
          <p:nvPr/>
        </p:nvSpPr>
        <p:spPr>
          <a:xfrm>
            <a:off x="4858816" y="1397734"/>
            <a:ext cx="1602264" cy="275116"/>
          </a:xfrm>
          <a:prstGeom prst="rect">
            <a:avLst/>
          </a:prstGeom>
          <a:noFill/>
        </p:spPr>
        <p:txBody>
          <a:bodyPr wrap="none" rtlCol="0">
            <a:spAutoFit/>
          </a:bodyPr>
          <a:lstStyle/>
          <a:p>
            <a:r>
              <a:rPr lang="es-MX" sz="1500" dirty="0" smtClean="0">
                <a:solidFill>
                  <a:srgbClr val="505C5E"/>
                </a:solidFill>
                <a:latin typeface="Trebuchet MS"/>
                <a:cs typeface="Trebuchet MS"/>
              </a:rPr>
              <a:t>Entidades de la Red</a:t>
            </a:r>
            <a:endParaRPr lang="es-MX" sz="1500" dirty="0">
              <a:solidFill>
                <a:srgbClr val="505C5E"/>
              </a:solidFill>
              <a:latin typeface="Trebuchet MS"/>
              <a:cs typeface="Trebuchet MS"/>
            </a:endParaRPr>
          </a:p>
        </p:txBody>
      </p:sp>
      <p:sp>
        <p:nvSpPr>
          <p:cNvPr id="68" name="49 Rectángulo"/>
          <p:cNvSpPr/>
          <p:nvPr/>
        </p:nvSpPr>
        <p:spPr>
          <a:xfrm>
            <a:off x="4855055" y="5190486"/>
            <a:ext cx="3070537" cy="3892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dirty="0" smtClean="0">
                <a:solidFill>
                  <a:srgbClr val="505C5E"/>
                </a:solidFill>
                <a:latin typeface="Trebuchet MS"/>
                <a:cs typeface="Trebuchet MS"/>
              </a:rPr>
              <a:t>Objetivo</a:t>
            </a:r>
            <a:endParaRPr lang="es-MX" sz="1400" b="1" dirty="0">
              <a:solidFill>
                <a:srgbClr val="505C5E"/>
              </a:solidFill>
              <a:latin typeface="Trebuchet MS"/>
              <a:cs typeface="Trebuchet MS"/>
            </a:endParaRPr>
          </a:p>
        </p:txBody>
      </p:sp>
      <p:sp>
        <p:nvSpPr>
          <p:cNvPr id="69" name="50 Rectángulo"/>
          <p:cNvSpPr/>
          <p:nvPr/>
        </p:nvSpPr>
        <p:spPr>
          <a:xfrm>
            <a:off x="4855066" y="5579709"/>
            <a:ext cx="1470388" cy="367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300" dirty="0" smtClean="0">
                <a:solidFill>
                  <a:srgbClr val="505C5E"/>
                </a:solidFill>
                <a:latin typeface="Trebuchet MS"/>
                <a:cs typeface="Trebuchet MS"/>
              </a:rPr>
              <a:t>Estrategias</a:t>
            </a:r>
            <a:endParaRPr lang="es-MX" sz="1300" dirty="0">
              <a:solidFill>
                <a:srgbClr val="505C5E"/>
              </a:solidFill>
              <a:latin typeface="Trebuchet MS"/>
              <a:cs typeface="Trebuchet MS"/>
            </a:endParaRPr>
          </a:p>
        </p:txBody>
      </p:sp>
      <p:sp>
        <p:nvSpPr>
          <p:cNvPr id="70" name="51 Rectángulo"/>
          <p:cNvSpPr/>
          <p:nvPr/>
        </p:nvSpPr>
        <p:spPr>
          <a:xfrm>
            <a:off x="6417369" y="5579709"/>
            <a:ext cx="1508224" cy="3567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000" dirty="0" smtClean="0">
                <a:solidFill>
                  <a:srgbClr val="505C5E"/>
                </a:solidFill>
                <a:latin typeface="Trebuchet MS"/>
                <a:cs typeface="Trebuchet MS"/>
              </a:rPr>
              <a:t>Indicadores y Metas</a:t>
            </a:r>
            <a:endParaRPr lang="es-MX" sz="1000" dirty="0">
              <a:solidFill>
                <a:srgbClr val="505C5E"/>
              </a:solidFill>
              <a:latin typeface="Trebuchet MS"/>
              <a:cs typeface="Trebuchet MS"/>
            </a:endParaRPr>
          </a:p>
        </p:txBody>
      </p:sp>
      <p:sp>
        <p:nvSpPr>
          <p:cNvPr id="71" name="49 Rectángulo"/>
          <p:cNvSpPr/>
          <p:nvPr/>
        </p:nvSpPr>
        <p:spPr>
          <a:xfrm>
            <a:off x="665396" y="4693145"/>
            <a:ext cx="3070537" cy="3892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dirty="0" smtClean="0">
                <a:solidFill>
                  <a:srgbClr val="505C5E"/>
                </a:solidFill>
                <a:latin typeface="Trebuchet MS"/>
                <a:cs typeface="Trebuchet MS"/>
              </a:rPr>
              <a:t>Objetivo</a:t>
            </a:r>
            <a:endParaRPr lang="es-MX" sz="1400" b="1" dirty="0">
              <a:solidFill>
                <a:srgbClr val="505C5E"/>
              </a:solidFill>
              <a:latin typeface="Trebuchet MS"/>
              <a:cs typeface="Trebuchet MS"/>
            </a:endParaRPr>
          </a:p>
        </p:txBody>
      </p:sp>
      <p:sp>
        <p:nvSpPr>
          <p:cNvPr id="72" name="50 Rectángulo"/>
          <p:cNvSpPr/>
          <p:nvPr/>
        </p:nvSpPr>
        <p:spPr>
          <a:xfrm>
            <a:off x="665406" y="5082368"/>
            <a:ext cx="1470388" cy="367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300" dirty="0" smtClean="0">
                <a:solidFill>
                  <a:srgbClr val="505C5E"/>
                </a:solidFill>
                <a:latin typeface="Trebuchet MS"/>
                <a:cs typeface="Trebuchet MS"/>
              </a:rPr>
              <a:t>Estrategias</a:t>
            </a:r>
            <a:endParaRPr lang="es-MX" sz="1300" dirty="0">
              <a:solidFill>
                <a:srgbClr val="505C5E"/>
              </a:solidFill>
              <a:latin typeface="Trebuchet MS"/>
              <a:cs typeface="Trebuchet MS"/>
            </a:endParaRPr>
          </a:p>
        </p:txBody>
      </p:sp>
      <p:sp>
        <p:nvSpPr>
          <p:cNvPr id="73" name="51 Rectángulo"/>
          <p:cNvSpPr/>
          <p:nvPr/>
        </p:nvSpPr>
        <p:spPr>
          <a:xfrm>
            <a:off x="2227709" y="5082368"/>
            <a:ext cx="1508224" cy="3567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000" dirty="0" smtClean="0">
                <a:solidFill>
                  <a:srgbClr val="505C5E"/>
                </a:solidFill>
                <a:latin typeface="Trebuchet MS"/>
                <a:cs typeface="Trebuchet MS"/>
              </a:rPr>
              <a:t>Indicadores y Metas</a:t>
            </a:r>
            <a:endParaRPr lang="es-MX" sz="1000" dirty="0">
              <a:solidFill>
                <a:srgbClr val="505C5E"/>
              </a:solidFill>
              <a:latin typeface="Trebuchet MS"/>
              <a:cs typeface="Trebuchet MS"/>
            </a:endParaRPr>
          </a:p>
        </p:txBody>
      </p:sp>
      <p:cxnSp>
        <p:nvCxnSpPr>
          <p:cNvPr id="74" name="Conector recto de flecha 90"/>
          <p:cNvCxnSpPr>
            <a:stCxn id="71" idx="0"/>
            <a:endCxn id="57" idx="2"/>
          </p:cNvCxnSpPr>
          <p:nvPr/>
        </p:nvCxnSpPr>
        <p:spPr>
          <a:xfrm rot="16200000" flipV="1">
            <a:off x="1531189" y="4023669"/>
            <a:ext cx="1328140" cy="10812"/>
          </a:xfrm>
          <a:prstGeom prst="straightConnector1">
            <a:avLst/>
          </a:prstGeom>
          <a:ln w="50800" cap="flat" cmpd="dbl" algn="ctr">
            <a:solidFill>
              <a:srgbClr val="78871A"/>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5" name="Forma 92"/>
          <p:cNvCxnSpPr>
            <a:stCxn id="50" idx="2"/>
            <a:endCxn id="41" idx="3"/>
          </p:cNvCxnSpPr>
          <p:nvPr/>
        </p:nvCxnSpPr>
        <p:spPr>
          <a:xfrm rot="16200000" flipH="1">
            <a:off x="6764181" y="3169541"/>
            <a:ext cx="998382" cy="1692039"/>
          </a:xfrm>
          <a:prstGeom prst="bentConnector4">
            <a:avLst>
              <a:gd name="adj1" fmla="val 21926"/>
              <a:gd name="adj2" fmla="val 133775"/>
            </a:avLst>
          </a:prstGeom>
          <a:ln w="50800" cap="flat" algn="ctr">
            <a:solidFill>
              <a:srgbClr val="78871A"/>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6" name="Forma 94"/>
          <p:cNvCxnSpPr>
            <a:stCxn id="50" idx="2"/>
            <a:endCxn id="43" idx="3"/>
          </p:cNvCxnSpPr>
          <p:nvPr/>
        </p:nvCxnSpPr>
        <p:spPr>
          <a:xfrm rot="16200000" flipH="1">
            <a:off x="6204673" y="3729049"/>
            <a:ext cx="2117398" cy="1692039"/>
          </a:xfrm>
          <a:prstGeom prst="bentConnector4">
            <a:avLst>
              <a:gd name="adj1" fmla="val 10411"/>
              <a:gd name="adj2" fmla="val 133775"/>
            </a:avLst>
          </a:prstGeom>
          <a:ln w="50800" cap="flat" algn="ctr">
            <a:solidFill>
              <a:srgbClr val="78871A"/>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7" name="Conector angular 96"/>
          <p:cNvCxnSpPr>
            <a:stCxn id="41" idx="1"/>
            <a:endCxn id="51" idx="3"/>
          </p:cNvCxnSpPr>
          <p:nvPr/>
        </p:nvCxnSpPr>
        <p:spPr>
          <a:xfrm rot="10800000" flipV="1">
            <a:off x="3876486" y="4514751"/>
            <a:ext cx="848828" cy="545993"/>
          </a:xfrm>
          <a:prstGeom prst="bentConnector3">
            <a:avLst>
              <a:gd name="adj1" fmla="val 50000"/>
            </a:avLst>
          </a:prstGeom>
          <a:ln w="50800" cap="flat" algn="ctr">
            <a:solidFill>
              <a:srgbClr val="78871A"/>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8" name="Conector angular 98"/>
          <p:cNvCxnSpPr>
            <a:stCxn id="43" idx="1"/>
            <a:endCxn id="51" idx="3"/>
          </p:cNvCxnSpPr>
          <p:nvPr/>
        </p:nvCxnSpPr>
        <p:spPr>
          <a:xfrm rot="10800000">
            <a:off x="3876486" y="5060746"/>
            <a:ext cx="848828" cy="573023"/>
          </a:xfrm>
          <a:prstGeom prst="bentConnector3">
            <a:avLst>
              <a:gd name="adj1" fmla="val 50000"/>
            </a:avLst>
          </a:prstGeom>
          <a:ln w="50800" cap="flat" algn="ctr">
            <a:solidFill>
              <a:srgbClr val="78871A"/>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9" name="Conector recto de flecha 121"/>
          <p:cNvCxnSpPr>
            <a:stCxn id="52" idx="3"/>
            <a:endCxn id="50" idx="1"/>
          </p:cNvCxnSpPr>
          <p:nvPr/>
        </p:nvCxnSpPr>
        <p:spPr>
          <a:xfrm>
            <a:off x="3876486" y="2435195"/>
            <a:ext cx="848828" cy="1588"/>
          </a:xfrm>
          <a:prstGeom prst="straightConnector1">
            <a:avLst/>
          </a:prstGeom>
          <a:ln w="50800" cap="flat" cmpd="sng" algn="ctr">
            <a:solidFill>
              <a:srgbClr val="78871A"/>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79686"/>
            <a:ext cx="8229600" cy="1143000"/>
          </a:xfrm>
        </p:spPr>
        <p:txBody>
          <a:bodyPr/>
          <a:lstStyle/>
          <a:p>
            <a:r>
              <a:rPr lang="es-MX" sz="1800" b="1" dirty="0" smtClean="0">
                <a:solidFill>
                  <a:srgbClr val="964B00"/>
                </a:solidFill>
              </a:rPr>
              <a:t>Tabla de dispersión de proyectos, URES y chequeras</a:t>
            </a:r>
            <a:endParaRPr lang="es-ES_tradnl" sz="1800" b="1" dirty="0">
              <a:solidFill>
                <a:srgbClr val="964B00"/>
              </a:solidFill>
            </a:endParaRPr>
          </a:p>
        </p:txBody>
      </p:sp>
      <p:sp>
        <p:nvSpPr>
          <p:cNvPr id="8"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11" name="10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6</a:t>
            </a:r>
            <a:endParaRPr lang="es-ES" sz="1200" b="1" dirty="0">
              <a:solidFill>
                <a:srgbClr val="964B00"/>
              </a:solidFill>
            </a:endParaRPr>
          </a:p>
        </p:txBody>
      </p:sp>
      <p:pic>
        <p:nvPicPr>
          <p:cNvPr id="9" name="Picture 2"/>
          <p:cNvPicPr>
            <a:picLocks noChangeAspect="1" noChangeArrowheads="1"/>
          </p:cNvPicPr>
          <p:nvPr/>
        </p:nvPicPr>
        <p:blipFill>
          <a:blip r:embed="rId3" cstate="print"/>
          <a:srcRect/>
          <a:stretch>
            <a:fillRect/>
          </a:stretch>
        </p:blipFill>
        <p:spPr bwMode="auto">
          <a:xfrm>
            <a:off x="807720" y="436182"/>
            <a:ext cx="7482840" cy="63456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066800" y="-20322"/>
            <a:ext cx="8229600" cy="1143000"/>
          </a:xfrm>
        </p:spPr>
        <p:txBody>
          <a:bodyPr/>
          <a:lstStyle/>
          <a:p>
            <a:r>
              <a:rPr lang="es-MX" sz="2400" dirty="0" smtClean="0">
                <a:solidFill>
                  <a:srgbClr val="964B00"/>
                </a:solidFill>
              </a:rPr>
              <a:t>Modificaciones  en SIIAU WEB P3e </a:t>
            </a:r>
            <a:endParaRPr lang="es-ES_tradnl" sz="2400" dirty="0">
              <a:solidFill>
                <a:srgbClr val="964B00"/>
              </a:solidFill>
            </a:endParaRPr>
          </a:p>
        </p:txBody>
      </p:sp>
      <p:sp>
        <p:nvSpPr>
          <p:cNvPr id="15" name="Marcador de contenido 14"/>
          <p:cNvSpPr>
            <a:spLocks noGrp="1"/>
          </p:cNvSpPr>
          <p:nvPr>
            <p:ph idx="1"/>
          </p:nvPr>
        </p:nvSpPr>
        <p:spPr>
          <a:xfrm>
            <a:off x="287285" y="861739"/>
            <a:ext cx="5745215" cy="852762"/>
          </a:xfrm>
        </p:spPr>
        <p:txBody>
          <a:bodyPr/>
          <a:lstStyle/>
          <a:p>
            <a:r>
              <a:rPr lang="es-MX" sz="1600" dirty="0" smtClean="0"/>
              <a:t>Cargar y activar  el año 2010, a fin de disponer la aplicación SIIAU WEB P3e en el año correspondiente. </a:t>
            </a:r>
          </a:p>
          <a:p>
            <a:endParaRPr lang="es-ES_tradnl" sz="1600" dirty="0"/>
          </a:p>
        </p:txBody>
      </p:sp>
      <p:pic>
        <p:nvPicPr>
          <p:cNvPr id="53" name="Imagen 52"/>
          <p:cNvPicPr>
            <a:picLocks noChangeAspect="1"/>
          </p:cNvPicPr>
          <p:nvPr/>
        </p:nvPicPr>
        <p:blipFill>
          <a:blip r:embed="rId2" cstate="print"/>
          <a:stretch>
            <a:fillRect/>
          </a:stretch>
        </p:blipFill>
        <p:spPr>
          <a:xfrm>
            <a:off x="1625599" y="1541054"/>
            <a:ext cx="5886773" cy="4503334"/>
          </a:xfrm>
          <a:prstGeom prst="rect">
            <a:avLst/>
          </a:prstGeom>
          <a:ln>
            <a:noFill/>
          </a:ln>
          <a:effectLst>
            <a:outerShdw blurRad="292100" dist="139700" dir="2700000" algn="tl" rotWithShape="0">
              <a:srgbClr val="333333">
                <a:alpha val="65000"/>
              </a:srgbClr>
            </a:outerShdw>
          </a:effectLst>
        </p:spPr>
      </p:pic>
      <p:sp>
        <p:nvSpPr>
          <p:cNvPr id="8"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10" name="9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7</a:t>
            </a:r>
            <a:endParaRPr lang="es-ES" sz="1200" b="1" dirty="0">
              <a:solidFill>
                <a:srgbClr val="964B00"/>
              </a:solidFill>
            </a:endParaRPr>
          </a:p>
        </p:txBody>
      </p:sp>
      <p:pic>
        <p:nvPicPr>
          <p:cNvPr id="7" name="6 Imagen" descr="d4.gif"/>
          <p:cNvPicPr>
            <a:picLocks noChangeAspect="1"/>
          </p:cNvPicPr>
          <p:nvPr/>
        </p:nvPicPr>
        <p:blipFill>
          <a:blip r:embed="rId3"/>
          <a:stretch>
            <a:fillRect/>
          </a:stretch>
        </p:blipFill>
        <p:spPr>
          <a:xfrm>
            <a:off x="5858607" y="0"/>
            <a:ext cx="3058285" cy="87997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264920" y="-108810"/>
            <a:ext cx="8229600" cy="1143000"/>
          </a:xfrm>
        </p:spPr>
        <p:txBody>
          <a:bodyPr/>
          <a:lstStyle/>
          <a:p>
            <a:r>
              <a:rPr lang="es-MX" sz="2400" dirty="0" smtClean="0">
                <a:solidFill>
                  <a:srgbClr val="964B00"/>
                </a:solidFill>
              </a:rPr>
              <a:t>Modificaciones  en SIIAU WEB P3e </a:t>
            </a:r>
            <a:endParaRPr lang="es-ES_tradnl" sz="2400" dirty="0">
              <a:solidFill>
                <a:srgbClr val="964B00"/>
              </a:solidFill>
            </a:endParaRPr>
          </a:p>
        </p:txBody>
      </p:sp>
      <p:sp>
        <p:nvSpPr>
          <p:cNvPr id="15" name="Marcador de contenido 14"/>
          <p:cNvSpPr>
            <a:spLocks noGrp="1"/>
          </p:cNvSpPr>
          <p:nvPr>
            <p:ph idx="1"/>
          </p:nvPr>
        </p:nvSpPr>
        <p:spPr>
          <a:xfrm>
            <a:off x="287285" y="861739"/>
            <a:ext cx="4208515" cy="852762"/>
          </a:xfrm>
        </p:spPr>
        <p:txBody>
          <a:bodyPr/>
          <a:lstStyle/>
          <a:p>
            <a:r>
              <a:rPr lang="es-MX" sz="1400" dirty="0" smtClean="0"/>
              <a:t>Modificar la etiqueta “Eje estratégico” por “Línea estratégica”.</a:t>
            </a:r>
          </a:p>
          <a:p>
            <a:pPr lvl="1"/>
            <a:endParaRPr lang="es-ES" sz="1400" dirty="0" smtClean="0"/>
          </a:p>
        </p:txBody>
      </p:sp>
      <p:pic>
        <p:nvPicPr>
          <p:cNvPr id="8" name="Imagen 7"/>
          <p:cNvPicPr>
            <a:picLocks noChangeAspect="1"/>
          </p:cNvPicPr>
          <p:nvPr/>
        </p:nvPicPr>
        <p:blipFill>
          <a:blip r:embed="rId2" cstate="print"/>
          <a:stretch>
            <a:fillRect/>
          </a:stretch>
        </p:blipFill>
        <p:spPr>
          <a:xfrm>
            <a:off x="1612900" y="1604914"/>
            <a:ext cx="5905500" cy="4513924"/>
          </a:xfrm>
          <a:prstGeom prst="rect">
            <a:avLst/>
          </a:prstGeom>
          <a:ln>
            <a:noFill/>
          </a:ln>
          <a:effectLst>
            <a:outerShdw blurRad="292100" dist="139700" dir="2700000" algn="tl" rotWithShape="0">
              <a:srgbClr val="333333">
                <a:alpha val="65000"/>
              </a:srgbClr>
            </a:outerShdw>
          </a:effectLst>
        </p:spPr>
      </p:pic>
      <p:sp>
        <p:nvSpPr>
          <p:cNvPr id="14" name="CuadroTexto 13"/>
          <p:cNvSpPr txBox="1"/>
          <p:nvPr/>
        </p:nvSpPr>
        <p:spPr>
          <a:xfrm>
            <a:off x="1562100" y="5358176"/>
            <a:ext cx="2057400" cy="369332"/>
          </a:xfrm>
          <a:prstGeom prst="rect">
            <a:avLst/>
          </a:prstGeom>
          <a:solidFill>
            <a:srgbClr val="FFFFFF"/>
          </a:solidFill>
          <a:ln w="38100" cap="flat" cmpd="sng" algn="ctr">
            <a:solidFill>
              <a:srgbClr val="FF0000"/>
            </a:solidFill>
            <a:prstDash val="solid"/>
            <a:round/>
            <a:headEnd type="none" w="med" len="med"/>
            <a:tailEnd type="none" w="med" len="med"/>
          </a:ln>
          <a:effectLst>
            <a:outerShdw blurRad="50800" dist="38100" dir="5400000">
              <a:srgbClr val="000000">
                <a:alpha val="43000"/>
              </a:srgbClr>
            </a:outerShdw>
          </a:effectLst>
        </p:spPr>
        <p:txBody>
          <a:bodyPr wrap="square" rtlCol="0">
            <a:spAutoFit/>
          </a:bodyPr>
          <a:lstStyle/>
          <a:p>
            <a:r>
              <a:rPr lang="es-ES_tradnl" dirty="0" smtClean="0"/>
              <a:t>Línea estratégica</a:t>
            </a:r>
            <a:endParaRPr lang="es-ES_tradnl" dirty="0"/>
          </a:p>
        </p:txBody>
      </p:sp>
      <p:sp>
        <p:nvSpPr>
          <p:cNvPr id="16" name="CuadroTexto 15"/>
          <p:cNvSpPr txBox="1"/>
          <p:nvPr/>
        </p:nvSpPr>
        <p:spPr>
          <a:xfrm>
            <a:off x="3759200" y="5358176"/>
            <a:ext cx="876300" cy="369332"/>
          </a:xfrm>
          <a:prstGeom prst="rect">
            <a:avLst/>
          </a:prstGeom>
          <a:solidFill>
            <a:srgbClr val="FFFFFF"/>
          </a:solidFill>
          <a:ln w="38100" cap="flat" cmpd="sng" algn="ctr">
            <a:solidFill>
              <a:srgbClr val="FF0000"/>
            </a:solidFill>
            <a:prstDash val="solid"/>
            <a:round/>
            <a:headEnd type="none" w="med" len="med"/>
            <a:tailEnd type="none" w="med" len="med"/>
          </a:ln>
          <a:effectLst>
            <a:outerShdw blurRad="50800" dist="38100" dir="5400000">
              <a:srgbClr val="000000">
                <a:alpha val="43000"/>
              </a:srgbClr>
            </a:outerShdw>
          </a:effectLst>
        </p:spPr>
        <p:txBody>
          <a:bodyPr wrap="square" rtlCol="0">
            <a:spAutoFit/>
          </a:bodyPr>
          <a:lstStyle/>
          <a:p>
            <a:r>
              <a:rPr lang="es-ES_tradnl" dirty="0" smtClean="0"/>
              <a:t>4</a:t>
            </a:r>
            <a:endParaRPr lang="es-ES_tradnl" dirty="0"/>
          </a:p>
        </p:txBody>
      </p:sp>
      <p:sp>
        <p:nvSpPr>
          <p:cNvPr id="17" name="CuadroTexto 16"/>
          <p:cNvSpPr txBox="1"/>
          <p:nvPr/>
        </p:nvSpPr>
        <p:spPr>
          <a:xfrm>
            <a:off x="4800600" y="5358176"/>
            <a:ext cx="2743200" cy="369332"/>
          </a:xfrm>
          <a:prstGeom prst="rect">
            <a:avLst/>
          </a:prstGeom>
          <a:solidFill>
            <a:srgbClr val="FFFFFF"/>
          </a:solidFill>
          <a:ln w="38100" cap="flat" cmpd="sng" algn="ctr">
            <a:solidFill>
              <a:srgbClr val="FF0000"/>
            </a:solidFill>
            <a:prstDash val="solid"/>
            <a:round/>
            <a:headEnd type="none" w="med" len="med"/>
            <a:tailEnd type="none" w="med" len="med"/>
          </a:ln>
          <a:effectLst>
            <a:outerShdw blurRad="50800" dist="38100" dir="5400000">
              <a:srgbClr val="000000">
                <a:alpha val="43000"/>
              </a:srgbClr>
            </a:outerShdw>
          </a:effectLst>
        </p:spPr>
        <p:txBody>
          <a:bodyPr wrap="square" rtlCol="0">
            <a:spAutoFit/>
          </a:bodyPr>
          <a:lstStyle/>
          <a:p>
            <a:r>
              <a:rPr lang="es-ES_tradnl" dirty="0" smtClean="0"/>
              <a:t>GESTIÓN Y GOBIERNO</a:t>
            </a:r>
            <a:endParaRPr lang="es-ES_tradnl" dirty="0"/>
          </a:p>
        </p:txBody>
      </p:sp>
      <p:sp>
        <p:nvSpPr>
          <p:cNvPr id="21" name="Marcador de contenido 14"/>
          <p:cNvSpPr txBox="1">
            <a:spLocks/>
          </p:cNvSpPr>
          <p:nvPr/>
        </p:nvSpPr>
        <p:spPr bwMode="auto">
          <a:xfrm>
            <a:off x="4711700" y="861739"/>
            <a:ext cx="4051300" cy="852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3">
                  <a:lumMod val="75000"/>
                </a:schemeClr>
              </a:buClr>
              <a:buSzPct val="100000"/>
              <a:buFont typeface="Arial"/>
              <a:buChar char="•"/>
              <a:tabLst/>
              <a:defRPr/>
            </a:pPr>
            <a:r>
              <a:rPr kumimoji="0" lang="es-MX" sz="1400" b="0" i="0" u="none" strike="noStrike" kern="1200" cap="none" spc="0" normalizeH="0" baseline="0" noProof="0" dirty="0" smtClean="0">
                <a:ln>
                  <a:noFill/>
                </a:ln>
                <a:solidFill>
                  <a:srgbClr val="3E4748"/>
                </a:solidFill>
                <a:effectLst/>
                <a:uLnTx/>
                <a:uFillTx/>
                <a:latin typeface="Trebuchet MS"/>
                <a:ea typeface="ヒラギノ角ゴ Pro W3" pitchFamily="-109" charset="-128"/>
                <a:cs typeface="Trebuchet MS"/>
              </a:rPr>
              <a:t>Es necesario cambiar en las tablas del sistema el catálogo de Ejes por el de </a:t>
            </a:r>
            <a:r>
              <a:rPr kumimoji="0" lang="es-MX" sz="1400" b="1" i="0" u="none" strike="noStrike" kern="1200" cap="none" spc="0" normalizeH="0" baseline="0" noProof="0" dirty="0" smtClean="0">
                <a:ln>
                  <a:noFill/>
                </a:ln>
                <a:solidFill>
                  <a:srgbClr val="3E4748"/>
                </a:solidFill>
                <a:effectLst/>
                <a:uLnTx/>
                <a:uFillTx/>
                <a:latin typeface="Trebuchet MS"/>
                <a:ea typeface="ヒラギノ角ゴ Pro W3" pitchFamily="-109" charset="-128"/>
                <a:cs typeface="Trebuchet MS"/>
              </a:rPr>
              <a:t>Líneas Estratégicas. </a:t>
            </a:r>
          </a:p>
          <a:p>
            <a:pPr marL="342900" marR="0" lvl="0" indent="-342900" algn="l" defTabSz="914400" rtl="0" eaLnBrk="1" fontAlgn="base" latinLnBrk="0" hangingPunct="1">
              <a:lnSpc>
                <a:spcPct val="100000"/>
              </a:lnSpc>
              <a:spcBef>
                <a:spcPct val="20000"/>
              </a:spcBef>
              <a:spcAft>
                <a:spcPct val="0"/>
              </a:spcAft>
              <a:buClr>
                <a:schemeClr val="accent3">
                  <a:lumMod val="75000"/>
                </a:schemeClr>
              </a:buClr>
              <a:buSzPct val="100000"/>
              <a:buFont typeface="Arial"/>
              <a:buChar char="•"/>
              <a:tabLst/>
              <a:defRPr/>
            </a:pPr>
            <a:endParaRPr kumimoji="0" lang="es-MX" sz="1400" b="0" i="0" u="none" strike="noStrike" kern="1200" cap="none" spc="0" normalizeH="0" baseline="0" noProof="0" dirty="0" smtClean="0">
              <a:ln>
                <a:noFill/>
              </a:ln>
              <a:solidFill>
                <a:srgbClr val="3E4748"/>
              </a:solidFill>
              <a:effectLst/>
              <a:uLnTx/>
              <a:uFillTx/>
              <a:latin typeface="Trebuchet MS"/>
              <a:ea typeface="ヒラギノ角ゴ Pro W3" pitchFamily="-109" charset="-128"/>
              <a:cs typeface="Trebuchet MS"/>
            </a:endParaRPr>
          </a:p>
          <a:p>
            <a:pPr marL="742950" marR="0" lvl="1" indent="-285750" algn="l" defTabSz="914400" rtl="0" eaLnBrk="1" fontAlgn="base" latinLnBrk="0" hangingPunct="1">
              <a:lnSpc>
                <a:spcPct val="100000"/>
              </a:lnSpc>
              <a:spcBef>
                <a:spcPct val="20000"/>
              </a:spcBef>
              <a:spcAft>
                <a:spcPct val="0"/>
              </a:spcAft>
              <a:buClr>
                <a:srgbClr val="E49146"/>
              </a:buClr>
              <a:buSzTx/>
              <a:buFont typeface="Arial" pitchFamily="-65" charset="0"/>
              <a:buChar char="•"/>
              <a:tabLst/>
              <a:defRPr/>
            </a:pPr>
            <a:endParaRPr kumimoji="0" lang="es-ES" sz="1400" b="0" i="0" u="none" strike="noStrike" kern="1200" cap="none" spc="0" normalizeH="0" baseline="0" noProof="0" dirty="0" smtClean="0">
              <a:ln>
                <a:noFill/>
              </a:ln>
              <a:solidFill>
                <a:srgbClr val="3E4748"/>
              </a:solidFill>
              <a:effectLst/>
              <a:uLnTx/>
              <a:uFillTx/>
              <a:latin typeface="Trebuchet MS"/>
              <a:ea typeface="ヒラギノ角ゴ Pro W3" pitchFamily="-109" charset="-128"/>
              <a:cs typeface="Trebuchet MS"/>
            </a:endParaRPr>
          </a:p>
        </p:txBody>
      </p:sp>
      <p:sp>
        <p:nvSpPr>
          <p:cNvPr id="24" name="Rectángulo 23"/>
          <p:cNvSpPr/>
          <p:nvPr/>
        </p:nvSpPr>
        <p:spPr>
          <a:xfrm>
            <a:off x="2679700" y="4177076"/>
            <a:ext cx="635000" cy="21590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5" name="Rectángulo 24"/>
          <p:cNvSpPr/>
          <p:nvPr/>
        </p:nvSpPr>
        <p:spPr>
          <a:xfrm>
            <a:off x="3352800" y="4177076"/>
            <a:ext cx="635000" cy="21590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6" name="Rectángulo 25"/>
          <p:cNvSpPr/>
          <p:nvPr/>
        </p:nvSpPr>
        <p:spPr>
          <a:xfrm>
            <a:off x="4457700" y="4177076"/>
            <a:ext cx="1714500" cy="19050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28" name="Conector recto 27"/>
          <p:cNvCxnSpPr>
            <a:stCxn id="24" idx="1"/>
          </p:cNvCxnSpPr>
          <p:nvPr/>
        </p:nvCxnSpPr>
        <p:spPr>
          <a:xfrm rot="10800000" flipV="1">
            <a:off x="1562100" y="4285026"/>
            <a:ext cx="1117600" cy="10731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Conector recto 35"/>
          <p:cNvCxnSpPr/>
          <p:nvPr/>
        </p:nvCxnSpPr>
        <p:spPr>
          <a:xfrm rot="16200000" flipH="1">
            <a:off x="2987675" y="4720001"/>
            <a:ext cx="952500" cy="3111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Conector recto 37"/>
          <p:cNvCxnSpPr>
            <a:stCxn id="26" idx="1"/>
          </p:cNvCxnSpPr>
          <p:nvPr/>
        </p:nvCxnSpPr>
        <p:spPr>
          <a:xfrm rot="10800000" flipH="1" flipV="1">
            <a:off x="4457700" y="4272326"/>
            <a:ext cx="342900" cy="10731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Conector recto 40"/>
          <p:cNvCxnSpPr>
            <a:stCxn id="26" idx="3"/>
          </p:cNvCxnSpPr>
          <p:nvPr/>
        </p:nvCxnSpPr>
        <p:spPr>
          <a:xfrm>
            <a:off x="6172200" y="4272326"/>
            <a:ext cx="1358900" cy="10731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onector recto 42"/>
          <p:cNvCxnSpPr>
            <a:stCxn id="25" idx="3"/>
          </p:cNvCxnSpPr>
          <p:nvPr/>
        </p:nvCxnSpPr>
        <p:spPr>
          <a:xfrm>
            <a:off x="3987800" y="4285026"/>
            <a:ext cx="647700" cy="1066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Conector recto 44"/>
          <p:cNvCxnSpPr>
            <a:stCxn id="25" idx="1"/>
          </p:cNvCxnSpPr>
          <p:nvPr/>
        </p:nvCxnSpPr>
        <p:spPr>
          <a:xfrm rot="10800000" flipH="1" flipV="1">
            <a:off x="3352800" y="4285026"/>
            <a:ext cx="387350" cy="10731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23" name="22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8</a:t>
            </a:r>
            <a:endParaRPr lang="es-ES" sz="1200" b="1" dirty="0">
              <a:solidFill>
                <a:srgbClr val="964B00"/>
              </a:solidFill>
            </a:endParaRPr>
          </a:p>
        </p:txBody>
      </p:sp>
      <p:pic>
        <p:nvPicPr>
          <p:cNvPr id="20" name="19 Imagen" descr="d4.gif"/>
          <p:cNvPicPr>
            <a:picLocks noChangeAspect="1"/>
          </p:cNvPicPr>
          <p:nvPr/>
        </p:nvPicPr>
        <p:blipFill>
          <a:blip r:embed="rId3"/>
          <a:stretch>
            <a:fillRect/>
          </a:stretch>
        </p:blipFill>
        <p:spPr>
          <a:xfrm>
            <a:off x="5858607" y="0"/>
            <a:ext cx="3058285" cy="87997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a:blip r:embed="rId2" cstate="print"/>
          <a:stretch>
            <a:fillRect/>
          </a:stretch>
        </p:blipFill>
        <p:spPr>
          <a:xfrm>
            <a:off x="1638300" y="1577224"/>
            <a:ext cx="5916144" cy="4522060"/>
          </a:xfrm>
          <a:prstGeom prst="rect">
            <a:avLst/>
          </a:prstGeom>
        </p:spPr>
      </p:pic>
      <p:sp>
        <p:nvSpPr>
          <p:cNvPr id="6" name="Título 5"/>
          <p:cNvSpPr>
            <a:spLocks noGrp="1"/>
          </p:cNvSpPr>
          <p:nvPr>
            <p:ph type="title"/>
          </p:nvPr>
        </p:nvSpPr>
        <p:spPr>
          <a:xfrm>
            <a:off x="-944880" y="-94062"/>
            <a:ext cx="8229600" cy="1143000"/>
          </a:xfrm>
        </p:spPr>
        <p:txBody>
          <a:bodyPr/>
          <a:lstStyle/>
          <a:p>
            <a:r>
              <a:rPr lang="es-MX" sz="2400" dirty="0" smtClean="0">
                <a:solidFill>
                  <a:srgbClr val="964B00"/>
                </a:solidFill>
              </a:rPr>
              <a:t>Modificaciones  en SIIAU WEB P3e </a:t>
            </a:r>
            <a:endParaRPr lang="es-ES_tradnl" sz="2400" dirty="0">
              <a:solidFill>
                <a:srgbClr val="964B00"/>
              </a:solidFill>
            </a:endParaRPr>
          </a:p>
        </p:txBody>
      </p:sp>
      <p:sp>
        <p:nvSpPr>
          <p:cNvPr id="15" name="Marcador de contenido 14"/>
          <p:cNvSpPr>
            <a:spLocks noGrp="1"/>
          </p:cNvSpPr>
          <p:nvPr>
            <p:ph idx="1"/>
          </p:nvPr>
        </p:nvSpPr>
        <p:spPr>
          <a:xfrm>
            <a:off x="287285" y="861739"/>
            <a:ext cx="8588329" cy="801962"/>
          </a:xfrm>
        </p:spPr>
        <p:txBody>
          <a:bodyPr/>
          <a:lstStyle/>
          <a:p>
            <a:r>
              <a:rPr lang="es-MX" sz="1600" dirty="0" smtClean="0"/>
              <a:t>Agregar un campo nuevo en la pantalla de identificación (datos generales) del proyecto, en el cual aparecerán los objetivos de los planes de las entidades de la Red.</a:t>
            </a:r>
            <a:r>
              <a:rPr lang="es-ES" sz="1600" dirty="0" smtClean="0"/>
              <a:t>	</a:t>
            </a:r>
          </a:p>
        </p:txBody>
      </p:sp>
      <p:sp>
        <p:nvSpPr>
          <p:cNvPr id="14" name="CuadroTexto 13"/>
          <p:cNvSpPr txBox="1"/>
          <p:nvPr/>
        </p:nvSpPr>
        <p:spPr>
          <a:xfrm>
            <a:off x="749300" y="5273784"/>
            <a:ext cx="1651000" cy="369332"/>
          </a:xfrm>
          <a:prstGeom prst="rect">
            <a:avLst/>
          </a:prstGeom>
          <a:solidFill>
            <a:srgbClr val="FFFFFF"/>
          </a:solidFill>
          <a:ln w="38100" cap="flat" cmpd="sng" algn="ctr">
            <a:solidFill>
              <a:srgbClr val="FF0000"/>
            </a:solidFill>
            <a:prstDash val="solid"/>
            <a:round/>
            <a:headEnd type="none" w="med" len="med"/>
            <a:tailEnd type="none" w="med" len="med"/>
          </a:ln>
          <a:effectLst>
            <a:outerShdw blurRad="50800" dist="38100" dir="5400000">
              <a:srgbClr val="000000">
                <a:alpha val="43000"/>
              </a:srgbClr>
            </a:outerShdw>
          </a:effectLst>
        </p:spPr>
        <p:txBody>
          <a:bodyPr wrap="square" rtlCol="0">
            <a:spAutoFit/>
          </a:bodyPr>
          <a:lstStyle/>
          <a:p>
            <a:r>
              <a:rPr lang="es-ES_tradnl" dirty="0" smtClean="0"/>
              <a:t>Objetivo PER</a:t>
            </a:r>
            <a:endParaRPr lang="es-ES_tradnl" dirty="0"/>
          </a:p>
        </p:txBody>
      </p:sp>
      <p:sp>
        <p:nvSpPr>
          <p:cNvPr id="24" name="Rectángulo 23"/>
          <p:cNvSpPr/>
          <p:nvPr/>
        </p:nvSpPr>
        <p:spPr>
          <a:xfrm>
            <a:off x="2705100" y="4638784"/>
            <a:ext cx="3581400" cy="215900"/>
          </a:xfrm>
          <a:prstGeom prst="rect">
            <a:avLst/>
          </a:prstGeom>
          <a:noFill/>
          <a:ln w="254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28" name="Conector recto 27"/>
          <p:cNvCxnSpPr/>
          <p:nvPr/>
        </p:nvCxnSpPr>
        <p:spPr>
          <a:xfrm rot="10800000" flipV="1">
            <a:off x="736600" y="4626084"/>
            <a:ext cx="1968500" cy="660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Conector recto 35"/>
          <p:cNvCxnSpPr>
            <a:stCxn id="24" idx="1"/>
          </p:cNvCxnSpPr>
          <p:nvPr/>
        </p:nvCxnSpPr>
        <p:spPr>
          <a:xfrm rot="10800000" flipV="1">
            <a:off x="2374900" y="4746734"/>
            <a:ext cx="330200" cy="8953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Marcador de pie de página 13"/>
          <p:cNvSpPr>
            <a:spLocks noGrp="1"/>
          </p:cNvSpPr>
          <p:nvPr>
            <p:ph type="ftr" sz="quarter" idx="12"/>
          </p:nvPr>
        </p:nvSpPr>
        <p:spPr>
          <a:xfrm>
            <a:off x="58992" y="6293262"/>
            <a:ext cx="2133600" cy="476250"/>
          </a:xfrm>
        </p:spPr>
        <p:txBody>
          <a:bodyPr/>
          <a:lstStyle/>
          <a:p>
            <a:pPr algn="l"/>
            <a:r>
              <a:rPr lang="es-ES_tradnl" b="1" dirty="0" smtClean="0">
                <a:solidFill>
                  <a:schemeClr val="bg1"/>
                </a:solidFill>
              </a:rPr>
              <a:t>P3e</a:t>
            </a:r>
            <a:endParaRPr lang="es-ES_tradnl" b="1" dirty="0">
              <a:solidFill>
                <a:schemeClr val="bg1"/>
              </a:solidFill>
            </a:endParaRPr>
          </a:p>
        </p:txBody>
      </p:sp>
      <p:sp>
        <p:nvSpPr>
          <p:cNvPr id="13" name="12 CuadroTexto"/>
          <p:cNvSpPr txBox="1"/>
          <p:nvPr/>
        </p:nvSpPr>
        <p:spPr>
          <a:xfrm>
            <a:off x="7890387" y="6622026"/>
            <a:ext cx="1253613" cy="276999"/>
          </a:xfrm>
          <a:prstGeom prst="rect">
            <a:avLst/>
          </a:prstGeom>
          <a:noFill/>
        </p:spPr>
        <p:txBody>
          <a:bodyPr wrap="square" rtlCol="0">
            <a:spAutoFit/>
          </a:bodyPr>
          <a:lstStyle/>
          <a:p>
            <a:pPr algn="r"/>
            <a:r>
              <a:rPr lang="es-MX" sz="1200" b="1" dirty="0" smtClean="0">
                <a:solidFill>
                  <a:srgbClr val="964B00"/>
                </a:solidFill>
              </a:rPr>
              <a:t>9</a:t>
            </a:r>
            <a:endParaRPr lang="es-ES" sz="1200" b="1" dirty="0">
              <a:solidFill>
                <a:srgbClr val="964B00"/>
              </a:solidFill>
            </a:endParaRPr>
          </a:p>
        </p:txBody>
      </p:sp>
      <p:pic>
        <p:nvPicPr>
          <p:cNvPr id="11" name="10 Imagen" descr="d4.gif"/>
          <p:cNvPicPr>
            <a:picLocks noChangeAspect="1"/>
          </p:cNvPicPr>
          <p:nvPr/>
        </p:nvPicPr>
        <p:blipFill>
          <a:blip r:embed="rId3"/>
          <a:stretch>
            <a:fillRect/>
          </a:stretch>
        </p:blipFill>
        <p:spPr>
          <a:xfrm>
            <a:off x="5858607" y="0"/>
            <a:ext cx="3058285" cy="87997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1132</Words>
  <Application>Microsoft Office PowerPoint</Application>
  <PresentationFormat>Presentación en pantalla (4:3)</PresentationFormat>
  <Paragraphs>245</Paragraphs>
  <Slides>23</Slides>
  <Notes>2</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Default Design</vt:lpstr>
      <vt:lpstr>Diapositiva 1</vt:lpstr>
      <vt:lpstr>P3e 2010</vt:lpstr>
      <vt:lpstr>Justificación</vt:lpstr>
      <vt:lpstr>Justificación</vt:lpstr>
      <vt:lpstr>Alineación de los Planes de las Entidades de la Red</vt:lpstr>
      <vt:lpstr>Tabla de dispersión de proyectos, URES y chequeras</vt:lpstr>
      <vt:lpstr>Modificaciones  en SIIAU WEB P3e </vt:lpstr>
      <vt:lpstr>Modificaciones  en SIIAU WEB P3e </vt:lpstr>
      <vt:lpstr>Modificaciones  en SIIAU WEB P3e </vt:lpstr>
      <vt:lpstr>Modificaciones  en SIIAU WEB P3e </vt:lpstr>
      <vt:lpstr>Modificaciones  en SIIAU WEB P3e </vt:lpstr>
      <vt:lpstr>LINEAMIENTOS GENERALES </vt:lpstr>
      <vt:lpstr>Estructura simplificada de un proyecto para gastos administrativos </vt:lpstr>
      <vt:lpstr>PROYECTOS DE GASTOS ADMINISTRATIVOS </vt:lpstr>
      <vt:lpstr>Estructura simplificada de un proyecto de apoyo a las funciones sustantivas y FIP’s</vt:lpstr>
      <vt:lpstr>PROYECTOS DE FUNCIONES SUSTANTIVAS </vt:lpstr>
      <vt:lpstr>Consideraciones generales</vt:lpstr>
      <vt:lpstr>Modificaciones  en SIIAU WEB P3e </vt:lpstr>
      <vt:lpstr>Modificaciones  en SIIAU WEB P3e </vt:lpstr>
      <vt:lpstr>Modificaciones  en SIIAU WEB P3e </vt:lpstr>
      <vt:lpstr>Modificaciones  en SIIAU WEB P3e </vt:lpstr>
      <vt:lpstr>Propuesta de cronograma para la elaboración del presupuesto 2010  </vt:lpstr>
      <vt:lpstr>Diapositiva 23</vt:lpstr>
    </vt:vector>
  </TitlesOfParts>
  <Company>Universidad de Guadalajara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Mayola Haro</dc:creator>
  <cp:lastModifiedBy>2520729</cp:lastModifiedBy>
  <cp:revision>17</cp:revision>
  <dcterms:created xsi:type="dcterms:W3CDTF">2009-10-14T23:58:02Z</dcterms:created>
  <dcterms:modified xsi:type="dcterms:W3CDTF">2009-10-16T03:02:14Z</dcterms:modified>
</cp:coreProperties>
</file>