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2"/>
  </p:notesMasterIdLst>
  <p:sldIdLst>
    <p:sldId id="261" r:id="rId2"/>
    <p:sldId id="305" r:id="rId3"/>
    <p:sldId id="317" r:id="rId4"/>
    <p:sldId id="318" r:id="rId5"/>
    <p:sldId id="316" r:id="rId6"/>
    <p:sldId id="313" r:id="rId7"/>
    <p:sldId id="314" r:id="rId8"/>
    <p:sldId id="312" r:id="rId9"/>
    <p:sldId id="306" r:id="rId10"/>
    <p:sldId id="315" r:id="rId1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1969D"/>
    <a:srgbClr val="C7E4E7"/>
    <a:srgbClr val="D9EDEF"/>
  </p:clrMru>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Estilo temático 1 - Énfasis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57" autoAdjust="0"/>
    <p:restoredTop sz="94660"/>
  </p:normalViewPr>
  <p:slideViewPr>
    <p:cSldViewPr>
      <p:cViewPr>
        <p:scale>
          <a:sx n="70" d="100"/>
          <a:sy n="70" d="100"/>
        </p:scale>
        <p:origin x="-552" y="-51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E17FCE-8BEA-4DE8-95A4-A5B259722EE1}" type="datetimeFigureOut">
              <a:rPr lang="es-MX" smtClean="0"/>
              <a:t>19/03/2010</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26FFDA-93D1-4282-9058-AA7861721392}" type="slidenum">
              <a:rPr lang="es-MX" smtClean="0"/>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ES"/>
          </a:p>
        </p:txBody>
      </p:sp>
      <p:sp>
        <p:nvSpPr>
          <p:cNvPr id="4"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dirty="0">
              <a:solidFill>
                <a:srgbClr val="000000"/>
              </a:solidFill>
              <a:latin typeface="Arial"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endParaRPr lang="en-US" sz="1400" kern="1200" dirty="0">
              <a:solidFill>
                <a:srgbClr val="000000"/>
              </a:solidFill>
              <a:latin typeface="Arial" charset="0"/>
              <a:ea typeface="+mn-ea"/>
              <a:cs typeface="+mn-cs"/>
            </a:endParaRPr>
          </a:p>
        </p:txBody>
      </p:sp>
      <p:sp>
        <p:nvSpPr>
          <p:cNvPr id="6"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C1210CBC-E73C-49BA-8D8A-148A6CC6ACEB}" type="slidenum">
              <a:rPr lang="en-US" sz="1400" kern="1200">
                <a:solidFill>
                  <a:srgbClr val="000000"/>
                </a:solidFill>
                <a:latin typeface="Arial" charset="0"/>
                <a:ea typeface="+mn-ea"/>
                <a:cs typeface="+mn-cs"/>
              </a:rPr>
              <a:pPr algn="r" rtl="0" fontAlgn="base">
                <a:spcBef>
                  <a:spcPct val="0"/>
                </a:spcBef>
                <a:spcAft>
                  <a:spcPct val="0"/>
                </a:spcAft>
                <a:defRPr/>
              </a:pPr>
              <a:t>‹Nº›</a:t>
            </a:fld>
            <a:endParaRPr lang="en-US" sz="1400" kern="1200" dirty="0">
              <a:solidFill>
                <a:srgbClr val="000000"/>
              </a:solidFill>
              <a:latin typeface="Arial" charset="0"/>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dirty="0">
              <a:solidFill>
                <a:srgbClr val="000000"/>
              </a:solidFill>
              <a:latin typeface="Arial"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endParaRPr lang="en-US" sz="1400" kern="1200" dirty="0">
              <a:solidFill>
                <a:srgbClr val="000000"/>
              </a:solidFill>
              <a:latin typeface="Arial" charset="0"/>
              <a:ea typeface="+mn-ea"/>
              <a:cs typeface="+mn-cs"/>
            </a:endParaRPr>
          </a:p>
        </p:txBody>
      </p:sp>
      <p:sp>
        <p:nvSpPr>
          <p:cNvPr id="6"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59CE99E7-B07B-4C63-B556-3C69B12D50A9}" type="slidenum">
              <a:rPr lang="en-US" sz="1400" kern="1200">
                <a:solidFill>
                  <a:srgbClr val="000000"/>
                </a:solidFill>
                <a:latin typeface="Arial" charset="0"/>
                <a:ea typeface="+mn-ea"/>
                <a:cs typeface="+mn-cs"/>
              </a:rPr>
              <a:pPr algn="r" rtl="0" fontAlgn="base">
                <a:spcBef>
                  <a:spcPct val="0"/>
                </a:spcBef>
                <a:spcAft>
                  <a:spcPct val="0"/>
                </a:spcAft>
                <a:defRPr/>
              </a:pPr>
              <a:t>‹Nº›</a:t>
            </a:fld>
            <a:endParaRPr lang="en-US" sz="1400" kern="1200" dirty="0">
              <a:solidFill>
                <a:srgbClr val="000000"/>
              </a:solidFill>
              <a:latin typeface="Arial" charset="0"/>
              <a:ea typeface="+mn-ea"/>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dirty="0">
              <a:solidFill>
                <a:srgbClr val="000000"/>
              </a:solidFill>
              <a:latin typeface="Arial"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endParaRPr lang="en-US" sz="1400" kern="1200" dirty="0">
              <a:solidFill>
                <a:srgbClr val="000000"/>
              </a:solidFill>
              <a:latin typeface="Arial" charset="0"/>
              <a:ea typeface="+mn-ea"/>
              <a:cs typeface="+mn-cs"/>
            </a:endParaRPr>
          </a:p>
        </p:txBody>
      </p:sp>
      <p:sp>
        <p:nvSpPr>
          <p:cNvPr id="6"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93C9456D-6D29-4CBB-BF3E-012A28311693}" type="slidenum">
              <a:rPr lang="en-US" sz="1400" kern="1200">
                <a:solidFill>
                  <a:srgbClr val="000000"/>
                </a:solidFill>
                <a:latin typeface="Arial" charset="0"/>
                <a:ea typeface="+mn-ea"/>
                <a:cs typeface="+mn-cs"/>
              </a:rPr>
              <a:pPr algn="r" rtl="0" fontAlgn="base">
                <a:spcBef>
                  <a:spcPct val="0"/>
                </a:spcBef>
                <a:spcAft>
                  <a:spcPct val="0"/>
                </a:spcAft>
                <a:defRPr/>
              </a:pPr>
              <a:t>‹Nº›</a:t>
            </a:fld>
            <a:endParaRPr lang="en-US" sz="1400" kern="1200" dirty="0">
              <a:solidFill>
                <a:srgbClr val="000000"/>
              </a:solidFill>
              <a:latin typeface="Arial" charset="0"/>
              <a:ea typeface="+mn-ea"/>
              <a:cs typeface="+mn-c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Ceci">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Haga clic para modificar el estilo de título del patrón</a:t>
            </a:r>
            <a:endParaRPr lang="es-ES" dirty="0"/>
          </a:p>
        </p:txBody>
      </p:sp>
      <p:sp>
        <p:nvSpPr>
          <p:cNvPr id="3" name="2 Marcador de texto"/>
          <p:cNvSpPr>
            <a:spLocks noGrp="1"/>
          </p:cNvSpPr>
          <p:nvPr>
            <p:ph type="body" idx="1"/>
          </p:nvPr>
        </p:nvSpPr>
        <p:spPr/>
        <p:txBody>
          <a:bodyPr/>
          <a:lstStyle/>
          <a:p>
            <a:pPr lvl="0"/>
            <a:r>
              <a:rPr lang="es-ES" dirty="0" smtClean="0"/>
              <a:t>Haga clic para modificar el estilo de texto del patrón</a:t>
            </a:r>
          </a:p>
          <a:p>
            <a:pPr lvl="2"/>
            <a:r>
              <a:rPr lang="es-ES" dirty="0" smtClean="0"/>
              <a:t>Tercer nivel</a:t>
            </a:r>
          </a:p>
          <a:p>
            <a:pPr lvl="3"/>
            <a:r>
              <a:rPr lang="es-ES" dirty="0" smtClean="0"/>
              <a:t>Cuarto nivel</a:t>
            </a:r>
          </a:p>
          <a:p>
            <a:pPr lvl="4"/>
            <a:r>
              <a:rPr lang="es-ES" dirty="0" smtClean="0"/>
              <a:t>Quinto nivel</a:t>
            </a:r>
            <a:endParaRPr lang="es-ES" dirty="0"/>
          </a:p>
        </p:txBody>
      </p:sp>
      <p:sp>
        <p:nvSpPr>
          <p:cNvPr id="4" name="3 Marcador de fecha"/>
          <p:cNvSpPr>
            <a:spLocks noGrp="1"/>
          </p:cNvSpPr>
          <p:nvPr>
            <p:ph type="dt" sz="half" idx="10"/>
          </p:nvPr>
        </p:nvSpPr>
        <p:spPr/>
        <p:txBody>
          <a:bodyPr/>
          <a:lstStyle>
            <a:lvl1pPr>
              <a:defRPr/>
            </a:lvl1pPr>
          </a:lstStyle>
          <a:p>
            <a:pPr algn="l" rtl="0" fontAlgn="base">
              <a:spcBef>
                <a:spcPct val="0"/>
              </a:spcBef>
              <a:spcAft>
                <a:spcPct val="0"/>
              </a:spcAft>
              <a:defRPr/>
            </a:pPr>
            <a:endParaRPr lang="es-ES" sz="1400" kern="1200" dirty="0">
              <a:solidFill>
                <a:srgbClr val="000000"/>
              </a:solidFill>
              <a:latin typeface="Arial" charset="0"/>
              <a:ea typeface="+mn-ea"/>
              <a:cs typeface="+mn-cs"/>
            </a:endParaRPr>
          </a:p>
        </p:txBody>
      </p:sp>
      <p:sp>
        <p:nvSpPr>
          <p:cNvPr id="5" name="4 Marcador de pie de página"/>
          <p:cNvSpPr>
            <a:spLocks noGrp="1"/>
          </p:cNvSpPr>
          <p:nvPr>
            <p:ph type="ftr" sz="quarter" idx="11"/>
          </p:nvPr>
        </p:nvSpPr>
        <p:spPr/>
        <p:txBody>
          <a:bodyPr/>
          <a:lstStyle>
            <a:lvl1pPr>
              <a:defRPr/>
            </a:lvl1pPr>
          </a:lstStyle>
          <a:p>
            <a:pPr algn="ctr" rtl="0" fontAlgn="base">
              <a:spcBef>
                <a:spcPct val="0"/>
              </a:spcBef>
              <a:spcAft>
                <a:spcPct val="0"/>
              </a:spcAft>
              <a:defRPr/>
            </a:pPr>
            <a:endParaRPr lang="es-ES" sz="1400" kern="1200" dirty="0">
              <a:solidFill>
                <a:srgbClr val="000000"/>
              </a:solidFill>
              <a:latin typeface="Arial" charset="0"/>
              <a:ea typeface="+mn-ea"/>
              <a:cs typeface="+mn-cs"/>
            </a:endParaRPr>
          </a:p>
        </p:txBody>
      </p:sp>
      <p:sp>
        <p:nvSpPr>
          <p:cNvPr id="6" name="5 Marcador de número de diapositiva"/>
          <p:cNvSpPr>
            <a:spLocks noGrp="1"/>
          </p:cNvSpPr>
          <p:nvPr>
            <p:ph type="sldNum" sz="quarter" idx="12"/>
          </p:nvPr>
        </p:nvSpPr>
        <p:spPr/>
        <p:txBody>
          <a:bodyPr/>
          <a:lstStyle>
            <a:lvl2pPr lvl="1" algn="r">
              <a:defRPr/>
            </a:lvl2pPr>
          </a:lstStyle>
          <a:p>
            <a:pPr marL="457200" lvl="1" rtl="0" fontAlgn="base">
              <a:spcBef>
                <a:spcPct val="0"/>
              </a:spcBef>
              <a:spcAft>
                <a:spcPct val="0"/>
              </a:spcAft>
              <a:defRPr/>
            </a:pPr>
            <a:r>
              <a:rPr lang="es-ES" kern="1200" dirty="0">
                <a:solidFill>
                  <a:srgbClr val="000000"/>
                </a:solidFill>
                <a:latin typeface="Arial" charset="0"/>
                <a:ea typeface="+mn-ea"/>
                <a:cs typeface="+mn-cs"/>
              </a:rPr>
              <a:t>Segundo nivel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dirty="0">
              <a:solidFill>
                <a:srgbClr val="000000"/>
              </a:solidFill>
              <a:latin typeface="Arial"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endParaRPr lang="en-US" sz="1400" kern="1200" dirty="0">
              <a:solidFill>
                <a:srgbClr val="000000"/>
              </a:solidFill>
              <a:latin typeface="Arial" charset="0"/>
              <a:ea typeface="+mn-ea"/>
              <a:cs typeface="+mn-cs"/>
            </a:endParaRPr>
          </a:p>
        </p:txBody>
      </p:sp>
      <p:sp>
        <p:nvSpPr>
          <p:cNvPr id="6"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2067E5AC-B89D-46BB-9B22-3765E6687A4C}" type="slidenum">
              <a:rPr lang="en-US" sz="1400" kern="1200">
                <a:solidFill>
                  <a:srgbClr val="000000"/>
                </a:solidFill>
                <a:latin typeface="Arial" charset="0"/>
                <a:ea typeface="+mn-ea"/>
                <a:cs typeface="+mn-cs"/>
              </a:rPr>
              <a:pPr algn="r" rtl="0" fontAlgn="base">
                <a:spcBef>
                  <a:spcPct val="0"/>
                </a:spcBef>
                <a:spcAft>
                  <a:spcPct val="0"/>
                </a:spcAft>
                <a:defRPr/>
              </a:pPr>
              <a:t>‹Nº›</a:t>
            </a:fld>
            <a:endParaRPr lang="en-US" sz="1400" kern="1200" dirty="0">
              <a:solidFill>
                <a:srgbClr val="000000"/>
              </a:solidFill>
              <a:latin typeface="Arial" charset="0"/>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dirty="0">
              <a:solidFill>
                <a:srgbClr val="000000"/>
              </a:solidFill>
              <a:latin typeface="Arial"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endParaRPr lang="en-US" sz="1400" kern="1200" dirty="0">
              <a:solidFill>
                <a:srgbClr val="000000"/>
              </a:solidFill>
              <a:latin typeface="Arial" charset="0"/>
              <a:ea typeface="+mn-ea"/>
              <a:cs typeface="+mn-cs"/>
            </a:endParaRPr>
          </a:p>
        </p:txBody>
      </p:sp>
      <p:sp>
        <p:nvSpPr>
          <p:cNvPr id="6"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5865FC8B-1D9A-4F53-B327-1E8888484698}" type="slidenum">
              <a:rPr lang="en-US" sz="1400" kern="1200">
                <a:solidFill>
                  <a:srgbClr val="000000"/>
                </a:solidFill>
                <a:latin typeface="Arial" charset="0"/>
                <a:ea typeface="+mn-ea"/>
                <a:cs typeface="+mn-cs"/>
              </a:rPr>
              <a:pPr algn="r" rtl="0" fontAlgn="base">
                <a:spcBef>
                  <a:spcPct val="0"/>
                </a:spcBef>
                <a:spcAft>
                  <a:spcPct val="0"/>
                </a:spcAft>
                <a:defRPr/>
              </a:pPr>
              <a:t>‹Nº›</a:t>
            </a:fld>
            <a:endParaRPr lang="en-US" sz="1400" kern="1200" dirty="0">
              <a:solidFill>
                <a:srgbClr val="000000"/>
              </a:solidFill>
              <a:latin typeface="Arial" charset="0"/>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dirty="0">
              <a:solidFill>
                <a:srgbClr val="000000"/>
              </a:solidFill>
              <a:latin typeface="Arial" charset="0"/>
              <a:ea typeface="+mn-ea"/>
              <a:cs typeface="+mn-cs"/>
            </a:endParaRPr>
          </a:p>
        </p:txBody>
      </p:sp>
      <p:sp>
        <p:nvSpPr>
          <p:cNvPr id="6"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endParaRPr lang="en-US" sz="1400" kern="1200" dirty="0">
              <a:solidFill>
                <a:srgbClr val="000000"/>
              </a:solidFill>
              <a:latin typeface="Arial" charset="0"/>
              <a:ea typeface="+mn-ea"/>
              <a:cs typeface="+mn-cs"/>
            </a:endParaRPr>
          </a:p>
        </p:txBody>
      </p:sp>
      <p:sp>
        <p:nvSpPr>
          <p:cNvPr id="7"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172FDB4A-8EFB-4874-84D8-56DA26654D96}" type="slidenum">
              <a:rPr lang="en-US" sz="1400" kern="1200">
                <a:solidFill>
                  <a:srgbClr val="000000"/>
                </a:solidFill>
                <a:latin typeface="Arial" charset="0"/>
                <a:ea typeface="+mn-ea"/>
                <a:cs typeface="+mn-cs"/>
              </a:rPr>
              <a:pPr algn="r" rtl="0" fontAlgn="base">
                <a:spcBef>
                  <a:spcPct val="0"/>
                </a:spcBef>
                <a:spcAft>
                  <a:spcPct val="0"/>
                </a:spcAft>
                <a:defRPr/>
              </a:pPr>
              <a:t>‹Nº›</a:t>
            </a:fld>
            <a:endParaRPr lang="en-US" sz="1400" kern="1200" dirty="0">
              <a:solidFill>
                <a:srgbClr val="000000"/>
              </a:solidFill>
              <a:latin typeface="Arial" charset="0"/>
              <a:ea typeface="+mn-ea"/>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dirty="0">
              <a:solidFill>
                <a:srgbClr val="000000"/>
              </a:solidFill>
              <a:latin typeface="Arial" charset="0"/>
              <a:ea typeface="+mn-ea"/>
              <a:cs typeface="+mn-cs"/>
            </a:endParaRPr>
          </a:p>
        </p:txBody>
      </p:sp>
      <p:sp>
        <p:nvSpPr>
          <p:cNvPr id="8"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endParaRPr lang="en-US" sz="1400" kern="1200" dirty="0">
              <a:solidFill>
                <a:srgbClr val="000000"/>
              </a:solidFill>
              <a:latin typeface="Arial" charset="0"/>
              <a:ea typeface="+mn-ea"/>
              <a:cs typeface="+mn-cs"/>
            </a:endParaRPr>
          </a:p>
        </p:txBody>
      </p:sp>
      <p:sp>
        <p:nvSpPr>
          <p:cNvPr id="9"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35C2C9FC-BD08-4EBE-88B0-27FFEB1430F6}" type="slidenum">
              <a:rPr lang="en-US" sz="1400" kern="1200">
                <a:solidFill>
                  <a:srgbClr val="000000"/>
                </a:solidFill>
                <a:latin typeface="Arial" charset="0"/>
                <a:ea typeface="+mn-ea"/>
                <a:cs typeface="+mn-cs"/>
              </a:rPr>
              <a:pPr algn="r" rtl="0" fontAlgn="base">
                <a:spcBef>
                  <a:spcPct val="0"/>
                </a:spcBef>
                <a:spcAft>
                  <a:spcPct val="0"/>
                </a:spcAft>
                <a:defRPr/>
              </a:pPr>
              <a:t>‹Nº›</a:t>
            </a:fld>
            <a:endParaRPr lang="en-US" sz="1400" kern="1200" dirty="0">
              <a:solidFill>
                <a:srgbClr val="000000"/>
              </a:solidFill>
              <a:latin typeface="Arial" charset="0"/>
              <a:ea typeface="+mn-ea"/>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dirty="0">
              <a:solidFill>
                <a:srgbClr val="000000"/>
              </a:solidFill>
              <a:latin typeface="Arial" charset="0"/>
              <a:ea typeface="+mn-ea"/>
              <a:cs typeface="+mn-cs"/>
            </a:endParaRPr>
          </a:p>
        </p:txBody>
      </p:sp>
      <p:sp>
        <p:nvSpPr>
          <p:cNvPr id="4"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endParaRPr lang="en-US" sz="1400" kern="1200" dirty="0">
              <a:solidFill>
                <a:srgbClr val="000000"/>
              </a:solidFill>
              <a:latin typeface="Arial" charset="0"/>
              <a:ea typeface="+mn-ea"/>
              <a:cs typeface="+mn-cs"/>
            </a:endParaRPr>
          </a:p>
        </p:txBody>
      </p:sp>
      <p:sp>
        <p:nvSpPr>
          <p:cNvPr id="5"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7A4AC94F-7F2F-46BB-AF07-EE07D16CB7CD}" type="slidenum">
              <a:rPr lang="en-US" sz="1400" kern="1200">
                <a:solidFill>
                  <a:srgbClr val="000000"/>
                </a:solidFill>
                <a:latin typeface="Arial" charset="0"/>
                <a:ea typeface="+mn-ea"/>
                <a:cs typeface="+mn-cs"/>
              </a:rPr>
              <a:pPr algn="r" rtl="0" fontAlgn="base">
                <a:spcBef>
                  <a:spcPct val="0"/>
                </a:spcBef>
                <a:spcAft>
                  <a:spcPct val="0"/>
                </a:spcAft>
                <a:defRPr/>
              </a:pPr>
              <a:t>‹Nº›</a:t>
            </a:fld>
            <a:endParaRPr lang="en-US" sz="1400" kern="1200" dirty="0">
              <a:solidFill>
                <a:srgbClr val="000000"/>
              </a:solidFill>
              <a:latin typeface="Arial" charset="0"/>
              <a:ea typeface="+mn-ea"/>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dirty="0">
              <a:solidFill>
                <a:srgbClr val="000000"/>
              </a:solidFill>
              <a:latin typeface="Arial" charset="0"/>
              <a:ea typeface="+mn-ea"/>
              <a:cs typeface="+mn-cs"/>
            </a:endParaRPr>
          </a:p>
        </p:txBody>
      </p:sp>
      <p:sp>
        <p:nvSpPr>
          <p:cNvPr id="3"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endParaRPr lang="en-US" sz="1400" kern="1200" dirty="0">
              <a:solidFill>
                <a:srgbClr val="000000"/>
              </a:solidFill>
              <a:latin typeface="Arial" charset="0"/>
              <a:ea typeface="+mn-ea"/>
              <a:cs typeface="+mn-cs"/>
            </a:endParaRPr>
          </a:p>
        </p:txBody>
      </p:sp>
      <p:sp>
        <p:nvSpPr>
          <p:cNvPr id="4"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FE6C49A9-9BCC-4D07-898E-9250E1AD8E4D}" type="slidenum">
              <a:rPr lang="en-US" sz="1400" kern="1200">
                <a:solidFill>
                  <a:srgbClr val="000000"/>
                </a:solidFill>
                <a:latin typeface="Arial" charset="0"/>
                <a:ea typeface="+mn-ea"/>
                <a:cs typeface="+mn-cs"/>
              </a:rPr>
              <a:pPr algn="r" rtl="0" fontAlgn="base">
                <a:spcBef>
                  <a:spcPct val="0"/>
                </a:spcBef>
                <a:spcAft>
                  <a:spcPct val="0"/>
                </a:spcAft>
                <a:defRPr/>
              </a:pPr>
              <a:t>‹Nº›</a:t>
            </a:fld>
            <a:endParaRPr lang="en-US" sz="1400" kern="1200" dirty="0">
              <a:solidFill>
                <a:srgbClr val="000000"/>
              </a:solidFill>
              <a:latin typeface="Arial" charset="0"/>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dirty="0">
              <a:solidFill>
                <a:srgbClr val="000000"/>
              </a:solidFill>
              <a:latin typeface="Arial" charset="0"/>
              <a:ea typeface="+mn-ea"/>
              <a:cs typeface="+mn-cs"/>
            </a:endParaRPr>
          </a:p>
        </p:txBody>
      </p:sp>
      <p:sp>
        <p:nvSpPr>
          <p:cNvPr id="6"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endParaRPr lang="en-US" sz="1400" kern="1200" dirty="0">
              <a:solidFill>
                <a:srgbClr val="000000"/>
              </a:solidFill>
              <a:latin typeface="Arial" charset="0"/>
              <a:ea typeface="+mn-ea"/>
              <a:cs typeface="+mn-cs"/>
            </a:endParaRPr>
          </a:p>
        </p:txBody>
      </p:sp>
      <p:sp>
        <p:nvSpPr>
          <p:cNvPr id="7"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C76154B7-3E1C-4723-B408-96BF807B3659}" type="slidenum">
              <a:rPr lang="en-US" sz="1400" kern="1200">
                <a:solidFill>
                  <a:srgbClr val="000000"/>
                </a:solidFill>
                <a:latin typeface="Arial" charset="0"/>
                <a:ea typeface="+mn-ea"/>
                <a:cs typeface="+mn-cs"/>
              </a:rPr>
              <a:pPr algn="r" rtl="0" fontAlgn="base">
                <a:spcBef>
                  <a:spcPct val="0"/>
                </a:spcBef>
                <a:spcAft>
                  <a:spcPct val="0"/>
                </a:spcAft>
                <a:defRPr/>
              </a:pPr>
              <a:t>‹Nº›</a:t>
            </a:fld>
            <a:endParaRPr lang="en-US" sz="1400" kern="1200" dirty="0">
              <a:solidFill>
                <a:srgbClr val="000000"/>
              </a:solidFill>
              <a:latin typeface="Arial" charset="0"/>
              <a:ea typeface="+mn-ea"/>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lgn="l" rtl="0" fontAlgn="base">
              <a:spcBef>
                <a:spcPct val="0"/>
              </a:spcBef>
              <a:spcAft>
                <a:spcPct val="0"/>
              </a:spcAft>
              <a:defRPr/>
            </a:pPr>
            <a:endParaRPr lang="en-US" sz="1400" kern="1200" dirty="0">
              <a:solidFill>
                <a:srgbClr val="000000"/>
              </a:solidFill>
              <a:latin typeface="Arial" charset="0"/>
              <a:ea typeface="+mn-ea"/>
              <a:cs typeface="+mn-cs"/>
            </a:endParaRPr>
          </a:p>
        </p:txBody>
      </p:sp>
      <p:sp>
        <p:nvSpPr>
          <p:cNvPr id="6" name="Rectangle 5"/>
          <p:cNvSpPr>
            <a:spLocks noGrp="1" noChangeArrowheads="1"/>
          </p:cNvSpPr>
          <p:nvPr>
            <p:ph type="ftr" sz="quarter" idx="11"/>
          </p:nvPr>
        </p:nvSpPr>
        <p:spPr>
          <a:ln/>
        </p:spPr>
        <p:txBody>
          <a:bodyPr/>
          <a:lstStyle>
            <a:lvl1pPr>
              <a:defRPr/>
            </a:lvl1pPr>
          </a:lstStyle>
          <a:p>
            <a:pPr algn="ctr" rtl="0" fontAlgn="base">
              <a:spcBef>
                <a:spcPct val="0"/>
              </a:spcBef>
              <a:spcAft>
                <a:spcPct val="0"/>
              </a:spcAft>
              <a:defRPr/>
            </a:pPr>
            <a:endParaRPr lang="en-US" sz="1400" kern="1200" dirty="0">
              <a:solidFill>
                <a:srgbClr val="000000"/>
              </a:solidFill>
              <a:latin typeface="Arial" charset="0"/>
              <a:ea typeface="+mn-ea"/>
              <a:cs typeface="+mn-cs"/>
            </a:endParaRPr>
          </a:p>
        </p:txBody>
      </p:sp>
      <p:sp>
        <p:nvSpPr>
          <p:cNvPr id="7" name="Rectangle 6"/>
          <p:cNvSpPr>
            <a:spLocks noGrp="1" noChangeArrowheads="1"/>
          </p:cNvSpPr>
          <p:nvPr>
            <p:ph type="sldNum" sz="quarter" idx="12"/>
          </p:nvPr>
        </p:nvSpPr>
        <p:spPr>
          <a:ln/>
        </p:spPr>
        <p:txBody>
          <a:bodyPr/>
          <a:lstStyle>
            <a:lvl1pPr>
              <a:defRPr/>
            </a:lvl1pPr>
          </a:lstStyle>
          <a:p>
            <a:pPr algn="r" rtl="0" fontAlgn="base">
              <a:spcBef>
                <a:spcPct val="0"/>
              </a:spcBef>
              <a:spcAft>
                <a:spcPct val="0"/>
              </a:spcAft>
              <a:defRPr/>
            </a:pPr>
            <a:fld id="{04197497-CF99-4283-9003-A724C132758B}" type="slidenum">
              <a:rPr lang="en-US" sz="1400" kern="1200">
                <a:solidFill>
                  <a:srgbClr val="000000"/>
                </a:solidFill>
                <a:latin typeface="Arial" charset="0"/>
                <a:ea typeface="+mn-ea"/>
                <a:cs typeface="+mn-cs"/>
              </a:rPr>
              <a:pPr algn="r" rtl="0" fontAlgn="base">
                <a:spcBef>
                  <a:spcPct val="0"/>
                </a:spcBef>
                <a:spcAft>
                  <a:spcPct val="0"/>
                </a:spcAft>
                <a:defRPr/>
              </a:pPr>
              <a:t>‹Nº›</a:t>
            </a:fld>
            <a:endParaRPr lang="en-US" sz="1400" kern="1200" dirty="0">
              <a:solidFill>
                <a:srgbClr val="000000"/>
              </a:solidFill>
              <a:latin typeface="Arial" charset="0"/>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lgn="l" rtl="0" fontAlgn="base">
              <a:spcBef>
                <a:spcPct val="0"/>
              </a:spcBef>
              <a:spcAft>
                <a:spcPct val="0"/>
              </a:spcAft>
              <a:defRPr/>
            </a:pPr>
            <a:endParaRPr lang="en-US" kern="1200" dirty="0">
              <a:solidFill>
                <a:srgbClr val="000000"/>
              </a:solidFill>
              <a:latin typeface="Arial" charset="0"/>
              <a:ea typeface="+mn-ea"/>
              <a:cs typeface="+mn-cs"/>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rtl="0" fontAlgn="base">
              <a:spcBef>
                <a:spcPct val="0"/>
              </a:spcBef>
              <a:spcAft>
                <a:spcPct val="0"/>
              </a:spcAft>
              <a:defRPr/>
            </a:pPr>
            <a:endParaRPr lang="en-US" kern="1200" dirty="0">
              <a:solidFill>
                <a:srgbClr val="000000"/>
              </a:solidFill>
              <a:latin typeface="Arial" charset="0"/>
              <a:ea typeface="+mn-ea"/>
              <a:cs typeface="+mn-cs"/>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rtl="0" fontAlgn="base">
              <a:spcBef>
                <a:spcPct val="0"/>
              </a:spcBef>
              <a:spcAft>
                <a:spcPct val="0"/>
              </a:spcAft>
              <a:defRPr/>
            </a:pPr>
            <a:fld id="{EBF4CF58-4455-4CE0-AA5C-4A759D42A9C3}" type="slidenum">
              <a:rPr lang="en-US" kern="1200">
                <a:solidFill>
                  <a:srgbClr val="000000"/>
                </a:solidFill>
                <a:latin typeface="Arial" charset="0"/>
                <a:ea typeface="+mn-ea"/>
                <a:cs typeface="+mn-cs"/>
              </a:rPr>
              <a:pPr rtl="0" fontAlgn="base">
                <a:spcBef>
                  <a:spcPct val="0"/>
                </a:spcBef>
                <a:spcAft>
                  <a:spcPct val="0"/>
                </a:spcAft>
                <a:defRPr/>
              </a:pPr>
              <a:t>‹Nº›</a:t>
            </a:fld>
            <a:endParaRPr lang="en-US" kern="1200" dirty="0">
              <a:solidFill>
                <a:srgbClr val="000000"/>
              </a:solidFill>
              <a:latin typeface="Arial" charset="0"/>
              <a:ea typeface="+mn-ea"/>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1 Rectángulo"/>
          <p:cNvSpPr/>
          <p:nvPr/>
        </p:nvSpPr>
        <p:spPr>
          <a:xfrm>
            <a:off x="5214942" y="4929198"/>
            <a:ext cx="3929058" cy="1857388"/>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ES" sz="2000" b="1" dirty="0" smtClean="0">
              <a:solidFill>
                <a:schemeClr val="accent1">
                  <a:lumMod val="25000"/>
                </a:schemeClr>
              </a:solidFill>
              <a:latin typeface="Franklin Gothic Book" pitchFamily="34" charset="0"/>
            </a:endParaRPr>
          </a:p>
          <a:p>
            <a:r>
              <a:rPr lang="es-ES" sz="2000" b="1" dirty="0" smtClean="0">
                <a:solidFill>
                  <a:schemeClr val="accent1">
                    <a:lumMod val="25000"/>
                  </a:schemeClr>
                </a:solidFill>
                <a:latin typeface="Franklin Gothic Book" pitchFamily="34" charset="0"/>
              </a:rPr>
              <a:t>Informe general de los trabajos de la </a:t>
            </a:r>
            <a:r>
              <a:rPr lang="es-ES" sz="2000" b="1" i="1" dirty="0" smtClean="0">
                <a:solidFill>
                  <a:schemeClr val="accent1">
                    <a:lumMod val="25000"/>
                  </a:schemeClr>
                </a:solidFill>
                <a:latin typeface="Franklin Gothic Book" pitchFamily="34" charset="0"/>
              </a:rPr>
              <a:t>Comisión para la Des</a:t>
            </a:r>
            <a:r>
              <a:rPr lang="es-ES" sz="2000" b="1" i="1" dirty="0" smtClean="0">
                <a:solidFill>
                  <a:schemeClr val="accent5">
                    <a:lumMod val="25000"/>
                  </a:schemeClr>
                </a:solidFill>
                <a:latin typeface="Franklin Gothic Book" pitchFamily="34" charset="0"/>
              </a:rPr>
              <a:t>con</a:t>
            </a:r>
            <a:r>
              <a:rPr lang="es-ES" sz="2000" b="1" i="1" dirty="0" smtClean="0">
                <a:solidFill>
                  <a:schemeClr val="accent1">
                    <a:lumMod val="25000"/>
                  </a:schemeClr>
                </a:solidFill>
                <a:latin typeface="Franklin Gothic Book" pitchFamily="34" charset="0"/>
              </a:rPr>
              <a:t>centración del Sistema de Contabilidad</a:t>
            </a:r>
          </a:p>
          <a:p>
            <a:endParaRPr lang="es-ES" sz="1600" dirty="0" smtClean="0">
              <a:solidFill>
                <a:schemeClr val="accent1">
                  <a:lumMod val="25000"/>
                </a:schemeClr>
              </a:solidFill>
              <a:latin typeface="Franklin Gothic Book" pitchFamily="34" charset="0"/>
            </a:endParaRPr>
          </a:p>
          <a:p>
            <a:r>
              <a:rPr lang="es-ES" sz="1600" dirty="0" smtClean="0">
                <a:solidFill>
                  <a:schemeClr val="accent1">
                    <a:lumMod val="25000"/>
                  </a:schemeClr>
                </a:solidFill>
                <a:latin typeface="Franklin Gothic Book" pitchFamily="34" charset="0"/>
              </a:rPr>
              <a:t>23 de marzo de 2010</a:t>
            </a:r>
          </a:p>
          <a:p>
            <a:pPr algn="ctr"/>
            <a:endParaRPr lang="es-ES" dirty="0"/>
          </a:p>
        </p:txBody>
      </p:sp>
      <p:sp>
        <p:nvSpPr>
          <p:cNvPr id="3" name="2 Marcador de número de diapositiva"/>
          <p:cNvSpPr>
            <a:spLocks noGrp="1"/>
          </p:cNvSpPr>
          <p:nvPr>
            <p:ph type="sldNum" sz="quarter" idx="12"/>
          </p:nvPr>
        </p:nvSpPr>
        <p:spPr/>
        <p:txBody>
          <a:bodyPr/>
          <a:lstStyle/>
          <a:p>
            <a:pPr algn="r" rtl="0" fontAlgn="base">
              <a:spcBef>
                <a:spcPct val="0"/>
              </a:spcBef>
              <a:spcAft>
                <a:spcPct val="0"/>
              </a:spcAft>
              <a:defRPr/>
            </a:pPr>
            <a:fld id="{FE6C49A9-9BCC-4D07-898E-9250E1AD8E4D}" type="slidenum">
              <a:rPr lang="en-US" sz="1400" kern="1200" smtClean="0">
                <a:solidFill>
                  <a:srgbClr val="000000"/>
                </a:solidFill>
                <a:latin typeface="Arial" charset="0"/>
                <a:ea typeface="+mn-ea"/>
                <a:cs typeface="+mn-cs"/>
              </a:rPr>
              <a:pPr algn="r" rtl="0" fontAlgn="base">
                <a:spcBef>
                  <a:spcPct val="0"/>
                </a:spcBef>
                <a:spcAft>
                  <a:spcPct val="0"/>
                </a:spcAft>
                <a:defRPr/>
              </a:pPr>
              <a:t>1</a:t>
            </a:fld>
            <a:endParaRPr lang="en-US" sz="1400" kern="1200" dirty="0">
              <a:solidFill>
                <a:srgbClr val="000000"/>
              </a:solidFill>
              <a:latin typeface="Arial" charset="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28596" y="-24"/>
            <a:ext cx="6357982" cy="646331"/>
          </a:xfrm>
          <a:prstGeom prst="rect">
            <a:avLst/>
          </a:prstGeom>
          <a:noFill/>
        </p:spPr>
        <p:txBody>
          <a:bodyPr wrap="square" rtlCol="0">
            <a:spAutoFit/>
          </a:bodyPr>
          <a:lstStyle/>
          <a:p>
            <a:r>
              <a:rPr lang="es-ES" b="1" dirty="0" smtClean="0">
                <a:solidFill>
                  <a:schemeClr val="accent1">
                    <a:lumMod val="50000"/>
                  </a:schemeClr>
                </a:solidFill>
              </a:rPr>
              <a:t>PROYECTOS DE APOYO PARA CONSOLIDAR LAS TAREAS DE INNOVACIÓN RELACIONADAS CON EL SCI</a:t>
            </a:r>
            <a:endParaRPr lang="es-ES" b="1" dirty="0">
              <a:solidFill>
                <a:schemeClr val="accent1">
                  <a:lumMod val="50000"/>
                </a:schemeClr>
              </a:solidFill>
            </a:endParaRPr>
          </a:p>
        </p:txBody>
      </p:sp>
      <p:sp>
        <p:nvSpPr>
          <p:cNvPr id="5" name="4 Rectángulo"/>
          <p:cNvSpPr/>
          <p:nvPr/>
        </p:nvSpPr>
        <p:spPr>
          <a:xfrm>
            <a:off x="2357422" y="6000768"/>
            <a:ext cx="1857388" cy="7858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900" b="1" dirty="0" smtClean="0">
                <a:solidFill>
                  <a:schemeClr val="accent5">
                    <a:lumMod val="25000"/>
                  </a:schemeClr>
                </a:solidFill>
                <a:latin typeface="Century Gothic" pitchFamily="34" charset="0"/>
              </a:rPr>
              <a:t>COMISIÓN PARA LA DESCONCENTRACIÓN DEL SISTEMA DE CONTABILIDAD</a:t>
            </a:r>
          </a:p>
          <a:p>
            <a:r>
              <a:rPr lang="es-ES" sz="900" b="1" dirty="0" smtClean="0">
                <a:solidFill>
                  <a:schemeClr val="accent5">
                    <a:lumMod val="25000"/>
                  </a:schemeClr>
                </a:solidFill>
                <a:latin typeface="Century Gothic" pitchFamily="34" charset="0"/>
              </a:rPr>
              <a:t>Informe Parcial</a:t>
            </a:r>
            <a:endParaRPr lang="es-ES" sz="900" b="1" dirty="0">
              <a:solidFill>
                <a:schemeClr val="accent5">
                  <a:lumMod val="25000"/>
                </a:schemeClr>
              </a:solidFill>
              <a:latin typeface="Century Gothic" pitchFamily="34" charset="0"/>
            </a:endParaRPr>
          </a:p>
        </p:txBody>
      </p:sp>
      <p:sp>
        <p:nvSpPr>
          <p:cNvPr id="7" name="6 CuadroTexto"/>
          <p:cNvSpPr txBox="1"/>
          <p:nvPr/>
        </p:nvSpPr>
        <p:spPr>
          <a:xfrm>
            <a:off x="571472" y="713221"/>
            <a:ext cx="8072494" cy="8002191"/>
          </a:xfrm>
          <a:prstGeom prst="rect">
            <a:avLst/>
          </a:prstGeom>
          <a:noFill/>
        </p:spPr>
        <p:txBody>
          <a:bodyPr wrap="square" rtlCol="0">
            <a:spAutoFit/>
          </a:bodyPr>
          <a:lstStyle/>
          <a:p>
            <a:r>
              <a:rPr lang="es-ES" sz="1600" b="1" dirty="0" smtClean="0">
                <a:solidFill>
                  <a:schemeClr val="accent1">
                    <a:lumMod val="25000"/>
                  </a:schemeClr>
                </a:solidFill>
              </a:rPr>
              <a:t>PROYECTO DE INNOVACIÓN DE LA GESTIÓN ACADÉMICA Y ADMINISTRATIVA DE LA RED UNIVERSITARIA</a:t>
            </a:r>
            <a:r>
              <a:rPr lang="es-ES" sz="1600" dirty="0" smtClean="0">
                <a:solidFill>
                  <a:schemeClr val="accent1">
                    <a:lumMod val="25000"/>
                  </a:schemeClr>
                </a:solidFill>
              </a:rPr>
              <a:t> </a:t>
            </a:r>
          </a:p>
          <a:p>
            <a:r>
              <a:rPr lang="es-ES" sz="1600" b="1" dirty="0" smtClean="0"/>
              <a:t> </a:t>
            </a:r>
            <a:endParaRPr lang="es-ES" sz="1600" dirty="0" smtClean="0"/>
          </a:p>
          <a:p>
            <a:pPr marL="623888" lvl="0"/>
            <a:r>
              <a:rPr lang="es-ES" sz="1600" b="1" dirty="0" smtClean="0">
                <a:solidFill>
                  <a:schemeClr val="accent1">
                    <a:lumMod val="50000"/>
                  </a:schemeClr>
                </a:solidFill>
              </a:rPr>
              <a:t>Visión</a:t>
            </a:r>
            <a:endParaRPr lang="es-ES" sz="1600" dirty="0" smtClean="0">
              <a:solidFill>
                <a:schemeClr val="accent1">
                  <a:lumMod val="50000"/>
                </a:schemeClr>
              </a:solidFill>
            </a:endParaRPr>
          </a:p>
          <a:p>
            <a:pPr marL="623888"/>
            <a:r>
              <a:rPr lang="es-ES" sz="1600" dirty="0" smtClean="0">
                <a:solidFill>
                  <a:schemeClr val="accent1">
                    <a:lumMod val="25000"/>
                  </a:schemeClr>
                </a:solidFill>
              </a:rPr>
              <a:t>Consolidar un sistema de gestión académica y administrativa desconcentrado, en red, sin papeles, seguro y confiable que posibilite la consulta de la información en tiempo real mediante un sistema de información único, integral, digital, automatizado, simplificado y asegure que el SIIAU sea la herramienta fundamental de las labores de gestión de la Red Universitaria.</a:t>
            </a:r>
          </a:p>
          <a:p>
            <a:pPr marL="623888"/>
            <a:r>
              <a:rPr lang="es-ES" sz="1600" b="1" dirty="0" smtClean="0"/>
              <a:t> </a:t>
            </a:r>
            <a:endParaRPr lang="es-ES" sz="1600" dirty="0" smtClean="0"/>
          </a:p>
          <a:p>
            <a:pPr marL="623888" lvl="0"/>
            <a:r>
              <a:rPr lang="es-ES" sz="1600" b="1" dirty="0" smtClean="0">
                <a:solidFill>
                  <a:schemeClr val="accent1">
                    <a:lumMod val="50000"/>
                  </a:schemeClr>
                </a:solidFill>
              </a:rPr>
              <a:t>Proyectos Macro:</a:t>
            </a:r>
          </a:p>
          <a:p>
            <a:pPr marL="623888" lvl="0">
              <a:buFont typeface="+mj-lt"/>
              <a:buAutoNum type="arabicPeriod"/>
            </a:pPr>
            <a:r>
              <a:rPr lang="es-ES" sz="1600" b="1" i="1" dirty="0" smtClean="0">
                <a:solidFill>
                  <a:schemeClr val="accent1">
                    <a:lumMod val="25000"/>
                  </a:schemeClr>
                </a:solidFill>
              </a:rPr>
              <a:t>Estandarización de estructuras de finanzas y patrimonio en la Red Universitaria</a:t>
            </a:r>
          </a:p>
          <a:p>
            <a:pPr marL="623888" lvl="0">
              <a:buFont typeface="+mj-lt"/>
              <a:buAutoNum type="arabicPeriod"/>
            </a:pPr>
            <a:r>
              <a:rPr lang="es-ES" sz="1600" b="1" i="1" dirty="0" smtClean="0">
                <a:solidFill>
                  <a:schemeClr val="accent1">
                    <a:lumMod val="25000"/>
                  </a:schemeClr>
                </a:solidFill>
              </a:rPr>
              <a:t>Sistemas integrales  en línea de gestión financiera y registro patrimonial</a:t>
            </a:r>
          </a:p>
          <a:p>
            <a:pPr marL="623888" lvl="0">
              <a:buFont typeface="+mj-lt"/>
              <a:buAutoNum type="arabicPeriod"/>
            </a:pPr>
            <a:r>
              <a:rPr lang="es-ES" sz="1600" b="1" i="1" dirty="0" smtClean="0">
                <a:solidFill>
                  <a:schemeClr val="accent1">
                    <a:lumMod val="25000"/>
                  </a:schemeClr>
                </a:solidFill>
              </a:rPr>
              <a:t>Automatización en la solicitud de ingresos y administración de techos presupuestales</a:t>
            </a:r>
          </a:p>
          <a:p>
            <a:pPr marL="623888" lvl="0">
              <a:buFont typeface="+mj-lt"/>
              <a:buAutoNum type="arabicPeriod"/>
            </a:pPr>
            <a:r>
              <a:rPr lang="es-ES" sz="1600" b="1" i="1" dirty="0" smtClean="0">
                <a:solidFill>
                  <a:schemeClr val="accent1">
                    <a:lumMod val="25000"/>
                  </a:schemeClr>
                </a:solidFill>
              </a:rPr>
              <a:t>Padrón institucional de obra</a:t>
            </a:r>
          </a:p>
          <a:p>
            <a:pPr marL="623888" lvl="0">
              <a:buFont typeface="+mj-lt"/>
              <a:buAutoNum type="arabicPeriod"/>
            </a:pPr>
            <a:r>
              <a:rPr lang="es-ES" sz="1600" b="1" i="1" dirty="0" smtClean="0">
                <a:solidFill>
                  <a:schemeClr val="accent1">
                    <a:lumMod val="25000"/>
                  </a:schemeClr>
                </a:solidFill>
              </a:rPr>
              <a:t>Registro institucional de proveedores y facturación electrónica</a:t>
            </a:r>
          </a:p>
          <a:p>
            <a:pPr marL="623888" lvl="0">
              <a:buFont typeface="+mj-lt"/>
              <a:buAutoNum type="arabicPeriod"/>
            </a:pPr>
            <a:r>
              <a:rPr lang="es-ES" sz="1600" b="1" i="1" dirty="0" err="1" smtClean="0">
                <a:solidFill>
                  <a:schemeClr val="accent1">
                    <a:lumMod val="25000"/>
                  </a:schemeClr>
                </a:solidFill>
              </a:rPr>
              <a:t>Normateca</a:t>
            </a:r>
            <a:r>
              <a:rPr lang="es-ES" sz="1600" b="1" i="1" dirty="0" smtClean="0">
                <a:solidFill>
                  <a:schemeClr val="accent1">
                    <a:lumMod val="25000"/>
                  </a:schemeClr>
                </a:solidFill>
              </a:rPr>
              <a:t> digital</a:t>
            </a:r>
          </a:p>
          <a:p>
            <a:pPr marL="623888" lvl="0">
              <a:buFont typeface="+mj-lt"/>
              <a:buAutoNum type="arabicPeriod"/>
            </a:pPr>
            <a:r>
              <a:rPr lang="es-ES" sz="1600" b="1" i="1" dirty="0" smtClean="0">
                <a:solidFill>
                  <a:schemeClr val="accent1">
                    <a:lumMod val="25000"/>
                  </a:schemeClr>
                </a:solidFill>
              </a:rPr>
              <a:t>Firma electrónica</a:t>
            </a:r>
          </a:p>
          <a:p>
            <a:pPr marL="623888" lvl="0">
              <a:buFont typeface="+mj-lt"/>
              <a:buAutoNum type="arabicPeriod"/>
            </a:pPr>
            <a:r>
              <a:rPr lang="es-ES" sz="1600" b="1" i="1" dirty="0" smtClean="0">
                <a:solidFill>
                  <a:schemeClr val="accent1">
                    <a:lumMod val="10000"/>
                  </a:schemeClr>
                </a:solidFill>
              </a:rPr>
              <a:t>Programación académica</a:t>
            </a:r>
          </a:p>
          <a:p>
            <a:pPr marL="342900" lvl="0" indent="-342900"/>
            <a:endParaRPr lang="es-ES" dirty="0" smtClean="0"/>
          </a:p>
          <a:p>
            <a:r>
              <a:rPr lang="es-ES" b="1" dirty="0" smtClean="0"/>
              <a:t> </a:t>
            </a:r>
          </a:p>
          <a:p>
            <a:pPr lvl="0"/>
            <a:endParaRPr lang="es-ES" dirty="0" smtClean="0"/>
          </a:p>
          <a:p>
            <a:r>
              <a:rPr lang="es-ES" dirty="0" smtClean="0"/>
              <a:t>  </a:t>
            </a:r>
          </a:p>
          <a:p>
            <a:r>
              <a:rPr lang="es-ES" dirty="0" smtClean="0"/>
              <a:t> </a:t>
            </a:r>
          </a:p>
          <a:p>
            <a:r>
              <a:rPr lang="es-ES" dirty="0" smtClean="0"/>
              <a:t> </a:t>
            </a:r>
          </a:p>
          <a:p>
            <a:r>
              <a:rPr lang="es-ES" dirty="0" smtClean="0"/>
              <a:t> </a:t>
            </a:r>
          </a:p>
          <a:p>
            <a:r>
              <a:rPr lang="es-ES" dirty="0" smtClean="0"/>
              <a:t> </a:t>
            </a:r>
          </a:p>
          <a:p>
            <a:r>
              <a:rPr lang="es-ES" dirty="0" smtClean="0"/>
              <a:t> </a:t>
            </a:r>
            <a:endParaRPr lang="es-ES" dirty="0"/>
          </a:p>
        </p:txBody>
      </p:sp>
      <p:sp>
        <p:nvSpPr>
          <p:cNvPr id="6" name="5 Marcador de número de diapositiva"/>
          <p:cNvSpPr>
            <a:spLocks noGrp="1"/>
          </p:cNvSpPr>
          <p:nvPr>
            <p:ph type="sldNum" sz="quarter" idx="12"/>
          </p:nvPr>
        </p:nvSpPr>
        <p:spPr/>
        <p:txBody>
          <a:bodyPr/>
          <a:lstStyle/>
          <a:p>
            <a:pPr algn="r" rtl="0" fontAlgn="base">
              <a:spcBef>
                <a:spcPct val="0"/>
              </a:spcBef>
              <a:spcAft>
                <a:spcPct val="0"/>
              </a:spcAft>
              <a:defRPr/>
            </a:pPr>
            <a:fld id="{FE6C49A9-9BCC-4D07-898E-9250E1AD8E4D}" type="slidenum">
              <a:rPr lang="en-US" sz="1400" kern="1200" smtClean="0">
                <a:solidFill>
                  <a:srgbClr val="000000"/>
                </a:solidFill>
                <a:latin typeface="Arial" charset="0"/>
                <a:ea typeface="+mn-ea"/>
                <a:cs typeface="+mn-cs"/>
              </a:rPr>
              <a:pPr algn="r" rtl="0" fontAlgn="base">
                <a:spcBef>
                  <a:spcPct val="0"/>
                </a:spcBef>
                <a:spcAft>
                  <a:spcPct val="0"/>
                </a:spcAft>
                <a:defRPr/>
              </a:pPr>
              <a:t>10</a:t>
            </a:fld>
            <a:endParaRPr lang="en-US" sz="1400" kern="1200" dirty="0">
              <a:solidFill>
                <a:srgbClr val="000000"/>
              </a:solidFill>
              <a:latin typeface="Arial"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714348" y="214290"/>
            <a:ext cx="6858048" cy="369332"/>
          </a:xfrm>
          <a:prstGeom prst="rect">
            <a:avLst/>
          </a:prstGeom>
          <a:noFill/>
        </p:spPr>
        <p:txBody>
          <a:bodyPr wrap="square" rtlCol="0">
            <a:spAutoFit/>
          </a:bodyPr>
          <a:lstStyle/>
          <a:p>
            <a:r>
              <a:rPr lang="es-ES" b="1" dirty="0" smtClean="0">
                <a:solidFill>
                  <a:schemeClr val="accent1">
                    <a:lumMod val="50000"/>
                  </a:schemeClr>
                </a:solidFill>
              </a:rPr>
              <a:t>PRIMERA ETAPA</a:t>
            </a:r>
            <a:endParaRPr lang="es-ES" b="1" dirty="0">
              <a:solidFill>
                <a:schemeClr val="accent1">
                  <a:lumMod val="50000"/>
                </a:schemeClr>
              </a:solidFill>
            </a:endParaRPr>
          </a:p>
        </p:txBody>
      </p:sp>
      <p:sp>
        <p:nvSpPr>
          <p:cNvPr id="5" name="4 Rectángulo"/>
          <p:cNvSpPr/>
          <p:nvPr/>
        </p:nvSpPr>
        <p:spPr>
          <a:xfrm>
            <a:off x="2357422" y="6000768"/>
            <a:ext cx="1857388" cy="7858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900" b="1" dirty="0" smtClean="0">
                <a:solidFill>
                  <a:schemeClr val="accent5">
                    <a:lumMod val="25000"/>
                  </a:schemeClr>
                </a:solidFill>
                <a:latin typeface="Century Gothic" pitchFamily="34" charset="0"/>
              </a:rPr>
              <a:t>COMISIÓN PARA LA DESCONCENTRACIÓN DEL SISTEMA DE CONTABILIDAD</a:t>
            </a:r>
          </a:p>
          <a:p>
            <a:r>
              <a:rPr lang="es-ES" sz="900" b="1" dirty="0" smtClean="0">
                <a:solidFill>
                  <a:schemeClr val="accent5">
                    <a:lumMod val="25000"/>
                  </a:schemeClr>
                </a:solidFill>
                <a:latin typeface="Century Gothic" pitchFamily="34" charset="0"/>
              </a:rPr>
              <a:t>Informe Parcial</a:t>
            </a:r>
            <a:endParaRPr lang="es-ES" sz="900" b="1" dirty="0">
              <a:solidFill>
                <a:schemeClr val="accent5">
                  <a:lumMod val="25000"/>
                </a:schemeClr>
              </a:solidFill>
              <a:latin typeface="Century Gothic" pitchFamily="34" charset="0"/>
            </a:endParaRPr>
          </a:p>
        </p:txBody>
      </p:sp>
      <p:sp>
        <p:nvSpPr>
          <p:cNvPr id="10" name="9 Rectángulo"/>
          <p:cNvSpPr/>
          <p:nvPr/>
        </p:nvSpPr>
        <p:spPr>
          <a:xfrm>
            <a:off x="857224" y="1142984"/>
            <a:ext cx="7286676" cy="4401205"/>
          </a:xfrm>
          <a:prstGeom prst="rect">
            <a:avLst/>
          </a:prstGeom>
        </p:spPr>
        <p:txBody>
          <a:bodyPr wrap="square">
            <a:spAutoFit/>
          </a:bodyPr>
          <a:lstStyle/>
          <a:p>
            <a:pPr algn="just"/>
            <a:r>
              <a:rPr lang="es-ES" sz="2000" dirty="0" smtClean="0">
                <a:solidFill>
                  <a:schemeClr val="accent1">
                    <a:lumMod val="25000"/>
                  </a:schemeClr>
                </a:solidFill>
                <a:latin typeface="Calibri"/>
              </a:rPr>
              <a:t>El Consejo de Rectores acordó la creación de la Comisión para la Desconcentración del Sistema de Contabilidad de la Universidad de Guadalajara, con el objetivo de resarcir los rezagos en materia de comprobación.</a:t>
            </a:r>
          </a:p>
          <a:p>
            <a:pPr algn="just"/>
            <a:endParaRPr lang="es-ES" sz="2000" dirty="0" smtClean="0">
              <a:solidFill>
                <a:schemeClr val="accent1">
                  <a:lumMod val="25000"/>
                </a:schemeClr>
              </a:solidFill>
              <a:latin typeface="Calibri"/>
            </a:endParaRPr>
          </a:p>
          <a:p>
            <a:pPr algn="just"/>
            <a:r>
              <a:rPr lang="es-ES" sz="2000" dirty="0" smtClean="0">
                <a:solidFill>
                  <a:schemeClr val="accent1">
                    <a:lumMod val="25000"/>
                  </a:schemeClr>
                </a:solidFill>
                <a:latin typeface="Calibri"/>
              </a:rPr>
              <a:t>La comisión ha sesionado en 15 ocasiones. A continuación se mencionan las actividades más relevantes que se han llevado a cabo:</a:t>
            </a:r>
          </a:p>
          <a:p>
            <a:pPr algn="just"/>
            <a:r>
              <a:rPr lang="es-ES" sz="2000" dirty="0" smtClean="0">
                <a:solidFill>
                  <a:schemeClr val="accent1">
                    <a:lumMod val="25000"/>
                  </a:schemeClr>
                </a:solidFill>
                <a:latin typeface="Calibri"/>
              </a:rPr>
              <a:t> </a:t>
            </a:r>
          </a:p>
          <a:p>
            <a:pPr algn="just"/>
            <a:r>
              <a:rPr lang="es-ES" sz="2000" dirty="0" smtClean="0">
                <a:solidFill>
                  <a:schemeClr val="accent1">
                    <a:lumMod val="25000"/>
                  </a:schemeClr>
                </a:solidFill>
                <a:latin typeface="Calibri"/>
              </a:rPr>
              <a:t>En primer término, se definió el plan de trabajo en el que se asignaron las tareas y se estableció el cronograma de entrega de productos. Posteriormente, la </a:t>
            </a:r>
            <a:r>
              <a:rPr lang="es-ES" sz="2000" dirty="0" err="1" smtClean="0">
                <a:solidFill>
                  <a:schemeClr val="accent1">
                    <a:lumMod val="25000"/>
                  </a:schemeClr>
                </a:solidFill>
                <a:latin typeface="Calibri"/>
              </a:rPr>
              <a:t>Vicerrectoría</a:t>
            </a:r>
            <a:r>
              <a:rPr lang="es-ES" sz="2000" dirty="0" smtClean="0">
                <a:solidFill>
                  <a:schemeClr val="accent1">
                    <a:lumMod val="25000"/>
                  </a:schemeClr>
                </a:solidFill>
                <a:latin typeface="Calibri"/>
              </a:rPr>
              <a:t> se encargó de recopilar, analizar y sintetizar los siguientes documentos producidos por los distintos grupos de trabajo que integran la Comisión: </a:t>
            </a:r>
          </a:p>
        </p:txBody>
      </p:sp>
      <p:sp>
        <p:nvSpPr>
          <p:cNvPr id="6" name="5 Marcador de número de diapositiva"/>
          <p:cNvSpPr>
            <a:spLocks noGrp="1"/>
          </p:cNvSpPr>
          <p:nvPr>
            <p:ph type="sldNum" sz="quarter" idx="12"/>
          </p:nvPr>
        </p:nvSpPr>
        <p:spPr/>
        <p:txBody>
          <a:bodyPr/>
          <a:lstStyle/>
          <a:p>
            <a:pPr algn="r" rtl="0" fontAlgn="base">
              <a:spcBef>
                <a:spcPct val="0"/>
              </a:spcBef>
              <a:spcAft>
                <a:spcPct val="0"/>
              </a:spcAft>
              <a:defRPr/>
            </a:pPr>
            <a:fld id="{FE6C49A9-9BCC-4D07-898E-9250E1AD8E4D}" type="slidenum">
              <a:rPr lang="en-US" sz="1400" kern="1200" smtClean="0">
                <a:solidFill>
                  <a:srgbClr val="000000"/>
                </a:solidFill>
                <a:latin typeface="Arial" charset="0"/>
                <a:ea typeface="+mn-ea"/>
                <a:cs typeface="+mn-cs"/>
              </a:rPr>
              <a:pPr algn="r" rtl="0" fontAlgn="base">
                <a:spcBef>
                  <a:spcPct val="0"/>
                </a:spcBef>
                <a:spcAft>
                  <a:spcPct val="0"/>
                </a:spcAft>
                <a:defRPr/>
              </a:pPr>
              <a:t>2</a:t>
            </a:fld>
            <a:endParaRPr lang="en-US" sz="1400" kern="1200" dirty="0">
              <a:solidFill>
                <a:srgbClr val="000000"/>
              </a:solidFill>
              <a:latin typeface="Arial" charset="0"/>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714348" y="214290"/>
            <a:ext cx="6858048" cy="369332"/>
          </a:xfrm>
          <a:prstGeom prst="rect">
            <a:avLst/>
          </a:prstGeom>
          <a:noFill/>
        </p:spPr>
        <p:txBody>
          <a:bodyPr wrap="square" rtlCol="0">
            <a:spAutoFit/>
          </a:bodyPr>
          <a:lstStyle/>
          <a:p>
            <a:r>
              <a:rPr lang="es-ES" b="1" dirty="0" smtClean="0">
                <a:solidFill>
                  <a:schemeClr val="accent1">
                    <a:lumMod val="50000"/>
                  </a:schemeClr>
                </a:solidFill>
              </a:rPr>
              <a:t>PRIMERA ETAPA</a:t>
            </a:r>
            <a:endParaRPr lang="es-ES" b="1" dirty="0">
              <a:solidFill>
                <a:srgbClr val="FF0000"/>
              </a:solidFill>
            </a:endParaRPr>
          </a:p>
        </p:txBody>
      </p:sp>
      <p:sp>
        <p:nvSpPr>
          <p:cNvPr id="5" name="4 Rectángulo"/>
          <p:cNvSpPr/>
          <p:nvPr/>
        </p:nvSpPr>
        <p:spPr>
          <a:xfrm>
            <a:off x="2357422" y="6000768"/>
            <a:ext cx="1857388" cy="7858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900" b="1" dirty="0" smtClean="0">
                <a:solidFill>
                  <a:schemeClr val="accent5">
                    <a:lumMod val="25000"/>
                  </a:schemeClr>
                </a:solidFill>
                <a:latin typeface="Century Gothic" pitchFamily="34" charset="0"/>
              </a:rPr>
              <a:t>COMISIÓN PARA LA DESCONCENTRACIÓN DEL SISTEMA DE CONTABILIDAD</a:t>
            </a:r>
          </a:p>
          <a:p>
            <a:r>
              <a:rPr lang="es-ES" sz="900" b="1" dirty="0" smtClean="0">
                <a:solidFill>
                  <a:schemeClr val="accent5">
                    <a:lumMod val="25000"/>
                  </a:schemeClr>
                </a:solidFill>
                <a:latin typeface="Century Gothic" pitchFamily="34" charset="0"/>
              </a:rPr>
              <a:t>Informe Parcial</a:t>
            </a:r>
            <a:endParaRPr lang="es-ES" sz="900" b="1" dirty="0">
              <a:solidFill>
                <a:schemeClr val="accent5">
                  <a:lumMod val="25000"/>
                </a:schemeClr>
              </a:solidFill>
              <a:latin typeface="Century Gothic" pitchFamily="34" charset="0"/>
            </a:endParaRPr>
          </a:p>
        </p:txBody>
      </p:sp>
      <p:sp>
        <p:nvSpPr>
          <p:cNvPr id="10" name="9 Rectángulo"/>
          <p:cNvSpPr/>
          <p:nvPr/>
        </p:nvSpPr>
        <p:spPr>
          <a:xfrm>
            <a:off x="785786" y="642918"/>
            <a:ext cx="7286676" cy="5355312"/>
          </a:xfrm>
          <a:prstGeom prst="rect">
            <a:avLst/>
          </a:prstGeom>
        </p:spPr>
        <p:txBody>
          <a:bodyPr wrap="square">
            <a:spAutoFit/>
          </a:bodyPr>
          <a:lstStyle/>
          <a:p>
            <a:pPr marL="355600" indent="-355600" algn="just">
              <a:buFont typeface="Arial" pitchFamily="34" charset="0"/>
              <a:buChar char="•"/>
            </a:pPr>
            <a:r>
              <a:rPr lang="es-ES" dirty="0" smtClean="0">
                <a:solidFill>
                  <a:schemeClr val="accent1">
                    <a:lumMod val="25000"/>
                  </a:schemeClr>
                </a:solidFill>
                <a:latin typeface="Calibri"/>
              </a:rPr>
              <a:t> Plan Maestro para la desconcentración del sistema de Contabilidad (DF)</a:t>
            </a:r>
          </a:p>
          <a:p>
            <a:pPr marL="355600" lvl="0" indent="-355600" algn="just"/>
            <a:endParaRPr lang="es-ES" dirty="0" smtClean="0">
              <a:solidFill>
                <a:schemeClr val="accent1">
                  <a:lumMod val="25000"/>
                </a:schemeClr>
              </a:solidFill>
              <a:latin typeface="Calibri"/>
            </a:endParaRPr>
          </a:p>
          <a:p>
            <a:pPr marL="355600" lvl="0" indent="-355600" algn="just">
              <a:buFont typeface="Arial" pitchFamily="34" charset="0"/>
              <a:buChar char="•"/>
            </a:pPr>
            <a:r>
              <a:rPr lang="es-ES" dirty="0" smtClean="0">
                <a:solidFill>
                  <a:schemeClr val="accent1">
                    <a:lumMod val="25000"/>
                  </a:schemeClr>
                </a:solidFill>
                <a:latin typeface="Calibri"/>
              </a:rPr>
              <a:t>Análisis de estructuras de las coordinaciones de finanzas (</a:t>
            </a:r>
            <a:r>
              <a:rPr lang="es-ES" dirty="0" err="1" smtClean="0">
                <a:solidFill>
                  <a:schemeClr val="accent1">
                    <a:lumMod val="25000"/>
                  </a:schemeClr>
                </a:solidFill>
                <a:latin typeface="Calibri"/>
              </a:rPr>
              <a:t>CGAdva</a:t>
            </a:r>
            <a:r>
              <a:rPr lang="es-ES" dirty="0" smtClean="0">
                <a:solidFill>
                  <a:schemeClr val="accent1">
                    <a:lumMod val="25000"/>
                  </a:schemeClr>
                </a:solidFill>
                <a:latin typeface="Calibri"/>
              </a:rPr>
              <a:t>)</a:t>
            </a:r>
          </a:p>
          <a:p>
            <a:pPr marL="355600" lvl="0" indent="-355600" algn="just"/>
            <a:endParaRPr lang="es-ES" dirty="0" smtClean="0">
              <a:solidFill>
                <a:schemeClr val="accent1">
                  <a:lumMod val="25000"/>
                </a:schemeClr>
              </a:solidFill>
              <a:latin typeface="Calibri"/>
            </a:endParaRPr>
          </a:p>
          <a:p>
            <a:pPr marL="355600" lvl="0" indent="-355600" algn="just">
              <a:buFont typeface="Arial" pitchFamily="34" charset="0"/>
              <a:buChar char="•"/>
            </a:pPr>
            <a:r>
              <a:rPr lang="es-ES" dirty="0" smtClean="0">
                <a:solidFill>
                  <a:schemeClr val="accent1">
                    <a:lumMod val="25000"/>
                  </a:schemeClr>
                </a:solidFill>
                <a:latin typeface="Calibri"/>
              </a:rPr>
              <a:t>Revisión del marco normativo (Abogado </a:t>
            </a:r>
            <a:r>
              <a:rPr lang="es-ES" dirty="0" err="1" smtClean="0">
                <a:solidFill>
                  <a:schemeClr val="accent1">
                    <a:lumMod val="25000"/>
                  </a:schemeClr>
                </a:solidFill>
                <a:latin typeface="Calibri"/>
              </a:rPr>
              <a:t>Gral</a:t>
            </a:r>
            <a:r>
              <a:rPr lang="es-ES" dirty="0" smtClean="0">
                <a:solidFill>
                  <a:schemeClr val="accent1">
                    <a:lumMod val="25000"/>
                  </a:schemeClr>
                </a:solidFill>
                <a:latin typeface="Calibri"/>
              </a:rPr>
              <a:t>)</a:t>
            </a:r>
          </a:p>
          <a:p>
            <a:pPr marL="355600" lvl="0" indent="-355600" algn="just">
              <a:buFont typeface="Arial" pitchFamily="34" charset="0"/>
              <a:buChar char="•"/>
            </a:pPr>
            <a:endParaRPr lang="es-ES" dirty="0" smtClean="0">
              <a:solidFill>
                <a:schemeClr val="accent1">
                  <a:lumMod val="25000"/>
                </a:schemeClr>
              </a:solidFill>
              <a:latin typeface="Calibri"/>
            </a:endParaRPr>
          </a:p>
          <a:p>
            <a:pPr marL="355600" lvl="0" indent="-355600" algn="just">
              <a:buFont typeface="Arial" pitchFamily="34" charset="0"/>
              <a:buChar char="•"/>
            </a:pPr>
            <a:r>
              <a:rPr lang="es-ES" dirty="0" smtClean="0">
                <a:solidFill>
                  <a:schemeClr val="accent1">
                    <a:lumMod val="25000"/>
                  </a:schemeClr>
                </a:solidFill>
                <a:latin typeface="Calibri"/>
              </a:rPr>
              <a:t>Diseño de estrategia para el desarrollo del sistema (CGTI)</a:t>
            </a:r>
          </a:p>
          <a:p>
            <a:pPr marL="355600" lvl="0" indent="-355600" algn="just"/>
            <a:endParaRPr lang="es-ES" dirty="0" smtClean="0">
              <a:solidFill>
                <a:schemeClr val="accent1">
                  <a:lumMod val="25000"/>
                </a:schemeClr>
              </a:solidFill>
              <a:latin typeface="Calibri"/>
            </a:endParaRPr>
          </a:p>
          <a:p>
            <a:pPr marL="355600" lvl="0" indent="-355600" algn="just">
              <a:buFont typeface="Arial" pitchFamily="34" charset="0"/>
              <a:buChar char="•"/>
            </a:pPr>
            <a:r>
              <a:rPr lang="es-ES" dirty="0" smtClean="0">
                <a:solidFill>
                  <a:schemeClr val="accent1">
                    <a:lumMod val="25000"/>
                  </a:schemeClr>
                </a:solidFill>
                <a:latin typeface="Calibri"/>
              </a:rPr>
              <a:t>Análisis de causas por las que existen saldos sin comprobar de los ejercicios 2007 y 2008 (VE)</a:t>
            </a:r>
          </a:p>
          <a:p>
            <a:pPr marL="355600" lvl="0" indent="-355600" algn="just">
              <a:buFont typeface="Arial" pitchFamily="34" charset="0"/>
              <a:buChar char="•"/>
            </a:pPr>
            <a:endParaRPr lang="es-ES" dirty="0" smtClean="0">
              <a:solidFill>
                <a:schemeClr val="accent1">
                  <a:lumMod val="25000"/>
                </a:schemeClr>
              </a:solidFill>
              <a:latin typeface="Calibri"/>
            </a:endParaRPr>
          </a:p>
          <a:p>
            <a:pPr marL="355600" lvl="0" indent="-355600" algn="just">
              <a:buFont typeface="Arial" pitchFamily="34" charset="0"/>
              <a:buChar char="•"/>
            </a:pPr>
            <a:r>
              <a:rPr lang="es-ES" dirty="0" smtClean="0">
                <a:solidFill>
                  <a:schemeClr val="accent1">
                    <a:lumMod val="25000"/>
                  </a:schemeClr>
                </a:solidFill>
                <a:latin typeface="Calibri"/>
              </a:rPr>
              <a:t>Análisis </a:t>
            </a:r>
            <a:r>
              <a:rPr lang="es-ES" dirty="0" err="1" smtClean="0">
                <a:solidFill>
                  <a:schemeClr val="accent1">
                    <a:lumMod val="25000"/>
                  </a:schemeClr>
                </a:solidFill>
                <a:latin typeface="Calibri"/>
              </a:rPr>
              <a:t>URE’s</a:t>
            </a:r>
            <a:r>
              <a:rPr lang="es-ES" dirty="0" smtClean="0">
                <a:solidFill>
                  <a:schemeClr val="accent1">
                    <a:lumMod val="25000"/>
                  </a:schemeClr>
                </a:solidFill>
                <a:latin typeface="Calibri"/>
              </a:rPr>
              <a:t>, chequeras y su distribución en la Red (VE)</a:t>
            </a:r>
          </a:p>
          <a:p>
            <a:pPr marL="355600" lvl="0" indent="-355600" algn="just">
              <a:buFont typeface="Arial" pitchFamily="34" charset="0"/>
              <a:buChar char="•"/>
            </a:pPr>
            <a:endParaRPr lang="es-ES" dirty="0" smtClean="0">
              <a:solidFill>
                <a:schemeClr val="accent1">
                  <a:lumMod val="25000"/>
                </a:schemeClr>
              </a:solidFill>
              <a:latin typeface="Calibri"/>
            </a:endParaRPr>
          </a:p>
          <a:p>
            <a:pPr marL="355600" lvl="0" indent="-355600" algn="just">
              <a:buFont typeface="Arial" pitchFamily="34" charset="0"/>
              <a:buChar char="•"/>
            </a:pPr>
            <a:r>
              <a:rPr lang="es-ES" dirty="0" smtClean="0">
                <a:solidFill>
                  <a:schemeClr val="accent1">
                    <a:lumMod val="25000"/>
                  </a:schemeClr>
                </a:solidFill>
                <a:latin typeface="Calibri"/>
              </a:rPr>
              <a:t>Análisis de las políticas y normas del Presupuesto de Ingresos y Egresos relacionadas con la contabilidad, y en particular, con la comprobación (VE)</a:t>
            </a:r>
          </a:p>
          <a:p>
            <a:pPr marL="355600" indent="-355600" algn="just">
              <a:buFont typeface="Arial" pitchFamily="34" charset="0"/>
              <a:buChar char="•"/>
            </a:pPr>
            <a:endParaRPr lang="es-ES" dirty="0" smtClean="0">
              <a:solidFill>
                <a:schemeClr val="accent1">
                  <a:lumMod val="25000"/>
                </a:schemeClr>
              </a:solidFill>
              <a:latin typeface="Calibri"/>
            </a:endParaRPr>
          </a:p>
          <a:p>
            <a:pPr marL="355600" indent="-355600" algn="just">
              <a:buFont typeface="Arial" pitchFamily="34" charset="0"/>
              <a:buChar char="•"/>
            </a:pPr>
            <a:r>
              <a:rPr lang="es-ES" dirty="0" smtClean="0">
                <a:solidFill>
                  <a:schemeClr val="accent1">
                    <a:lumMod val="25000"/>
                  </a:schemeClr>
                </a:solidFill>
                <a:latin typeface="Calibri"/>
              </a:rPr>
              <a:t>Análisis de los sistemas contables internos del SEMS (ICOP), CUCEA y CUCEI.</a:t>
            </a:r>
          </a:p>
        </p:txBody>
      </p:sp>
      <p:sp>
        <p:nvSpPr>
          <p:cNvPr id="6" name="5 Marcador de número de diapositiva"/>
          <p:cNvSpPr>
            <a:spLocks noGrp="1"/>
          </p:cNvSpPr>
          <p:nvPr>
            <p:ph type="sldNum" sz="quarter" idx="12"/>
          </p:nvPr>
        </p:nvSpPr>
        <p:spPr/>
        <p:txBody>
          <a:bodyPr/>
          <a:lstStyle/>
          <a:p>
            <a:pPr algn="r" rtl="0" fontAlgn="base">
              <a:spcBef>
                <a:spcPct val="0"/>
              </a:spcBef>
              <a:spcAft>
                <a:spcPct val="0"/>
              </a:spcAft>
              <a:defRPr/>
            </a:pPr>
            <a:fld id="{FE6C49A9-9BCC-4D07-898E-9250E1AD8E4D}" type="slidenum">
              <a:rPr lang="en-US" sz="1400" kern="1200" smtClean="0">
                <a:solidFill>
                  <a:srgbClr val="000000"/>
                </a:solidFill>
                <a:latin typeface="Arial" charset="0"/>
                <a:ea typeface="+mn-ea"/>
                <a:cs typeface="+mn-cs"/>
              </a:rPr>
              <a:pPr algn="r" rtl="0" fontAlgn="base">
                <a:spcBef>
                  <a:spcPct val="0"/>
                </a:spcBef>
                <a:spcAft>
                  <a:spcPct val="0"/>
                </a:spcAft>
                <a:defRPr/>
              </a:pPr>
              <a:t>3</a:t>
            </a:fld>
            <a:endParaRPr lang="en-US" sz="1400" kern="1200" dirty="0">
              <a:solidFill>
                <a:srgbClr val="000000"/>
              </a:solidFill>
              <a:latin typeface="Arial" charset="0"/>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714348" y="139463"/>
            <a:ext cx="6858048" cy="369332"/>
          </a:xfrm>
          <a:prstGeom prst="rect">
            <a:avLst/>
          </a:prstGeom>
          <a:noFill/>
        </p:spPr>
        <p:txBody>
          <a:bodyPr wrap="square" rtlCol="0">
            <a:spAutoFit/>
          </a:bodyPr>
          <a:lstStyle/>
          <a:p>
            <a:r>
              <a:rPr lang="es-ES" b="1" dirty="0" smtClean="0">
                <a:solidFill>
                  <a:schemeClr val="accent1">
                    <a:lumMod val="50000"/>
                  </a:schemeClr>
                </a:solidFill>
              </a:rPr>
              <a:t>SEGUNDA ETAPA</a:t>
            </a:r>
            <a:endParaRPr lang="es-ES" b="1" dirty="0">
              <a:solidFill>
                <a:schemeClr val="accent1">
                  <a:lumMod val="50000"/>
                </a:schemeClr>
              </a:solidFill>
            </a:endParaRPr>
          </a:p>
        </p:txBody>
      </p:sp>
      <p:sp>
        <p:nvSpPr>
          <p:cNvPr id="5" name="4 Rectángulo"/>
          <p:cNvSpPr/>
          <p:nvPr/>
        </p:nvSpPr>
        <p:spPr>
          <a:xfrm>
            <a:off x="2357422" y="6000768"/>
            <a:ext cx="1857388" cy="7858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900" b="1" dirty="0" smtClean="0">
                <a:solidFill>
                  <a:schemeClr val="accent5">
                    <a:lumMod val="25000"/>
                  </a:schemeClr>
                </a:solidFill>
                <a:latin typeface="Century Gothic" pitchFamily="34" charset="0"/>
              </a:rPr>
              <a:t>COMISIÓN PARA LA DESCONCENTRACIÓN DEL SISTEMA DE CONTABILIDAD</a:t>
            </a:r>
          </a:p>
          <a:p>
            <a:r>
              <a:rPr lang="es-ES" sz="900" b="1" dirty="0" smtClean="0">
                <a:solidFill>
                  <a:schemeClr val="accent5">
                    <a:lumMod val="25000"/>
                  </a:schemeClr>
                </a:solidFill>
                <a:latin typeface="Century Gothic" pitchFamily="34" charset="0"/>
              </a:rPr>
              <a:t>Informe Parcial</a:t>
            </a:r>
            <a:endParaRPr lang="es-ES" sz="900" b="1" dirty="0">
              <a:solidFill>
                <a:schemeClr val="accent5">
                  <a:lumMod val="25000"/>
                </a:schemeClr>
              </a:solidFill>
              <a:latin typeface="Century Gothic" pitchFamily="34" charset="0"/>
            </a:endParaRPr>
          </a:p>
        </p:txBody>
      </p:sp>
      <p:sp>
        <p:nvSpPr>
          <p:cNvPr id="10" name="9 Rectángulo"/>
          <p:cNvSpPr/>
          <p:nvPr/>
        </p:nvSpPr>
        <p:spPr>
          <a:xfrm>
            <a:off x="857224" y="923584"/>
            <a:ext cx="7286676" cy="5139869"/>
          </a:xfrm>
          <a:prstGeom prst="rect">
            <a:avLst/>
          </a:prstGeom>
        </p:spPr>
        <p:txBody>
          <a:bodyPr wrap="square">
            <a:spAutoFit/>
          </a:bodyPr>
          <a:lstStyle/>
          <a:p>
            <a:r>
              <a:rPr lang="es-ES" sz="2000" dirty="0" smtClean="0">
                <a:solidFill>
                  <a:schemeClr val="accent1">
                    <a:lumMod val="25000"/>
                  </a:schemeClr>
                </a:solidFill>
                <a:latin typeface="Calibri"/>
              </a:rPr>
              <a:t>En una segunda etapa de trabajo la Comisión realizó las siguientes actividades:</a:t>
            </a:r>
          </a:p>
          <a:p>
            <a:pPr lvl="0"/>
            <a:endParaRPr lang="es-ES" dirty="0" smtClean="0">
              <a:solidFill>
                <a:schemeClr val="accent1">
                  <a:lumMod val="25000"/>
                </a:schemeClr>
              </a:solidFill>
              <a:latin typeface="Calibri"/>
            </a:endParaRPr>
          </a:p>
          <a:p>
            <a:pPr marL="355600" lvl="0" indent="-355600">
              <a:buFont typeface="Arial" pitchFamily="34" charset="0"/>
              <a:buChar char="•"/>
            </a:pPr>
            <a:r>
              <a:rPr lang="es-ES" dirty="0" smtClean="0">
                <a:solidFill>
                  <a:schemeClr val="accent1">
                    <a:lumMod val="25000"/>
                  </a:schemeClr>
                </a:solidFill>
                <a:latin typeface="Calibri"/>
              </a:rPr>
              <a:t>Análisis de los procedimientos actuales de ingresos de la institución.</a:t>
            </a:r>
          </a:p>
          <a:p>
            <a:pPr marL="355600" lvl="0" indent="-355600">
              <a:buFont typeface="Arial" pitchFamily="34" charset="0"/>
              <a:buChar char="•"/>
            </a:pPr>
            <a:endParaRPr lang="es-ES" dirty="0" smtClean="0">
              <a:solidFill>
                <a:schemeClr val="accent1">
                  <a:lumMod val="25000"/>
                </a:schemeClr>
              </a:solidFill>
              <a:latin typeface="Calibri"/>
            </a:endParaRPr>
          </a:p>
          <a:p>
            <a:pPr marL="355600" lvl="0" indent="-355600">
              <a:buFont typeface="Arial" pitchFamily="34" charset="0"/>
              <a:buChar char="•"/>
            </a:pPr>
            <a:r>
              <a:rPr lang="es-ES" dirty="0" smtClean="0">
                <a:solidFill>
                  <a:schemeClr val="accent1">
                    <a:lumMod val="25000"/>
                  </a:schemeClr>
                </a:solidFill>
                <a:latin typeface="Calibri"/>
              </a:rPr>
              <a:t>Seguimiento de los saldos por comprobar.</a:t>
            </a:r>
          </a:p>
          <a:p>
            <a:pPr marL="355600" lvl="0" indent="-355600">
              <a:buFont typeface="Arial" pitchFamily="34" charset="0"/>
              <a:buChar char="•"/>
            </a:pPr>
            <a:endParaRPr lang="es-ES" dirty="0" smtClean="0">
              <a:solidFill>
                <a:schemeClr val="accent1">
                  <a:lumMod val="25000"/>
                </a:schemeClr>
              </a:solidFill>
              <a:latin typeface="Calibri"/>
            </a:endParaRPr>
          </a:p>
          <a:p>
            <a:pPr marL="355600" lvl="0" indent="-355600">
              <a:buFont typeface="Arial" pitchFamily="34" charset="0"/>
              <a:buChar char="•"/>
            </a:pPr>
            <a:r>
              <a:rPr lang="es-ES" dirty="0" smtClean="0">
                <a:solidFill>
                  <a:schemeClr val="accent1">
                    <a:lumMod val="25000"/>
                  </a:schemeClr>
                </a:solidFill>
                <a:latin typeface="Calibri"/>
              </a:rPr>
              <a:t>Presentación de las causas de los saldos por comprobar relacionadas con el registro de bienes patrimoniales.</a:t>
            </a:r>
          </a:p>
          <a:p>
            <a:pPr marL="355600" lvl="0" indent="-355600"/>
            <a:endParaRPr lang="es-ES" dirty="0" smtClean="0">
              <a:solidFill>
                <a:schemeClr val="accent1">
                  <a:lumMod val="25000"/>
                </a:schemeClr>
              </a:solidFill>
              <a:latin typeface="Calibri"/>
            </a:endParaRPr>
          </a:p>
          <a:p>
            <a:pPr marL="355600" lvl="0" indent="-355600">
              <a:buFont typeface="Arial" pitchFamily="34" charset="0"/>
              <a:buChar char="•"/>
            </a:pPr>
            <a:r>
              <a:rPr lang="es-ES" dirty="0" smtClean="0">
                <a:solidFill>
                  <a:schemeClr val="accent1">
                    <a:lumMod val="25000"/>
                  </a:schemeClr>
                </a:solidFill>
                <a:latin typeface="Calibri"/>
              </a:rPr>
              <a:t>Presentación de informe sobre la gestión con deudores para recuperar saldos por comprobar.</a:t>
            </a:r>
          </a:p>
          <a:p>
            <a:pPr marL="355600" lvl="0" indent="-355600">
              <a:buFont typeface="Arial" pitchFamily="34" charset="0"/>
              <a:buChar char="•"/>
            </a:pPr>
            <a:endParaRPr lang="es-ES" dirty="0" smtClean="0">
              <a:solidFill>
                <a:schemeClr val="accent1">
                  <a:lumMod val="25000"/>
                </a:schemeClr>
              </a:solidFill>
              <a:latin typeface="Calibri"/>
            </a:endParaRPr>
          </a:p>
          <a:p>
            <a:pPr marL="355600" lvl="0" indent="-355600">
              <a:buFont typeface="Arial" pitchFamily="34" charset="0"/>
              <a:buChar char="•"/>
            </a:pPr>
            <a:r>
              <a:rPr lang="es-ES" dirty="0" smtClean="0">
                <a:solidFill>
                  <a:schemeClr val="accent1">
                    <a:lumMod val="25000"/>
                  </a:schemeClr>
                </a:solidFill>
                <a:latin typeface="Calibri"/>
              </a:rPr>
              <a:t>Análisis del procedimiento actual de registro de bienes patrimoniales para proponer estrategias de automatización, simplificación y validación electrónica.</a:t>
            </a:r>
          </a:p>
          <a:p>
            <a:pPr marL="355600" lvl="0" indent="-355600">
              <a:buFont typeface="Arial" pitchFamily="34" charset="0"/>
              <a:buChar char="•"/>
            </a:pPr>
            <a:endParaRPr lang="es-ES" dirty="0" smtClean="0">
              <a:solidFill>
                <a:schemeClr val="accent1">
                  <a:lumMod val="25000"/>
                </a:schemeClr>
              </a:solidFill>
              <a:latin typeface="Calibri"/>
            </a:endParaRPr>
          </a:p>
          <a:p>
            <a:pPr marL="355600" lvl="0" indent="-355600">
              <a:buFont typeface="Arial" pitchFamily="34" charset="0"/>
              <a:buChar char="•"/>
            </a:pPr>
            <a:r>
              <a:rPr lang="es-ES" dirty="0" smtClean="0">
                <a:solidFill>
                  <a:schemeClr val="accent1">
                    <a:lumMod val="25000"/>
                  </a:schemeClr>
                </a:solidFill>
                <a:latin typeface="Calibri"/>
              </a:rPr>
              <a:t>Presentación estudio de costos de las comprobaciones del CUCEA.</a:t>
            </a:r>
          </a:p>
        </p:txBody>
      </p:sp>
      <p:sp>
        <p:nvSpPr>
          <p:cNvPr id="6" name="5 Marcador de número de diapositiva"/>
          <p:cNvSpPr>
            <a:spLocks noGrp="1"/>
          </p:cNvSpPr>
          <p:nvPr>
            <p:ph type="sldNum" sz="quarter" idx="12"/>
          </p:nvPr>
        </p:nvSpPr>
        <p:spPr/>
        <p:txBody>
          <a:bodyPr/>
          <a:lstStyle/>
          <a:p>
            <a:pPr algn="r" rtl="0" fontAlgn="base">
              <a:spcBef>
                <a:spcPct val="0"/>
              </a:spcBef>
              <a:spcAft>
                <a:spcPct val="0"/>
              </a:spcAft>
              <a:defRPr/>
            </a:pPr>
            <a:fld id="{FE6C49A9-9BCC-4D07-898E-9250E1AD8E4D}" type="slidenum">
              <a:rPr lang="en-US" sz="1400" kern="1200" smtClean="0">
                <a:solidFill>
                  <a:srgbClr val="000000"/>
                </a:solidFill>
                <a:latin typeface="Arial" charset="0"/>
                <a:ea typeface="+mn-ea"/>
                <a:cs typeface="+mn-cs"/>
              </a:rPr>
              <a:pPr algn="r" rtl="0" fontAlgn="base">
                <a:spcBef>
                  <a:spcPct val="0"/>
                </a:spcBef>
                <a:spcAft>
                  <a:spcPct val="0"/>
                </a:spcAft>
                <a:defRPr/>
              </a:pPr>
              <a:t>4</a:t>
            </a:fld>
            <a:endParaRPr lang="en-US" sz="1400" kern="1200" dirty="0">
              <a:solidFill>
                <a:srgbClr val="000000"/>
              </a:solidFill>
              <a:latin typeface="Arial" charset="0"/>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714348" y="59272"/>
            <a:ext cx="6858048" cy="369332"/>
          </a:xfrm>
          <a:prstGeom prst="rect">
            <a:avLst/>
          </a:prstGeom>
          <a:noFill/>
        </p:spPr>
        <p:txBody>
          <a:bodyPr wrap="square" rtlCol="0">
            <a:spAutoFit/>
          </a:bodyPr>
          <a:lstStyle/>
          <a:p>
            <a:r>
              <a:rPr lang="es-ES" b="1" dirty="0" smtClean="0">
                <a:solidFill>
                  <a:schemeClr val="accent1">
                    <a:lumMod val="50000"/>
                  </a:schemeClr>
                </a:solidFill>
              </a:rPr>
              <a:t>DIAGNÓSTICO</a:t>
            </a:r>
            <a:endParaRPr lang="es-ES" b="1" dirty="0">
              <a:solidFill>
                <a:schemeClr val="accent1">
                  <a:lumMod val="50000"/>
                </a:schemeClr>
              </a:solidFill>
            </a:endParaRPr>
          </a:p>
        </p:txBody>
      </p:sp>
      <p:sp>
        <p:nvSpPr>
          <p:cNvPr id="5" name="4 Rectángulo"/>
          <p:cNvSpPr/>
          <p:nvPr/>
        </p:nvSpPr>
        <p:spPr>
          <a:xfrm>
            <a:off x="2357422" y="6000768"/>
            <a:ext cx="1857388" cy="7858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900" b="1" dirty="0" smtClean="0">
                <a:solidFill>
                  <a:schemeClr val="accent5">
                    <a:lumMod val="25000"/>
                  </a:schemeClr>
                </a:solidFill>
                <a:latin typeface="Century Gothic" pitchFamily="34" charset="0"/>
              </a:rPr>
              <a:t>COMISIÓN PARA LA DESCONCENTRACIÓN DEL SISTEMA DE CONTABILIDAD</a:t>
            </a:r>
          </a:p>
          <a:p>
            <a:r>
              <a:rPr lang="es-ES" sz="900" b="1" dirty="0" smtClean="0">
                <a:solidFill>
                  <a:schemeClr val="accent5">
                    <a:lumMod val="25000"/>
                  </a:schemeClr>
                </a:solidFill>
                <a:latin typeface="Century Gothic" pitchFamily="34" charset="0"/>
              </a:rPr>
              <a:t>Informe Parcial</a:t>
            </a:r>
            <a:endParaRPr lang="es-ES" sz="900" b="1" dirty="0">
              <a:solidFill>
                <a:schemeClr val="accent5">
                  <a:lumMod val="25000"/>
                </a:schemeClr>
              </a:solidFill>
              <a:latin typeface="Century Gothic" pitchFamily="34" charset="0"/>
            </a:endParaRPr>
          </a:p>
        </p:txBody>
      </p:sp>
      <p:sp>
        <p:nvSpPr>
          <p:cNvPr id="10" name="9 Rectángulo"/>
          <p:cNvSpPr/>
          <p:nvPr/>
        </p:nvSpPr>
        <p:spPr>
          <a:xfrm>
            <a:off x="857224" y="470673"/>
            <a:ext cx="7286676" cy="5601533"/>
          </a:xfrm>
          <a:prstGeom prst="rect">
            <a:avLst/>
          </a:prstGeom>
        </p:spPr>
        <p:txBody>
          <a:bodyPr wrap="square">
            <a:spAutoFit/>
          </a:bodyPr>
          <a:lstStyle/>
          <a:p>
            <a:pPr algn="just"/>
            <a:r>
              <a:rPr lang="es-ES" sz="1900" dirty="0" smtClean="0">
                <a:solidFill>
                  <a:schemeClr val="accent1">
                    <a:lumMod val="25000"/>
                  </a:schemeClr>
                </a:solidFill>
                <a:latin typeface="Calibri"/>
              </a:rPr>
              <a:t>Consecuencia del análisis del grupo de trabajo se realizó el siguiente diagnóstico:</a:t>
            </a:r>
          </a:p>
          <a:p>
            <a:pPr algn="just"/>
            <a:endParaRPr lang="es-ES" sz="1900" dirty="0" smtClean="0">
              <a:solidFill>
                <a:schemeClr val="accent1">
                  <a:lumMod val="25000"/>
                </a:schemeClr>
              </a:solidFill>
              <a:latin typeface="Calibri"/>
            </a:endParaRPr>
          </a:p>
          <a:p>
            <a:pPr marL="273050" indent="-273050" algn="just">
              <a:buFont typeface="Arial" pitchFamily="34" charset="0"/>
              <a:buChar char="•"/>
            </a:pPr>
            <a:r>
              <a:rPr lang="es-ES" sz="1900" dirty="0" smtClean="0">
                <a:solidFill>
                  <a:schemeClr val="accent1">
                    <a:lumMod val="25000"/>
                  </a:schemeClr>
                </a:solidFill>
                <a:latin typeface="Calibri"/>
              </a:rPr>
              <a:t>Las disposiciones del Código Fiscal de la Federación, obligan a conservar la documentación contable en el domicilio fiscal a disposición de las autoridades fiscales **.</a:t>
            </a:r>
          </a:p>
          <a:p>
            <a:pPr marL="273050" indent="-273050" algn="just">
              <a:buFont typeface="Arial" pitchFamily="34" charset="0"/>
              <a:buChar char="•"/>
            </a:pPr>
            <a:endParaRPr lang="es-ES" sz="1900" dirty="0" smtClean="0">
              <a:solidFill>
                <a:schemeClr val="accent1">
                  <a:lumMod val="25000"/>
                </a:schemeClr>
              </a:solidFill>
              <a:latin typeface="Calibri"/>
            </a:endParaRPr>
          </a:p>
          <a:p>
            <a:pPr marL="273050" lvl="0" indent="-273050" algn="just">
              <a:buFont typeface="Arial" pitchFamily="34" charset="0"/>
              <a:buChar char="•"/>
            </a:pPr>
            <a:r>
              <a:rPr lang="es-ES" sz="1900" dirty="0" smtClean="0">
                <a:solidFill>
                  <a:schemeClr val="accent1">
                    <a:lumMod val="25000"/>
                  </a:schemeClr>
                </a:solidFill>
                <a:latin typeface="Calibri"/>
              </a:rPr>
              <a:t>Existe la percepción de que los procedimientos relacionados con el sistema de contabilidad son complejos, poco eficientes y que su relación con P3E es muy forzada.</a:t>
            </a:r>
          </a:p>
          <a:p>
            <a:pPr marL="273050" lvl="0" indent="-273050" algn="just"/>
            <a:endParaRPr lang="es-ES" sz="1900" dirty="0" smtClean="0">
              <a:solidFill>
                <a:schemeClr val="accent1">
                  <a:lumMod val="25000"/>
                </a:schemeClr>
              </a:solidFill>
              <a:latin typeface="Calibri"/>
            </a:endParaRPr>
          </a:p>
          <a:p>
            <a:pPr marL="273050" lvl="0" indent="-273050" algn="just">
              <a:buFont typeface="Arial" pitchFamily="34" charset="0"/>
              <a:buChar char="•"/>
            </a:pPr>
            <a:r>
              <a:rPr lang="es-ES" sz="1900" dirty="0" smtClean="0">
                <a:solidFill>
                  <a:schemeClr val="accent1">
                    <a:lumMod val="25000"/>
                  </a:schemeClr>
                </a:solidFill>
                <a:latin typeface="Calibri"/>
              </a:rPr>
              <a:t>El sistema contable opera con 396 chequeras en la red, cada URES programa y presupuesta directamente desde un sistema de programación y </a:t>
            </a:r>
            <a:r>
              <a:rPr lang="es-ES" sz="1900" dirty="0" err="1" smtClean="0">
                <a:solidFill>
                  <a:schemeClr val="accent1">
                    <a:lumMod val="25000"/>
                  </a:schemeClr>
                </a:solidFill>
                <a:latin typeface="Calibri"/>
              </a:rPr>
              <a:t>presupuestación</a:t>
            </a:r>
            <a:r>
              <a:rPr lang="es-ES" sz="1900" dirty="0" smtClean="0">
                <a:solidFill>
                  <a:schemeClr val="accent1">
                    <a:lumMod val="25000"/>
                  </a:schemeClr>
                </a:solidFill>
                <a:latin typeface="Calibri"/>
              </a:rPr>
              <a:t> en línea, al igual que el registro de sus bienes patrimoniales. Por todo lo anterior podemos decir que </a:t>
            </a:r>
            <a:r>
              <a:rPr lang="es-ES" sz="1900" b="1" dirty="0" smtClean="0">
                <a:solidFill>
                  <a:schemeClr val="accent1">
                    <a:lumMod val="25000"/>
                  </a:schemeClr>
                </a:solidFill>
                <a:latin typeface="Calibri"/>
              </a:rPr>
              <a:t>el sistema opera con alto grado de desconcentración.</a:t>
            </a:r>
          </a:p>
          <a:p>
            <a:pPr lvl="0" algn="just">
              <a:buFont typeface="Arial" pitchFamily="34" charset="0"/>
              <a:buChar char="•"/>
            </a:pPr>
            <a:endParaRPr lang="es-ES" sz="2000" b="1" dirty="0" smtClean="0">
              <a:solidFill>
                <a:schemeClr val="accent1">
                  <a:lumMod val="25000"/>
                </a:schemeClr>
              </a:solidFill>
              <a:latin typeface="Calibri"/>
            </a:endParaRPr>
          </a:p>
          <a:p>
            <a:pPr algn="just"/>
            <a:r>
              <a:rPr lang="es-ES" sz="1400" dirty="0" smtClean="0">
                <a:solidFill>
                  <a:schemeClr val="accent1">
                    <a:lumMod val="25000"/>
                  </a:schemeClr>
                </a:solidFill>
                <a:latin typeface="Calibri"/>
              </a:rPr>
              <a:t>** Artículo 28, fracción III y Artículo 30 del Código Fiscal de la Federación</a:t>
            </a:r>
          </a:p>
          <a:p>
            <a:pPr lvl="0" algn="just">
              <a:buFont typeface="Arial" pitchFamily="34" charset="0"/>
              <a:buChar char="•"/>
            </a:pPr>
            <a:endParaRPr lang="es-ES" sz="2000" b="1" dirty="0" smtClean="0">
              <a:solidFill>
                <a:schemeClr val="accent1">
                  <a:lumMod val="25000"/>
                </a:schemeClr>
              </a:solidFill>
              <a:latin typeface="Calibri"/>
            </a:endParaRPr>
          </a:p>
        </p:txBody>
      </p:sp>
      <p:sp>
        <p:nvSpPr>
          <p:cNvPr id="6" name="5 Marcador de número de diapositiva"/>
          <p:cNvSpPr>
            <a:spLocks noGrp="1"/>
          </p:cNvSpPr>
          <p:nvPr>
            <p:ph type="sldNum" sz="quarter" idx="12"/>
          </p:nvPr>
        </p:nvSpPr>
        <p:spPr/>
        <p:txBody>
          <a:bodyPr/>
          <a:lstStyle/>
          <a:p>
            <a:pPr algn="r" rtl="0" fontAlgn="base">
              <a:spcBef>
                <a:spcPct val="0"/>
              </a:spcBef>
              <a:spcAft>
                <a:spcPct val="0"/>
              </a:spcAft>
              <a:defRPr/>
            </a:pPr>
            <a:fld id="{FE6C49A9-9BCC-4D07-898E-9250E1AD8E4D}" type="slidenum">
              <a:rPr lang="en-US" sz="1400" kern="1200" smtClean="0">
                <a:solidFill>
                  <a:srgbClr val="000000"/>
                </a:solidFill>
                <a:latin typeface="Arial" charset="0"/>
                <a:ea typeface="+mn-ea"/>
                <a:cs typeface="+mn-cs"/>
              </a:rPr>
              <a:pPr algn="r" rtl="0" fontAlgn="base">
                <a:spcBef>
                  <a:spcPct val="0"/>
                </a:spcBef>
                <a:spcAft>
                  <a:spcPct val="0"/>
                </a:spcAft>
                <a:defRPr/>
              </a:pPr>
              <a:t>5</a:t>
            </a:fld>
            <a:endParaRPr lang="en-US" sz="1400" kern="1200" dirty="0">
              <a:solidFill>
                <a:srgbClr val="000000"/>
              </a:solidFill>
              <a:latin typeface="Arial" charset="0"/>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714348" y="214290"/>
            <a:ext cx="6858048" cy="369332"/>
          </a:xfrm>
          <a:prstGeom prst="rect">
            <a:avLst/>
          </a:prstGeom>
          <a:noFill/>
        </p:spPr>
        <p:txBody>
          <a:bodyPr wrap="square" rtlCol="0">
            <a:spAutoFit/>
          </a:bodyPr>
          <a:lstStyle/>
          <a:p>
            <a:r>
              <a:rPr lang="es-ES" b="1" dirty="0" smtClean="0">
                <a:solidFill>
                  <a:schemeClr val="accent1">
                    <a:lumMod val="50000"/>
                  </a:schemeClr>
                </a:solidFill>
              </a:rPr>
              <a:t>DIAGNÓSTICO</a:t>
            </a:r>
            <a:endParaRPr lang="es-ES" b="1" dirty="0">
              <a:solidFill>
                <a:schemeClr val="accent1">
                  <a:lumMod val="50000"/>
                </a:schemeClr>
              </a:solidFill>
            </a:endParaRPr>
          </a:p>
        </p:txBody>
      </p:sp>
      <p:sp>
        <p:nvSpPr>
          <p:cNvPr id="5" name="4 Rectángulo"/>
          <p:cNvSpPr/>
          <p:nvPr/>
        </p:nvSpPr>
        <p:spPr>
          <a:xfrm>
            <a:off x="2357422" y="6000768"/>
            <a:ext cx="1857388" cy="7858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900" b="1" dirty="0" smtClean="0">
                <a:solidFill>
                  <a:schemeClr val="accent5">
                    <a:lumMod val="25000"/>
                  </a:schemeClr>
                </a:solidFill>
                <a:latin typeface="Century Gothic" pitchFamily="34" charset="0"/>
              </a:rPr>
              <a:t>COMISIÓN PARA LA DESCONCENTRACIÓN DEL SISTEMA DE CONTABILIDAD</a:t>
            </a:r>
          </a:p>
          <a:p>
            <a:r>
              <a:rPr lang="es-ES" sz="900" b="1" dirty="0" smtClean="0">
                <a:solidFill>
                  <a:schemeClr val="accent5">
                    <a:lumMod val="25000"/>
                  </a:schemeClr>
                </a:solidFill>
                <a:latin typeface="Century Gothic" pitchFamily="34" charset="0"/>
              </a:rPr>
              <a:t>Informe Parcial</a:t>
            </a:r>
            <a:endParaRPr lang="es-ES" sz="900" b="1" dirty="0">
              <a:solidFill>
                <a:schemeClr val="accent5">
                  <a:lumMod val="25000"/>
                </a:schemeClr>
              </a:solidFill>
              <a:latin typeface="Century Gothic" pitchFamily="34" charset="0"/>
            </a:endParaRPr>
          </a:p>
        </p:txBody>
      </p:sp>
      <p:sp>
        <p:nvSpPr>
          <p:cNvPr id="10" name="9 Rectángulo"/>
          <p:cNvSpPr/>
          <p:nvPr/>
        </p:nvSpPr>
        <p:spPr>
          <a:xfrm>
            <a:off x="857224" y="1071546"/>
            <a:ext cx="7286676" cy="4493538"/>
          </a:xfrm>
          <a:prstGeom prst="rect">
            <a:avLst/>
          </a:prstGeom>
        </p:spPr>
        <p:txBody>
          <a:bodyPr wrap="square">
            <a:spAutoFit/>
          </a:bodyPr>
          <a:lstStyle/>
          <a:p>
            <a:pPr marL="273050" lvl="0" indent="-273050" algn="just">
              <a:buFont typeface="Arial" pitchFamily="34" charset="0"/>
              <a:buChar char="•"/>
            </a:pPr>
            <a:r>
              <a:rPr lang="es-ES" sz="1900" dirty="0" smtClean="0">
                <a:solidFill>
                  <a:schemeClr val="accent1">
                    <a:lumMod val="25000"/>
                  </a:schemeClr>
                </a:solidFill>
                <a:latin typeface="Calibri"/>
              </a:rPr>
              <a:t>El sistema de contabilidad forma parte del modelo de gestión financiera e </a:t>
            </a:r>
            <a:r>
              <a:rPr lang="es-ES" sz="1900" dirty="0" err="1" smtClean="0">
                <a:solidFill>
                  <a:schemeClr val="accent1">
                    <a:lumMod val="25000"/>
                  </a:schemeClr>
                </a:solidFill>
                <a:latin typeface="Calibri"/>
              </a:rPr>
              <a:t>interopera</a:t>
            </a:r>
            <a:r>
              <a:rPr lang="es-ES" sz="1900" dirty="0" smtClean="0">
                <a:solidFill>
                  <a:schemeClr val="accent1">
                    <a:lumMod val="25000"/>
                  </a:schemeClr>
                </a:solidFill>
                <a:latin typeface="Calibri"/>
              </a:rPr>
              <a:t> con diversos módulos de SIIAU que no son necesariamente compatibles entre sí, lo que dificulta el flujo y disponibilidad de la información.</a:t>
            </a:r>
          </a:p>
          <a:p>
            <a:pPr marL="273050" lvl="0" indent="-273050" algn="just">
              <a:buFont typeface="Arial" pitchFamily="34" charset="0"/>
              <a:buChar char="•"/>
            </a:pPr>
            <a:endParaRPr lang="es-ES" sz="1900" dirty="0" smtClean="0">
              <a:solidFill>
                <a:schemeClr val="accent1">
                  <a:lumMod val="25000"/>
                </a:schemeClr>
              </a:solidFill>
              <a:latin typeface="Calibri"/>
            </a:endParaRPr>
          </a:p>
          <a:p>
            <a:pPr marL="273050" lvl="0" indent="-273050" algn="just">
              <a:buFont typeface="Arial" pitchFamily="34" charset="0"/>
              <a:buChar char="•"/>
            </a:pPr>
            <a:r>
              <a:rPr lang="es-ES" sz="1900" dirty="0" smtClean="0">
                <a:solidFill>
                  <a:schemeClr val="accent1">
                    <a:lumMod val="25000"/>
                  </a:schemeClr>
                </a:solidFill>
                <a:latin typeface="Calibri"/>
              </a:rPr>
              <a:t>Es indispensable estandarizar y </a:t>
            </a:r>
            <a:r>
              <a:rPr lang="es-ES" sz="1900" dirty="0" err="1" smtClean="0">
                <a:solidFill>
                  <a:schemeClr val="accent1">
                    <a:lumMod val="25000"/>
                  </a:schemeClr>
                </a:solidFill>
                <a:latin typeface="Calibri"/>
              </a:rPr>
              <a:t>eficientar</a:t>
            </a:r>
            <a:r>
              <a:rPr lang="es-ES" sz="1900" dirty="0" smtClean="0">
                <a:solidFill>
                  <a:schemeClr val="accent1">
                    <a:lumMod val="25000"/>
                  </a:schemeClr>
                </a:solidFill>
                <a:latin typeface="Calibri"/>
              </a:rPr>
              <a:t> los sistemas de información relacionados con el sistema de contabilidad.</a:t>
            </a:r>
          </a:p>
          <a:p>
            <a:pPr marL="273050" lvl="0" indent="-273050" algn="just"/>
            <a:endParaRPr lang="es-ES" sz="1900" dirty="0" smtClean="0">
              <a:solidFill>
                <a:schemeClr val="accent1">
                  <a:lumMod val="25000"/>
                </a:schemeClr>
              </a:solidFill>
              <a:latin typeface="Calibri"/>
            </a:endParaRPr>
          </a:p>
          <a:p>
            <a:pPr marL="273050" lvl="0" indent="-273050" algn="just">
              <a:buFont typeface="Arial" pitchFamily="34" charset="0"/>
              <a:buChar char="•"/>
            </a:pPr>
            <a:r>
              <a:rPr lang="es-ES" sz="1900" dirty="0" smtClean="0">
                <a:solidFill>
                  <a:schemeClr val="accent1">
                    <a:lumMod val="25000"/>
                  </a:schemeClr>
                </a:solidFill>
                <a:latin typeface="Calibri"/>
              </a:rPr>
              <a:t>Derivado de un estudio realizado por la Dirección de Finanzas, para conocer las causas de los rezagos en materia de comprobación, se concluyó que la mayoría de éstas están relacionadas con procedimientos internos de las dependencias  (por ejemplo, comprobaciones que requieren autorizaciones adicionales y extraordinarias de la comisión de hacienda y contraloría).</a:t>
            </a:r>
          </a:p>
          <a:p>
            <a:pPr algn="just"/>
            <a:endParaRPr lang="es-ES" sz="2000" dirty="0" smtClean="0">
              <a:solidFill>
                <a:schemeClr val="accent1">
                  <a:lumMod val="25000"/>
                </a:schemeClr>
              </a:solidFill>
              <a:latin typeface="Calibri"/>
            </a:endParaRPr>
          </a:p>
        </p:txBody>
      </p:sp>
      <p:sp>
        <p:nvSpPr>
          <p:cNvPr id="6" name="5 Marcador de número de diapositiva"/>
          <p:cNvSpPr>
            <a:spLocks noGrp="1"/>
          </p:cNvSpPr>
          <p:nvPr>
            <p:ph type="sldNum" sz="quarter" idx="12"/>
          </p:nvPr>
        </p:nvSpPr>
        <p:spPr/>
        <p:txBody>
          <a:bodyPr/>
          <a:lstStyle/>
          <a:p>
            <a:pPr algn="r" rtl="0" fontAlgn="base">
              <a:spcBef>
                <a:spcPct val="0"/>
              </a:spcBef>
              <a:spcAft>
                <a:spcPct val="0"/>
              </a:spcAft>
              <a:defRPr/>
            </a:pPr>
            <a:fld id="{FE6C49A9-9BCC-4D07-898E-9250E1AD8E4D}" type="slidenum">
              <a:rPr lang="en-US" sz="1400" kern="1200" smtClean="0">
                <a:solidFill>
                  <a:srgbClr val="000000"/>
                </a:solidFill>
                <a:latin typeface="Arial" charset="0"/>
                <a:ea typeface="+mn-ea"/>
                <a:cs typeface="+mn-cs"/>
              </a:rPr>
              <a:pPr algn="r" rtl="0" fontAlgn="base">
                <a:spcBef>
                  <a:spcPct val="0"/>
                </a:spcBef>
                <a:spcAft>
                  <a:spcPct val="0"/>
                </a:spcAft>
                <a:defRPr/>
              </a:pPr>
              <a:t>6</a:t>
            </a:fld>
            <a:endParaRPr lang="en-US" sz="1400" kern="1200" dirty="0">
              <a:solidFill>
                <a:srgbClr val="000000"/>
              </a:solidFill>
              <a:latin typeface="Arial" charset="0"/>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714348" y="214290"/>
            <a:ext cx="6858048" cy="369332"/>
          </a:xfrm>
          <a:prstGeom prst="rect">
            <a:avLst/>
          </a:prstGeom>
          <a:noFill/>
        </p:spPr>
        <p:txBody>
          <a:bodyPr wrap="square" rtlCol="0">
            <a:spAutoFit/>
          </a:bodyPr>
          <a:lstStyle/>
          <a:p>
            <a:r>
              <a:rPr lang="es-ES" b="1" dirty="0" smtClean="0">
                <a:solidFill>
                  <a:schemeClr val="accent1">
                    <a:lumMod val="50000"/>
                  </a:schemeClr>
                </a:solidFill>
              </a:rPr>
              <a:t>DIAGNÓSTICO</a:t>
            </a:r>
            <a:endParaRPr lang="es-ES" b="1" dirty="0">
              <a:solidFill>
                <a:schemeClr val="accent1">
                  <a:lumMod val="50000"/>
                </a:schemeClr>
              </a:solidFill>
            </a:endParaRPr>
          </a:p>
        </p:txBody>
      </p:sp>
      <p:sp>
        <p:nvSpPr>
          <p:cNvPr id="5" name="4 Rectángulo"/>
          <p:cNvSpPr/>
          <p:nvPr/>
        </p:nvSpPr>
        <p:spPr>
          <a:xfrm>
            <a:off x="2357422" y="6000768"/>
            <a:ext cx="1857388" cy="7858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900" b="1" dirty="0" smtClean="0">
                <a:solidFill>
                  <a:schemeClr val="accent5">
                    <a:lumMod val="25000"/>
                  </a:schemeClr>
                </a:solidFill>
                <a:latin typeface="Century Gothic" pitchFamily="34" charset="0"/>
              </a:rPr>
              <a:t>COMISIÓN PARA LA DESCONCENTRACIÓN DEL SISTEMA DE CONTABILIDAD</a:t>
            </a:r>
          </a:p>
          <a:p>
            <a:r>
              <a:rPr lang="es-ES" sz="900" b="1" dirty="0" smtClean="0">
                <a:solidFill>
                  <a:schemeClr val="accent5">
                    <a:lumMod val="25000"/>
                  </a:schemeClr>
                </a:solidFill>
                <a:latin typeface="Century Gothic" pitchFamily="34" charset="0"/>
              </a:rPr>
              <a:t>Informe Parcial</a:t>
            </a:r>
            <a:endParaRPr lang="es-ES" sz="900" b="1" dirty="0">
              <a:solidFill>
                <a:schemeClr val="accent5">
                  <a:lumMod val="25000"/>
                </a:schemeClr>
              </a:solidFill>
              <a:latin typeface="Century Gothic" pitchFamily="34" charset="0"/>
            </a:endParaRPr>
          </a:p>
        </p:txBody>
      </p:sp>
      <p:sp>
        <p:nvSpPr>
          <p:cNvPr id="10" name="9 Rectángulo"/>
          <p:cNvSpPr/>
          <p:nvPr/>
        </p:nvSpPr>
        <p:spPr>
          <a:xfrm>
            <a:off x="857224" y="439895"/>
            <a:ext cx="7286676" cy="5632311"/>
          </a:xfrm>
          <a:prstGeom prst="rect">
            <a:avLst/>
          </a:prstGeom>
        </p:spPr>
        <p:txBody>
          <a:bodyPr wrap="square">
            <a:spAutoFit/>
          </a:bodyPr>
          <a:lstStyle/>
          <a:p>
            <a:pPr lvl="0" algn="just"/>
            <a:endParaRPr lang="es-ES" sz="2000" dirty="0" smtClean="0">
              <a:solidFill>
                <a:schemeClr val="accent1">
                  <a:lumMod val="25000"/>
                </a:schemeClr>
              </a:solidFill>
              <a:latin typeface="Calibri"/>
            </a:endParaRPr>
          </a:p>
          <a:p>
            <a:pPr marL="273050" lvl="0" indent="-273050" algn="just">
              <a:buFont typeface="Arial" pitchFamily="34" charset="0"/>
              <a:buChar char="•"/>
            </a:pPr>
            <a:r>
              <a:rPr lang="es-ES" sz="2000" dirty="0" smtClean="0">
                <a:solidFill>
                  <a:schemeClr val="accent1">
                    <a:lumMod val="25000"/>
                  </a:schemeClr>
                </a:solidFill>
                <a:latin typeface="Calibri"/>
              </a:rPr>
              <a:t>Con todo lo anterior se refrendó la premisa de que los principales problemas del sistema contable se manifiestan en la etapa de comprobación, derivados de:</a:t>
            </a:r>
          </a:p>
          <a:p>
            <a:pPr lvl="0" algn="just">
              <a:buFont typeface="Arial" pitchFamily="34" charset="0"/>
              <a:buChar char="•"/>
            </a:pPr>
            <a:endParaRPr lang="es-ES" sz="2000" dirty="0" smtClean="0">
              <a:solidFill>
                <a:schemeClr val="accent1">
                  <a:lumMod val="25000"/>
                </a:schemeClr>
              </a:solidFill>
              <a:latin typeface="Calibri"/>
            </a:endParaRPr>
          </a:p>
          <a:p>
            <a:pPr marL="804863" lvl="1" indent="-347663" algn="just">
              <a:buFont typeface="Arial" pitchFamily="34" charset="0"/>
              <a:buChar char="•"/>
            </a:pPr>
            <a:r>
              <a:rPr lang="es-ES" sz="2000" b="1" dirty="0" smtClean="0">
                <a:solidFill>
                  <a:schemeClr val="accent1">
                    <a:lumMod val="25000"/>
                  </a:schemeClr>
                </a:solidFill>
                <a:latin typeface="Calibri"/>
              </a:rPr>
              <a:t>Los documentos contables se deben concentrar, pero la información generada por los mismos no es homogénea por la falta de integralidad en los sistemas</a:t>
            </a:r>
          </a:p>
          <a:p>
            <a:pPr marL="804863" lvl="1" indent="-347663" algn="just"/>
            <a:endParaRPr lang="es-ES" sz="2000" b="1" dirty="0" smtClean="0">
              <a:solidFill>
                <a:schemeClr val="accent1">
                  <a:lumMod val="25000"/>
                </a:schemeClr>
              </a:solidFill>
              <a:latin typeface="Calibri"/>
            </a:endParaRPr>
          </a:p>
          <a:p>
            <a:pPr marL="804863" lvl="1" indent="-347663" algn="just">
              <a:buFont typeface="Arial" pitchFamily="34" charset="0"/>
              <a:buChar char="•"/>
            </a:pPr>
            <a:r>
              <a:rPr lang="es-ES" sz="2000" b="1" dirty="0" smtClean="0">
                <a:solidFill>
                  <a:schemeClr val="accent1">
                    <a:lumMod val="25000"/>
                  </a:schemeClr>
                </a:solidFill>
                <a:latin typeface="Calibri"/>
              </a:rPr>
              <a:t>Existen problemas en el proceso de planeación, programación y </a:t>
            </a:r>
            <a:r>
              <a:rPr lang="es-ES" sz="2000" b="1" dirty="0" err="1" smtClean="0">
                <a:solidFill>
                  <a:schemeClr val="accent1">
                    <a:lumMod val="25000"/>
                  </a:schemeClr>
                </a:solidFill>
                <a:latin typeface="Calibri"/>
              </a:rPr>
              <a:t>presupuestación</a:t>
            </a:r>
            <a:endParaRPr lang="es-ES" sz="2000" b="1" dirty="0" smtClean="0">
              <a:solidFill>
                <a:schemeClr val="accent1">
                  <a:lumMod val="25000"/>
                </a:schemeClr>
              </a:solidFill>
              <a:latin typeface="Calibri"/>
            </a:endParaRPr>
          </a:p>
          <a:p>
            <a:pPr marL="804863" lvl="1" indent="-347663" algn="just">
              <a:buFont typeface="Arial" pitchFamily="34" charset="0"/>
              <a:buChar char="•"/>
            </a:pPr>
            <a:endParaRPr lang="es-ES" sz="2000" b="1" dirty="0" smtClean="0">
              <a:solidFill>
                <a:schemeClr val="accent1">
                  <a:lumMod val="25000"/>
                </a:schemeClr>
              </a:solidFill>
              <a:latin typeface="Calibri"/>
            </a:endParaRPr>
          </a:p>
          <a:p>
            <a:pPr marL="804863" lvl="1" indent="-347663" algn="just">
              <a:buFont typeface="Arial" pitchFamily="34" charset="0"/>
              <a:buChar char="•"/>
            </a:pPr>
            <a:r>
              <a:rPr lang="es-ES" sz="2000" b="1" dirty="0" smtClean="0">
                <a:solidFill>
                  <a:schemeClr val="accent1">
                    <a:lumMod val="25000"/>
                  </a:schemeClr>
                </a:solidFill>
                <a:latin typeface="Calibri"/>
              </a:rPr>
              <a:t>Heterogeneidad en la estructura organizacional de las coordinaciones de finanzas</a:t>
            </a:r>
          </a:p>
          <a:p>
            <a:pPr marL="804863" lvl="1" indent="-347663" algn="just">
              <a:buFont typeface="Arial" pitchFamily="34" charset="0"/>
              <a:buChar char="•"/>
            </a:pPr>
            <a:endParaRPr lang="es-ES" sz="2000" b="1" dirty="0" smtClean="0">
              <a:solidFill>
                <a:schemeClr val="accent1">
                  <a:lumMod val="25000"/>
                </a:schemeClr>
              </a:solidFill>
              <a:latin typeface="Calibri"/>
            </a:endParaRPr>
          </a:p>
          <a:p>
            <a:pPr marL="804863" lvl="1" indent="-347663" algn="just">
              <a:buFont typeface="Arial" pitchFamily="34" charset="0"/>
              <a:buChar char="•"/>
            </a:pPr>
            <a:r>
              <a:rPr lang="es-ES" sz="2000" b="1" dirty="0" smtClean="0">
                <a:solidFill>
                  <a:schemeClr val="accent1">
                    <a:lumMod val="25000"/>
                  </a:schemeClr>
                </a:solidFill>
                <a:latin typeface="Calibri"/>
              </a:rPr>
              <a:t>Falta de estudio de las normas y procedimientos para su simplificación</a:t>
            </a:r>
          </a:p>
          <a:p>
            <a:pPr algn="just"/>
            <a:endParaRPr lang="es-ES" sz="2000" dirty="0" smtClean="0">
              <a:solidFill>
                <a:schemeClr val="accent1">
                  <a:lumMod val="25000"/>
                </a:schemeClr>
              </a:solidFill>
              <a:latin typeface="Calibri"/>
            </a:endParaRPr>
          </a:p>
        </p:txBody>
      </p:sp>
      <p:sp>
        <p:nvSpPr>
          <p:cNvPr id="6" name="5 Marcador de número de diapositiva"/>
          <p:cNvSpPr>
            <a:spLocks noGrp="1"/>
          </p:cNvSpPr>
          <p:nvPr>
            <p:ph type="sldNum" sz="quarter" idx="12"/>
          </p:nvPr>
        </p:nvSpPr>
        <p:spPr/>
        <p:txBody>
          <a:bodyPr/>
          <a:lstStyle/>
          <a:p>
            <a:pPr algn="r" rtl="0" fontAlgn="base">
              <a:spcBef>
                <a:spcPct val="0"/>
              </a:spcBef>
              <a:spcAft>
                <a:spcPct val="0"/>
              </a:spcAft>
              <a:defRPr/>
            </a:pPr>
            <a:fld id="{FE6C49A9-9BCC-4D07-898E-9250E1AD8E4D}" type="slidenum">
              <a:rPr lang="en-US" sz="1400" kern="1200" smtClean="0">
                <a:solidFill>
                  <a:srgbClr val="000000"/>
                </a:solidFill>
                <a:latin typeface="Arial" charset="0"/>
                <a:ea typeface="+mn-ea"/>
                <a:cs typeface="+mn-cs"/>
              </a:rPr>
              <a:pPr algn="r" rtl="0" fontAlgn="base">
                <a:spcBef>
                  <a:spcPct val="0"/>
                </a:spcBef>
                <a:spcAft>
                  <a:spcPct val="0"/>
                </a:spcAft>
                <a:defRPr/>
              </a:pPr>
              <a:t>7</a:t>
            </a:fld>
            <a:endParaRPr lang="en-US" sz="1400" kern="1200" dirty="0">
              <a:solidFill>
                <a:srgbClr val="000000"/>
              </a:solidFill>
              <a:latin typeface="Arial" charset="0"/>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714348" y="71414"/>
            <a:ext cx="6858048" cy="646331"/>
          </a:xfrm>
          <a:prstGeom prst="rect">
            <a:avLst/>
          </a:prstGeom>
          <a:noFill/>
        </p:spPr>
        <p:txBody>
          <a:bodyPr wrap="square" rtlCol="0">
            <a:spAutoFit/>
          </a:bodyPr>
          <a:lstStyle/>
          <a:p>
            <a:r>
              <a:rPr lang="es-ES" b="1" dirty="0" smtClean="0">
                <a:solidFill>
                  <a:schemeClr val="accent1">
                    <a:lumMod val="50000"/>
                  </a:schemeClr>
                </a:solidFill>
              </a:rPr>
              <a:t>PROYECTOS DESARROLLADOS A PARTIR DE LOS TRABAJOS REALIZADOS EN LA COMISIÓN</a:t>
            </a:r>
            <a:endParaRPr lang="es-ES" b="1" dirty="0">
              <a:solidFill>
                <a:schemeClr val="accent1">
                  <a:lumMod val="50000"/>
                </a:schemeClr>
              </a:solidFill>
            </a:endParaRPr>
          </a:p>
        </p:txBody>
      </p:sp>
      <p:sp>
        <p:nvSpPr>
          <p:cNvPr id="5" name="4 Rectángulo"/>
          <p:cNvSpPr/>
          <p:nvPr/>
        </p:nvSpPr>
        <p:spPr>
          <a:xfrm>
            <a:off x="2357422" y="6000768"/>
            <a:ext cx="1857388" cy="7858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900" b="1" dirty="0" smtClean="0">
                <a:solidFill>
                  <a:schemeClr val="accent5">
                    <a:lumMod val="25000"/>
                  </a:schemeClr>
                </a:solidFill>
                <a:latin typeface="Century Gothic" pitchFamily="34" charset="0"/>
              </a:rPr>
              <a:t>COMISIÓN PARA LA DESCONCENTRACIÓN DEL SISTEMA DE CONTABILIDAD</a:t>
            </a:r>
          </a:p>
          <a:p>
            <a:r>
              <a:rPr lang="es-ES" sz="900" b="1" dirty="0" smtClean="0">
                <a:solidFill>
                  <a:schemeClr val="accent5">
                    <a:lumMod val="25000"/>
                  </a:schemeClr>
                </a:solidFill>
                <a:latin typeface="Century Gothic" pitchFamily="34" charset="0"/>
              </a:rPr>
              <a:t>Informe Parcial</a:t>
            </a:r>
            <a:endParaRPr lang="es-ES" sz="900" b="1" dirty="0">
              <a:solidFill>
                <a:schemeClr val="accent5">
                  <a:lumMod val="25000"/>
                </a:schemeClr>
              </a:solidFill>
              <a:latin typeface="Century Gothic" pitchFamily="34" charset="0"/>
            </a:endParaRPr>
          </a:p>
        </p:txBody>
      </p:sp>
      <p:sp>
        <p:nvSpPr>
          <p:cNvPr id="10" name="9 Rectángulo"/>
          <p:cNvSpPr/>
          <p:nvPr/>
        </p:nvSpPr>
        <p:spPr>
          <a:xfrm>
            <a:off x="857224" y="664092"/>
            <a:ext cx="7358114" cy="5678478"/>
          </a:xfrm>
          <a:prstGeom prst="rect">
            <a:avLst/>
          </a:prstGeom>
        </p:spPr>
        <p:txBody>
          <a:bodyPr wrap="square">
            <a:spAutoFit/>
          </a:bodyPr>
          <a:lstStyle/>
          <a:p>
            <a:pPr marL="273050" lvl="0" indent="-273050" algn="just">
              <a:buFont typeface="Arial" pitchFamily="34" charset="0"/>
              <a:buChar char="•"/>
            </a:pPr>
            <a:endParaRPr lang="es-ES" sz="1900" dirty="0" smtClean="0">
              <a:solidFill>
                <a:schemeClr val="accent1">
                  <a:lumMod val="25000"/>
                </a:schemeClr>
              </a:solidFill>
              <a:latin typeface="Calibri"/>
            </a:endParaRPr>
          </a:p>
          <a:p>
            <a:pPr lvl="0" algn="just"/>
            <a:r>
              <a:rPr lang="es-ES" dirty="0" smtClean="0">
                <a:solidFill>
                  <a:schemeClr val="accent1">
                    <a:lumMod val="25000"/>
                  </a:schemeClr>
                </a:solidFill>
                <a:latin typeface="Calibri"/>
              </a:rPr>
              <a:t>Para atacar los problemas detectados en el diagnóstico, la Comisión ha impulsado los siguientes proyectos:</a:t>
            </a:r>
          </a:p>
          <a:p>
            <a:pPr marL="273050" lvl="0" indent="-273050" algn="just"/>
            <a:endParaRPr lang="es-ES" dirty="0" smtClean="0">
              <a:solidFill>
                <a:schemeClr val="accent1">
                  <a:lumMod val="25000"/>
                </a:schemeClr>
              </a:solidFill>
              <a:latin typeface="Calibri"/>
            </a:endParaRPr>
          </a:p>
          <a:p>
            <a:pPr marL="273050" lvl="0" indent="-273050" algn="just">
              <a:buFont typeface="Arial" pitchFamily="34" charset="0"/>
              <a:buChar char="•"/>
            </a:pPr>
            <a:r>
              <a:rPr lang="es-ES" dirty="0" smtClean="0">
                <a:solidFill>
                  <a:schemeClr val="accent1">
                    <a:lumMod val="25000"/>
                  </a:schemeClr>
                </a:solidFill>
                <a:latin typeface="Calibri"/>
              </a:rPr>
              <a:t>Propuesta de simplificación al proceso de ingresos, de la cual se partió para la elaboración de los nuevos lineamientos que simplifican el ejercicio del Fondo de Incremento para la Matrícula 2009.</a:t>
            </a:r>
          </a:p>
          <a:p>
            <a:pPr marL="273050" indent="-273050" algn="just">
              <a:buFont typeface="Arial" pitchFamily="34" charset="0"/>
              <a:buChar char="•"/>
            </a:pPr>
            <a:endParaRPr lang="es-ES" dirty="0" smtClean="0">
              <a:solidFill>
                <a:schemeClr val="accent1">
                  <a:lumMod val="25000"/>
                </a:schemeClr>
              </a:solidFill>
              <a:latin typeface="Calibri"/>
            </a:endParaRPr>
          </a:p>
          <a:p>
            <a:pPr marL="273050" indent="-273050" algn="just">
              <a:buFont typeface="Arial" pitchFamily="34" charset="0"/>
              <a:buChar char="•"/>
            </a:pPr>
            <a:r>
              <a:rPr lang="es-ES" dirty="0" smtClean="0">
                <a:solidFill>
                  <a:schemeClr val="accent1">
                    <a:lumMod val="25000"/>
                  </a:schemeClr>
                </a:solidFill>
                <a:latin typeface="Calibri"/>
              </a:rPr>
              <a:t>Automatización del procedimiento de la nota de debito para la simplificación del proceso de registro de bienes patrimoniales.</a:t>
            </a:r>
          </a:p>
          <a:p>
            <a:pPr marL="273050" indent="-273050" algn="just">
              <a:buFont typeface="Arial" pitchFamily="34" charset="0"/>
              <a:buChar char="•"/>
            </a:pPr>
            <a:endParaRPr lang="es-ES" dirty="0" smtClean="0">
              <a:solidFill>
                <a:schemeClr val="accent1">
                  <a:lumMod val="25000"/>
                </a:schemeClr>
              </a:solidFill>
              <a:latin typeface="Calibri"/>
            </a:endParaRPr>
          </a:p>
          <a:p>
            <a:pPr marL="273050" lvl="0" indent="-273050" algn="just">
              <a:buFont typeface="Arial" pitchFamily="34" charset="0"/>
              <a:buChar char="•"/>
            </a:pPr>
            <a:r>
              <a:rPr lang="es-ES" dirty="0" smtClean="0">
                <a:solidFill>
                  <a:schemeClr val="accent1">
                    <a:lumMod val="25000"/>
                  </a:schemeClr>
                </a:solidFill>
                <a:latin typeface="Calibri"/>
              </a:rPr>
              <a:t>Reactivación del Consejo Técnico de Finanzas, cuya agenda prioritaria es realizar un diagnóstico de mejora en las estructuras internas de las Coordinaciones de Finanzas, así como la integración de los sistemas de información relacionados con el sistema contable.</a:t>
            </a:r>
          </a:p>
          <a:p>
            <a:pPr marL="273050" lvl="0" indent="-273050" algn="just">
              <a:buFont typeface="Arial" pitchFamily="34" charset="0"/>
              <a:buChar char="•"/>
            </a:pPr>
            <a:endParaRPr lang="es-ES" dirty="0" smtClean="0">
              <a:solidFill>
                <a:schemeClr val="accent1">
                  <a:lumMod val="25000"/>
                </a:schemeClr>
              </a:solidFill>
              <a:latin typeface="Calibri"/>
            </a:endParaRPr>
          </a:p>
          <a:p>
            <a:pPr marL="273050" indent="-273050" algn="just">
              <a:buFont typeface="Arial" pitchFamily="34" charset="0"/>
              <a:buChar char="•"/>
            </a:pPr>
            <a:r>
              <a:rPr lang="es-ES" dirty="0" smtClean="0">
                <a:solidFill>
                  <a:schemeClr val="accent1">
                    <a:lumMod val="25000"/>
                  </a:schemeClr>
                </a:solidFill>
                <a:latin typeface="Calibri"/>
              </a:rPr>
              <a:t>Diversas mejoras al Sistema SIIAU-Web, que ya están operando y que el Consejo Técnico de Finanzas se ha encargado de dar a conocer en toda la red.</a:t>
            </a:r>
          </a:p>
          <a:p>
            <a:pPr lvl="0" algn="just"/>
            <a:endParaRPr lang="es-ES" sz="2000" dirty="0">
              <a:solidFill>
                <a:schemeClr val="accent1">
                  <a:lumMod val="25000"/>
                </a:schemeClr>
              </a:solidFill>
              <a:latin typeface="Calibri"/>
            </a:endParaRPr>
          </a:p>
        </p:txBody>
      </p:sp>
      <p:sp>
        <p:nvSpPr>
          <p:cNvPr id="6" name="5 Marcador de número de diapositiva"/>
          <p:cNvSpPr>
            <a:spLocks noGrp="1"/>
          </p:cNvSpPr>
          <p:nvPr>
            <p:ph type="sldNum" sz="quarter" idx="12"/>
          </p:nvPr>
        </p:nvSpPr>
        <p:spPr/>
        <p:txBody>
          <a:bodyPr/>
          <a:lstStyle/>
          <a:p>
            <a:pPr algn="r" rtl="0" fontAlgn="base">
              <a:spcBef>
                <a:spcPct val="0"/>
              </a:spcBef>
              <a:spcAft>
                <a:spcPct val="0"/>
              </a:spcAft>
              <a:defRPr/>
            </a:pPr>
            <a:fld id="{FE6C49A9-9BCC-4D07-898E-9250E1AD8E4D}" type="slidenum">
              <a:rPr lang="en-US" sz="1400" kern="1200" smtClean="0">
                <a:solidFill>
                  <a:srgbClr val="000000"/>
                </a:solidFill>
                <a:latin typeface="Arial" charset="0"/>
                <a:ea typeface="+mn-ea"/>
                <a:cs typeface="+mn-cs"/>
              </a:rPr>
              <a:pPr algn="r" rtl="0" fontAlgn="base">
                <a:spcBef>
                  <a:spcPct val="0"/>
                </a:spcBef>
                <a:spcAft>
                  <a:spcPct val="0"/>
                </a:spcAft>
                <a:defRPr/>
              </a:pPr>
              <a:t>8</a:t>
            </a:fld>
            <a:endParaRPr lang="en-US" sz="1400" kern="1200" dirty="0">
              <a:solidFill>
                <a:srgbClr val="000000"/>
              </a:solidFill>
              <a:latin typeface="Arial" charset="0"/>
              <a:ea typeface="+mn-ea"/>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28596" y="353777"/>
            <a:ext cx="6357982" cy="646331"/>
          </a:xfrm>
          <a:prstGeom prst="rect">
            <a:avLst/>
          </a:prstGeom>
          <a:noFill/>
        </p:spPr>
        <p:txBody>
          <a:bodyPr wrap="square" rtlCol="0">
            <a:spAutoFit/>
          </a:bodyPr>
          <a:lstStyle/>
          <a:p>
            <a:r>
              <a:rPr lang="es-ES" b="1" dirty="0" smtClean="0">
                <a:solidFill>
                  <a:schemeClr val="accent1">
                    <a:lumMod val="50000"/>
                  </a:schemeClr>
                </a:solidFill>
              </a:rPr>
              <a:t>PROYECTOS DE APOYO PARA CONSOLIDAR LAS TAREAS DE INNOVACIÓN RELACIONADAS CON EL SCI</a:t>
            </a:r>
            <a:endParaRPr lang="es-ES" b="1" dirty="0">
              <a:solidFill>
                <a:schemeClr val="accent1">
                  <a:lumMod val="50000"/>
                </a:schemeClr>
              </a:solidFill>
            </a:endParaRPr>
          </a:p>
        </p:txBody>
      </p:sp>
      <p:sp>
        <p:nvSpPr>
          <p:cNvPr id="5" name="4 Rectángulo"/>
          <p:cNvSpPr/>
          <p:nvPr/>
        </p:nvSpPr>
        <p:spPr>
          <a:xfrm>
            <a:off x="2357422" y="6000768"/>
            <a:ext cx="1857388" cy="7858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900" b="1" dirty="0" smtClean="0">
                <a:solidFill>
                  <a:schemeClr val="accent5">
                    <a:lumMod val="25000"/>
                  </a:schemeClr>
                </a:solidFill>
                <a:latin typeface="Century Gothic" pitchFamily="34" charset="0"/>
              </a:rPr>
              <a:t>COMISIÓN PARA LA DESCONCENTRACIÓN DEL SISTEMA DE CONTABILIDAD</a:t>
            </a:r>
          </a:p>
          <a:p>
            <a:r>
              <a:rPr lang="es-ES" sz="900" b="1" dirty="0" smtClean="0">
                <a:solidFill>
                  <a:schemeClr val="accent5">
                    <a:lumMod val="25000"/>
                  </a:schemeClr>
                </a:solidFill>
                <a:latin typeface="Century Gothic" pitchFamily="34" charset="0"/>
              </a:rPr>
              <a:t>Informe Parcial</a:t>
            </a:r>
            <a:endParaRPr lang="es-ES" sz="900" b="1" dirty="0">
              <a:solidFill>
                <a:schemeClr val="accent5">
                  <a:lumMod val="25000"/>
                </a:schemeClr>
              </a:solidFill>
              <a:latin typeface="Century Gothic" pitchFamily="34" charset="0"/>
            </a:endParaRPr>
          </a:p>
        </p:txBody>
      </p:sp>
      <p:sp>
        <p:nvSpPr>
          <p:cNvPr id="7" name="6 CuadroTexto"/>
          <p:cNvSpPr txBox="1"/>
          <p:nvPr/>
        </p:nvSpPr>
        <p:spPr>
          <a:xfrm>
            <a:off x="571472" y="1500174"/>
            <a:ext cx="8072494" cy="3939540"/>
          </a:xfrm>
          <a:prstGeom prst="rect">
            <a:avLst/>
          </a:prstGeom>
          <a:noFill/>
        </p:spPr>
        <p:txBody>
          <a:bodyPr wrap="square" rtlCol="0">
            <a:spAutoFit/>
          </a:bodyPr>
          <a:lstStyle/>
          <a:p>
            <a:pPr algn="just"/>
            <a:r>
              <a:rPr lang="es-ES" dirty="0" smtClean="0">
                <a:solidFill>
                  <a:schemeClr val="accent1">
                    <a:lumMod val="25000"/>
                  </a:schemeClr>
                </a:solidFill>
              </a:rPr>
              <a:t>Es claro que los procesos que integran el sistema de contabilidad son muy complejos e involucran a diversas áreas tanto de la administración general como de la administración interna de los propios centros universitarios y sistemas.</a:t>
            </a:r>
          </a:p>
          <a:p>
            <a:pPr algn="just"/>
            <a:endParaRPr lang="es-ES" dirty="0" smtClean="0">
              <a:solidFill>
                <a:schemeClr val="accent1">
                  <a:lumMod val="25000"/>
                </a:schemeClr>
              </a:solidFill>
            </a:endParaRPr>
          </a:p>
          <a:p>
            <a:pPr algn="just"/>
            <a:r>
              <a:rPr lang="es-ES" dirty="0" smtClean="0">
                <a:solidFill>
                  <a:schemeClr val="accent1">
                    <a:lumMod val="25000"/>
                  </a:schemeClr>
                </a:solidFill>
              </a:rPr>
              <a:t>Por lo que plantear soluciones reales y a largo plazo requiere que se consoliden equipos de trabajo que garanticen la terminación de proyectos pertinentes, analizados y probados por la red universitaria, antes de su implementación, con la participación activa de expertos integrantes de todas las áreas de la universidad.</a:t>
            </a:r>
          </a:p>
          <a:p>
            <a:pPr algn="just"/>
            <a:endParaRPr lang="es-ES" dirty="0" smtClean="0">
              <a:solidFill>
                <a:schemeClr val="accent1">
                  <a:lumMod val="25000"/>
                </a:schemeClr>
              </a:solidFill>
            </a:endParaRPr>
          </a:p>
          <a:p>
            <a:pPr algn="just"/>
            <a:r>
              <a:rPr lang="es-ES" dirty="0" smtClean="0">
                <a:solidFill>
                  <a:schemeClr val="accent1">
                    <a:lumMod val="25000"/>
                  </a:schemeClr>
                </a:solidFill>
              </a:rPr>
              <a:t>Para esto, la </a:t>
            </a:r>
            <a:r>
              <a:rPr lang="es-ES" dirty="0" err="1" smtClean="0">
                <a:solidFill>
                  <a:schemeClr val="accent1">
                    <a:lumMod val="25000"/>
                  </a:schemeClr>
                </a:solidFill>
              </a:rPr>
              <a:t>Vicerrectoría</a:t>
            </a:r>
            <a:r>
              <a:rPr lang="es-ES" dirty="0" smtClean="0">
                <a:solidFill>
                  <a:schemeClr val="accent1">
                    <a:lumMod val="25000"/>
                  </a:schemeClr>
                </a:solidFill>
              </a:rPr>
              <a:t> Ejecutiva propone la consolidación de un proyecto cuya visión y objetivos se describen a continuación.</a:t>
            </a:r>
          </a:p>
          <a:p>
            <a:r>
              <a:rPr lang="es-ES" sz="1600" b="1" dirty="0" smtClean="0"/>
              <a:t> </a:t>
            </a:r>
            <a:endParaRPr lang="es-ES" sz="1600" dirty="0" smtClean="0"/>
          </a:p>
        </p:txBody>
      </p:sp>
      <p:sp>
        <p:nvSpPr>
          <p:cNvPr id="6" name="5 Marcador de número de diapositiva"/>
          <p:cNvSpPr>
            <a:spLocks noGrp="1"/>
          </p:cNvSpPr>
          <p:nvPr>
            <p:ph type="sldNum" sz="quarter" idx="12"/>
          </p:nvPr>
        </p:nvSpPr>
        <p:spPr/>
        <p:txBody>
          <a:bodyPr/>
          <a:lstStyle/>
          <a:p>
            <a:pPr algn="r" rtl="0" fontAlgn="base">
              <a:spcBef>
                <a:spcPct val="0"/>
              </a:spcBef>
              <a:spcAft>
                <a:spcPct val="0"/>
              </a:spcAft>
              <a:defRPr/>
            </a:pPr>
            <a:fld id="{FE6C49A9-9BCC-4D07-898E-9250E1AD8E4D}" type="slidenum">
              <a:rPr lang="en-US" sz="1400" kern="1200" smtClean="0">
                <a:solidFill>
                  <a:srgbClr val="000000"/>
                </a:solidFill>
                <a:latin typeface="Arial" charset="0"/>
                <a:ea typeface="+mn-ea"/>
                <a:cs typeface="+mn-cs"/>
              </a:rPr>
              <a:pPr algn="r" rtl="0" fontAlgn="base">
                <a:spcBef>
                  <a:spcPct val="0"/>
                </a:spcBef>
                <a:spcAft>
                  <a:spcPct val="0"/>
                </a:spcAft>
                <a:defRPr/>
              </a:pPr>
              <a:t>9</a:t>
            </a:fld>
            <a:endParaRPr lang="en-US" sz="1400" kern="1200" dirty="0">
              <a:solidFill>
                <a:srgbClr val="000000"/>
              </a:solidFill>
              <a:latin typeface="Arial" charset="0"/>
              <a:ea typeface="+mn-ea"/>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1452</TotalTime>
  <Words>908</Words>
  <Application>Microsoft Office PowerPoint</Application>
  <PresentationFormat>Presentación en pantalla (4:3)</PresentationFormat>
  <Paragraphs>137</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Default Design</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Usuario</dc:creator>
  <cp:lastModifiedBy>2520729</cp:lastModifiedBy>
  <cp:revision>86</cp:revision>
  <dcterms:created xsi:type="dcterms:W3CDTF">2009-08-18T21:21:04Z</dcterms:created>
  <dcterms:modified xsi:type="dcterms:W3CDTF">2010-03-20T01:12:39Z</dcterms:modified>
</cp:coreProperties>
</file>