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5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4B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 snapToGrid="0"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9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07A-EC59-4D7C-AF51-2CE8008DF55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425A3-C5DD-48AB-8002-EA63D6DB6B2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284EB-7DB2-4C51-BCCA-E56A27B7C3A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FFC5A-7D20-418C-B7DE-8FAA9C4FD68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D6116-0940-4A1B-BFF9-1BCBE26767B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CB9E3-8DDB-4466-856D-18A2E14AD0A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8CEDF-C7E3-4B9F-A010-6E4C81F79C8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60D75-96E6-4D77-B46D-FB62AD0D352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CA950-DFDA-4D42-8374-D8C0DE93627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2792-77B0-4888-9C16-4D2CE58A010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0AF88-96F1-43CD-83CE-05D507EE4E3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5C920C-8233-447B-8283-4A4E7ADD33B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Anexo%201.pptx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77863" y="5922963"/>
            <a:ext cx="7110412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1750" i="1" dirty="0">
                <a:solidFill>
                  <a:schemeClr val="bg1"/>
                </a:solidFill>
                <a:latin typeface="Calibri" pitchFamily="34" charset="0"/>
              </a:rPr>
              <a:t>Informe de los avances de la gestión </a:t>
            </a:r>
            <a:r>
              <a:rPr lang="es-ES" sz="1650" i="1" dirty="0">
                <a:solidFill>
                  <a:schemeClr val="bg1"/>
                </a:solidFill>
                <a:latin typeface="Calibri" pitchFamily="34" charset="0"/>
              </a:rPr>
              <a:t>universitaria</a:t>
            </a:r>
            <a:r>
              <a:rPr lang="es-ES" sz="1750" i="1" dirty="0">
                <a:solidFill>
                  <a:schemeClr val="bg1"/>
                </a:solidFill>
                <a:latin typeface="Calibri" pitchFamily="34" charset="0"/>
              </a:rPr>
              <a:t> de </a:t>
            </a:r>
            <a:r>
              <a:rPr lang="es-ES" sz="1750" i="1" dirty="0" smtClean="0">
                <a:solidFill>
                  <a:schemeClr val="bg1"/>
                </a:solidFill>
                <a:latin typeface="Calibri" pitchFamily="34" charset="0"/>
              </a:rPr>
              <a:t>los </a:t>
            </a:r>
            <a:r>
              <a:rPr lang="es-ES" sz="1750" i="1" dirty="0">
                <a:solidFill>
                  <a:schemeClr val="bg1"/>
                </a:solidFill>
                <a:latin typeface="Calibri" pitchFamily="34" charset="0"/>
              </a:rPr>
              <a:t>grupos coordinados por la </a:t>
            </a:r>
            <a:r>
              <a:rPr lang="es-ES" sz="1750" i="1" dirty="0" err="1">
                <a:solidFill>
                  <a:schemeClr val="bg1"/>
                </a:solidFill>
                <a:latin typeface="Calibri" pitchFamily="34" charset="0"/>
              </a:rPr>
              <a:t>Vicerrectoría</a:t>
            </a:r>
            <a:r>
              <a:rPr lang="es-ES" sz="1750" i="1" dirty="0">
                <a:solidFill>
                  <a:schemeClr val="bg1"/>
                </a:solidFill>
                <a:latin typeface="Calibri" pitchFamily="34" charset="0"/>
              </a:rPr>
              <a:t> Ejecutiva </a:t>
            </a:r>
            <a:endParaRPr lang="en-US" sz="175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857232"/>
            <a:ext cx="8229600" cy="51752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ES" sz="2000" b="1" dirty="0" smtClean="0">
                <a:latin typeface="Calibri" pitchFamily="34" charset="0"/>
              </a:rPr>
              <a:t>3. Firma Electrónica Avanzada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sz="2000" b="1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ES" sz="2000" b="1" dirty="0" smtClean="0">
                <a:latin typeface="Calibri" pitchFamily="34" charset="0"/>
              </a:rPr>
              <a:t>Asuntos pendientes: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latin typeface="Calibri" pitchFamily="34" charset="0"/>
            </a:endParaRP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s-ES" sz="2000" kern="1200" dirty="0" smtClean="0">
                <a:latin typeface="Calibri" pitchFamily="34" charset="0"/>
              </a:rPr>
              <a:t>¿Cuál es la postura de la Universidad ante la ley y reglamento sobre la firma electrónica certificada del Estado de Jalisco y sus municipios?</a:t>
            </a:r>
          </a:p>
          <a:p>
            <a:pPr lvl="0" eaLnBrk="1" hangingPunct="1">
              <a:buNone/>
              <a:defRPr/>
            </a:pPr>
            <a:endParaRPr lang="es-ES" sz="2000" kern="1200" dirty="0" smtClean="0">
              <a:latin typeface="Calibri" pitchFamily="34" charset="0"/>
            </a:endParaRP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s-ES" sz="2000" kern="1200" dirty="0" smtClean="0">
                <a:latin typeface="Calibri" pitchFamily="34" charset="0"/>
              </a:rPr>
              <a:t>En caso de ser viable esta propuesta, ¿Cuáles son los pasos institucionales para la implementación de la firma electrónica?</a:t>
            </a:r>
          </a:p>
          <a:p>
            <a:pPr lvl="0" eaLnBrk="1" hangingPunct="1">
              <a:buNone/>
              <a:defRPr/>
            </a:pPr>
            <a:endParaRPr lang="es-ES" sz="2000" kern="1200" dirty="0" smtClean="0">
              <a:latin typeface="Calibri" pitchFamily="34" charset="0"/>
            </a:endParaRP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s-ES" sz="2000" kern="1200" dirty="0" smtClean="0">
                <a:latin typeface="Calibri" pitchFamily="34" charset="0"/>
              </a:rPr>
              <a:t>¿Se cuenta con la infraestructura tecnológica necesaria para la realización de este proyecto en la Red Universitaria?</a:t>
            </a:r>
          </a:p>
          <a:p>
            <a:pPr lvl="0" eaLnBrk="1" hangingPunct="1">
              <a:defRPr/>
            </a:pPr>
            <a:endParaRPr lang="es-ES" sz="2000" kern="1200" dirty="0" smtClean="0">
              <a:latin typeface="Calibri" pitchFamily="34" charset="0"/>
            </a:endParaRP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s-ES" sz="2000" dirty="0" smtClean="0">
                <a:latin typeface="Calibri" pitchFamily="34" charset="0"/>
              </a:rPr>
              <a:t>¿Debe la Universidad de Guadalajara ser una entidad certificadora?</a:t>
            </a:r>
            <a:endParaRPr lang="es-ES" sz="2000" kern="1200" dirty="0" smtClean="0"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3285"/>
            <a:ext cx="8229600" cy="1143001"/>
          </a:xfrm>
        </p:spPr>
        <p:txBody>
          <a:bodyPr/>
          <a:lstStyle/>
          <a:p>
            <a:pPr eaLnBrk="1" hangingPunct="1"/>
            <a:r>
              <a:rPr lang="es-ES" sz="2000" b="1" dirty="0" smtClean="0">
                <a:latin typeface="Calibri" pitchFamily="34" charset="0"/>
              </a:rPr>
              <a:t>II. Nuevos lineamientos para el ejercicio de fondos externos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747860"/>
            <a:ext cx="8229600" cy="482441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La </a:t>
            </a:r>
            <a:r>
              <a:rPr lang="es-ES" sz="2000" dirty="0" err="1" smtClean="0">
                <a:latin typeface="Calibri" pitchFamily="34" charset="0"/>
              </a:rPr>
              <a:t>Vicerrectoría</a:t>
            </a:r>
            <a:r>
              <a:rPr lang="es-ES" sz="2000" dirty="0" smtClean="0">
                <a:latin typeface="Calibri" pitchFamily="34" charset="0"/>
              </a:rPr>
              <a:t> Ejecutiva, Dirección de Finanzas, Coordinación General Administrativa y Coordinación de Planeación y Desarrollo elaboraron los nuevos lineamientos para el ejercicio del Fondo Federal Extraordinario para incremento de la Matrícula 2009.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Los cambios principales en el ejercicio de este recurso son los siguientes: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Calibri" pitchFamily="34" charset="0"/>
              </a:rPr>
              <a:t>El monto total de este fondo permanecerá en las cuentas generales de la </a:t>
            </a:r>
            <a:r>
              <a:rPr lang="es-ES" sz="2000" dirty="0" err="1" smtClean="0">
                <a:latin typeface="Calibri" pitchFamily="34" charset="0"/>
              </a:rPr>
              <a:t>UdeG</a:t>
            </a:r>
            <a:r>
              <a:rPr lang="es-ES" sz="2000" dirty="0" smtClean="0">
                <a:latin typeface="Calibri" pitchFamily="34" charset="0"/>
              </a:rPr>
              <a:t>, y los pagos al proveedor los realizará Dirección de Finanzas.</a:t>
            </a: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ES" sz="2000" dirty="0" smtClean="0">
              <a:latin typeface="Calibri" pitchFamily="34" charset="0"/>
            </a:endParaRP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Calibri" pitchFamily="34" charset="0"/>
              </a:rPr>
              <a:t>Por tratarse de un fondo federal extraordinario, además de la administración propia de la obra que se realiza en cada Centro Universitario, se definió un administrador único del fondo.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latin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Nuevos lineamientos para el ejercicio de fondos externos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43128"/>
            <a:ext cx="8229600" cy="5976938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ES" sz="2000" b="1" dirty="0" smtClean="0">
                <a:latin typeface="Calibri" pitchFamily="34" charset="0"/>
              </a:rPr>
              <a:t>Ventajas: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Estandarización de la información de captura de los proyectos y el cierre simultáneo de los mismos.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Simplificación del ejercicio de recursos al evitar manejo de diversas chequeras, conciliaciones, trámites de vales, y proceso de comprobación. 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No se incrementarán las actividades cotidianas de los coordinadores de finanzas.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Se optimiza la disponibilidad de recursos en cuentas generales, que facilita la inversión y el incremento de productos financieros.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Permite un control sobre el ejercicio del fondo conforme los lineamientos de la SEP, lo que brinda ventajas al momento de ser auditados. 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Facilita la planeación en materia de inversión de obra para ejercicios fiscales y concursos de fondos extraordinarios posteriores.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Se cuenta con una revisión cuantitativa de las estimaciones por parte de Servicios Generales de la Administración General, lo que dará certidumbre en los avances físico-financieros de la obra conforme los lineamientos de la SEP.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Nuevos lineamientos para el ejercicio de fondos externos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80" y="714363"/>
            <a:ext cx="8229600" cy="1143001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</a:pPr>
            <a:r>
              <a:rPr lang="es-ES" sz="2000" b="1" dirty="0" smtClean="0">
                <a:latin typeface="Calibri" pitchFamily="34" charset="0"/>
              </a:rPr>
              <a:t>III. Modificaciones para agilizar el proceso de entrega de comprobaciones del ejercicio 2009.</a:t>
            </a:r>
          </a:p>
        </p:txBody>
      </p:sp>
      <p:sp>
        <p:nvSpPr>
          <p:cNvPr id="29699" name="4 Marcador de contenido"/>
          <p:cNvSpPr>
            <a:spLocks noGrp="1"/>
          </p:cNvSpPr>
          <p:nvPr>
            <p:ph idx="1"/>
          </p:nvPr>
        </p:nvSpPr>
        <p:spPr>
          <a:xfrm>
            <a:off x="457200" y="1831995"/>
            <a:ext cx="8229600" cy="4525963"/>
          </a:xfrm>
        </p:spPr>
        <p:txBody>
          <a:bodyPr>
            <a:normAutofit lnSpcReduction="10000"/>
          </a:bodyPr>
          <a:lstStyle/>
          <a:p>
            <a:pPr indent="12700" algn="just">
              <a:buNone/>
            </a:pPr>
            <a:r>
              <a:rPr lang="es-ES" sz="2000" dirty="0" smtClean="0">
                <a:latin typeface="Calibri" pitchFamily="34" charset="0"/>
              </a:rPr>
              <a:t>Propuesta de la Dirección de Finanzas y la Contraloría General, aprobadas por la Comisión de Hacienda:</a:t>
            </a:r>
          </a:p>
          <a:p>
            <a:pPr algn="just"/>
            <a:endParaRPr lang="es-ES" sz="2000" dirty="0">
              <a:latin typeface="Calibri" pitchFamily="34" charset="0"/>
            </a:endParaRPr>
          </a:p>
          <a:p>
            <a:pPr algn="just"/>
            <a:r>
              <a:rPr lang="es-ES" sz="2000" dirty="0" smtClean="0">
                <a:latin typeface="Calibri" pitchFamily="34" charset="0"/>
              </a:rPr>
              <a:t>Cambio de objeto de gasto entre los títulos 71,72,73 ó 75, lo que permite comprobar en los conceptos de gasto que se ejerció el recurso, indistintamente a la programación de éstos.</a:t>
            </a:r>
          </a:p>
          <a:p>
            <a:pPr algn="just">
              <a:buFontTx/>
              <a:buNone/>
            </a:pPr>
            <a:r>
              <a:rPr lang="es-ES" sz="2000" dirty="0" smtClean="0">
                <a:latin typeface="Calibri" pitchFamily="34" charset="0"/>
              </a:rPr>
              <a:t> </a:t>
            </a:r>
          </a:p>
          <a:p>
            <a:pPr algn="just"/>
            <a:r>
              <a:rPr lang="es-ES" sz="2000" dirty="0" smtClean="0">
                <a:latin typeface="Calibri" pitchFamily="34" charset="0"/>
              </a:rPr>
              <a:t>Cambio de objeto de gasto del apartado de contratos a los títulos 71,72,73 ó 75, sólo cuando efectivamente se demuestre que no hay contratación y previa validación de la CGRH.</a:t>
            </a:r>
          </a:p>
          <a:p>
            <a:pPr algn="just"/>
            <a:endParaRPr lang="es-ES" sz="2000" dirty="0" smtClean="0">
              <a:latin typeface="Calibri" pitchFamily="34" charset="0"/>
            </a:endParaRPr>
          </a:p>
          <a:p>
            <a:pPr algn="just"/>
            <a:r>
              <a:rPr lang="es-ES" sz="2000" dirty="0" smtClean="0">
                <a:latin typeface="Calibri" pitchFamily="34" charset="0"/>
              </a:rPr>
              <a:t>En el caso de los recursos asignados para la compra de libros en FIL 2008, se podrá comprobar los recursos en los proyectos que cada entidad presupuestal determine.</a:t>
            </a:r>
          </a:p>
          <a:p>
            <a:pPr eaLnBrk="1" hangingPunct="1"/>
            <a:endParaRPr lang="es-ES" sz="2000" dirty="0" smtClean="0">
              <a:latin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672114" y="71414"/>
            <a:ext cx="5471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Modificaciones para agilizar el proceso de entrega de comprobaciones del ejercicio 2009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75200"/>
            <a:ext cx="8229600" cy="1143000"/>
          </a:xfrm>
        </p:spPr>
        <p:txBody>
          <a:bodyPr>
            <a:normAutofit/>
          </a:bodyPr>
          <a:lstStyle/>
          <a:p>
            <a:pPr marL="1016000" indent="-1016000" eaLnBrk="1" hangingPunct="1"/>
            <a:r>
              <a:rPr lang="es-ES" sz="2000" b="1" dirty="0" smtClean="0">
                <a:latin typeface="Calibri" pitchFamily="34" charset="0"/>
              </a:rPr>
              <a:t>VI. Innovación de la Gestión Académica y Administrativa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32321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ES" sz="1900" dirty="0" smtClean="0">
                <a:latin typeface="Calibri" pitchFamily="34" charset="0"/>
              </a:rPr>
              <a:t>Consolidación del Sistema Contable Institucional</a:t>
            </a:r>
          </a:p>
          <a:p>
            <a:pPr>
              <a:lnSpc>
                <a:spcPct val="80000"/>
              </a:lnSpc>
            </a:pPr>
            <a:endParaRPr lang="es-ES" sz="19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1900" dirty="0" smtClean="0">
                <a:latin typeface="Calibri" pitchFamily="34" charset="0"/>
              </a:rPr>
              <a:t>Nueva versión del SIIAU </a:t>
            </a:r>
          </a:p>
          <a:p>
            <a:pPr>
              <a:lnSpc>
                <a:spcPct val="80000"/>
              </a:lnSpc>
            </a:pPr>
            <a:endParaRPr lang="es-ES" sz="19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s-ES" sz="1900" dirty="0" smtClean="0">
                <a:latin typeface="Calibri" pitchFamily="34" charset="0"/>
                <a:ea typeface="+mn-ea"/>
                <a:cs typeface="+mn-cs"/>
              </a:rPr>
              <a:t>Sistema robusto, incluyente, integral, interoperable y accesible a todo tipo de usuarios.</a:t>
            </a:r>
          </a:p>
          <a:p>
            <a:pPr lvl="1">
              <a:buFont typeface="Arial" pitchFamily="34" charset="0"/>
              <a:buChar char="•"/>
            </a:pPr>
            <a:r>
              <a:rPr lang="es-ES" sz="1900" dirty="0" smtClean="0">
                <a:latin typeface="Calibri" pitchFamily="34" charset="0"/>
                <a:ea typeface="+mn-ea"/>
                <a:cs typeface="+mn-cs"/>
              </a:rPr>
              <a:t>Portal Web</a:t>
            </a:r>
          </a:p>
          <a:p>
            <a:pPr lvl="1">
              <a:buFont typeface="Arial" pitchFamily="34" charset="0"/>
              <a:buChar char="•"/>
            </a:pPr>
            <a:r>
              <a:rPr lang="es-ES" sz="1900" dirty="0" smtClean="0">
                <a:latin typeface="Calibri" pitchFamily="34" charset="0"/>
                <a:ea typeface="+mn-ea"/>
                <a:cs typeface="+mn-cs"/>
              </a:rPr>
              <a:t>Pago electrónico</a:t>
            </a:r>
          </a:p>
          <a:p>
            <a:pPr lvl="1">
              <a:buFont typeface="Arial" pitchFamily="34" charset="0"/>
              <a:buChar char="•"/>
            </a:pPr>
            <a:r>
              <a:rPr lang="es-ES" sz="1900" dirty="0" smtClean="0">
                <a:latin typeface="Calibri" pitchFamily="34" charset="0"/>
                <a:ea typeface="+mn-ea"/>
                <a:cs typeface="+mn-cs"/>
              </a:rPr>
              <a:t>Simplificación al proceso de baja de bienes patrimoniales</a:t>
            </a:r>
          </a:p>
          <a:p>
            <a:pPr lvl="1">
              <a:buFont typeface="Arial" pitchFamily="34" charset="0"/>
              <a:buChar char="•"/>
            </a:pPr>
            <a:r>
              <a:rPr lang="es-ES" sz="1900" dirty="0" smtClean="0">
                <a:latin typeface="Calibri" pitchFamily="34" charset="0"/>
                <a:ea typeface="+mn-ea"/>
                <a:cs typeface="+mn-cs"/>
              </a:rPr>
              <a:t>Padrón institucional de proveedores para la facturación electrónica</a:t>
            </a:r>
          </a:p>
          <a:p>
            <a:pPr>
              <a:lnSpc>
                <a:spcPct val="80000"/>
              </a:lnSpc>
              <a:buNone/>
            </a:pPr>
            <a:endParaRPr lang="es-ES" sz="1900" dirty="0">
              <a:latin typeface="Calibri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s-ES" sz="1900" dirty="0">
              <a:latin typeface="Calibri" pitchFamily="34" charset="0"/>
            </a:endParaRPr>
          </a:p>
          <a:p>
            <a:pPr marL="355600" indent="-355600">
              <a:lnSpc>
                <a:spcPct val="80000"/>
              </a:lnSpc>
            </a:pPr>
            <a:r>
              <a:rPr lang="es-ES" sz="1900" dirty="0" smtClean="0">
                <a:latin typeface="Calibri" pitchFamily="34" charset="0"/>
              </a:rPr>
              <a:t>Proyecto de actualización normativa relacionada con el Sistema Contable Institucional</a:t>
            </a:r>
          </a:p>
          <a:p>
            <a:pPr marL="355600" indent="-355600">
              <a:lnSpc>
                <a:spcPct val="80000"/>
              </a:lnSpc>
            </a:pPr>
            <a:endParaRPr lang="es-ES" sz="1900" dirty="0" smtClean="0">
              <a:latin typeface="Calibri" pitchFamily="34" charset="0"/>
            </a:endParaRPr>
          </a:p>
          <a:p>
            <a:pPr marL="355600" indent="-355600">
              <a:lnSpc>
                <a:spcPct val="80000"/>
              </a:lnSpc>
            </a:pPr>
            <a:r>
              <a:rPr lang="es-ES" sz="1900" dirty="0" smtClean="0">
                <a:latin typeface="Calibri" pitchFamily="34" charset="0"/>
                <a:hlinkClick r:id="rId2" action="ppaction://hlinkpres?slideindex=1&amp;slidetitle="/>
              </a:rPr>
              <a:t>Estructuras organizacionales eficientes en las Coordinaciones de Finanzas </a:t>
            </a:r>
            <a:endParaRPr lang="es-ES" sz="1900" dirty="0" smtClean="0">
              <a:latin typeface="Calibri" pitchFamily="34" charset="0"/>
            </a:endParaRPr>
          </a:p>
          <a:p>
            <a:pPr marL="355600" indent="-355600">
              <a:lnSpc>
                <a:spcPct val="80000"/>
              </a:lnSpc>
            </a:pPr>
            <a:endParaRPr lang="es-ES" sz="1900" dirty="0" smtClean="0">
              <a:latin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Innovación de la Gestión Académica y Administrativa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486400" y="417513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sz="2400" b="1" dirty="0">
                <a:solidFill>
                  <a:srgbClr val="964B00"/>
                </a:solidFill>
                <a:latin typeface="Calibri" pitchFamily="34" charset="0"/>
              </a:rPr>
              <a:t>Índice</a:t>
            </a:r>
            <a:endParaRPr lang="en-US" sz="2400" b="1" dirty="0">
              <a:solidFill>
                <a:srgbClr val="964B00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7367" y="1205852"/>
            <a:ext cx="8034365" cy="475297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28600" marR="0" lvl="0" indent="-2286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Comisión para la desconcentración del sistema contable: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endParaRPr kumimoji="0" lang="es-E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20725" marR="0" lvl="1" indent="-263525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Antecedentes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Actividades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Asuntos tratados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Resultados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s-E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s-E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Nuevos lineamientos para el ejercicio de fondos externos</a:t>
            </a:r>
          </a:p>
          <a:p>
            <a:pPr marL="228600" marR="0" lvl="0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endParaRPr kumimoji="0" lang="es-E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endParaRPr kumimoji="0" lang="es-E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2286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Modificaciones para agilizar la comprobación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endParaRPr kumimoji="0" lang="es-E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2286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endParaRPr kumimoji="0" lang="es-E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2286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Proyectos en desarrollo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746274"/>
            <a:ext cx="8424862" cy="50403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ES" sz="2000" b="1" dirty="0" smtClean="0">
                <a:solidFill>
                  <a:schemeClr val="tx1"/>
                </a:solidFill>
                <a:latin typeface="Calibri" pitchFamily="34" charset="0"/>
              </a:rPr>
              <a:t>Antecedentes:</a:t>
            </a:r>
          </a:p>
          <a:p>
            <a:pPr algn="just" eaLnBrk="1" hangingPunct="1">
              <a:lnSpc>
                <a:spcPct val="80000"/>
              </a:lnSpc>
            </a:pPr>
            <a:endParaRPr lang="es-ES" sz="2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Se crea por acuerdo del Consejo de Rectores.</a:t>
            </a: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Surge debido al problema originado por el atraso en las comprobaciones.</a:t>
            </a: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La propuesta inicial es llevar a cabo la desconcentración del sistema de contabilidad institucional.</a:t>
            </a: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La </a:t>
            </a:r>
            <a:r>
              <a:rPr lang="es-ES" sz="2000" dirty="0" err="1" smtClean="0">
                <a:solidFill>
                  <a:schemeClr val="tx1"/>
                </a:solidFill>
                <a:latin typeface="Calibri" pitchFamily="34" charset="0"/>
              </a:rPr>
              <a:t>Vicerrectoría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 preside las sesiones y coordina los trabajos.</a:t>
            </a: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A la fecha ha sesionado en 12 ocasiones, que suman aproximadamente 30 horas de trabajo colectivo.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534149"/>
            <a:ext cx="8229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I. Comisión para la Desconcentración del Sistema Contable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921887"/>
            <a:ext cx="8424863" cy="5545137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s-ES" sz="2000" b="1" dirty="0" smtClean="0">
                <a:solidFill>
                  <a:schemeClr val="tx1"/>
                </a:solidFill>
                <a:latin typeface="Calibri" pitchFamily="34" charset="0"/>
              </a:rPr>
              <a:t>Actividades: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Análisis de sistemas contables internos. </a:t>
            </a: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Recopilación, análisis y síntesis de los documentos:</a:t>
            </a: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723900" lvl="1" indent="-3683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Plan Maestro para la desconcentración del sistema de Contabilidad (DF)</a:t>
            </a:r>
          </a:p>
          <a:p>
            <a:pPr marL="723900" lvl="1" indent="-3683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Análisis de estructuras de las coordinaciones de finanzas (</a:t>
            </a:r>
            <a:r>
              <a:rPr lang="es-ES" sz="2000" dirty="0" err="1" smtClean="0">
                <a:solidFill>
                  <a:schemeClr val="tx1"/>
                </a:solidFill>
                <a:latin typeface="Calibri" pitchFamily="34" charset="0"/>
              </a:rPr>
              <a:t>CGAdva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723900" lvl="1" indent="-3683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Revisión del marco normativo (Abogado </a:t>
            </a:r>
            <a:r>
              <a:rPr lang="es-ES" sz="2000" dirty="0" err="1" smtClean="0">
                <a:solidFill>
                  <a:schemeClr val="tx1"/>
                </a:solidFill>
                <a:latin typeface="Calibri" pitchFamily="34" charset="0"/>
              </a:rPr>
              <a:t>Gral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723900" lvl="1" indent="-3683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Estrategia para el desarrollo del sistema (CGTI)</a:t>
            </a:r>
          </a:p>
          <a:p>
            <a:pPr marL="723900" lvl="1" indent="-3683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Causas por las que existen saldos sin comprobar de los ejercicios 2007 y 2008 (VE)</a:t>
            </a:r>
          </a:p>
          <a:p>
            <a:pPr marL="723900" lvl="1" indent="-3683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err="1" smtClean="0">
                <a:solidFill>
                  <a:schemeClr val="tx1"/>
                </a:solidFill>
                <a:latin typeface="Calibri" pitchFamily="34" charset="0"/>
              </a:rPr>
              <a:t>URE’s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, chequeras y su distribución en la Red (VE)</a:t>
            </a:r>
          </a:p>
          <a:p>
            <a:pPr marL="723900" lvl="1" indent="-3683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Políticas y normas del Presupuesto de Ingresos y Egresos relacionadas con la contabilidad, y en particular, con la comprobación (VE)</a:t>
            </a:r>
          </a:p>
          <a:p>
            <a:pPr marL="355600" lvl="1" indent="-355600" algn="just" eaLnBrk="1" hangingPunct="1">
              <a:lnSpc>
                <a:spcPct val="80000"/>
              </a:lnSpc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Se realizaron encuestas, cuestionarios, entrevistas, peticiones y búsquedas para recabar información.</a:t>
            </a: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Se elaboraron y analizaron mapeos de diversos procesos y procedimientos.</a:t>
            </a:r>
          </a:p>
          <a:p>
            <a:pPr lvl="1" algn="just" eaLnBrk="1" hangingPunct="1">
              <a:lnSpc>
                <a:spcPct val="80000"/>
              </a:lnSpc>
              <a:buFontTx/>
              <a:buChar char="–"/>
            </a:pPr>
            <a:endParaRPr lang="es-ES" sz="2000" b="1" dirty="0" smtClean="0"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44269"/>
            <a:ext cx="8642350" cy="61928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s-ES" sz="1900" b="1" dirty="0" smtClean="0">
                <a:solidFill>
                  <a:schemeClr val="tx1"/>
                </a:solidFill>
                <a:latin typeface="Calibri" pitchFamily="34" charset="0"/>
              </a:rPr>
              <a:t>Asuntos tratados:</a:t>
            </a:r>
          </a:p>
          <a:p>
            <a:pPr algn="just" eaLnBrk="1" hangingPunct="1">
              <a:lnSpc>
                <a:spcPct val="80000"/>
              </a:lnSpc>
            </a:pPr>
            <a:endParaRPr lang="es-ES" sz="19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Presentación del diagnóstico y los avances de la Comisión ante el Consejo de Rectores.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Sesión del Consejo Técnico de Finanzas en el que se dieron a conocer los avances de la comisión, y las modificaciones a SIIAU-Web para simplificar las operaciones contables.</a:t>
            </a: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Análisis de los procedimientos actuales de ingresos de la institución.</a:t>
            </a: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Seguimiento de los saldos por comprobar.</a:t>
            </a: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Causas de los saldos por comprobar relacionadas con registro de bienes patrimoniales.</a:t>
            </a: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Informe sobre la gestión con deudores para recuperar saldos por comprobar.</a:t>
            </a: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Análisis del procedimiento actual de registro de bienes patrimoniales para proponer estrategias de automatización, simplificación y validación electrónica.</a:t>
            </a: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Estudio de costos de las comprobaciones del CUCEA.</a:t>
            </a: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endParaRPr lang="es-ES" sz="19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55600" indent="-355600" algn="just" eaLnBrk="1" hangingPunct="1">
              <a:lnSpc>
                <a:spcPct val="80000"/>
              </a:lnSpc>
              <a:spcBef>
                <a:spcPts val="0"/>
              </a:spcBef>
              <a:buFontTx/>
              <a:buChar char="•"/>
            </a:pPr>
            <a:r>
              <a:rPr lang="es-ES" sz="1900" dirty="0" smtClean="0">
                <a:solidFill>
                  <a:schemeClr val="tx1"/>
                </a:solidFill>
                <a:latin typeface="Calibri" pitchFamily="34" charset="0"/>
              </a:rPr>
              <a:t>Implicaciones normativas de la desconcentración de la contabilidad en cuanto a la validación de la comprobación y resguardo de documentos.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endParaRPr lang="es-ES" sz="19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95388"/>
            <a:ext cx="8424862" cy="47545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es-ES" sz="2000" b="1" dirty="0" smtClean="0">
                <a:solidFill>
                  <a:schemeClr val="tx1"/>
                </a:solidFill>
                <a:latin typeface="Calibri" pitchFamily="34" charset="0"/>
              </a:rPr>
              <a:t>Resultados: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es-ES" sz="2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609600" indent="-609600" algn="just" eaLnBrk="1" hangingPunct="1">
              <a:lnSpc>
                <a:spcPct val="80000"/>
              </a:lnSpc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Se han presentado propuestas y se han tomado decisiones para mejorar y simplificar el sistema contable: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endParaRPr lang="es-E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1371600" lvl="2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Propuesta de automatización del procedimiento de la “nota de débito” en el registro patrimonial de bienes.</a:t>
            </a:r>
          </a:p>
          <a:p>
            <a:pPr marL="1371600" lvl="2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es-ES" sz="2000" dirty="0">
              <a:solidFill>
                <a:schemeClr val="tx1"/>
              </a:solidFill>
              <a:latin typeface="Calibri" pitchFamily="34" charset="0"/>
            </a:endParaRPr>
          </a:p>
          <a:p>
            <a:pPr marL="1371600" lvl="2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Mejoras al Sistema SIIAU-Web. </a:t>
            </a:r>
          </a:p>
          <a:p>
            <a:pPr marL="1371600" lvl="2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es-ES" sz="2000" dirty="0">
              <a:solidFill>
                <a:schemeClr val="tx1"/>
              </a:solidFill>
              <a:latin typeface="Calibri" pitchFamily="34" charset="0"/>
            </a:endParaRPr>
          </a:p>
          <a:p>
            <a:pPr marL="1371600" lvl="2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Firma electrónica.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endParaRPr lang="es-ES" sz="2000" b="1" dirty="0" smtClean="0">
              <a:latin typeface="Calibri" pitchFamily="34" charset="0"/>
            </a:endParaRPr>
          </a:p>
          <a:p>
            <a:pPr marL="990600" lvl="1" indent="-533400" algn="just" eaLnBrk="1" hangingPunct="1">
              <a:lnSpc>
                <a:spcPct val="80000"/>
              </a:lnSpc>
            </a:pPr>
            <a:endParaRPr lang="es-ES" sz="2000" b="1" dirty="0" smtClean="0"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4 Marcador de contenido"/>
          <p:cNvSpPr>
            <a:spLocks noGrp="1"/>
          </p:cNvSpPr>
          <p:nvPr>
            <p:ph idx="1"/>
          </p:nvPr>
        </p:nvSpPr>
        <p:spPr>
          <a:xfrm>
            <a:off x="457200" y="690258"/>
            <a:ext cx="8229600" cy="5643602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s-ES" sz="2000" b="1" dirty="0" smtClean="0">
                <a:latin typeface="Calibri" pitchFamily="34" charset="0"/>
              </a:rPr>
              <a:t>Propuesta de automatización del procedimiento de la “nota de débito” en el registro patrimonial de bienes patrimoniales.</a:t>
            </a:r>
          </a:p>
          <a:p>
            <a:pPr marL="609600" indent="-609600" eaLnBrk="1" hangingPunct="1">
              <a:buFontTx/>
              <a:buAutoNum type="arabicPeriod"/>
            </a:pPr>
            <a:endParaRPr lang="es-ES" sz="2000" dirty="0">
              <a:latin typeface="Calibri" pitchFamily="34" charset="0"/>
            </a:endParaRPr>
          </a:p>
          <a:p>
            <a:pPr marL="0" indent="0" eaLnBrk="1" hangingPunct="1">
              <a:buNone/>
            </a:pPr>
            <a:r>
              <a:rPr lang="es-ES" sz="2000" dirty="0" smtClean="0">
                <a:latin typeface="Calibri" pitchFamily="34" charset="0"/>
              </a:rPr>
              <a:t>Surge del análisis del proceso actual de la nota de débito, con el objetivo de crear una funcionalidad en el sistema que permita a la Dirección de Finanzas validar electrónicamente las notas de débito, para que la Coordinación General de Patrimonio pueda verificar dicha validación en línea y poder continuar con el proceso. </a:t>
            </a:r>
          </a:p>
          <a:p>
            <a:pPr marL="609600" indent="-609600" eaLnBrk="1" hangingPunct="1">
              <a:buFontTx/>
              <a:buAutoNum type="arabicPeriod"/>
            </a:pPr>
            <a:endParaRPr lang="es-ES" sz="2000" b="1" dirty="0" smtClean="0">
              <a:latin typeface="Calibri" pitchFamily="34" charset="0"/>
            </a:endParaRPr>
          </a:p>
          <a:p>
            <a:pPr marL="355600" indent="-355600" algn="just">
              <a:lnSpc>
                <a:spcPct val="60000"/>
              </a:lnSpc>
              <a:buFontTx/>
              <a:buChar char="•"/>
            </a:pPr>
            <a:r>
              <a:rPr lang="es-ES_tradnl" sz="1900" dirty="0">
                <a:latin typeface="Calibri" pitchFamily="34" charset="0"/>
              </a:rPr>
              <a:t> Se reduce significativamente el tiempo para finalizar el </a:t>
            </a:r>
            <a:r>
              <a:rPr lang="es-ES_tradnl" sz="1900" dirty="0" smtClean="0">
                <a:latin typeface="Calibri" pitchFamily="34" charset="0"/>
              </a:rPr>
              <a:t>trámite</a:t>
            </a:r>
          </a:p>
          <a:p>
            <a:pPr marL="355600" indent="-355600" algn="just">
              <a:lnSpc>
                <a:spcPct val="60000"/>
              </a:lnSpc>
              <a:buNone/>
            </a:pPr>
            <a:endParaRPr lang="es-ES_tradnl" sz="1900" dirty="0">
              <a:latin typeface="Calibri" pitchFamily="34" charset="0"/>
            </a:endParaRPr>
          </a:p>
          <a:p>
            <a:pPr marL="355600" indent="-355600" algn="just">
              <a:lnSpc>
                <a:spcPct val="60000"/>
              </a:lnSpc>
              <a:buFontTx/>
              <a:buChar char="•"/>
            </a:pPr>
            <a:r>
              <a:rPr lang="es-ES_tradnl" sz="1900" dirty="0">
                <a:latin typeface="Calibri" pitchFamily="34" charset="0"/>
              </a:rPr>
              <a:t> Se elimina la utilización de papel en un tramite de alta </a:t>
            </a:r>
            <a:r>
              <a:rPr lang="es-ES_tradnl" sz="1900" dirty="0" smtClean="0">
                <a:latin typeface="Calibri" pitchFamily="34" charset="0"/>
              </a:rPr>
              <a:t>patrimonial</a:t>
            </a:r>
          </a:p>
          <a:p>
            <a:pPr marL="355600" indent="-355600" algn="just">
              <a:lnSpc>
                <a:spcPct val="60000"/>
              </a:lnSpc>
              <a:buNone/>
            </a:pPr>
            <a:endParaRPr lang="es-ES_tradnl" sz="1900" dirty="0">
              <a:latin typeface="Calibri" pitchFamily="34" charset="0"/>
            </a:endParaRPr>
          </a:p>
          <a:p>
            <a:pPr marL="355600" indent="-355600" algn="just">
              <a:lnSpc>
                <a:spcPct val="60000"/>
              </a:lnSpc>
              <a:buFontTx/>
              <a:buChar char="•"/>
            </a:pPr>
            <a:r>
              <a:rPr lang="es-ES_tradnl" sz="1900" dirty="0">
                <a:latin typeface="Calibri" pitchFamily="34" charset="0"/>
              </a:rPr>
              <a:t> La actualización constante de los inventarios de las </a:t>
            </a:r>
            <a:r>
              <a:rPr lang="es-ES_tradnl" sz="1900" dirty="0" smtClean="0">
                <a:latin typeface="Calibri" pitchFamily="34" charset="0"/>
              </a:rPr>
              <a:t>dependencias</a:t>
            </a:r>
          </a:p>
          <a:p>
            <a:pPr marL="355600" indent="-355600" algn="just">
              <a:lnSpc>
                <a:spcPct val="110000"/>
              </a:lnSpc>
              <a:buNone/>
            </a:pPr>
            <a:endParaRPr lang="es-ES_tradnl" sz="2000" dirty="0">
              <a:latin typeface="Calibri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_tradnl" sz="2000" dirty="0">
                <a:latin typeface="Calibri" pitchFamily="34" charset="0"/>
              </a:rPr>
              <a:t>Estatus: La Coordinación General </a:t>
            </a:r>
            <a:r>
              <a:rPr lang="es-ES_tradnl" sz="2000" dirty="0" smtClean="0">
                <a:latin typeface="Calibri" pitchFamily="34" charset="0"/>
              </a:rPr>
              <a:t>de Tecnologías de la información trabaja actualmente con la Coordinación General de </a:t>
            </a:r>
            <a:r>
              <a:rPr lang="es-ES_tradnl" sz="2000" dirty="0">
                <a:latin typeface="Calibri" pitchFamily="34" charset="0"/>
              </a:rPr>
              <a:t>Patrimonio </a:t>
            </a:r>
            <a:r>
              <a:rPr lang="es-ES_tradnl" sz="2000" dirty="0" smtClean="0">
                <a:latin typeface="Calibri" pitchFamily="34" charset="0"/>
              </a:rPr>
              <a:t>para su desarrollo e implementación.</a:t>
            </a:r>
            <a:endParaRPr lang="es-ES_tradnl" sz="2000" dirty="0">
              <a:latin typeface="Calibri" pitchFamily="34" charset="0"/>
            </a:endParaRPr>
          </a:p>
          <a:p>
            <a:pPr marL="355600" indent="-355600" algn="just">
              <a:lnSpc>
                <a:spcPct val="60000"/>
              </a:lnSpc>
              <a:buNone/>
            </a:pPr>
            <a:endParaRPr lang="es-ES_tradnl" sz="1900" dirty="0">
              <a:latin typeface="Calibri" pitchFamily="34" charset="0"/>
            </a:endParaRPr>
          </a:p>
          <a:p>
            <a:pPr marL="609600" indent="-609600" eaLnBrk="1" hangingPunct="1">
              <a:buNone/>
            </a:pPr>
            <a:endParaRPr lang="es-ES" sz="2000" b="1" dirty="0" smtClean="0"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4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609600" lvl="1" indent="-609600">
              <a:buNone/>
            </a:pPr>
            <a:r>
              <a:rPr lang="es-ES" sz="8000" b="1" dirty="0">
                <a:latin typeface="Calibri" pitchFamily="34" charset="0"/>
              </a:rPr>
              <a:t>2. </a:t>
            </a:r>
            <a:r>
              <a:rPr lang="es-ES" sz="8000" b="1" dirty="0" smtClean="0">
                <a:latin typeface="Calibri" pitchFamily="34" charset="0"/>
              </a:rPr>
              <a:t>   Mejoras </a:t>
            </a:r>
            <a:r>
              <a:rPr lang="es-ES" sz="8000" b="1" dirty="0">
                <a:latin typeface="Calibri" pitchFamily="34" charset="0"/>
              </a:rPr>
              <a:t>al Sistema SIIAU-Web.</a:t>
            </a:r>
          </a:p>
          <a:p>
            <a:pPr marL="990600" lvl="1" indent="-533400" algn="just" eaLnBrk="1" hangingPunct="1">
              <a:buFontTx/>
              <a:buNone/>
            </a:pPr>
            <a:endParaRPr lang="es-ES" sz="8000" b="1" dirty="0" smtClean="0">
              <a:latin typeface="Calibri" pitchFamily="34" charset="0"/>
            </a:endParaRPr>
          </a:p>
          <a:p>
            <a:pPr marL="990600" lvl="1" indent="-533400" algn="just" eaLnBrk="1" hangingPunct="1">
              <a:buFontTx/>
              <a:buNone/>
            </a:pPr>
            <a:r>
              <a:rPr lang="es-ES" sz="8000" dirty="0" smtClean="0">
                <a:latin typeface="Calibri" pitchFamily="34" charset="0"/>
              </a:rPr>
              <a:t>Módulos:</a:t>
            </a:r>
          </a:p>
          <a:p>
            <a:pPr marL="990600" lvl="1" indent="-533400" algn="just" eaLnBrk="1" hangingPunct="1">
              <a:buFontTx/>
              <a:buNone/>
            </a:pPr>
            <a:endParaRPr lang="es-ES" sz="8000" dirty="0" smtClean="0">
              <a:latin typeface="Calibri" pitchFamily="34" charset="0"/>
            </a:endParaRPr>
          </a:p>
          <a:p>
            <a:pPr marL="990600" lvl="1" indent="-533400" algn="just" eaLnBrk="1" hangingPunct="1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Depósitos por recurso</a:t>
            </a:r>
          </a:p>
          <a:p>
            <a:pPr marL="990600" lvl="1" indent="-533400" algn="just" eaLnBrk="1" hangingPunct="1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Depósitos concentradora y ejecutora</a:t>
            </a:r>
          </a:p>
          <a:p>
            <a:pPr marL="990600" lvl="1" indent="-533400" algn="just" eaLnBrk="1" hangingPunct="1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Pago a proveedor y comprobación de efectivo</a:t>
            </a:r>
          </a:p>
          <a:p>
            <a:pPr marL="990600" lvl="1" indent="-533400" algn="just" eaLnBrk="1" hangingPunct="1">
              <a:buNone/>
            </a:pPr>
            <a:endParaRPr lang="es-ES" sz="8000" dirty="0" smtClean="0">
              <a:latin typeface="Calibri" pitchFamily="34" charset="0"/>
            </a:endParaRPr>
          </a:p>
          <a:p>
            <a:pPr marL="990600" lvl="1" indent="-533400" algn="just" eaLnBrk="1" hangingPunct="1">
              <a:buNone/>
            </a:pPr>
            <a:r>
              <a:rPr lang="es-ES" sz="8000" dirty="0" smtClean="0">
                <a:latin typeface="Calibri" pitchFamily="34" charset="0"/>
              </a:rPr>
              <a:t>Funcionalidades:</a:t>
            </a:r>
          </a:p>
          <a:p>
            <a:pPr marL="990600" lvl="1" indent="-533400" algn="just" eaLnBrk="1" hangingPunct="1">
              <a:buNone/>
            </a:pPr>
            <a:endParaRPr lang="es-ES" sz="8000" dirty="0" smtClean="0">
              <a:latin typeface="Calibri" pitchFamily="34" charset="0"/>
            </a:endParaRPr>
          </a:p>
          <a:p>
            <a:pPr marL="990600" lvl="1" indent="-533400" algn="just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Filtro por proyecto</a:t>
            </a:r>
          </a:p>
          <a:p>
            <a:pPr marL="990600" lvl="1" indent="-533400" algn="just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Reporte de gastos por comprobar</a:t>
            </a:r>
          </a:p>
          <a:p>
            <a:pPr marL="990600" lvl="1" indent="-533400" algn="just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Comprobación de efectivo/pago a proveedor</a:t>
            </a:r>
          </a:p>
          <a:p>
            <a:pPr marL="990600" lvl="1" indent="-533400" algn="just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Pagos directos</a:t>
            </a:r>
          </a:p>
          <a:p>
            <a:pPr marL="990600" lvl="1" indent="-533400" algn="just">
              <a:buFont typeface="Arial" pitchFamily="34" charset="0"/>
              <a:buChar char="•"/>
            </a:pPr>
            <a:r>
              <a:rPr lang="es-ES" sz="8000" dirty="0" smtClean="0">
                <a:latin typeface="Calibri" pitchFamily="34" charset="0"/>
              </a:rPr>
              <a:t>Techo </a:t>
            </a:r>
            <a:r>
              <a:rPr lang="es-ES" sz="8000" dirty="0" err="1" smtClean="0">
                <a:latin typeface="Calibri" pitchFamily="34" charset="0"/>
              </a:rPr>
              <a:t>Fip’s</a:t>
            </a:r>
            <a:endParaRPr lang="es-ES" sz="8000" dirty="0" smtClean="0">
              <a:latin typeface="Calibri" pitchFamily="34" charset="0"/>
            </a:endParaRPr>
          </a:p>
          <a:p>
            <a:pPr marL="990600" lvl="1" indent="-533400" algn="just" eaLnBrk="1" hangingPunct="1">
              <a:buNone/>
            </a:pPr>
            <a:endParaRPr lang="es-ES" sz="2000" b="1" dirty="0" smtClean="0">
              <a:latin typeface="Calibri" pitchFamily="34" charset="0"/>
            </a:endParaRPr>
          </a:p>
          <a:p>
            <a:pPr marL="990600" lvl="1" indent="-533400" algn="just" eaLnBrk="1" hangingPunct="1">
              <a:buFontTx/>
              <a:buNone/>
            </a:pPr>
            <a:endParaRPr lang="es-ES" sz="2000" b="1" dirty="0" smtClean="0">
              <a:latin typeface="Calibri" pitchFamily="34" charset="0"/>
            </a:endParaRPr>
          </a:p>
          <a:p>
            <a:pPr marL="990600" lvl="1" indent="-533400" algn="just" eaLnBrk="1" hangingPunct="1">
              <a:buFontTx/>
              <a:buNone/>
            </a:pPr>
            <a:r>
              <a:rPr lang="es-ES" sz="2000" b="1" dirty="0" smtClean="0">
                <a:latin typeface="Calibri" pitchFamily="34" charset="0"/>
              </a:rPr>
              <a:t> </a:t>
            </a:r>
          </a:p>
          <a:p>
            <a:pPr marL="990600" lvl="1" indent="-533400" algn="just" eaLnBrk="1" hangingPunct="1">
              <a:buFontTx/>
              <a:buNone/>
            </a:pPr>
            <a:endParaRPr lang="es-ES" sz="2000" b="1" dirty="0" smtClean="0">
              <a:latin typeface="Calibri" pitchFamily="34" charset="0"/>
            </a:endParaRPr>
          </a:p>
          <a:p>
            <a:pPr marL="609600" indent="-609600" eaLnBrk="1" hangingPunct="1"/>
            <a:endParaRPr lang="es-ES" sz="2000" dirty="0" smtClean="0"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000108"/>
            <a:ext cx="8229600" cy="517525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ES" sz="2000" b="1" dirty="0" smtClean="0">
                <a:latin typeface="Calibri" pitchFamily="34" charset="0"/>
              </a:rPr>
              <a:t>3.   Firma Electrónica Avanzada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Se llevó a cabo el taller “Firma Electrónica y Emisión de Certificados”, en el que se dio a conocer: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sz="2000" dirty="0" smtClean="0">
              <a:latin typeface="Calibri" pitchFamily="34" charset="0"/>
            </a:endParaRP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Calibri" pitchFamily="34" charset="0"/>
              </a:rPr>
              <a:t>Qué es la firma electrónica avanzada</a:t>
            </a: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ES" sz="2000" dirty="0" smtClean="0">
              <a:latin typeface="Calibri" pitchFamily="34" charset="0"/>
            </a:endParaRP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Calibri" pitchFamily="34" charset="0"/>
              </a:rPr>
              <a:t>Cuál es su sustento legal</a:t>
            </a: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ES" sz="2000" dirty="0" smtClean="0">
              <a:latin typeface="Calibri" pitchFamily="34" charset="0"/>
            </a:endParaRP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Calibri" pitchFamily="34" charset="0"/>
              </a:rPr>
              <a:t>Para qué sirve </a:t>
            </a: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ES" sz="2000" dirty="0" smtClean="0">
              <a:latin typeface="Calibri" pitchFamily="34" charset="0"/>
            </a:endParaRP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Calibri" pitchFamily="34" charset="0"/>
              </a:rPr>
              <a:t>Cuáles son los requerimientos tecnológicos</a:t>
            </a: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ES" sz="2000" dirty="0" smtClean="0">
              <a:latin typeface="Calibri" pitchFamily="34" charset="0"/>
            </a:endParaRP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Calibri" pitchFamily="34" charset="0"/>
              </a:rPr>
              <a:t>Cuáles son los avances, las implicaciones y las posibilidades que hay para implantar la firma electrónica en la </a:t>
            </a:r>
            <a:r>
              <a:rPr lang="es-ES" sz="2000" dirty="0" err="1" smtClean="0">
                <a:latin typeface="Calibri" pitchFamily="34" charset="0"/>
              </a:rPr>
              <a:t>UdeG</a:t>
            </a:r>
            <a:r>
              <a:rPr lang="es-ES" sz="2000" dirty="0" smtClean="0">
                <a:latin typeface="Calibri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s-E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sz="2000" dirty="0" smtClean="0">
                <a:latin typeface="Calibri" pitchFamily="34" charset="0"/>
              </a:rPr>
              <a:t>Las dependencias de la administración general expusieron sus propuestas de los procesos en los que se podría implantar la firma electrónica.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14"/>
            <a:ext cx="4643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2000" b="1" dirty="0" smtClean="0">
                <a:solidFill>
                  <a:srgbClr val="964B00"/>
                </a:solidFill>
                <a:latin typeface="Calibri" pitchFamily="34" charset="0"/>
              </a:rPr>
              <a:t>Comisión para la desconcentración del Sistema Contable</a:t>
            </a:r>
            <a:endParaRPr lang="es-ES" sz="2000" b="1" dirty="0">
              <a:solidFill>
                <a:srgbClr val="964B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1339</Words>
  <Application>Microsoft Office PowerPoint</Application>
  <PresentationFormat>Presentación en pantalla (4:3)</PresentationFormat>
  <Paragraphs>190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Default Design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II. Nuevos lineamientos para el ejercicio de fondos externos</vt:lpstr>
      <vt:lpstr>Diapositiva 12</vt:lpstr>
      <vt:lpstr>III. Modificaciones para agilizar el proceso de entrega de comprobaciones del ejercicio 2009.</vt:lpstr>
      <vt:lpstr>VI. Innovación de la Gestión Académica y Administrativa</vt:lpstr>
      <vt:lpstr>Diapositiva 15</vt:lpstr>
    </vt:vector>
  </TitlesOfParts>
  <Company>Universidad de Guadalajara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Mayola Haro</dc:creator>
  <cp:lastModifiedBy>2520729</cp:lastModifiedBy>
  <cp:revision>17</cp:revision>
  <dcterms:created xsi:type="dcterms:W3CDTF">2009-10-14T23:58:02Z</dcterms:created>
  <dcterms:modified xsi:type="dcterms:W3CDTF">2009-10-16T03:03:49Z</dcterms:modified>
</cp:coreProperties>
</file>