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9" r:id="rId6"/>
    <p:sldId id="268" r:id="rId7"/>
    <p:sldId id="267" r:id="rId8"/>
    <p:sldId id="266" r:id="rId9"/>
    <p:sldId id="265" r:id="rId10"/>
    <p:sldId id="264" r:id="rId11"/>
    <p:sldId id="263" r:id="rId12"/>
    <p:sldId id="262" r:id="rId13"/>
    <p:sldId id="261" r:id="rId14"/>
    <p:sldId id="260" r:id="rId15"/>
    <p:sldId id="272" r:id="rId16"/>
    <p:sldId id="271" r:id="rId17"/>
    <p:sldId id="270" r:id="rId18"/>
  </p:sldIdLst>
  <p:sldSz cx="9144000" cy="6858000" type="screen4x3"/>
  <p:notesSz cx="6797675" cy="9929813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-78" y="-1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F6188-B6F6-44C8-AD02-FDA34EF462F0}" type="datetimeFigureOut">
              <a:rPr lang="es-MX" smtClean="0"/>
              <a:pPr/>
              <a:t>18/01/2010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FE3E72-703C-4F77-8DDD-70C7E2312756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F6188-B6F6-44C8-AD02-FDA34EF462F0}" type="datetimeFigureOut">
              <a:rPr lang="es-MX" smtClean="0"/>
              <a:pPr/>
              <a:t>18/01/2010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FE3E72-703C-4F77-8DDD-70C7E2312756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F6188-B6F6-44C8-AD02-FDA34EF462F0}" type="datetimeFigureOut">
              <a:rPr lang="es-MX" smtClean="0"/>
              <a:pPr/>
              <a:t>18/01/2010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FE3E72-703C-4F77-8DDD-70C7E2312756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F6188-B6F6-44C8-AD02-FDA34EF462F0}" type="datetimeFigureOut">
              <a:rPr lang="es-MX" smtClean="0"/>
              <a:pPr/>
              <a:t>18/01/2010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FE3E72-703C-4F77-8DDD-70C7E2312756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F6188-B6F6-44C8-AD02-FDA34EF462F0}" type="datetimeFigureOut">
              <a:rPr lang="es-MX" smtClean="0"/>
              <a:pPr/>
              <a:t>18/01/2010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FE3E72-703C-4F77-8DDD-70C7E2312756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F6188-B6F6-44C8-AD02-FDA34EF462F0}" type="datetimeFigureOut">
              <a:rPr lang="es-MX" smtClean="0"/>
              <a:pPr/>
              <a:t>18/01/2010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FE3E72-703C-4F77-8DDD-70C7E2312756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F6188-B6F6-44C8-AD02-FDA34EF462F0}" type="datetimeFigureOut">
              <a:rPr lang="es-MX" smtClean="0"/>
              <a:pPr/>
              <a:t>18/01/2010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FE3E72-703C-4F77-8DDD-70C7E2312756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F6188-B6F6-44C8-AD02-FDA34EF462F0}" type="datetimeFigureOut">
              <a:rPr lang="es-MX" smtClean="0"/>
              <a:pPr/>
              <a:t>18/01/2010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FE3E72-703C-4F77-8DDD-70C7E2312756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F6188-B6F6-44C8-AD02-FDA34EF462F0}" type="datetimeFigureOut">
              <a:rPr lang="es-MX" smtClean="0"/>
              <a:pPr/>
              <a:t>18/01/2010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FE3E72-703C-4F77-8DDD-70C7E2312756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F6188-B6F6-44C8-AD02-FDA34EF462F0}" type="datetimeFigureOut">
              <a:rPr lang="es-MX" smtClean="0"/>
              <a:pPr/>
              <a:t>18/01/2010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FE3E72-703C-4F77-8DDD-70C7E2312756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F6188-B6F6-44C8-AD02-FDA34EF462F0}" type="datetimeFigureOut">
              <a:rPr lang="es-MX" smtClean="0"/>
              <a:pPr/>
              <a:t>18/01/2010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FE3E72-703C-4F77-8DDD-70C7E2312756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4F6188-B6F6-44C8-AD02-FDA34EF462F0}" type="datetimeFigureOut">
              <a:rPr lang="es-MX" smtClean="0"/>
              <a:pPr/>
              <a:t>18/01/2010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FE3E72-703C-4F77-8DDD-70C7E2312756}" type="slidenum">
              <a:rPr lang="es-MX" smtClean="0"/>
              <a:pPr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85786" y="500042"/>
            <a:ext cx="7772400" cy="1470025"/>
          </a:xfrm>
        </p:spPr>
        <p:txBody>
          <a:bodyPr>
            <a:normAutofit/>
          </a:bodyPr>
          <a:lstStyle/>
          <a:p>
            <a:r>
              <a:rPr lang="es-MX" dirty="0" smtClean="0"/>
              <a:t>UNIVERSIDAD DE GUADALAJARA</a:t>
            </a:r>
            <a:endParaRPr lang="es-MX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071538" y="2428868"/>
            <a:ext cx="7358114" cy="1752600"/>
          </a:xfrm>
        </p:spPr>
        <p:txBody>
          <a:bodyPr>
            <a:normAutofit fontScale="92500" lnSpcReduction="10000"/>
          </a:bodyPr>
          <a:lstStyle/>
          <a:p>
            <a:r>
              <a:rPr lang="es-MX" dirty="0" smtClean="0"/>
              <a:t>PROPUESTA DE INCREMENTO A LOS CUPOS DE LOS PROGRAMAS EDUCATIVOS EN LOS CENTROS UNIVERSITARIOS PARA EL CALENDARIO ESCOLAR 2010 A</a:t>
            </a:r>
          </a:p>
        </p:txBody>
      </p:sp>
      <p:sp>
        <p:nvSpPr>
          <p:cNvPr id="4" name="3 CuadroTexto"/>
          <p:cNvSpPr txBox="1"/>
          <p:nvPr/>
        </p:nvSpPr>
        <p:spPr>
          <a:xfrm>
            <a:off x="6500826" y="5357826"/>
            <a:ext cx="17148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 smtClean="0"/>
              <a:t>ENERO DE 2010 </a:t>
            </a:r>
            <a:endParaRPr lang="es-MX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14348" y="142852"/>
            <a:ext cx="7772400" cy="1071570"/>
          </a:xfrm>
        </p:spPr>
        <p:txBody>
          <a:bodyPr>
            <a:normAutofit fontScale="90000"/>
          </a:bodyPr>
          <a:lstStyle/>
          <a:p>
            <a:r>
              <a:rPr lang="es-MX" dirty="0" smtClean="0"/>
              <a:t>Propuesta por Centro Universitario</a:t>
            </a:r>
            <a:endParaRPr lang="es-MX" dirty="0"/>
          </a:p>
        </p:txBody>
      </p:sp>
      <p:sp>
        <p:nvSpPr>
          <p:cNvPr id="4" name="3 CuadroTexto"/>
          <p:cNvSpPr txBox="1"/>
          <p:nvPr/>
        </p:nvSpPr>
        <p:spPr>
          <a:xfrm>
            <a:off x="6357950" y="5929330"/>
            <a:ext cx="23666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200" dirty="0" smtClean="0"/>
              <a:t>Fuente: SIIAU-ESCOLAR.</a:t>
            </a:r>
          </a:p>
          <a:p>
            <a:pPr algn="r"/>
            <a:r>
              <a:rPr lang="es-MX" sz="1200" dirty="0" smtClean="0"/>
              <a:t>septiembre de 2009</a:t>
            </a:r>
            <a:endParaRPr lang="es-MX" sz="1200" dirty="0"/>
          </a:p>
        </p:txBody>
      </p:sp>
      <p:graphicFrame>
        <p:nvGraphicFramePr>
          <p:cNvPr id="5" name="4 Tabla"/>
          <p:cNvGraphicFramePr>
            <a:graphicFrameLocks noGrp="1"/>
          </p:cNvGraphicFramePr>
          <p:nvPr/>
        </p:nvGraphicFramePr>
        <p:xfrm>
          <a:off x="500034" y="988044"/>
          <a:ext cx="8358251" cy="4869848"/>
        </p:xfrm>
        <a:graphic>
          <a:graphicData uri="http://schemas.openxmlformats.org/drawingml/2006/table">
            <a:tbl>
              <a:tblPr/>
              <a:tblGrid>
                <a:gridCol w="3553505"/>
                <a:gridCol w="800791"/>
                <a:gridCol w="800791"/>
                <a:gridCol w="800791"/>
                <a:gridCol w="800791"/>
                <a:gridCol w="800791"/>
                <a:gridCol w="800791"/>
              </a:tblGrid>
              <a:tr h="445514">
                <a:tc>
                  <a:txBody>
                    <a:bodyPr/>
                    <a:lstStyle/>
                    <a:p>
                      <a:pPr algn="ctr" fontAlgn="b"/>
                      <a:endParaRPr lang="es-MX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304" marR="7304" marT="730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es-MX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Cupo 2009 A</a:t>
                      </a:r>
                    </a:p>
                  </a:txBody>
                  <a:tcPr marL="7304" marR="7304" marT="730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es-MX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Cupo 2010 A</a:t>
                      </a:r>
                    </a:p>
                  </a:txBody>
                  <a:tcPr marL="7304" marR="7304" marT="73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es-MX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Diferencia en cupos</a:t>
                      </a:r>
                    </a:p>
                  </a:txBody>
                  <a:tcPr marL="7304" marR="7304" marT="73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es-MX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Aspirantes 2010 A</a:t>
                      </a:r>
                    </a:p>
                  </a:txBody>
                  <a:tcPr marL="7304" marR="7304" marT="73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es-MX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Propuesta incremento cupo 10%</a:t>
                      </a:r>
                    </a:p>
                  </a:txBody>
                  <a:tcPr marL="7304" marR="7304" marT="73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es-MX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Cupo 2010 A final</a:t>
                      </a:r>
                    </a:p>
                  </a:txBody>
                  <a:tcPr marL="7304" marR="7304" marT="73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6070">
                <a:tc>
                  <a:txBody>
                    <a:bodyPr/>
                    <a:lstStyle/>
                    <a:p>
                      <a:pPr algn="ctr" fontAlgn="b"/>
                      <a:r>
                        <a:rPr lang="es-MX" sz="13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C. U. DE LA CIENEGA</a:t>
                      </a:r>
                    </a:p>
                  </a:txBody>
                  <a:tcPr marL="7304" marR="7304" marT="730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3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304" marR="7304" marT="73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304" marR="7304" marT="73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304" marR="7304" marT="73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304" marR="7304" marT="73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3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304" marR="7304" marT="73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304" marR="7304" marT="73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</a:tr>
              <a:tr h="146070">
                <a:tc>
                  <a:txBody>
                    <a:bodyPr/>
                    <a:lstStyle/>
                    <a:p>
                      <a:pPr algn="l" fontAlgn="b"/>
                      <a:r>
                        <a:rPr lang="es-MX" sz="1300" b="1" i="1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C. U. DE LA CIENEGA - SEDE ATOTONILCO</a:t>
                      </a:r>
                    </a:p>
                  </a:txBody>
                  <a:tcPr marL="65732" marR="7304" marT="730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3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304" marR="7304" marT="73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304" marR="7304" marT="73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304" marR="7304" marT="73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304" marR="7304" marT="73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304" marR="7304" marT="73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304" marR="7304" marT="73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</a:tr>
              <a:tr h="146070">
                <a:tc>
                  <a:txBody>
                    <a:bodyPr/>
                    <a:lstStyle/>
                    <a:p>
                      <a:pPr algn="l" fontAlgn="b"/>
                      <a:r>
                        <a:rPr lang="es-MX" sz="13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ABOGADO</a:t>
                      </a:r>
                    </a:p>
                  </a:txBody>
                  <a:tcPr marL="131463" marR="7304" marT="730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45</a:t>
                      </a:r>
                    </a:p>
                  </a:txBody>
                  <a:tcPr marL="7304" marR="7304" marT="73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3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50</a:t>
                      </a:r>
                    </a:p>
                  </a:txBody>
                  <a:tcPr marL="7304" marR="7304" marT="73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7304" marR="7304" marT="73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41</a:t>
                      </a:r>
                    </a:p>
                  </a:txBody>
                  <a:tcPr marL="7304" marR="7304" marT="73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7304" marR="7304" marT="73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50</a:t>
                      </a:r>
                    </a:p>
                  </a:txBody>
                  <a:tcPr marL="7304" marR="7304" marT="73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146070">
                <a:tc>
                  <a:txBody>
                    <a:bodyPr/>
                    <a:lstStyle/>
                    <a:p>
                      <a:pPr algn="l" fontAlgn="b"/>
                      <a:r>
                        <a:rPr lang="es-MX" sz="1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LICENCIATURA EN ADMINISTRACION        </a:t>
                      </a:r>
                    </a:p>
                  </a:txBody>
                  <a:tcPr marL="131463" marR="7304" marT="730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50</a:t>
                      </a:r>
                    </a:p>
                  </a:txBody>
                  <a:tcPr marL="7304" marR="7304" marT="73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3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45</a:t>
                      </a:r>
                    </a:p>
                  </a:txBody>
                  <a:tcPr marL="7304" marR="7304" marT="73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-5</a:t>
                      </a:r>
                    </a:p>
                  </a:txBody>
                  <a:tcPr marL="7304" marR="7304" marT="73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39</a:t>
                      </a:r>
                    </a:p>
                  </a:txBody>
                  <a:tcPr marL="7304" marR="7304" marT="73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7304" marR="7304" marT="73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45</a:t>
                      </a:r>
                    </a:p>
                  </a:txBody>
                  <a:tcPr marL="7304" marR="7304" marT="73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146070">
                <a:tc>
                  <a:txBody>
                    <a:bodyPr/>
                    <a:lstStyle/>
                    <a:p>
                      <a:pPr algn="l" fontAlgn="b"/>
                      <a:r>
                        <a:rPr lang="es-MX" sz="1300" b="1" i="1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C. U. DE LA CIENEGA - SEDE LA BARCA</a:t>
                      </a:r>
                    </a:p>
                  </a:txBody>
                  <a:tcPr marL="65732" marR="7304" marT="730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304" marR="7304" marT="73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3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304" marR="7304" marT="73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304" marR="7304" marT="73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304" marR="7304" marT="73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304" marR="7304" marT="73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304" marR="7304" marT="73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</a:tr>
              <a:tr h="146070">
                <a:tc>
                  <a:txBody>
                    <a:bodyPr/>
                    <a:lstStyle/>
                    <a:p>
                      <a:pPr algn="l" fontAlgn="b"/>
                      <a:r>
                        <a:rPr lang="es-MX" sz="1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ABOGADO</a:t>
                      </a:r>
                    </a:p>
                  </a:txBody>
                  <a:tcPr marL="131463" marR="7304" marT="730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50</a:t>
                      </a:r>
                    </a:p>
                  </a:txBody>
                  <a:tcPr marL="7304" marR="7304" marT="73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3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50</a:t>
                      </a:r>
                    </a:p>
                  </a:txBody>
                  <a:tcPr marL="7304" marR="7304" marT="73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7304" marR="7304" marT="73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43</a:t>
                      </a:r>
                    </a:p>
                  </a:txBody>
                  <a:tcPr marL="7304" marR="7304" marT="73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7304" marR="7304" marT="73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50</a:t>
                      </a:r>
                    </a:p>
                  </a:txBody>
                  <a:tcPr marL="7304" marR="7304" marT="73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146070">
                <a:tc>
                  <a:txBody>
                    <a:bodyPr/>
                    <a:lstStyle/>
                    <a:p>
                      <a:pPr algn="l" fontAlgn="b"/>
                      <a:r>
                        <a:rPr lang="es-MX" sz="1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LICENCIATURA EN AGRONEGOCIOS</a:t>
                      </a:r>
                    </a:p>
                  </a:txBody>
                  <a:tcPr marL="131463" marR="7304" marT="730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45</a:t>
                      </a:r>
                    </a:p>
                  </a:txBody>
                  <a:tcPr marL="7304" marR="7304" marT="73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3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45</a:t>
                      </a:r>
                    </a:p>
                  </a:txBody>
                  <a:tcPr marL="7304" marR="7304" marT="73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7304" marR="7304" marT="73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31</a:t>
                      </a:r>
                    </a:p>
                  </a:txBody>
                  <a:tcPr marL="7304" marR="7304" marT="73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7304" marR="7304" marT="73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45</a:t>
                      </a:r>
                    </a:p>
                  </a:txBody>
                  <a:tcPr marL="7304" marR="7304" marT="73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146070">
                <a:tc>
                  <a:txBody>
                    <a:bodyPr/>
                    <a:lstStyle/>
                    <a:p>
                      <a:pPr algn="l" fontAlgn="b"/>
                      <a:r>
                        <a:rPr lang="es-MX" sz="1300" b="1" i="1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C. U. DE LA CIENEGA - SEDE OCOTLAN</a:t>
                      </a:r>
                    </a:p>
                  </a:txBody>
                  <a:tcPr marL="65732" marR="7304" marT="730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304" marR="7304" marT="73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3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304" marR="7304" marT="73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304" marR="7304" marT="73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304" marR="7304" marT="73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304" marR="7304" marT="73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304" marR="7304" marT="73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</a:tr>
              <a:tr h="146070">
                <a:tc>
                  <a:txBody>
                    <a:bodyPr/>
                    <a:lstStyle/>
                    <a:p>
                      <a:pPr algn="l" fontAlgn="b"/>
                      <a:r>
                        <a:rPr lang="es-MX" sz="1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ABOGADO</a:t>
                      </a:r>
                    </a:p>
                  </a:txBody>
                  <a:tcPr marL="131463" marR="7304" marT="730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50</a:t>
                      </a:r>
                    </a:p>
                  </a:txBody>
                  <a:tcPr marL="7304" marR="7304" marT="73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50</a:t>
                      </a:r>
                    </a:p>
                  </a:txBody>
                  <a:tcPr marL="7304" marR="7304" marT="73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3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7304" marR="7304" marT="73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86</a:t>
                      </a:r>
                    </a:p>
                  </a:txBody>
                  <a:tcPr marL="7304" marR="7304" marT="73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7304" marR="7304" marT="73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55</a:t>
                      </a:r>
                    </a:p>
                  </a:txBody>
                  <a:tcPr marL="7304" marR="7304" marT="73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6070">
                <a:tc>
                  <a:txBody>
                    <a:bodyPr/>
                    <a:lstStyle/>
                    <a:p>
                      <a:pPr algn="l" fontAlgn="b"/>
                      <a:r>
                        <a:rPr lang="es-MX" sz="1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LICENCIATURA EN ADMINISTRACION        </a:t>
                      </a:r>
                    </a:p>
                  </a:txBody>
                  <a:tcPr marL="131463" marR="7304" marT="730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45</a:t>
                      </a:r>
                    </a:p>
                  </a:txBody>
                  <a:tcPr marL="7304" marR="7304" marT="73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45</a:t>
                      </a:r>
                    </a:p>
                  </a:txBody>
                  <a:tcPr marL="7304" marR="7304" marT="73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3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7304" marR="7304" marT="73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61</a:t>
                      </a:r>
                    </a:p>
                  </a:txBody>
                  <a:tcPr marL="7304" marR="7304" marT="73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7304" marR="7304" marT="73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50</a:t>
                      </a:r>
                    </a:p>
                  </a:txBody>
                  <a:tcPr marL="7304" marR="7304" marT="73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6070">
                <a:tc>
                  <a:txBody>
                    <a:bodyPr/>
                    <a:lstStyle/>
                    <a:p>
                      <a:pPr algn="l" fontAlgn="b"/>
                      <a:r>
                        <a:rPr lang="es-MX" sz="1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LICENCIATURA EN CONTADURIA PUBLICA</a:t>
                      </a:r>
                    </a:p>
                  </a:txBody>
                  <a:tcPr marL="131463" marR="7304" marT="730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45</a:t>
                      </a:r>
                    </a:p>
                  </a:txBody>
                  <a:tcPr marL="7304" marR="7304" marT="73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45</a:t>
                      </a:r>
                    </a:p>
                  </a:txBody>
                  <a:tcPr marL="7304" marR="7304" marT="73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3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7304" marR="7304" marT="73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43</a:t>
                      </a:r>
                    </a:p>
                  </a:txBody>
                  <a:tcPr marL="7304" marR="7304" marT="73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7304" marR="7304" marT="73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45</a:t>
                      </a:r>
                    </a:p>
                  </a:txBody>
                  <a:tcPr marL="7304" marR="7304" marT="73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146070">
                <a:tc>
                  <a:txBody>
                    <a:bodyPr/>
                    <a:lstStyle/>
                    <a:p>
                      <a:pPr algn="l" fontAlgn="b"/>
                      <a:r>
                        <a:rPr lang="es-MX" sz="1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LICENCIATURA EN INGENIERIA EN COMPUTACION           </a:t>
                      </a:r>
                    </a:p>
                  </a:txBody>
                  <a:tcPr marL="131463" marR="7304" marT="730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45</a:t>
                      </a:r>
                    </a:p>
                  </a:txBody>
                  <a:tcPr marL="7304" marR="7304" marT="73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45</a:t>
                      </a:r>
                    </a:p>
                  </a:txBody>
                  <a:tcPr marL="7304" marR="7304" marT="73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3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7304" marR="7304" marT="73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60</a:t>
                      </a:r>
                    </a:p>
                  </a:txBody>
                  <a:tcPr marL="7304" marR="7304" marT="73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7304" marR="7304" marT="73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50</a:t>
                      </a:r>
                    </a:p>
                  </a:txBody>
                  <a:tcPr marL="7304" marR="7304" marT="73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6070">
                <a:tc>
                  <a:txBody>
                    <a:bodyPr/>
                    <a:lstStyle/>
                    <a:p>
                      <a:pPr algn="l" fontAlgn="b"/>
                      <a:r>
                        <a:rPr lang="es-MX" sz="1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LICENCIATURA EN INGENIERIA INDUSTRIAL               </a:t>
                      </a:r>
                    </a:p>
                  </a:txBody>
                  <a:tcPr marL="131463" marR="7304" marT="730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45</a:t>
                      </a:r>
                    </a:p>
                  </a:txBody>
                  <a:tcPr marL="7304" marR="7304" marT="73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45</a:t>
                      </a:r>
                    </a:p>
                  </a:txBody>
                  <a:tcPr marL="7304" marR="7304" marT="73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3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7304" marR="7304" marT="73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70</a:t>
                      </a:r>
                    </a:p>
                  </a:txBody>
                  <a:tcPr marL="7304" marR="7304" marT="73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7304" marR="7304" marT="73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50</a:t>
                      </a:r>
                    </a:p>
                  </a:txBody>
                  <a:tcPr marL="7304" marR="7304" marT="73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6070">
                <a:tc>
                  <a:txBody>
                    <a:bodyPr/>
                    <a:lstStyle/>
                    <a:p>
                      <a:pPr algn="l" fontAlgn="b"/>
                      <a:r>
                        <a:rPr lang="es-MX" sz="1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LICENCIATURA EN INGENIERIA QUIMICA                  </a:t>
                      </a:r>
                    </a:p>
                  </a:txBody>
                  <a:tcPr marL="131463" marR="7304" marT="730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45</a:t>
                      </a:r>
                    </a:p>
                  </a:txBody>
                  <a:tcPr marL="7304" marR="7304" marT="73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45</a:t>
                      </a:r>
                    </a:p>
                  </a:txBody>
                  <a:tcPr marL="7304" marR="7304" marT="73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7304" marR="7304" marT="73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3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66</a:t>
                      </a:r>
                    </a:p>
                  </a:txBody>
                  <a:tcPr marL="7304" marR="7304" marT="73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7304" marR="7304" marT="73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50</a:t>
                      </a:r>
                    </a:p>
                  </a:txBody>
                  <a:tcPr marL="7304" marR="7304" marT="73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6070">
                <a:tc>
                  <a:txBody>
                    <a:bodyPr/>
                    <a:lstStyle/>
                    <a:p>
                      <a:pPr algn="l" fontAlgn="b"/>
                      <a:r>
                        <a:rPr lang="es-MX" sz="1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LICENCIATURA EN MERCADOTECNIA         </a:t>
                      </a:r>
                    </a:p>
                  </a:txBody>
                  <a:tcPr marL="131463" marR="7304" marT="730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45</a:t>
                      </a:r>
                    </a:p>
                  </a:txBody>
                  <a:tcPr marL="7304" marR="7304" marT="73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45</a:t>
                      </a:r>
                    </a:p>
                  </a:txBody>
                  <a:tcPr marL="7304" marR="7304" marT="73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7304" marR="7304" marT="73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3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56</a:t>
                      </a:r>
                    </a:p>
                  </a:txBody>
                  <a:tcPr marL="7304" marR="7304" marT="73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7304" marR="7304" marT="73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50</a:t>
                      </a:r>
                    </a:p>
                  </a:txBody>
                  <a:tcPr marL="7304" marR="7304" marT="73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6070">
                <a:tc>
                  <a:txBody>
                    <a:bodyPr/>
                    <a:lstStyle/>
                    <a:p>
                      <a:pPr algn="l" fontAlgn="b"/>
                      <a:r>
                        <a:rPr lang="es-MX" sz="1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LICENCIATURA EN NEGOCIOS INTERNACIONALES</a:t>
                      </a:r>
                    </a:p>
                  </a:txBody>
                  <a:tcPr marL="131463" marR="7304" marT="730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45</a:t>
                      </a:r>
                    </a:p>
                  </a:txBody>
                  <a:tcPr marL="7304" marR="7304" marT="73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45</a:t>
                      </a:r>
                    </a:p>
                  </a:txBody>
                  <a:tcPr marL="7304" marR="7304" marT="73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7304" marR="7304" marT="73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3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59</a:t>
                      </a:r>
                    </a:p>
                  </a:txBody>
                  <a:tcPr marL="7304" marR="7304" marT="73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7304" marR="7304" marT="73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50</a:t>
                      </a:r>
                    </a:p>
                  </a:txBody>
                  <a:tcPr marL="7304" marR="7304" marT="73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6070">
                <a:tc>
                  <a:txBody>
                    <a:bodyPr/>
                    <a:lstStyle/>
                    <a:p>
                      <a:pPr algn="l" fontAlgn="b"/>
                      <a:r>
                        <a:rPr lang="es-MX" sz="1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LICENCIATURA EN PERIODISMO</a:t>
                      </a:r>
                    </a:p>
                  </a:txBody>
                  <a:tcPr marL="131463" marR="7304" marT="730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50</a:t>
                      </a:r>
                    </a:p>
                  </a:txBody>
                  <a:tcPr marL="7304" marR="7304" marT="73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45</a:t>
                      </a:r>
                    </a:p>
                  </a:txBody>
                  <a:tcPr marL="7304" marR="7304" marT="73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-5</a:t>
                      </a:r>
                    </a:p>
                  </a:txBody>
                  <a:tcPr marL="7304" marR="7304" marT="73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3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62</a:t>
                      </a:r>
                    </a:p>
                  </a:txBody>
                  <a:tcPr marL="7304" marR="7304" marT="73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7304" marR="7304" marT="73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50</a:t>
                      </a:r>
                    </a:p>
                  </a:txBody>
                  <a:tcPr marL="7304" marR="7304" marT="73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6070">
                <a:tc>
                  <a:txBody>
                    <a:bodyPr/>
                    <a:lstStyle/>
                    <a:p>
                      <a:pPr algn="l" fontAlgn="b"/>
                      <a:r>
                        <a:rPr lang="es-MX" sz="1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LICENCIATURA EN PSICOLOGIA            </a:t>
                      </a:r>
                    </a:p>
                  </a:txBody>
                  <a:tcPr marL="131463" marR="7304" marT="730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45</a:t>
                      </a:r>
                    </a:p>
                  </a:txBody>
                  <a:tcPr marL="7304" marR="7304" marT="73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45</a:t>
                      </a:r>
                    </a:p>
                  </a:txBody>
                  <a:tcPr marL="7304" marR="7304" marT="73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7304" marR="7304" marT="73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130</a:t>
                      </a:r>
                    </a:p>
                  </a:txBody>
                  <a:tcPr marL="7304" marR="7304" marT="73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3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7304" marR="7304" marT="73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50</a:t>
                      </a:r>
                    </a:p>
                  </a:txBody>
                  <a:tcPr marL="7304" marR="7304" marT="73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6070">
                <a:tc>
                  <a:txBody>
                    <a:bodyPr/>
                    <a:lstStyle/>
                    <a:p>
                      <a:pPr algn="l" fontAlgn="b"/>
                      <a:r>
                        <a:rPr lang="es-MX" sz="1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LICENCIATURA EN QUIMICO FARMACOBIOLOGO        </a:t>
                      </a:r>
                    </a:p>
                  </a:txBody>
                  <a:tcPr marL="131463" marR="7304" marT="730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45</a:t>
                      </a:r>
                    </a:p>
                  </a:txBody>
                  <a:tcPr marL="7304" marR="7304" marT="73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45</a:t>
                      </a:r>
                    </a:p>
                  </a:txBody>
                  <a:tcPr marL="7304" marR="7304" marT="73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7304" marR="7304" marT="73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130</a:t>
                      </a:r>
                    </a:p>
                  </a:txBody>
                  <a:tcPr marL="7304" marR="7304" marT="73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3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7304" marR="7304" marT="73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50</a:t>
                      </a:r>
                    </a:p>
                  </a:txBody>
                  <a:tcPr marL="7304" marR="7304" marT="73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6070">
                <a:tc>
                  <a:txBody>
                    <a:bodyPr/>
                    <a:lstStyle/>
                    <a:p>
                      <a:pPr algn="l" fontAlgn="b"/>
                      <a:r>
                        <a:rPr lang="es-MX" sz="1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LICENCIATURA EN RECURSOS HUMANOS      </a:t>
                      </a:r>
                    </a:p>
                  </a:txBody>
                  <a:tcPr marL="131463" marR="7304" marT="730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46</a:t>
                      </a:r>
                    </a:p>
                  </a:txBody>
                  <a:tcPr marL="7304" marR="7304" marT="73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45</a:t>
                      </a:r>
                    </a:p>
                  </a:txBody>
                  <a:tcPr marL="7304" marR="7304" marT="73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-1</a:t>
                      </a:r>
                    </a:p>
                  </a:txBody>
                  <a:tcPr marL="7304" marR="7304" marT="73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55</a:t>
                      </a:r>
                    </a:p>
                  </a:txBody>
                  <a:tcPr marL="7304" marR="7304" marT="73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7304" marR="7304" marT="73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3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50</a:t>
                      </a:r>
                    </a:p>
                  </a:txBody>
                  <a:tcPr marL="7304" marR="7304" marT="73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3374">
                <a:tc>
                  <a:txBody>
                    <a:bodyPr/>
                    <a:lstStyle/>
                    <a:p>
                      <a:pPr algn="r" fontAlgn="b"/>
                      <a:r>
                        <a:rPr lang="es-MX" sz="13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TOTAL POR CENTRO</a:t>
                      </a:r>
                    </a:p>
                  </a:txBody>
                  <a:tcPr marL="7304" marR="131463" marT="730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3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741</a:t>
                      </a:r>
                    </a:p>
                  </a:txBody>
                  <a:tcPr marL="7304" marR="7304" marT="73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3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735</a:t>
                      </a:r>
                    </a:p>
                  </a:txBody>
                  <a:tcPr marL="7304" marR="7304" marT="73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3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-6</a:t>
                      </a:r>
                    </a:p>
                  </a:txBody>
                  <a:tcPr marL="7304" marR="7304" marT="73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3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1032</a:t>
                      </a:r>
                    </a:p>
                  </a:txBody>
                  <a:tcPr marL="7304" marR="7304" marT="73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3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50</a:t>
                      </a:r>
                    </a:p>
                  </a:txBody>
                  <a:tcPr marL="7304" marR="7304" marT="73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3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785</a:t>
                      </a:r>
                    </a:p>
                  </a:txBody>
                  <a:tcPr marL="7304" marR="7304" marT="73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85786" y="357166"/>
            <a:ext cx="7772400" cy="1071570"/>
          </a:xfrm>
        </p:spPr>
        <p:txBody>
          <a:bodyPr>
            <a:normAutofit fontScale="90000"/>
          </a:bodyPr>
          <a:lstStyle/>
          <a:p>
            <a:r>
              <a:rPr lang="es-MX" dirty="0" smtClean="0"/>
              <a:t>Propuesta por Centro Universitario</a:t>
            </a:r>
            <a:endParaRPr lang="es-MX" dirty="0"/>
          </a:p>
        </p:txBody>
      </p:sp>
      <p:sp>
        <p:nvSpPr>
          <p:cNvPr id="4" name="3 CuadroTexto"/>
          <p:cNvSpPr txBox="1"/>
          <p:nvPr/>
        </p:nvSpPr>
        <p:spPr>
          <a:xfrm>
            <a:off x="6357950" y="5929330"/>
            <a:ext cx="23666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200" dirty="0" smtClean="0"/>
              <a:t>Fuente: SIIAU-ESCOLAR.</a:t>
            </a:r>
          </a:p>
          <a:p>
            <a:pPr algn="r"/>
            <a:r>
              <a:rPr lang="es-MX" sz="1200" dirty="0" smtClean="0"/>
              <a:t>septiembre de 2009</a:t>
            </a:r>
            <a:endParaRPr lang="es-MX" sz="1200" dirty="0"/>
          </a:p>
        </p:txBody>
      </p:sp>
      <p:graphicFrame>
        <p:nvGraphicFramePr>
          <p:cNvPr id="5" name="4 Tabla"/>
          <p:cNvGraphicFramePr>
            <a:graphicFrameLocks noGrp="1"/>
          </p:cNvGraphicFramePr>
          <p:nvPr/>
        </p:nvGraphicFramePr>
        <p:xfrm>
          <a:off x="428597" y="1339076"/>
          <a:ext cx="8286807" cy="4513084"/>
        </p:xfrm>
        <a:graphic>
          <a:graphicData uri="http://schemas.openxmlformats.org/drawingml/2006/table">
            <a:tbl>
              <a:tblPr/>
              <a:tblGrid>
                <a:gridCol w="3929089"/>
                <a:gridCol w="632123"/>
                <a:gridCol w="634143"/>
                <a:gridCol w="713412"/>
                <a:gridCol w="792680"/>
                <a:gridCol w="792680"/>
                <a:gridCol w="792680"/>
              </a:tblGrid>
              <a:tr h="444804">
                <a:tc>
                  <a:txBody>
                    <a:bodyPr/>
                    <a:lstStyle/>
                    <a:p>
                      <a:pPr algn="ctr" fontAlgn="b"/>
                      <a:endParaRPr lang="es-MX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292" marR="7292" marT="7292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es-MX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Cupo 2009 A</a:t>
                      </a:r>
                    </a:p>
                  </a:txBody>
                  <a:tcPr marL="7292" marR="7292" marT="729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es-MX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Cupo 2010 A</a:t>
                      </a:r>
                    </a:p>
                  </a:txBody>
                  <a:tcPr marL="7292" marR="7292" marT="72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es-MX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Diferencia en cupos</a:t>
                      </a:r>
                    </a:p>
                  </a:txBody>
                  <a:tcPr marL="7292" marR="7292" marT="72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es-MX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Aspirantes 2010 A</a:t>
                      </a:r>
                    </a:p>
                  </a:txBody>
                  <a:tcPr marL="7292" marR="7292" marT="72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es-MX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Propuesta incremento cupo 10%</a:t>
                      </a:r>
                    </a:p>
                  </a:txBody>
                  <a:tcPr marL="7292" marR="7292" marT="72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es-MX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Cupo 2010 A final</a:t>
                      </a:r>
                    </a:p>
                  </a:txBody>
                  <a:tcPr marL="7292" marR="7292" marT="72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5837"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C. U. DE LA COSTA (PTO. VALLARTA)</a:t>
                      </a:r>
                    </a:p>
                  </a:txBody>
                  <a:tcPr marL="7292" marR="7292" marT="729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292" marR="7292" marT="72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292" marR="7292" marT="72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292" marR="7292" marT="72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292" marR="7292" marT="72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292" marR="7292" marT="72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292" marR="7292" marT="72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</a:tr>
              <a:tr h="145837">
                <a:tc>
                  <a:txBody>
                    <a:bodyPr/>
                    <a:lstStyle/>
                    <a:p>
                      <a:pPr algn="l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ABOGADO</a:t>
                      </a:r>
                    </a:p>
                  </a:txBody>
                  <a:tcPr marL="131254" marR="7292" marT="729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80</a:t>
                      </a:r>
                    </a:p>
                  </a:txBody>
                  <a:tcPr marL="7292" marR="7292" marT="72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80</a:t>
                      </a:r>
                    </a:p>
                  </a:txBody>
                  <a:tcPr marL="7292" marR="7292" marT="72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7292" marR="7292" marT="72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135</a:t>
                      </a:r>
                    </a:p>
                  </a:txBody>
                  <a:tcPr marL="7292" marR="7292" marT="72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7292" marR="7292" marT="72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88</a:t>
                      </a:r>
                    </a:p>
                  </a:txBody>
                  <a:tcPr marL="7292" marR="7292" marT="72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45837">
                <a:tc>
                  <a:txBody>
                    <a:bodyPr/>
                    <a:lstStyle/>
                    <a:p>
                      <a:pPr algn="l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LICENCIATURA EN ADMINISTRACION        </a:t>
                      </a:r>
                    </a:p>
                  </a:txBody>
                  <a:tcPr marL="131254" marR="7292" marT="729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90</a:t>
                      </a:r>
                    </a:p>
                  </a:txBody>
                  <a:tcPr marL="7292" marR="7292" marT="72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100</a:t>
                      </a:r>
                    </a:p>
                  </a:txBody>
                  <a:tcPr marL="7292" marR="7292" marT="72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</a:t>
                      </a:r>
                    </a:p>
                  </a:txBody>
                  <a:tcPr marL="7292" marR="7292" marT="72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78</a:t>
                      </a:r>
                    </a:p>
                  </a:txBody>
                  <a:tcPr marL="7292" marR="7292" marT="72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7292" marR="7292" marT="72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100</a:t>
                      </a:r>
                    </a:p>
                  </a:txBody>
                  <a:tcPr marL="7292" marR="7292" marT="72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145837">
                <a:tc>
                  <a:txBody>
                    <a:bodyPr/>
                    <a:lstStyle/>
                    <a:p>
                      <a:pPr algn="l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LICENCIATURA EN ARQUITECTURA          </a:t>
                      </a:r>
                    </a:p>
                  </a:txBody>
                  <a:tcPr marL="131254" marR="7292" marT="729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60</a:t>
                      </a:r>
                    </a:p>
                  </a:txBody>
                  <a:tcPr marL="7292" marR="7292" marT="72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60</a:t>
                      </a:r>
                    </a:p>
                  </a:txBody>
                  <a:tcPr marL="7292" marR="7292" marT="72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7292" marR="7292" marT="72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95</a:t>
                      </a:r>
                    </a:p>
                  </a:txBody>
                  <a:tcPr marL="7292" marR="7292" marT="72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7292" marR="7292" marT="72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66</a:t>
                      </a:r>
                    </a:p>
                  </a:txBody>
                  <a:tcPr marL="7292" marR="7292" marT="72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45837">
                <a:tc>
                  <a:txBody>
                    <a:bodyPr/>
                    <a:lstStyle/>
                    <a:p>
                      <a:pPr algn="l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LICENCIATURA EN BIOLOGIA              </a:t>
                      </a:r>
                    </a:p>
                  </a:txBody>
                  <a:tcPr marL="131254" marR="7292" marT="729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31</a:t>
                      </a:r>
                    </a:p>
                  </a:txBody>
                  <a:tcPr marL="7292" marR="7292" marT="72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31</a:t>
                      </a:r>
                    </a:p>
                  </a:txBody>
                  <a:tcPr marL="7292" marR="7292" marT="72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7292" marR="7292" marT="72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18</a:t>
                      </a:r>
                    </a:p>
                  </a:txBody>
                  <a:tcPr marL="7292" marR="7292" marT="72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7292" marR="7292" marT="72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31</a:t>
                      </a:r>
                    </a:p>
                  </a:txBody>
                  <a:tcPr marL="7292" marR="7292" marT="72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145837">
                <a:tc>
                  <a:txBody>
                    <a:bodyPr/>
                    <a:lstStyle/>
                    <a:p>
                      <a:pPr algn="l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LICENCIATURA EN CONTADURIA PUBLICA</a:t>
                      </a:r>
                    </a:p>
                  </a:txBody>
                  <a:tcPr marL="131254" marR="7292" marT="729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90</a:t>
                      </a:r>
                    </a:p>
                  </a:txBody>
                  <a:tcPr marL="7292" marR="7292" marT="72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100</a:t>
                      </a:r>
                    </a:p>
                  </a:txBody>
                  <a:tcPr marL="7292" marR="7292" marT="72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10</a:t>
                      </a:r>
                    </a:p>
                  </a:txBody>
                  <a:tcPr marL="7292" marR="7292" marT="72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76</a:t>
                      </a:r>
                    </a:p>
                  </a:txBody>
                  <a:tcPr marL="7292" marR="7292" marT="72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7292" marR="7292" marT="72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100</a:t>
                      </a:r>
                    </a:p>
                  </a:txBody>
                  <a:tcPr marL="7292" marR="7292" marT="72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291675">
                <a:tc>
                  <a:txBody>
                    <a:bodyPr/>
                    <a:lstStyle/>
                    <a:p>
                      <a:pPr algn="l" fontAlgn="auto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LICENCIATURA EN DISE~O PARA LA COMUNICACION GRAFICA</a:t>
                      </a:r>
                    </a:p>
                  </a:txBody>
                  <a:tcPr marL="131254" marR="7292" marT="729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30</a:t>
                      </a:r>
                    </a:p>
                  </a:txBody>
                  <a:tcPr marL="7292" marR="7292" marT="72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30</a:t>
                      </a:r>
                    </a:p>
                  </a:txBody>
                  <a:tcPr marL="7292" marR="7292" marT="72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7292" marR="7292" marT="72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47</a:t>
                      </a:r>
                    </a:p>
                  </a:txBody>
                  <a:tcPr marL="7292" marR="7292" marT="72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7292" marR="7292" marT="72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33</a:t>
                      </a:r>
                    </a:p>
                  </a:txBody>
                  <a:tcPr marL="7292" marR="7292" marT="72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45837">
                <a:tc>
                  <a:txBody>
                    <a:bodyPr/>
                    <a:lstStyle/>
                    <a:p>
                      <a:pPr algn="l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LICENCIATURA EN ENFERMERIA</a:t>
                      </a:r>
                    </a:p>
                  </a:txBody>
                  <a:tcPr marL="131254" marR="7292" marT="729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34</a:t>
                      </a:r>
                    </a:p>
                  </a:txBody>
                  <a:tcPr marL="7292" marR="7292" marT="72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34</a:t>
                      </a:r>
                    </a:p>
                  </a:txBody>
                  <a:tcPr marL="7292" marR="7292" marT="72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7292" marR="7292" marT="72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85</a:t>
                      </a:r>
                    </a:p>
                  </a:txBody>
                  <a:tcPr marL="7292" marR="7292" marT="72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7292" marR="7292" marT="72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37</a:t>
                      </a:r>
                    </a:p>
                  </a:txBody>
                  <a:tcPr marL="7292" marR="7292" marT="72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45837">
                <a:tc>
                  <a:txBody>
                    <a:bodyPr/>
                    <a:lstStyle/>
                    <a:p>
                      <a:pPr algn="l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LICENCIATURA EN INGENIERIA CIVIL</a:t>
                      </a:r>
                    </a:p>
                  </a:txBody>
                  <a:tcPr marL="131254" marR="7292" marT="729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30</a:t>
                      </a:r>
                    </a:p>
                  </a:txBody>
                  <a:tcPr marL="7292" marR="7292" marT="72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30</a:t>
                      </a:r>
                    </a:p>
                  </a:txBody>
                  <a:tcPr marL="7292" marR="7292" marT="72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7292" marR="7292" marT="72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64</a:t>
                      </a:r>
                    </a:p>
                  </a:txBody>
                  <a:tcPr marL="7292" marR="7292" marT="72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7292" marR="7292" marT="72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33</a:t>
                      </a:r>
                    </a:p>
                  </a:txBody>
                  <a:tcPr marL="7292" marR="7292" marT="72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45837">
                <a:tc>
                  <a:txBody>
                    <a:bodyPr/>
                    <a:lstStyle/>
                    <a:p>
                      <a:pPr algn="l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LICENCIATURA EN INGENIERIA EN COMPUTACION           </a:t>
                      </a:r>
                    </a:p>
                  </a:txBody>
                  <a:tcPr marL="131254" marR="7292" marT="729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45</a:t>
                      </a:r>
                    </a:p>
                  </a:txBody>
                  <a:tcPr marL="7292" marR="7292" marT="72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50</a:t>
                      </a:r>
                    </a:p>
                  </a:txBody>
                  <a:tcPr marL="7292" marR="7292" marT="72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7292" marR="7292" marT="72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26</a:t>
                      </a:r>
                    </a:p>
                  </a:txBody>
                  <a:tcPr marL="7292" marR="7292" marT="72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7292" marR="7292" marT="72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50</a:t>
                      </a:r>
                    </a:p>
                  </a:txBody>
                  <a:tcPr marL="7292" marR="7292" marT="72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291675">
                <a:tc>
                  <a:txBody>
                    <a:bodyPr/>
                    <a:lstStyle/>
                    <a:p>
                      <a:pPr algn="l" fontAlgn="auto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LICENCIATURA EN INGENIERIA EN COMUNICACION MULTIMEDIA</a:t>
                      </a:r>
                    </a:p>
                  </a:txBody>
                  <a:tcPr marL="131254" marR="7292" marT="729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90</a:t>
                      </a:r>
                    </a:p>
                  </a:txBody>
                  <a:tcPr marL="7292" marR="7292" marT="72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90</a:t>
                      </a:r>
                    </a:p>
                  </a:txBody>
                  <a:tcPr marL="7292" marR="7292" marT="72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7292" marR="7292" marT="72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31</a:t>
                      </a:r>
                    </a:p>
                  </a:txBody>
                  <a:tcPr marL="7292" marR="7292" marT="72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7292" marR="7292" marT="72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90</a:t>
                      </a:r>
                    </a:p>
                  </a:txBody>
                  <a:tcPr marL="7292" marR="7292" marT="72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145837">
                <a:tc>
                  <a:txBody>
                    <a:bodyPr/>
                    <a:lstStyle/>
                    <a:p>
                      <a:pPr algn="l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LICENCIATURA EN INGENIERIA EN TELEMATICA</a:t>
                      </a:r>
                    </a:p>
                  </a:txBody>
                  <a:tcPr marL="131254" marR="7292" marT="729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45</a:t>
                      </a:r>
                    </a:p>
                  </a:txBody>
                  <a:tcPr marL="7292" marR="7292" marT="72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50</a:t>
                      </a:r>
                    </a:p>
                  </a:txBody>
                  <a:tcPr marL="7292" marR="7292" marT="72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7292" marR="7292" marT="72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7292" marR="7292" marT="72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7292" marR="7292" marT="72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50</a:t>
                      </a:r>
                    </a:p>
                  </a:txBody>
                  <a:tcPr marL="7292" marR="7292" marT="72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145837">
                <a:tc>
                  <a:txBody>
                    <a:bodyPr/>
                    <a:lstStyle/>
                    <a:p>
                      <a:pPr algn="l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LICENCIATURA EN PSICOLOGIA            </a:t>
                      </a:r>
                    </a:p>
                  </a:txBody>
                  <a:tcPr marL="131254" marR="7292" marT="729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75</a:t>
                      </a:r>
                    </a:p>
                  </a:txBody>
                  <a:tcPr marL="7292" marR="7292" marT="72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75</a:t>
                      </a:r>
                    </a:p>
                  </a:txBody>
                  <a:tcPr marL="7292" marR="7292" marT="72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7292" marR="7292" marT="72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96</a:t>
                      </a:r>
                    </a:p>
                  </a:txBody>
                  <a:tcPr marL="7292" marR="7292" marT="72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7292" marR="7292" marT="72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83</a:t>
                      </a:r>
                    </a:p>
                  </a:txBody>
                  <a:tcPr marL="7292" marR="7292" marT="72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45837">
                <a:tc>
                  <a:txBody>
                    <a:bodyPr/>
                    <a:lstStyle/>
                    <a:p>
                      <a:pPr algn="l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LICENCIATURA EN TURISMO               </a:t>
                      </a:r>
                    </a:p>
                  </a:txBody>
                  <a:tcPr marL="131254" marR="7292" marT="729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90</a:t>
                      </a:r>
                    </a:p>
                  </a:txBody>
                  <a:tcPr marL="7292" marR="7292" marT="72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100</a:t>
                      </a:r>
                    </a:p>
                  </a:txBody>
                  <a:tcPr marL="7292" marR="7292" marT="72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</a:t>
                      </a:r>
                    </a:p>
                  </a:txBody>
                  <a:tcPr marL="7292" marR="7292" marT="72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86</a:t>
                      </a:r>
                    </a:p>
                  </a:txBody>
                  <a:tcPr marL="7292" marR="7292" marT="72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7292" marR="7292" marT="72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100</a:t>
                      </a:r>
                    </a:p>
                  </a:txBody>
                  <a:tcPr marL="7292" marR="7292" marT="72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145837">
                <a:tc>
                  <a:txBody>
                    <a:bodyPr/>
                    <a:lstStyle/>
                    <a:p>
                      <a:pPr algn="l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MEDICO CIRUJANO Y PARTERO</a:t>
                      </a:r>
                    </a:p>
                  </a:txBody>
                  <a:tcPr marL="131254" marR="7292" marT="729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30</a:t>
                      </a:r>
                    </a:p>
                  </a:txBody>
                  <a:tcPr marL="7292" marR="7292" marT="72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30</a:t>
                      </a:r>
                    </a:p>
                  </a:txBody>
                  <a:tcPr marL="7292" marR="7292" marT="72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7292" marR="7292" marT="72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216</a:t>
                      </a:r>
                    </a:p>
                  </a:txBody>
                  <a:tcPr marL="7292" marR="7292" marT="72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7292" marR="7292" marT="72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33</a:t>
                      </a:r>
                    </a:p>
                  </a:txBody>
                  <a:tcPr marL="7292" marR="7292" marT="72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53129"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TOTAL POR CENTRO</a:t>
                      </a:r>
                    </a:p>
                  </a:txBody>
                  <a:tcPr marL="7292" marR="131254" marT="729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820</a:t>
                      </a:r>
                    </a:p>
                  </a:txBody>
                  <a:tcPr marL="7292" marR="7292" marT="72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860</a:t>
                      </a:r>
                    </a:p>
                  </a:txBody>
                  <a:tcPr marL="7292" marR="7292" marT="72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40</a:t>
                      </a:r>
                    </a:p>
                  </a:txBody>
                  <a:tcPr marL="7292" marR="7292" marT="72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1058</a:t>
                      </a:r>
                    </a:p>
                  </a:txBody>
                  <a:tcPr marL="7292" marR="7292" marT="72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34</a:t>
                      </a:r>
                    </a:p>
                  </a:txBody>
                  <a:tcPr marL="7292" marR="7292" marT="72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894</a:t>
                      </a:r>
                    </a:p>
                  </a:txBody>
                  <a:tcPr marL="7292" marR="7292" marT="72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85786" y="214290"/>
            <a:ext cx="7772400" cy="785818"/>
          </a:xfrm>
        </p:spPr>
        <p:txBody>
          <a:bodyPr>
            <a:normAutofit fontScale="90000"/>
          </a:bodyPr>
          <a:lstStyle/>
          <a:p>
            <a:r>
              <a:rPr lang="es-MX" dirty="0" smtClean="0"/>
              <a:t>Propuesta por Centro Universitario</a:t>
            </a:r>
            <a:endParaRPr lang="es-MX" dirty="0"/>
          </a:p>
        </p:txBody>
      </p:sp>
      <p:sp>
        <p:nvSpPr>
          <p:cNvPr id="4" name="3 CuadroTexto"/>
          <p:cNvSpPr txBox="1"/>
          <p:nvPr/>
        </p:nvSpPr>
        <p:spPr>
          <a:xfrm>
            <a:off x="6357950" y="5929330"/>
            <a:ext cx="23666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200" dirty="0" smtClean="0"/>
              <a:t>Fuente: SIIAU-ESCOLAR.</a:t>
            </a:r>
          </a:p>
          <a:p>
            <a:pPr algn="r"/>
            <a:r>
              <a:rPr lang="es-MX" sz="1200" dirty="0" smtClean="0"/>
              <a:t>septiembre de 2009</a:t>
            </a:r>
            <a:endParaRPr lang="es-MX" sz="1200" dirty="0"/>
          </a:p>
        </p:txBody>
      </p:sp>
      <p:graphicFrame>
        <p:nvGraphicFramePr>
          <p:cNvPr id="5" name="4 Tabla"/>
          <p:cNvGraphicFramePr>
            <a:graphicFrameLocks noGrp="1"/>
          </p:cNvGraphicFramePr>
          <p:nvPr/>
        </p:nvGraphicFramePr>
        <p:xfrm>
          <a:off x="500034" y="1000108"/>
          <a:ext cx="8072496" cy="4935952"/>
        </p:xfrm>
        <a:graphic>
          <a:graphicData uri="http://schemas.openxmlformats.org/drawingml/2006/table">
            <a:tbl>
              <a:tblPr/>
              <a:tblGrid>
                <a:gridCol w="3670218"/>
                <a:gridCol w="596244"/>
                <a:gridCol w="626058"/>
                <a:gridCol w="794994"/>
                <a:gridCol w="794994"/>
                <a:gridCol w="794994"/>
                <a:gridCol w="794994"/>
              </a:tblGrid>
              <a:tr h="515143">
                <a:tc>
                  <a:txBody>
                    <a:bodyPr/>
                    <a:lstStyle/>
                    <a:p>
                      <a:pPr algn="ctr" fontAlgn="b"/>
                      <a:endParaRPr lang="es-MX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507" marR="7507" marT="7507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es-MX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Cupo 2009 A</a:t>
                      </a:r>
                    </a:p>
                  </a:txBody>
                  <a:tcPr marL="7507" marR="7507" marT="750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es-MX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Cupo 2010 A</a:t>
                      </a:r>
                    </a:p>
                  </a:txBody>
                  <a:tcPr marL="7507" marR="7507" marT="7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es-MX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Diferencia en cupos</a:t>
                      </a:r>
                    </a:p>
                  </a:txBody>
                  <a:tcPr marL="7507" marR="7507" marT="7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es-MX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Aspirantes 2010 A</a:t>
                      </a:r>
                    </a:p>
                  </a:txBody>
                  <a:tcPr marL="7507" marR="7507" marT="7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es-MX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Propuesta incremento cupo 10%</a:t>
                      </a:r>
                    </a:p>
                  </a:txBody>
                  <a:tcPr marL="7507" marR="7507" marT="7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es-MX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Cupo 2010 A final</a:t>
                      </a:r>
                    </a:p>
                  </a:txBody>
                  <a:tcPr marL="7507" marR="7507" marT="7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4583"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C. U. DE LA COSTA SUR (AUTLAN)</a:t>
                      </a:r>
                    </a:p>
                  </a:txBody>
                  <a:tcPr marL="7507" marR="7507" marT="75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507" marR="7507" marT="75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507" marR="7507" marT="75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507" marR="7507" marT="75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507" marR="7507" marT="75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507" marR="7507" marT="75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507" marR="7507" marT="75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</a:tr>
              <a:tr h="204583">
                <a:tc>
                  <a:txBody>
                    <a:bodyPr/>
                    <a:lstStyle/>
                    <a:p>
                      <a:pPr algn="l" fontAlgn="b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ABOGADO</a:t>
                      </a:r>
                    </a:p>
                  </a:txBody>
                  <a:tcPr marL="135133" marR="7507" marT="75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40</a:t>
                      </a:r>
                    </a:p>
                  </a:txBody>
                  <a:tcPr marL="7507" marR="7507" marT="75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40</a:t>
                      </a:r>
                    </a:p>
                  </a:txBody>
                  <a:tcPr marL="7507" marR="7507" marT="75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7507" marR="7507" marT="75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111</a:t>
                      </a:r>
                    </a:p>
                  </a:txBody>
                  <a:tcPr marL="7507" marR="7507" marT="75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7507" marR="7507" marT="75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44</a:t>
                      </a:r>
                    </a:p>
                  </a:txBody>
                  <a:tcPr marL="7507" marR="7507" marT="75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04583">
                <a:tc>
                  <a:txBody>
                    <a:bodyPr/>
                    <a:lstStyle/>
                    <a:p>
                      <a:pPr algn="l" fontAlgn="b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LICENCIATURA EN ADMINISTRACION        </a:t>
                      </a:r>
                    </a:p>
                  </a:txBody>
                  <a:tcPr marL="135133" marR="7507" marT="75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40</a:t>
                      </a:r>
                    </a:p>
                  </a:txBody>
                  <a:tcPr marL="7507" marR="7507" marT="75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40</a:t>
                      </a:r>
                    </a:p>
                  </a:txBody>
                  <a:tcPr marL="7507" marR="7507" marT="75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7507" marR="7507" marT="75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66</a:t>
                      </a:r>
                    </a:p>
                  </a:txBody>
                  <a:tcPr marL="7507" marR="7507" marT="75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7507" marR="7507" marT="75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44</a:t>
                      </a:r>
                    </a:p>
                  </a:txBody>
                  <a:tcPr marL="7507" marR="7507" marT="75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04583">
                <a:tc>
                  <a:txBody>
                    <a:bodyPr/>
                    <a:lstStyle/>
                    <a:p>
                      <a:pPr algn="l" fontAlgn="b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LICENCIATURA EN BIOLOGIA MARINA</a:t>
                      </a:r>
                    </a:p>
                  </a:txBody>
                  <a:tcPr marL="135133" marR="7507" marT="75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25</a:t>
                      </a:r>
                    </a:p>
                  </a:txBody>
                  <a:tcPr marL="7507" marR="7507" marT="75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25</a:t>
                      </a:r>
                    </a:p>
                  </a:txBody>
                  <a:tcPr marL="7507" marR="7507" marT="75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7507" marR="7507" marT="75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21</a:t>
                      </a:r>
                    </a:p>
                  </a:txBody>
                  <a:tcPr marL="7507" marR="7507" marT="75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7507" marR="7507" marT="75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25</a:t>
                      </a:r>
                    </a:p>
                  </a:txBody>
                  <a:tcPr marL="7507" marR="7507" marT="75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204583">
                <a:tc>
                  <a:txBody>
                    <a:bodyPr/>
                    <a:lstStyle/>
                    <a:p>
                      <a:pPr algn="l" fontAlgn="b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LICENCIATURA EN CONTADURIA PUBLICA</a:t>
                      </a:r>
                    </a:p>
                  </a:txBody>
                  <a:tcPr marL="135133" marR="7507" marT="75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40</a:t>
                      </a:r>
                    </a:p>
                  </a:txBody>
                  <a:tcPr marL="7507" marR="7507" marT="75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40</a:t>
                      </a:r>
                    </a:p>
                  </a:txBody>
                  <a:tcPr marL="7507" marR="7507" marT="75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7507" marR="7507" marT="75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52</a:t>
                      </a:r>
                    </a:p>
                  </a:txBody>
                  <a:tcPr marL="7507" marR="7507" marT="75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7507" marR="7507" marT="75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44</a:t>
                      </a:r>
                    </a:p>
                  </a:txBody>
                  <a:tcPr marL="7507" marR="7507" marT="75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02212">
                <a:tc>
                  <a:txBody>
                    <a:bodyPr/>
                    <a:lstStyle/>
                    <a:p>
                      <a:pPr algn="l" fontAlgn="auto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LICENCIATURA EN INGENIERIA DE PROCESOS Y COMERCIO INTERNACIONAL</a:t>
                      </a:r>
                    </a:p>
                  </a:txBody>
                  <a:tcPr marL="135133" marR="7507" marT="75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50</a:t>
                      </a:r>
                    </a:p>
                  </a:txBody>
                  <a:tcPr marL="7507" marR="7507" marT="75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40</a:t>
                      </a:r>
                    </a:p>
                  </a:txBody>
                  <a:tcPr marL="7507" marR="7507" marT="75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-10</a:t>
                      </a:r>
                    </a:p>
                  </a:txBody>
                  <a:tcPr marL="7507" marR="7507" marT="75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</a:t>
                      </a:r>
                    </a:p>
                  </a:txBody>
                  <a:tcPr marL="7507" marR="7507" marT="75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7507" marR="7507" marT="75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40</a:t>
                      </a:r>
                    </a:p>
                  </a:txBody>
                  <a:tcPr marL="7507" marR="7507" marT="75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402212">
                <a:tc>
                  <a:txBody>
                    <a:bodyPr/>
                    <a:lstStyle/>
                    <a:p>
                      <a:pPr algn="l" fontAlgn="auto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LICENCIATURA EN INGENIERIA EN OBRAS Y SERVICIOS     </a:t>
                      </a:r>
                    </a:p>
                  </a:txBody>
                  <a:tcPr marL="135133" marR="7507" marT="75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40</a:t>
                      </a:r>
                    </a:p>
                  </a:txBody>
                  <a:tcPr marL="7507" marR="7507" marT="75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40</a:t>
                      </a:r>
                    </a:p>
                  </a:txBody>
                  <a:tcPr marL="7507" marR="7507" marT="75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7507" marR="7507" marT="75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</a:t>
                      </a:r>
                    </a:p>
                  </a:txBody>
                  <a:tcPr marL="7507" marR="7507" marT="75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7507" marR="7507" marT="75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40</a:t>
                      </a:r>
                    </a:p>
                  </a:txBody>
                  <a:tcPr marL="7507" marR="7507" marT="75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402212">
                <a:tc>
                  <a:txBody>
                    <a:bodyPr/>
                    <a:lstStyle/>
                    <a:p>
                      <a:pPr algn="l" fontAlgn="auto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LICENCIATURA EN INGENIERIA EN RECURSOS NATURALES Y AGROPECUARIOS</a:t>
                      </a:r>
                    </a:p>
                  </a:txBody>
                  <a:tcPr marL="135133" marR="7507" marT="75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40</a:t>
                      </a:r>
                    </a:p>
                  </a:txBody>
                  <a:tcPr marL="7507" marR="7507" marT="75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40</a:t>
                      </a:r>
                    </a:p>
                  </a:txBody>
                  <a:tcPr marL="7507" marR="7507" marT="75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7507" marR="7507" marT="75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</a:t>
                      </a:r>
                    </a:p>
                  </a:txBody>
                  <a:tcPr marL="7507" marR="7507" marT="75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7507" marR="7507" marT="75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40</a:t>
                      </a:r>
                    </a:p>
                  </a:txBody>
                  <a:tcPr marL="7507" marR="7507" marT="75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402212">
                <a:tc>
                  <a:txBody>
                    <a:bodyPr/>
                    <a:lstStyle/>
                    <a:p>
                      <a:pPr algn="l" fontAlgn="auto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LICENCIATURA EN INGENIERIA EN TELEINFORMATICA</a:t>
                      </a:r>
                    </a:p>
                  </a:txBody>
                  <a:tcPr marL="135133" marR="7507" marT="75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7507" marR="7507" marT="75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40</a:t>
                      </a:r>
                    </a:p>
                  </a:txBody>
                  <a:tcPr marL="7507" marR="7507" marT="75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40</a:t>
                      </a:r>
                    </a:p>
                  </a:txBody>
                  <a:tcPr marL="7507" marR="7507" marT="75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32</a:t>
                      </a:r>
                    </a:p>
                  </a:txBody>
                  <a:tcPr marL="7507" marR="7507" marT="75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7507" marR="7507" marT="75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40</a:t>
                      </a:r>
                    </a:p>
                  </a:txBody>
                  <a:tcPr marL="7507" marR="7507" marT="75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204583">
                <a:tc>
                  <a:txBody>
                    <a:bodyPr/>
                    <a:lstStyle/>
                    <a:p>
                      <a:pPr algn="l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LICENCIATURA EN INGENIERIA MECATRONICA</a:t>
                      </a:r>
                    </a:p>
                  </a:txBody>
                  <a:tcPr marL="135133" marR="7507" marT="75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40</a:t>
                      </a:r>
                    </a:p>
                  </a:txBody>
                  <a:tcPr marL="7507" marR="7507" marT="75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40</a:t>
                      </a:r>
                    </a:p>
                  </a:txBody>
                  <a:tcPr marL="7507" marR="7507" marT="75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7507" marR="7507" marT="75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17</a:t>
                      </a:r>
                    </a:p>
                  </a:txBody>
                  <a:tcPr marL="7507" marR="7507" marT="75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7507" marR="7507" marT="75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40</a:t>
                      </a:r>
                    </a:p>
                  </a:txBody>
                  <a:tcPr marL="7507" marR="7507" marT="75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204583">
                <a:tc>
                  <a:txBody>
                    <a:bodyPr/>
                    <a:lstStyle/>
                    <a:p>
                      <a:pPr algn="l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LICENCIATURA EN INGENIERO AGRONOMO</a:t>
                      </a:r>
                    </a:p>
                  </a:txBody>
                  <a:tcPr marL="135133" marR="7507" marT="75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40</a:t>
                      </a:r>
                    </a:p>
                  </a:txBody>
                  <a:tcPr marL="7507" marR="7507" marT="75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40</a:t>
                      </a:r>
                    </a:p>
                  </a:txBody>
                  <a:tcPr marL="7507" marR="7507" marT="75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7507" marR="7507" marT="75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38</a:t>
                      </a:r>
                    </a:p>
                  </a:txBody>
                  <a:tcPr marL="7507" marR="7507" marT="75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7507" marR="7507" marT="75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40</a:t>
                      </a:r>
                    </a:p>
                  </a:txBody>
                  <a:tcPr marL="7507" marR="7507" marT="75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204583">
                <a:tc>
                  <a:txBody>
                    <a:bodyPr/>
                    <a:lstStyle/>
                    <a:p>
                      <a:pPr algn="l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LICENCIATURA EN NUTRICION</a:t>
                      </a:r>
                    </a:p>
                  </a:txBody>
                  <a:tcPr marL="135133" marR="7507" marT="75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40</a:t>
                      </a:r>
                    </a:p>
                  </a:txBody>
                  <a:tcPr marL="7507" marR="7507" marT="75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40</a:t>
                      </a:r>
                    </a:p>
                  </a:txBody>
                  <a:tcPr marL="7507" marR="7507" marT="75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7507" marR="7507" marT="75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70</a:t>
                      </a:r>
                    </a:p>
                  </a:txBody>
                  <a:tcPr marL="7507" marR="7507" marT="75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7507" marR="7507" marT="75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44</a:t>
                      </a:r>
                    </a:p>
                  </a:txBody>
                  <a:tcPr marL="7507" marR="7507" marT="75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04583">
                <a:tc>
                  <a:txBody>
                    <a:bodyPr/>
                    <a:lstStyle/>
                    <a:p>
                      <a:pPr algn="l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LICENCIATURA EN TURISMO               </a:t>
                      </a:r>
                    </a:p>
                  </a:txBody>
                  <a:tcPr marL="135133" marR="7507" marT="75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41</a:t>
                      </a:r>
                    </a:p>
                  </a:txBody>
                  <a:tcPr marL="7507" marR="7507" marT="75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40</a:t>
                      </a:r>
                    </a:p>
                  </a:txBody>
                  <a:tcPr marL="7507" marR="7507" marT="75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-1</a:t>
                      </a:r>
                    </a:p>
                  </a:txBody>
                  <a:tcPr marL="7507" marR="7507" marT="75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44</a:t>
                      </a:r>
                    </a:p>
                  </a:txBody>
                  <a:tcPr marL="7507" marR="7507" marT="75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7507" marR="7507" marT="75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44</a:t>
                      </a:r>
                    </a:p>
                  </a:txBody>
                  <a:tcPr marL="7507" marR="7507" marT="75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02212">
                <a:tc>
                  <a:txBody>
                    <a:bodyPr/>
                    <a:lstStyle/>
                    <a:p>
                      <a:pPr algn="l" fontAlgn="auto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TECNICO SUPERIOR UNIVERSITARIO EN ELECTRONICA Y MECANICA AUTOMOTRIZ</a:t>
                      </a:r>
                    </a:p>
                  </a:txBody>
                  <a:tcPr marL="135133" marR="7507" marT="75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40</a:t>
                      </a:r>
                    </a:p>
                  </a:txBody>
                  <a:tcPr marL="7507" marR="7507" marT="75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40</a:t>
                      </a:r>
                    </a:p>
                  </a:txBody>
                  <a:tcPr marL="7507" marR="7507" marT="75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7507" marR="7507" marT="75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50</a:t>
                      </a:r>
                    </a:p>
                  </a:txBody>
                  <a:tcPr marL="7507" marR="7507" marT="75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7507" marR="7507" marT="75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44</a:t>
                      </a:r>
                    </a:p>
                  </a:txBody>
                  <a:tcPr marL="7507" marR="7507" marT="75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04583"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TOTAL POR CENTRO</a:t>
                      </a:r>
                    </a:p>
                  </a:txBody>
                  <a:tcPr marL="7507" marR="135133" marT="7507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476</a:t>
                      </a:r>
                    </a:p>
                  </a:txBody>
                  <a:tcPr marL="7507" marR="7507" marT="75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505</a:t>
                      </a:r>
                    </a:p>
                  </a:txBody>
                  <a:tcPr marL="7507" marR="7507" marT="75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29</a:t>
                      </a:r>
                    </a:p>
                  </a:txBody>
                  <a:tcPr marL="7507" marR="7507" marT="75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556</a:t>
                      </a:r>
                    </a:p>
                  </a:txBody>
                  <a:tcPr marL="7507" marR="7507" marT="75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24</a:t>
                      </a:r>
                    </a:p>
                  </a:txBody>
                  <a:tcPr marL="7507" marR="7507" marT="75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529</a:t>
                      </a:r>
                    </a:p>
                  </a:txBody>
                  <a:tcPr marL="7507" marR="7507" marT="75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85786" y="500043"/>
            <a:ext cx="7772400" cy="1071570"/>
          </a:xfrm>
        </p:spPr>
        <p:txBody>
          <a:bodyPr>
            <a:normAutofit fontScale="90000"/>
          </a:bodyPr>
          <a:lstStyle/>
          <a:p>
            <a:r>
              <a:rPr lang="es-MX" dirty="0" smtClean="0"/>
              <a:t>Propuesta por Centro Universitario</a:t>
            </a:r>
            <a:endParaRPr lang="es-MX" dirty="0"/>
          </a:p>
        </p:txBody>
      </p:sp>
      <p:sp>
        <p:nvSpPr>
          <p:cNvPr id="4" name="3 CuadroTexto"/>
          <p:cNvSpPr txBox="1"/>
          <p:nvPr/>
        </p:nvSpPr>
        <p:spPr>
          <a:xfrm>
            <a:off x="6357950" y="5929330"/>
            <a:ext cx="23666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200" dirty="0" smtClean="0"/>
              <a:t>Fuente: SIIAU-ESCOLAR.</a:t>
            </a:r>
          </a:p>
          <a:p>
            <a:pPr algn="r"/>
            <a:r>
              <a:rPr lang="es-MX" sz="1200" dirty="0" smtClean="0"/>
              <a:t>septiembre de 2009</a:t>
            </a:r>
            <a:endParaRPr lang="es-MX" sz="1200" dirty="0"/>
          </a:p>
        </p:txBody>
      </p:sp>
      <p:graphicFrame>
        <p:nvGraphicFramePr>
          <p:cNvPr id="5" name="4 Tabla"/>
          <p:cNvGraphicFramePr>
            <a:graphicFrameLocks noGrp="1"/>
          </p:cNvGraphicFramePr>
          <p:nvPr/>
        </p:nvGraphicFramePr>
        <p:xfrm>
          <a:off x="571470" y="1428737"/>
          <a:ext cx="8143936" cy="4063995"/>
        </p:xfrm>
        <a:graphic>
          <a:graphicData uri="http://schemas.openxmlformats.org/drawingml/2006/table">
            <a:tbl>
              <a:tblPr/>
              <a:tblGrid>
                <a:gridCol w="3834022"/>
                <a:gridCol w="595136"/>
                <a:gridCol w="500066"/>
                <a:gridCol w="785818"/>
                <a:gridCol w="785818"/>
                <a:gridCol w="924757"/>
                <a:gridCol w="718319"/>
              </a:tblGrid>
              <a:tr h="818307">
                <a:tc>
                  <a:txBody>
                    <a:bodyPr/>
                    <a:lstStyle/>
                    <a:p>
                      <a:pPr algn="ctr" fontAlgn="b"/>
                      <a:endParaRPr lang="es-MX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724" marR="6724" marT="672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es-MX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Cupo 2009 A</a:t>
                      </a:r>
                    </a:p>
                  </a:txBody>
                  <a:tcPr marL="6724" marR="6724" marT="672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es-MX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Cupo 2010 A</a:t>
                      </a:r>
                    </a:p>
                  </a:txBody>
                  <a:tcPr marL="6724" marR="6724" marT="67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es-MX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Diferencia en cupos</a:t>
                      </a:r>
                    </a:p>
                  </a:txBody>
                  <a:tcPr marL="6724" marR="6724" marT="67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es-MX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Aspirantes 2010 A</a:t>
                      </a:r>
                    </a:p>
                  </a:txBody>
                  <a:tcPr marL="6724" marR="6724" marT="67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es-MX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Propuesta incremento cupo 10%</a:t>
                      </a:r>
                    </a:p>
                  </a:txBody>
                  <a:tcPr marL="6724" marR="6724" marT="67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es-MX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Cupo 2010 A final</a:t>
                      </a:r>
                    </a:p>
                  </a:txBody>
                  <a:tcPr marL="6724" marR="6724" marT="67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3130"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C. U. LOS LAGOS</a:t>
                      </a:r>
                    </a:p>
                  </a:txBody>
                  <a:tcPr marL="6724" marR="6724" marT="672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724" marR="6724" marT="67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724" marR="6724" marT="67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724" marR="6724" marT="67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724" marR="6724" marT="67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724" marR="6724" marT="67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724" marR="6724" marT="67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</a:tr>
              <a:tr h="321276">
                <a:tc>
                  <a:txBody>
                    <a:bodyPr/>
                    <a:lstStyle/>
                    <a:p>
                      <a:pPr algn="l" fontAlgn="b"/>
                      <a:r>
                        <a:rPr lang="es-MX" sz="1400" b="1" i="1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C. U. LOS LAGOS - SEDE LAGOS DE MORENO</a:t>
                      </a:r>
                    </a:p>
                  </a:txBody>
                  <a:tcPr marL="60512" marR="6724" marT="672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724" marR="6724" marT="67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724" marR="6724" marT="67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724" marR="6724" marT="67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724" marR="6724" marT="67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724" marR="6724" marT="67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724" marR="6724" marT="67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</a:tr>
              <a:tr h="163130">
                <a:tc>
                  <a:txBody>
                    <a:bodyPr/>
                    <a:lstStyle/>
                    <a:p>
                      <a:pPr algn="l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ABOGADO</a:t>
                      </a:r>
                    </a:p>
                  </a:txBody>
                  <a:tcPr marL="121024" marR="6724" marT="672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45</a:t>
                      </a:r>
                    </a:p>
                  </a:txBody>
                  <a:tcPr marL="6724" marR="6724" marT="67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45</a:t>
                      </a:r>
                    </a:p>
                  </a:txBody>
                  <a:tcPr marL="6724" marR="6724" marT="67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724" marR="6724" marT="67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34</a:t>
                      </a:r>
                    </a:p>
                  </a:txBody>
                  <a:tcPr marL="6724" marR="6724" marT="67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724" marR="6724" marT="67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45</a:t>
                      </a:r>
                    </a:p>
                  </a:txBody>
                  <a:tcPr marL="6724" marR="6724" marT="67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795714">
                <a:tc>
                  <a:txBody>
                    <a:bodyPr/>
                    <a:lstStyle/>
                    <a:p>
                      <a:pPr algn="l" fontAlgn="auto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LICENCIATURA EN HUMANIDADES CON ORIENTACIONES EN LETRAS HISTORIA CULTURAL PSICOTERAPIA Y TEORIAS PSICOANALITICAS ANTROPOLOGIA Y CULTURA</a:t>
                      </a:r>
                    </a:p>
                  </a:txBody>
                  <a:tcPr marL="121024" marR="6724" marT="672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724" marR="6724" marT="67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45</a:t>
                      </a:r>
                    </a:p>
                  </a:txBody>
                  <a:tcPr marL="6724" marR="6724" marT="67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724" marR="6724" marT="67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25</a:t>
                      </a:r>
                    </a:p>
                  </a:txBody>
                  <a:tcPr marL="6724" marR="6724" marT="67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724" marR="6724" marT="67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45</a:t>
                      </a:r>
                    </a:p>
                  </a:txBody>
                  <a:tcPr marL="6724" marR="6724" marT="67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321276">
                <a:tc>
                  <a:txBody>
                    <a:bodyPr/>
                    <a:lstStyle/>
                    <a:p>
                      <a:pPr algn="l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LICENCIATURA EN INGENIERIA BIOQUIMICA</a:t>
                      </a:r>
                    </a:p>
                  </a:txBody>
                  <a:tcPr marL="121024" marR="6724" marT="672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45</a:t>
                      </a:r>
                    </a:p>
                  </a:txBody>
                  <a:tcPr marL="6724" marR="6724" marT="67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45</a:t>
                      </a:r>
                    </a:p>
                  </a:txBody>
                  <a:tcPr marL="6724" marR="6724" marT="67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724" marR="6724" marT="67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35</a:t>
                      </a:r>
                    </a:p>
                  </a:txBody>
                  <a:tcPr marL="6724" marR="6724" marT="67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724" marR="6724" marT="67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45</a:t>
                      </a:r>
                    </a:p>
                  </a:txBody>
                  <a:tcPr marL="6724" marR="6724" marT="67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321276">
                <a:tc>
                  <a:txBody>
                    <a:bodyPr/>
                    <a:lstStyle/>
                    <a:p>
                      <a:pPr algn="l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LICENCIATURA EN INGENIERIA MECATRONICA</a:t>
                      </a:r>
                    </a:p>
                  </a:txBody>
                  <a:tcPr marL="121024" marR="6724" marT="672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45</a:t>
                      </a:r>
                    </a:p>
                  </a:txBody>
                  <a:tcPr marL="6724" marR="6724" marT="67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45</a:t>
                      </a:r>
                    </a:p>
                  </a:txBody>
                  <a:tcPr marL="6724" marR="6724" marT="67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724" marR="6724" marT="67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37</a:t>
                      </a:r>
                    </a:p>
                  </a:txBody>
                  <a:tcPr marL="6724" marR="6724" marT="67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724" marR="6724" marT="67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45</a:t>
                      </a:r>
                    </a:p>
                  </a:txBody>
                  <a:tcPr marL="6724" marR="6724" marT="67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163130">
                <a:tc>
                  <a:txBody>
                    <a:bodyPr/>
                    <a:lstStyle/>
                    <a:p>
                      <a:pPr algn="l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LICENCIATURA EN PSICOLOGIA            </a:t>
                      </a:r>
                    </a:p>
                  </a:txBody>
                  <a:tcPr marL="121024" marR="6724" marT="672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49</a:t>
                      </a:r>
                    </a:p>
                  </a:txBody>
                  <a:tcPr marL="6724" marR="6724" marT="67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45</a:t>
                      </a:r>
                    </a:p>
                  </a:txBody>
                  <a:tcPr marL="6724" marR="6724" marT="67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724" marR="6724" marT="67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57</a:t>
                      </a:r>
                    </a:p>
                  </a:txBody>
                  <a:tcPr marL="6724" marR="6724" marT="67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6724" marR="6724" marT="67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50</a:t>
                      </a:r>
                    </a:p>
                  </a:txBody>
                  <a:tcPr marL="6724" marR="6724" marT="67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21276">
                <a:tc>
                  <a:txBody>
                    <a:bodyPr/>
                    <a:lstStyle/>
                    <a:p>
                      <a:pPr algn="l" fontAlgn="b"/>
                      <a:r>
                        <a:rPr lang="es-MX" sz="1400" b="1" i="1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C. U. LOS LAGOS - SEDE SN JUAN DE LOS LAGOS</a:t>
                      </a:r>
                    </a:p>
                  </a:txBody>
                  <a:tcPr marL="60512" marR="6724" marT="672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724" marR="6724" marT="67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724" marR="6724" marT="67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724" marR="6724" marT="67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724" marR="6724" marT="67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724" marR="6724" marT="67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724" marR="6724" marT="67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</a:tr>
              <a:tr h="163130">
                <a:tc>
                  <a:txBody>
                    <a:bodyPr/>
                    <a:lstStyle/>
                    <a:p>
                      <a:pPr algn="l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ABOGADO (SEMIESCOLARIZADO)</a:t>
                      </a:r>
                    </a:p>
                  </a:txBody>
                  <a:tcPr marL="121024" marR="6724" marT="672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45</a:t>
                      </a:r>
                    </a:p>
                  </a:txBody>
                  <a:tcPr marL="6724" marR="6724" marT="67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45</a:t>
                      </a:r>
                    </a:p>
                  </a:txBody>
                  <a:tcPr marL="6724" marR="6724" marT="67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724" marR="6724" marT="67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77</a:t>
                      </a:r>
                    </a:p>
                  </a:txBody>
                  <a:tcPr marL="6724" marR="6724" marT="67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6724" marR="6724" marT="67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50</a:t>
                      </a:r>
                    </a:p>
                  </a:txBody>
                  <a:tcPr marL="6724" marR="6724" marT="67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63130"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TOTAL POR CENTRO</a:t>
                      </a:r>
                    </a:p>
                  </a:txBody>
                  <a:tcPr marL="6724" marR="121024" marT="672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229</a:t>
                      </a:r>
                    </a:p>
                  </a:txBody>
                  <a:tcPr marL="6724" marR="6724" marT="67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270</a:t>
                      </a:r>
                    </a:p>
                  </a:txBody>
                  <a:tcPr marL="6724" marR="6724" marT="67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724" marR="6724" marT="67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265</a:t>
                      </a:r>
                    </a:p>
                  </a:txBody>
                  <a:tcPr marL="6724" marR="6724" marT="67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</a:t>
                      </a:r>
                    </a:p>
                  </a:txBody>
                  <a:tcPr marL="6724" marR="6724" marT="67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279</a:t>
                      </a:r>
                    </a:p>
                  </a:txBody>
                  <a:tcPr marL="6724" marR="6724" marT="67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85786" y="500043"/>
            <a:ext cx="7772400" cy="1071570"/>
          </a:xfrm>
        </p:spPr>
        <p:txBody>
          <a:bodyPr>
            <a:normAutofit fontScale="90000"/>
          </a:bodyPr>
          <a:lstStyle/>
          <a:p>
            <a:r>
              <a:rPr lang="es-MX" dirty="0" smtClean="0"/>
              <a:t>Propuesta por Centro Universitario</a:t>
            </a:r>
            <a:endParaRPr lang="es-MX" dirty="0"/>
          </a:p>
        </p:txBody>
      </p:sp>
      <p:sp>
        <p:nvSpPr>
          <p:cNvPr id="4" name="3 CuadroTexto"/>
          <p:cNvSpPr txBox="1"/>
          <p:nvPr/>
        </p:nvSpPr>
        <p:spPr>
          <a:xfrm>
            <a:off x="6357950" y="5929330"/>
            <a:ext cx="23666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200" dirty="0" smtClean="0"/>
              <a:t>Fuente: SIIAU-ESCOLAR.</a:t>
            </a:r>
          </a:p>
          <a:p>
            <a:pPr algn="r"/>
            <a:r>
              <a:rPr lang="es-MX" sz="1200" dirty="0" smtClean="0"/>
              <a:t>septiembre de 2009</a:t>
            </a:r>
            <a:endParaRPr lang="es-MX" sz="1200" dirty="0"/>
          </a:p>
        </p:txBody>
      </p:sp>
      <p:graphicFrame>
        <p:nvGraphicFramePr>
          <p:cNvPr id="5" name="4 Tabla"/>
          <p:cNvGraphicFramePr>
            <a:graphicFrameLocks noGrp="1"/>
          </p:cNvGraphicFramePr>
          <p:nvPr/>
        </p:nvGraphicFramePr>
        <p:xfrm>
          <a:off x="785786" y="1714488"/>
          <a:ext cx="7858179" cy="3429027"/>
        </p:xfrm>
        <a:graphic>
          <a:graphicData uri="http://schemas.openxmlformats.org/drawingml/2006/table">
            <a:tbl>
              <a:tblPr/>
              <a:tblGrid>
                <a:gridCol w="3571900"/>
                <a:gridCol w="642942"/>
                <a:gridCol w="571504"/>
                <a:gridCol w="714380"/>
                <a:gridCol w="785818"/>
                <a:gridCol w="855356"/>
                <a:gridCol w="716279"/>
              </a:tblGrid>
              <a:tr h="802630">
                <a:tc>
                  <a:txBody>
                    <a:bodyPr/>
                    <a:lstStyle/>
                    <a:p>
                      <a:pPr algn="ctr" fontAlgn="b"/>
                      <a:endParaRPr lang="es-MX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948" marR="6948" marT="6948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es-MX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Cupo 2009 A</a:t>
                      </a:r>
                    </a:p>
                  </a:txBody>
                  <a:tcPr marL="6948" marR="6948" marT="69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es-MX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Cupo 2010 A</a:t>
                      </a:r>
                    </a:p>
                  </a:txBody>
                  <a:tcPr marL="6948" marR="6948" marT="69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es-MX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Diferencia en cupos</a:t>
                      </a:r>
                    </a:p>
                  </a:txBody>
                  <a:tcPr marL="6948" marR="6948" marT="69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es-MX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Aspirantes 2010 A</a:t>
                      </a:r>
                    </a:p>
                  </a:txBody>
                  <a:tcPr marL="6948" marR="6948" marT="69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es-MX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Propuesta incremento cupo 10%</a:t>
                      </a:r>
                    </a:p>
                  </a:txBody>
                  <a:tcPr marL="6948" marR="6948" marT="69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es-MX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Cupo 2010 A final</a:t>
                      </a:r>
                    </a:p>
                  </a:txBody>
                  <a:tcPr marL="6948" marR="6948" marT="69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450"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C. U. DEL NORTE (COLOTLAN)</a:t>
                      </a:r>
                    </a:p>
                  </a:txBody>
                  <a:tcPr marL="6948" marR="6948" marT="694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948" marR="6948" marT="69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948" marR="6948" marT="69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948" marR="6948" marT="69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948" marR="6948" marT="69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948" marR="6948" marT="69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948" marR="6948" marT="69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</a:tr>
              <a:tr h="239450">
                <a:tc>
                  <a:txBody>
                    <a:bodyPr/>
                    <a:lstStyle/>
                    <a:p>
                      <a:pPr algn="l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ABOGADO</a:t>
                      </a:r>
                    </a:p>
                  </a:txBody>
                  <a:tcPr marL="125070" marR="6948" marT="694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40</a:t>
                      </a:r>
                    </a:p>
                  </a:txBody>
                  <a:tcPr marL="6948" marR="6948" marT="69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40</a:t>
                      </a:r>
                    </a:p>
                  </a:txBody>
                  <a:tcPr marL="6948" marR="6948" marT="69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948" marR="6948" marT="69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36</a:t>
                      </a:r>
                    </a:p>
                  </a:txBody>
                  <a:tcPr marL="6948" marR="6948" marT="69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948" marR="6948" marT="69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40</a:t>
                      </a:r>
                    </a:p>
                  </a:txBody>
                  <a:tcPr marL="6948" marR="6948" marT="69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239450">
                <a:tc>
                  <a:txBody>
                    <a:bodyPr/>
                    <a:lstStyle/>
                    <a:p>
                      <a:pPr algn="l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LICENCIATURA EN ADMINISTRACION        </a:t>
                      </a:r>
                    </a:p>
                  </a:txBody>
                  <a:tcPr marL="125070" marR="6948" marT="694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30</a:t>
                      </a:r>
                    </a:p>
                  </a:txBody>
                  <a:tcPr marL="6948" marR="6948" marT="69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40</a:t>
                      </a:r>
                    </a:p>
                  </a:txBody>
                  <a:tcPr marL="6948" marR="6948" marT="69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10</a:t>
                      </a:r>
                    </a:p>
                  </a:txBody>
                  <a:tcPr marL="6948" marR="6948" marT="69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24</a:t>
                      </a:r>
                    </a:p>
                  </a:txBody>
                  <a:tcPr marL="6948" marR="6948" marT="69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948" marR="6948" marT="69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40</a:t>
                      </a:r>
                    </a:p>
                  </a:txBody>
                  <a:tcPr marL="6948" marR="6948" marT="69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239450">
                <a:tc>
                  <a:txBody>
                    <a:bodyPr/>
                    <a:lstStyle/>
                    <a:p>
                      <a:pPr algn="l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LICENCIATURA EN AGRONEGOCIOS</a:t>
                      </a:r>
                    </a:p>
                  </a:txBody>
                  <a:tcPr marL="125070" marR="6948" marT="694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948" marR="6948" marT="69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</a:t>
                      </a:r>
                    </a:p>
                  </a:txBody>
                  <a:tcPr marL="6948" marR="6948" marT="69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</a:t>
                      </a:r>
                    </a:p>
                  </a:txBody>
                  <a:tcPr marL="6948" marR="6948" marT="69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11</a:t>
                      </a:r>
                    </a:p>
                  </a:txBody>
                  <a:tcPr marL="6948" marR="6948" marT="69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948" marR="6948" marT="69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</a:t>
                      </a:r>
                    </a:p>
                  </a:txBody>
                  <a:tcPr marL="6948" marR="6948" marT="69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239450">
                <a:tc>
                  <a:txBody>
                    <a:bodyPr/>
                    <a:lstStyle/>
                    <a:p>
                      <a:pPr algn="l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LICENCIATURA EN ENFERMERIA</a:t>
                      </a:r>
                    </a:p>
                  </a:txBody>
                  <a:tcPr marL="125070" marR="6948" marT="694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948" marR="6948" marT="69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40</a:t>
                      </a:r>
                    </a:p>
                  </a:txBody>
                  <a:tcPr marL="6948" marR="6948" marT="69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40</a:t>
                      </a:r>
                    </a:p>
                  </a:txBody>
                  <a:tcPr marL="6948" marR="6948" marT="69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73</a:t>
                      </a:r>
                    </a:p>
                  </a:txBody>
                  <a:tcPr marL="6948" marR="6948" marT="69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6948" marR="6948" marT="69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44</a:t>
                      </a:r>
                    </a:p>
                  </a:txBody>
                  <a:tcPr marL="6948" marR="6948" marT="69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71347">
                <a:tc>
                  <a:txBody>
                    <a:bodyPr/>
                    <a:lstStyle/>
                    <a:p>
                      <a:pPr algn="l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LICENCIATURA EN INGENIERIA EN ELECTRONICA Y COMPUTACION</a:t>
                      </a:r>
                    </a:p>
                  </a:txBody>
                  <a:tcPr marL="125070" marR="6948" marT="694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70</a:t>
                      </a:r>
                    </a:p>
                  </a:txBody>
                  <a:tcPr marL="6948" marR="6948" marT="69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30</a:t>
                      </a:r>
                    </a:p>
                  </a:txBody>
                  <a:tcPr marL="6948" marR="6948" marT="69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-40</a:t>
                      </a:r>
                    </a:p>
                  </a:txBody>
                  <a:tcPr marL="6948" marR="6948" marT="69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16</a:t>
                      </a:r>
                    </a:p>
                  </a:txBody>
                  <a:tcPr marL="6948" marR="6948" marT="69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948" marR="6948" marT="69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30</a:t>
                      </a:r>
                    </a:p>
                  </a:txBody>
                  <a:tcPr marL="6948" marR="6948" marT="69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239450">
                <a:tc>
                  <a:txBody>
                    <a:bodyPr/>
                    <a:lstStyle/>
                    <a:p>
                      <a:pPr algn="l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LICENCIATURA EN NUTRICION</a:t>
                      </a:r>
                    </a:p>
                  </a:txBody>
                  <a:tcPr marL="125070" marR="6948" marT="694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35</a:t>
                      </a:r>
                    </a:p>
                  </a:txBody>
                  <a:tcPr marL="6948" marR="6948" marT="69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35</a:t>
                      </a:r>
                    </a:p>
                  </a:txBody>
                  <a:tcPr marL="6948" marR="6948" marT="69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948" marR="6948" marT="69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38</a:t>
                      </a:r>
                    </a:p>
                  </a:txBody>
                  <a:tcPr marL="6948" marR="6948" marT="69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6948" marR="6948" marT="69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39</a:t>
                      </a:r>
                    </a:p>
                  </a:txBody>
                  <a:tcPr marL="6948" marR="6948" marT="69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9450">
                <a:tc>
                  <a:txBody>
                    <a:bodyPr/>
                    <a:lstStyle/>
                    <a:p>
                      <a:pPr algn="l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LICENCIATURA EN PSICOLOGIA            </a:t>
                      </a:r>
                    </a:p>
                  </a:txBody>
                  <a:tcPr marL="125070" marR="6948" marT="694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40</a:t>
                      </a:r>
                    </a:p>
                  </a:txBody>
                  <a:tcPr marL="6948" marR="6948" marT="69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40</a:t>
                      </a:r>
                    </a:p>
                  </a:txBody>
                  <a:tcPr marL="6948" marR="6948" marT="69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948" marR="6948" marT="69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32</a:t>
                      </a:r>
                    </a:p>
                  </a:txBody>
                  <a:tcPr marL="6948" marR="6948" marT="69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948" marR="6948" marT="69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40</a:t>
                      </a:r>
                    </a:p>
                  </a:txBody>
                  <a:tcPr marL="6948" marR="6948" marT="69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239450">
                <a:tc>
                  <a:txBody>
                    <a:bodyPr/>
                    <a:lstStyle/>
                    <a:p>
                      <a:pPr algn="l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LICENCIATURA EN TURISMO               </a:t>
                      </a:r>
                    </a:p>
                  </a:txBody>
                  <a:tcPr marL="125070" marR="6948" marT="694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30</a:t>
                      </a:r>
                    </a:p>
                  </a:txBody>
                  <a:tcPr marL="6948" marR="6948" marT="69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40</a:t>
                      </a:r>
                    </a:p>
                  </a:txBody>
                  <a:tcPr marL="6948" marR="6948" marT="69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</a:t>
                      </a:r>
                    </a:p>
                  </a:txBody>
                  <a:tcPr marL="6948" marR="6948" marT="69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</a:t>
                      </a:r>
                    </a:p>
                  </a:txBody>
                  <a:tcPr marL="6948" marR="6948" marT="69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948" marR="6948" marT="69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40</a:t>
                      </a:r>
                    </a:p>
                  </a:txBody>
                  <a:tcPr marL="6948" marR="6948" marT="69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239450"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TOTAL POR CENTRO</a:t>
                      </a:r>
                    </a:p>
                  </a:txBody>
                  <a:tcPr marL="6948" marR="125070" marT="694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245</a:t>
                      </a:r>
                    </a:p>
                  </a:txBody>
                  <a:tcPr marL="6948" marR="6948" marT="69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285</a:t>
                      </a:r>
                    </a:p>
                  </a:txBody>
                  <a:tcPr marL="6948" marR="6948" marT="69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40</a:t>
                      </a:r>
                    </a:p>
                  </a:txBody>
                  <a:tcPr marL="6948" marR="6948" marT="69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237</a:t>
                      </a:r>
                    </a:p>
                  </a:txBody>
                  <a:tcPr marL="6948" marR="6948" marT="69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6948" marR="6948" marT="69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293</a:t>
                      </a:r>
                    </a:p>
                  </a:txBody>
                  <a:tcPr marL="6948" marR="6948" marT="69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85786" y="500043"/>
            <a:ext cx="7772400" cy="1071570"/>
          </a:xfrm>
        </p:spPr>
        <p:txBody>
          <a:bodyPr>
            <a:normAutofit fontScale="90000"/>
          </a:bodyPr>
          <a:lstStyle/>
          <a:p>
            <a:r>
              <a:rPr lang="es-MX" dirty="0" smtClean="0"/>
              <a:t>Propuesta por Centro Universitario</a:t>
            </a:r>
            <a:endParaRPr lang="es-MX" dirty="0"/>
          </a:p>
        </p:txBody>
      </p:sp>
      <p:sp>
        <p:nvSpPr>
          <p:cNvPr id="4" name="3 CuadroTexto"/>
          <p:cNvSpPr txBox="1"/>
          <p:nvPr/>
        </p:nvSpPr>
        <p:spPr>
          <a:xfrm>
            <a:off x="6357950" y="5929330"/>
            <a:ext cx="23666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200" dirty="0" smtClean="0"/>
              <a:t>Fuente: SIIAU-ESCOLAR.</a:t>
            </a:r>
          </a:p>
          <a:p>
            <a:pPr algn="r"/>
            <a:r>
              <a:rPr lang="es-MX" sz="1200" dirty="0" smtClean="0"/>
              <a:t>septiembre de 2009</a:t>
            </a:r>
            <a:endParaRPr lang="es-MX" sz="1200" dirty="0"/>
          </a:p>
        </p:txBody>
      </p:sp>
      <p:graphicFrame>
        <p:nvGraphicFramePr>
          <p:cNvPr id="5" name="4 Tabla"/>
          <p:cNvGraphicFramePr>
            <a:graphicFrameLocks noGrp="1"/>
          </p:cNvGraphicFramePr>
          <p:nvPr/>
        </p:nvGraphicFramePr>
        <p:xfrm>
          <a:off x="642910" y="1428736"/>
          <a:ext cx="8143936" cy="4286096"/>
        </p:xfrm>
        <a:graphic>
          <a:graphicData uri="http://schemas.openxmlformats.org/drawingml/2006/table">
            <a:tbl>
              <a:tblPr/>
              <a:tblGrid>
                <a:gridCol w="3721888"/>
                <a:gridCol w="737008"/>
                <a:gridCol w="737008"/>
                <a:gridCol w="737008"/>
                <a:gridCol w="737008"/>
                <a:gridCol w="737008"/>
                <a:gridCol w="737008"/>
              </a:tblGrid>
              <a:tr h="420652">
                <a:tc>
                  <a:txBody>
                    <a:bodyPr/>
                    <a:lstStyle/>
                    <a:p>
                      <a:pPr algn="ctr" fontAlgn="b"/>
                      <a:endParaRPr lang="es-MX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96" marR="6896" marT="6896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es-MX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Cupo 2009 A</a:t>
                      </a:r>
                    </a:p>
                  </a:txBody>
                  <a:tcPr marL="6896" marR="6896" marT="689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es-MX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Cupo 2010 A</a:t>
                      </a:r>
                    </a:p>
                  </a:txBody>
                  <a:tcPr marL="6896" marR="6896" marT="68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es-MX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Diferencia en cupos</a:t>
                      </a:r>
                    </a:p>
                  </a:txBody>
                  <a:tcPr marL="6896" marR="6896" marT="68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es-MX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Aspirantes 2010 A</a:t>
                      </a:r>
                    </a:p>
                  </a:txBody>
                  <a:tcPr marL="6896" marR="6896" marT="68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es-MX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Propuesta incremento cupo 10%</a:t>
                      </a:r>
                    </a:p>
                  </a:txBody>
                  <a:tcPr marL="6896" marR="6896" marT="68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es-MX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Cupo 2010 A final</a:t>
                      </a:r>
                    </a:p>
                  </a:txBody>
                  <a:tcPr marL="6896" marR="6896" marT="68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7919"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C. U. DEL SUR (CD. GUZMAN)</a:t>
                      </a:r>
                    </a:p>
                  </a:txBody>
                  <a:tcPr marL="6896" marR="6896" marT="689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896" marR="6896" marT="68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896" marR="6896" marT="68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896" marR="6896" marT="68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896" marR="6896" marT="68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896" marR="6896" marT="68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896" marR="6896" marT="68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</a:tr>
              <a:tr h="137919">
                <a:tc>
                  <a:txBody>
                    <a:bodyPr/>
                    <a:lstStyle/>
                    <a:p>
                      <a:pPr algn="l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ABOGADO</a:t>
                      </a:r>
                    </a:p>
                  </a:txBody>
                  <a:tcPr marL="124127" marR="6896" marT="689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80</a:t>
                      </a:r>
                    </a:p>
                  </a:txBody>
                  <a:tcPr marL="6896" marR="6896" marT="68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80</a:t>
                      </a:r>
                    </a:p>
                  </a:txBody>
                  <a:tcPr marL="6896" marR="6896" marT="68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896" marR="6896" marT="68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163</a:t>
                      </a:r>
                    </a:p>
                  </a:txBody>
                  <a:tcPr marL="6896" marR="6896" marT="68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6896" marR="6896" marT="68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88</a:t>
                      </a:r>
                    </a:p>
                  </a:txBody>
                  <a:tcPr marL="6896" marR="6896" marT="68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37919">
                <a:tc>
                  <a:txBody>
                    <a:bodyPr/>
                    <a:lstStyle/>
                    <a:p>
                      <a:pPr algn="l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LICENCIATURA EN AGRONEGOCIOS</a:t>
                      </a:r>
                    </a:p>
                  </a:txBody>
                  <a:tcPr marL="124127" marR="6896" marT="689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42</a:t>
                      </a:r>
                    </a:p>
                  </a:txBody>
                  <a:tcPr marL="6896" marR="6896" marT="68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40</a:t>
                      </a:r>
                    </a:p>
                  </a:txBody>
                  <a:tcPr marL="6896" marR="6896" marT="68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-2</a:t>
                      </a:r>
                    </a:p>
                  </a:txBody>
                  <a:tcPr marL="6896" marR="6896" marT="68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79</a:t>
                      </a:r>
                    </a:p>
                  </a:txBody>
                  <a:tcPr marL="6896" marR="6896" marT="68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6896" marR="6896" marT="68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44</a:t>
                      </a:r>
                    </a:p>
                  </a:txBody>
                  <a:tcPr marL="6896" marR="6896" marT="68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37919">
                <a:tc>
                  <a:txBody>
                    <a:bodyPr/>
                    <a:lstStyle/>
                    <a:p>
                      <a:pPr algn="l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LICENCIATURA EN ENFERMERIA</a:t>
                      </a:r>
                    </a:p>
                  </a:txBody>
                  <a:tcPr marL="124127" marR="6896" marT="689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81</a:t>
                      </a:r>
                    </a:p>
                  </a:txBody>
                  <a:tcPr marL="6896" marR="6896" marT="68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80</a:t>
                      </a:r>
                    </a:p>
                  </a:txBody>
                  <a:tcPr marL="6896" marR="6896" marT="68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-1</a:t>
                      </a:r>
                    </a:p>
                  </a:txBody>
                  <a:tcPr marL="6896" marR="6896" marT="68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300</a:t>
                      </a:r>
                    </a:p>
                  </a:txBody>
                  <a:tcPr marL="6896" marR="6896" marT="68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6896" marR="6896" marT="68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88</a:t>
                      </a:r>
                    </a:p>
                  </a:txBody>
                  <a:tcPr marL="6896" marR="6896" marT="68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37919">
                <a:tc>
                  <a:txBody>
                    <a:bodyPr/>
                    <a:lstStyle/>
                    <a:p>
                      <a:pPr algn="l" fontAlgn="b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LICENCIATURA EN INGENIERIA EN TELEMATICA</a:t>
                      </a:r>
                    </a:p>
                  </a:txBody>
                  <a:tcPr marL="124127" marR="6896" marT="689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40</a:t>
                      </a:r>
                    </a:p>
                  </a:txBody>
                  <a:tcPr marL="6896" marR="6896" marT="68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40</a:t>
                      </a:r>
                    </a:p>
                  </a:txBody>
                  <a:tcPr marL="6896" marR="6896" marT="68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896" marR="6896" marT="68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31</a:t>
                      </a:r>
                    </a:p>
                  </a:txBody>
                  <a:tcPr marL="6896" marR="6896" marT="68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896" marR="6896" marT="68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40</a:t>
                      </a:r>
                    </a:p>
                  </a:txBody>
                  <a:tcPr marL="6896" marR="6896" marT="68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137919">
                <a:tc>
                  <a:txBody>
                    <a:bodyPr/>
                    <a:lstStyle/>
                    <a:p>
                      <a:pPr algn="l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LICENCIATURA EN LETRAS HISPANICAS</a:t>
                      </a:r>
                    </a:p>
                  </a:txBody>
                  <a:tcPr marL="124127" marR="6896" marT="689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40</a:t>
                      </a:r>
                    </a:p>
                  </a:txBody>
                  <a:tcPr marL="6896" marR="6896" marT="68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40</a:t>
                      </a:r>
                    </a:p>
                  </a:txBody>
                  <a:tcPr marL="6896" marR="6896" marT="68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896" marR="6896" marT="68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32</a:t>
                      </a:r>
                    </a:p>
                  </a:txBody>
                  <a:tcPr marL="6896" marR="6896" marT="68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896" marR="6896" marT="68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40</a:t>
                      </a:r>
                    </a:p>
                  </a:txBody>
                  <a:tcPr marL="6896" marR="6896" marT="68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137919">
                <a:tc>
                  <a:txBody>
                    <a:bodyPr/>
                    <a:lstStyle/>
                    <a:p>
                      <a:pPr algn="l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LICENCIATURA EN MEDICINA VETERINARIA Y ZOOTECNIA</a:t>
                      </a:r>
                    </a:p>
                  </a:txBody>
                  <a:tcPr marL="124127" marR="6896" marT="689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80</a:t>
                      </a:r>
                    </a:p>
                  </a:txBody>
                  <a:tcPr marL="6896" marR="6896" marT="68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80</a:t>
                      </a:r>
                    </a:p>
                  </a:txBody>
                  <a:tcPr marL="6896" marR="6896" marT="68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896" marR="6896" marT="68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91</a:t>
                      </a:r>
                    </a:p>
                  </a:txBody>
                  <a:tcPr marL="6896" marR="6896" marT="68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6896" marR="6896" marT="68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88</a:t>
                      </a:r>
                    </a:p>
                  </a:txBody>
                  <a:tcPr marL="6896" marR="6896" marT="68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37919">
                <a:tc>
                  <a:txBody>
                    <a:bodyPr/>
                    <a:lstStyle/>
                    <a:p>
                      <a:pPr algn="l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LICENCIATURA EN NEGOCIOS INTERNACIONALES</a:t>
                      </a:r>
                    </a:p>
                  </a:txBody>
                  <a:tcPr marL="124127" marR="6896" marT="689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80</a:t>
                      </a:r>
                    </a:p>
                  </a:txBody>
                  <a:tcPr marL="6896" marR="6896" marT="68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80</a:t>
                      </a:r>
                    </a:p>
                  </a:txBody>
                  <a:tcPr marL="6896" marR="6896" marT="68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896" marR="6896" marT="68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128</a:t>
                      </a:r>
                    </a:p>
                  </a:txBody>
                  <a:tcPr marL="6896" marR="6896" marT="68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6896" marR="6896" marT="68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88</a:t>
                      </a:r>
                    </a:p>
                  </a:txBody>
                  <a:tcPr marL="6896" marR="6896" marT="68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37919">
                <a:tc>
                  <a:txBody>
                    <a:bodyPr/>
                    <a:lstStyle/>
                    <a:p>
                      <a:pPr algn="l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LICENCIATURA EN NUTRICION</a:t>
                      </a:r>
                    </a:p>
                  </a:txBody>
                  <a:tcPr marL="124127" marR="6896" marT="689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71</a:t>
                      </a:r>
                    </a:p>
                  </a:txBody>
                  <a:tcPr marL="6896" marR="6896" marT="68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70</a:t>
                      </a:r>
                    </a:p>
                  </a:txBody>
                  <a:tcPr marL="6896" marR="6896" marT="68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-1</a:t>
                      </a:r>
                    </a:p>
                  </a:txBody>
                  <a:tcPr marL="6896" marR="6896" marT="68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170</a:t>
                      </a:r>
                    </a:p>
                  </a:txBody>
                  <a:tcPr marL="6896" marR="6896" marT="68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</a:t>
                      </a:r>
                    </a:p>
                  </a:txBody>
                  <a:tcPr marL="6896" marR="6896" marT="68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77</a:t>
                      </a:r>
                    </a:p>
                  </a:txBody>
                  <a:tcPr marL="6896" marR="6896" marT="68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37919">
                <a:tc>
                  <a:txBody>
                    <a:bodyPr/>
                    <a:lstStyle/>
                    <a:p>
                      <a:pPr algn="l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LICENCIATURA EN PERIODISMO</a:t>
                      </a:r>
                    </a:p>
                  </a:txBody>
                  <a:tcPr marL="124127" marR="6896" marT="689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41</a:t>
                      </a:r>
                    </a:p>
                  </a:txBody>
                  <a:tcPr marL="6896" marR="6896" marT="68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40</a:t>
                      </a:r>
                    </a:p>
                  </a:txBody>
                  <a:tcPr marL="6896" marR="6896" marT="68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-1</a:t>
                      </a:r>
                    </a:p>
                  </a:txBody>
                  <a:tcPr marL="6896" marR="6896" marT="68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45</a:t>
                      </a:r>
                    </a:p>
                  </a:txBody>
                  <a:tcPr marL="6896" marR="6896" marT="68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6896" marR="6896" marT="68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44</a:t>
                      </a:r>
                    </a:p>
                  </a:txBody>
                  <a:tcPr marL="6896" marR="6896" marT="68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37919">
                <a:tc>
                  <a:txBody>
                    <a:bodyPr/>
                    <a:lstStyle/>
                    <a:p>
                      <a:pPr algn="l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LICENCIATURA EN PSICOLOGIA            </a:t>
                      </a:r>
                    </a:p>
                  </a:txBody>
                  <a:tcPr marL="124127" marR="6896" marT="689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81</a:t>
                      </a:r>
                    </a:p>
                  </a:txBody>
                  <a:tcPr marL="6896" marR="6896" marT="68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80</a:t>
                      </a:r>
                    </a:p>
                  </a:txBody>
                  <a:tcPr marL="6896" marR="6896" marT="68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-1</a:t>
                      </a:r>
                    </a:p>
                  </a:txBody>
                  <a:tcPr marL="6896" marR="6896" marT="68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141</a:t>
                      </a:r>
                    </a:p>
                  </a:txBody>
                  <a:tcPr marL="6896" marR="6896" marT="68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6896" marR="6896" marT="68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88</a:t>
                      </a:r>
                    </a:p>
                  </a:txBody>
                  <a:tcPr marL="6896" marR="6896" marT="68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37919">
                <a:tc>
                  <a:txBody>
                    <a:bodyPr/>
                    <a:lstStyle/>
                    <a:p>
                      <a:pPr algn="l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MEDICO CIRUJANO Y PARTERO</a:t>
                      </a:r>
                    </a:p>
                  </a:txBody>
                  <a:tcPr marL="124127" marR="6896" marT="689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40</a:t>
                      </a:r>
                    </a:p>
                  </a:txBody>
                  <a:tcPr marL="6896" marR="6896" marT="68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40</a:t>
                      </a:r>
                    </a:p>
                  </a:txBody>
                  <a:tcPr marL="6896" marR="6896" marT="68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896" marR="6896" marT="68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313</a:t>
                      </a:r>
                    </a:p>
                  </a:txBody>
                  <a:tcPr marL="6896" marR="6896" marT="68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6896" marR="6896" marT="68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44</a:t>
                      </a:r>
                    </a:p>
                  </a:txBody>
                  <a:tcPr marL="6896" marR="6896" marT="68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37919">
                <a:tc>
                  <a:txBody>
                    <a:bodyPr/>
                    <a:lstStyle/>
                    <a:p>
                      <a:pPr algn="l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T.S.U. EN TURISMO ALTERNATIVO</a:t>
                      </a:r>
                    </a:p>
                  </a:txBody>
                  <a:tcPr marL="124127" marR="6896" marT="689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35</a:t>
                      </a:r>
                    </a:p>
                  </a:txBody>
                  <a:tcPr marL="6896" marR="6896" marT="68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35</a:t>
                      </a:r>
                    </a:p>
                  </a:txBody>
                  <a:tcPr marL="6896" marR="6896" marT="68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896" marR="6896" marT="68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</a:t>
                      </a:r>
                    </a:p>
                  </a:txBody>
                  <a:tcPr marL="6896" marR="6896" marT="68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896" marR="6896" marT="68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35</a:t>
                      </a:r>
                    </a:p>
                  </a:txBody>
                  <a:tcPr marL="6896" marR="6896" marT="68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137919">
                <a:tc>
                  <a:txBody>
                    <a:bodyPr/>
                    <a:lstStyle/>
                    <a:p>
                      <a:pPr algn="l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T. S. U. EN EMERGENCIAS SEGURIDAD LABORAL Y RESCATES</a:t>
                      </a:r>
                    </a:p>
                  </a:txBody>
                  <a:tcPr marL="124127" marR="6896" marT="689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40</a:t>
                      </a:r>
                    </a:p>
                  </a:txBody>
                  <a:tcPr marL="6896" marR="6896" marT="68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40</a:t>
                      </a:r>
                    </a:p>
                  </a:txBody>
                  <a:tcPr marL="6896" marR="6896" marT="68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896" marR="6896" marT="68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32</a:t>
                      </a:r>
                    </a:p>
                  </a:txBody>
                  <a:tcPr marL="6896" marR="6896" marT="68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896" marR="6896" marT="68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40</a:t>
                      </a:r>
                    </a:p>
                  </a:txBody>
                  <a:tcPr marL="6896" marR="6896" marT="68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144814"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TOTAL POR CENTRO</a:t>
                      </a:r>
                    </a:p>
                  </a:txBody>
                  <a:tcPr marL="6896" marR="124127" marT="689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751</a:t>
                      </a:r>
                    </a:p>
                  </a:txBody>
                  <a:tcPr marL="6896" marR="6896" marT="68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745</a:t>
                      </a:r>
                    </a:p>
                  </a:txBody>
                  <a:tcPr marL="6896" marR="6896" marT="68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-6</a:t>
                      </a:r>
                    </a:p>
                  </a:txBody>
                  <a:tcPr marL="6896" marR="6896" marT="68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1545</a:t>
                      </a:r>
                    </a:p>
                  </a:txBody>
                  <a:tcPr marL="6896" marR="6896" marT="68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59</a:t>
                      </a:r>
                    </a:p>
                  </a:txBody>
                  <a:tcPr marL="6896" marR="6896" marT="68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804</a:t>
                      </a:r>
                    </a:p>
                  </a:txBody>
                  <a:tcPr marL="6896" marR="6896" marT="68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85786" y="500043"/>
            <a:ext cx="7772400" cy="1071570"/>
          </a:xfrm>
        </p:spPr>
        <p:txBody>
          <a:bodyPr>
            <a:normAutofit fontScale="90000"/>
          </a:bodyPr>
          <a:lstStyle/>
          <a:p>
            <a:r>
              <a:rPr lang="es-MX" dirty="0" smtClean="0"/>
              <a:t>Propuesta por Centro Universitario</a:t>
            </a:r>
            <a:endParaRPr lang="es-MX" dirty="0"/>
          </a:p>
        </p:txBody>
      </p:sp>
      <p:sp>
        <p:nvSpPr>
          <p:cNvPr id="4" name="3 CuadroTexto"/>
          <p:cNvSpPr txBox="1"/>
          <p:nvPr/>
        </p:nvSpPr>
        <p:spPr>
          <a:xfrm>
            <a:off x="6357950" y="5929330"/>
            <a:ext cx="23666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200" dirty="0" smtClean="0"/>
              <a:t>Fuente: SIIAU-ESCOLAR.</a:t>
            </a:r>
          </a:p>
          <a:p>
            <a:pPr algn="r"/>
            <a:r>
              <a:rPr lang="es-MX" sz="1200" dirty="0" smtClean="0"/>
              <a:t>septiembre de 2009</a:t>
            </a:r>
            <a:endParaRPr lang="es-MX" sz="1200" dirty="0"/>
          </a:p>
        </p:txBody>
      </p:sp>
      <p:graphicFrame>
        <p:nvGraphicFramePr>
          <p:cNvPr id="5" name="4 Tabla"/>
          <p:cNvGraphicFramePr>
            <a:graphicFrameLocks noGrp="1"/>
          </p:cNvGraphicFramePr>
          <p:nvPr/>
        </p:nvGraphicFramePr>
        <p:xfrm>
          <a:off x="714348" y="1714488"/>
          <a:ext cx="7786742" cy="3408588"/>
        </p:xfrm>
        <a:graphic>
          <a:graphicData uri="http://schemas.openxmlformats.org/drawingml/2006/table">
            <a:tbl>
              <a:tblPr/>
              <a:tblGrid>
                <a:gridCol w="3719672"/>
                <a:gridCol w="677845"/>
                <a:gridCol w="677845"/>
                <a:gridCol w="677845"/>
                <a:gridCol w="677845"/>
                <a:gridCol w="784187"/>
                <a:gridCol w="571503"/>
              </a:tblGrid>
              <a:tr h="404778">
                <a:tc>
                  <a:txBody>
                    <a:bodyPr/>
                    <a:lstStyle/>
                    <a:p>
                      <a:pPr algn="ctr" fontAlgn="b"/>
                      <a:endParaRPr lang="es-MX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636" marR="6636" marT="6636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es-MX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Cupo 2009 A</a:t>
                      </a:r>
                    </a:p>
                  </a:txBody>
                  <a:tcPr marL="6636" marR="6636" marT="66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es-MX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Cupo 2010 A</a:t>
                      </a:r>
                    </a:p>
                  </a:txBody>
                  <a:tcPr marL="6636" marR="6636" marT="66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es-MX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Diferencia en cupos</a:t>
                      </a:r>
                    </a:p>
                  </a:txBody>
                  <a:tcPr marL="6636" marR="6636" marT="66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es-MX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Aspirantes 2010 A</a:t>
                      </a:r>
                    </a:p>
                  </a:txBody>
                  <a:tcPr marL="6636" marR="6636" marT="66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es-MX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Propuesta incremento cupo 10%</a:t>
                      </a:r>
                    </a:p>
                  </a:txBody>
                  <a:tcPr marL="6636" marR="6636" marT="66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es-MX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Cupo 2010 A final</a:t>
                      </a:r>
                    </a:p>
                  </a:txBody>
                  <a:tcPr marL="6636" marR="6636" marT="66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2714"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C. U. DE LOS VALLES (AMECA)</a:t>
                      </a:r>
                    </a:p>
                  </a:txBody>
                  <a:tcPr marL="6636" marR="6636" marT="663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636" marR="6636" marT="66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636" marR="6636" marT="66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636" marR="6636" marT="66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636" marR="6636" marT="66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636" marR="6636" marT="66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636" marR="6636" marT="66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</a:tr>
              <a:tr h="132714">
                <a:tc>
                  <a:txBody>
                    <a:bodyPr/>
                    <a:lstStyle/>
                    <a:p>
                      <a:pPr algn="l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ABOGADO</a:t>
                      </a:r>
                    </a:p>
                  </a:txBody>
                  <a:tcPr marL="119443" marR="6636" marT="663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45</a:t>
                      </a:r>
                    </a:p>
                  </a:txBody>
                  <a:tcPr marL="6636" marR="6636" marT="66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45</a:t>
                      </a:r>
                    </a:p>
                  </a:txBody>
                  <a:tcPr marL="6636" marR="6636" marT="66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636" marR="6636" marT="66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114</a:t>
                      </a:r>
                    </a:p>
                  </a:txBody>
                  <a:tcPr marL="6636" marR="6636" marT="66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6636" marR="6636" marT="66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50</a:t>
                      </a:r>
                    </a:p>
                  </a:txBody>
                  <a:tcPr marL="6636" marR="6636" marT="66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32714">
                <a:tc>
                  <a:txBody>
                    <a:bodyPr/>
                    <a:lstStyle/>
                    <a:p>
                      <a:pPr algn="l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LICENCIATURA EN ADMINISTRACION        </a:t>
                      </a:r>
                    </a:p>
                  </a:txBody>
                  <a:tcPr marL="119443" marR="6636" marT="663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45</a:t>
                      </a:r>
                    </a:p>
                  </a:txBody>
                  <a:tcPr marL="6636" marR="6636" marT="66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45</a:t>
                      </a:r>
                    </a:p>
                  </a:txBody>
                  <a:tcPr marL="6636" marR="6636" marT="66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636" marR="6636" marT="66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73</a:t>
                      </a:r>
                    </a:p>
                  </a:txBody>
                  <a:tcPr marL="6636" marR="6636" marT="66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6636" marR="6636" marT="66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50</a:t>
                      </a:r>
                    </a:p>
                  </a:txBody>
                  <a:tcPr marL="6636" marR="6636" marT="66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32714">
                <a:tc>
                  <a:txBody>
                    <a:bodyPr/>
                    <a:lstStyle/>
                    <a:p>
                      <a:pPr algn="l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LICENCIATURA EN AGRONEGOCIOS</a:t>
                      </a:r>
                    </a:p>
                  </a:txBody>
                  <a:tcPr marL="119443" marR="6636" marT="663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45</a:t>
                      </a:r>
                    </a:p>
                  </a:txBody>
                  <a:tcPr marL="6636" marR="6636" marT="66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45</a:t>
                      </a:r>
                    </a:p>
                  </a:txBody>
                  <a:tcPr marL="6636" marR="6636" marT="66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636" marR="6636" marT="66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36</a:t>
                      </a:r>
                    </a:p>
                  </a:txBody>
                  <a:tcPr marL="6636" marR="6636" marT="66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6636" marR="6636" marT="66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50</a:t>
                      </a:r>
                    </a:p>
                  </a:txBody>
                  <a:tcPr marL="6636" marR="6636" marT="66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132714">
                <a:tc>
                  <a:txBody>
                    <a:bodyPr/>
                    <a:lstStyle/>
                    <a:p>
                      <a:pPr algn="l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LICENCIATURA EN CONTADURIA PUBLICA</a:t>
                      </a:r>
                    </a:p>
                  </a:txBody>
                  <a:tcPr marL="119443" marR="6636" marT="663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45</a:t>
                      </a:r>
                    </a:p>
                  </a:txBody>
                  <a:tcPr marL="6636" marR="6636" marT="66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45</a:t>
                      </a:r>
                    </a:p>
                  </a:txBody>
                  <a:tcPr marL="6636" marR="6636" marT="66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636" marR="6636" marT="66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64</a:t>
                      </a:r>
                    </a:p>
                  </a:txBody>
                  <a:tcPr marL="6636" marR="6636" marT="66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6636" marR="6636" marT="66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50</a:t>
                      </a:r>
                    </a:p>
                  </a:txBody>
                  <a:tcPr marL="6636" marR="6636" marT="66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32714">
                <a:tc>
                  <a:txBody>
                    <a:bodyPr/>
                    <a:lstStyle/>
                    <a:p>
                      <a:pPr algn="l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LICENCIATURA EN EDUCACION</a:t>
                      </a:r>
                    </a:p>
                  </a:txBody>
                  <a:tcPr marL="119443" marR="6636" marT="663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45</a:t>
                      </a:r>
                    </a:p>
                  </a:txBody>
                  <a:tcPr marL="6636" marR="6636" marT="66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45</a:t>
                      </a:r>
                    </a:p>
                  </a:txBody>
                  <a:tcPr marL="6636" marR="6636" marT="66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636" marR="6636" marT="66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99</a:t>
                      </a:r>
                    </a:p>
                  </a:txBody>
                  <a:tcPr marL="6636" marR="6636" marT="66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6636" marR="6636" marT="66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50</a:t>
                      </a:r>
                    </a:p>
                  </a:txBody>
                  <a:tcPr marL="6636" marR="6636" marT="66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32714">
                <a:tc>
                  <a:txBody>
                    <a:bodyPr/>
                    <a:lstStyle/>
                    <a:p>
                      <a:pPr algn="l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LICENCIATURA EN ENFERMERIA (NIVELACION)</a:t>
                      </a:r>
                    </a:p>
                  </a:txBody>
                  <a:tcPr marL="119443" marR="6636" marT="663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190</a:t>
                      </a:r>
                    </a:p>
                  </a:txBody>
                  <a:tcPr marL="6636" marR="6636" marT="66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45</a:t>
                      </a:r>
                    </a:p>
                  </a:txBody>
                  <a:tcPr marL="6636" marR="6636" marT="66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-145</a:t>
                      </a:r>
                    </a:p>
                  </a:txBody>
                  <a:tcPr marL="6636" marR="6636" marT="66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122</a:t>
                      </a:r>
                    </a:p>
                  </a:txBody>
                  <a:tcPr marL="6636" marR="6636" marT="66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6636" marR="6636" marT="66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50</a:t>
                      </a:r>
                    </a:p>
                  </a:txBody>
                  <a:tcPr marL="6636" marR="6636" marT="66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32714">
                <a:tc>
                  <a:txBody>
                    <a:bodyPr/>
                    <a:lstStyle/>
                    <a:p>
                      <a:pPr algn="l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LICENCIATURA EN INGENIERIA EN ELECTRONICA Y COMPUTACION</a:t>
                      </a:r>
                    </a:p>
                  </a:txBody>
                  <a:tcPr marL="119443" marR="6636" marT="663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45</a:t>
                      </a:r>
                    </a:p>
                  </a:txBody>
                  <a:tcPr marL="6636" marR="6636" marT="66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45</a:t>
                      </a:r>
                    </a:p>
                  </a:txBody>
                  <a:tcPr marL="6636" marR="6636" marT="66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636" marR="6636" marT="66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30</a:t>
                      </a:r>
                    </a:p>
                  </a:txBody>
                  <a:tcPr marL="6636" marR="6636" marT="66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6636" marR="6636" marT="66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50</a:t>
                      </a:r>
                    </a:p>
                  </a:txBody>
                  <a:tcPr marL="6636" marR="6636" marT="66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132714">
                <a:tc>
                  <a:txBody>
                    <a:bodyPr/>
                    <a:lstStyle/>
                    <a:p>
                      <a:pPr algn="l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LICENCIATURA EN INGENIERIA MECATRONICA</a:t>
                      </a:r>
                    </a:p>
                  </a:txBody>
                  <a:tcPr marL="119443" marR="6636" marT="663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45</a:t>
                      </a:r>
                    </a:p>
                  </a:txBody>
                  <a:tcPr marL="6636" marR="6636" marT="66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45</a:t>
                      </a:r>
                    </a:p>
                  </a:txBody>
                  <a:tcPr marL="6636" marR="6636" marT="66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636" marR="6636" marT="66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31</a:t>
                      </a:r>
                    </a:p>
                  </a:txBody>
                  <a:tcPr marL="6636" marR="6636" marT="66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6636" marR="6636" marT="66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50</a:t>
                      </a:r>
                    </a:p>
                  </a:txBody>
                  <a:tcPr marL="6636" marR="6636" marT="66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132714">
                <a:tc>
                  <a:txBody>
                    <a:bodyPr/>
                    <a:lstStyle/>
                    <a:p>
                      <a:pPr algn="l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LICENCIATURA EN SISTEMAS DE INFORMACION</a:t>
                      </a:r>
                    </a:p>
                  </a:txBody>
                  <a:tcPr marL="119443" marR="6636" marT="663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45</a:t>
                      </a:r>
                    </a:p>
                  </a:txBody>
                  <a:tcPr marL="6636" marR="6636" marT="66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45</a:t>
                      </a:r>
                    </a:p>
                  </a:txBody>
                  <a:tcPr marL="6636" marR="6636" marT="66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636" marR="6636" marT="66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</a:t>
                      </a:r>
                    </a:p>
                  </a:txBody>
                  <a:tcPr marL="6636" marR="6636" marT="66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6636" marR="6636" marT="66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50</a:t>
                      </a:r>
                    </a:p>
                  </a:txBody>
                  <a:tcPr marL="6636" marR="6636" marT="66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132714">
                <a:tc>
                  <a:txBody>
                    <a:bodyPr/>
                    <a:lstStyle/>
                    <a:p>
                      <a:pPr algn="l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LICENCIATURA EN TURISMO               </a:t>
                      </a:r>
                    </a:p>
                  </a:txBody>
                  <a:tcPr marL="119443" marR="6636" marT="663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45</a:t>
                      </a:r>
                    </a:p>
                  </a:txBody>
                  <a:tcPr marL="6636" marR="6636" marT="66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45</a:t>
                      </a:r>
                    </a:p>
                  </a:txBody>
                  <a:tcPr marL="6636" marR="6636" marT="66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636" marR="6636" marT="66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58</a:t>
                      </a:r>
                    </a:p>
                  </a:txBody>
                  <a:tcPr marL="6636" marR="6636" marT="66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6636" marR="6636" marT="66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50</a:t>
                      </a:r>
                    </a:p>
                  </a:txBody>
                  <a:tcPr marL="6636" marR="6636" marT="66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39350"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TOTAL POR CENTRO</a:t>
                      </a:r>
                    </a:p>
                  </a:txBody>
                  <a:tcPr marL="6636" marR="119443" marT="663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595</a:t>
                      </a:r>
                    </a:p>
                  </a:txBody>
                  <a:tcPr marL="6636" marR="6636" marT="66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450</a:t>
                      </a:r>
                    </a:p>
                  </a:txBody>
                  <a:tcPr marL="6636" marR="6636" marT="66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-145</a:t>
                      </a:r>
                    </a:p>
                  </a:txBody>
                  <a:tcPr marL="6636" marR="6636" marT="66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639</a:t>
                      </a:r>
                    </a:p>
                  </a:txBody>
                  <a:tcPr marL="6636" marR="6636" marT="66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45</a:t>
                      </a:r>
                    </a:p>
                  </a:txBody>
                  <a:tcPr marL="6636" marR="6636" marT="66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495</a:t>
                      </a:r>
                    </a:p>
                  </a:txBody>
                  <a:tcPr marL="6636" marR="6636" marT="66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85786" y="500043"/>
            <a:ext cx="7772400" cy="1071570"/>
          </a:xfrm>
        </p:spPr>
        <p:txBody>
          <a:bodyPr>
            <a:normAutofit fontScale="90000"/>
          </a:bodyPr>
          <a:lstStyle/>
          <a:p>
            <a:r>
              <a:rPr lang="es-MX" dirty="0" smtClean="0"/>
              <a:t>Propuesta por Centro Universitario</a:t>
            </a:r>
            <a:endParaRPr lang="es-MX" dirty="0"/>
          </a:p>
        </p:txBody>
      </p:sp>
      <p:sp>
        <p:nvSpPr>
          <p:cNvPr id="4" name="3 CuadroTexto"/>
          <p:cNvSpPr txBox="1"/>
          <p:nvPr/>
        </p:nvSpPr>
        <p:spPr>
          <a:xfrm>
            <a:off x="6357950" y="5929330"/>
            <a:ext cx="23666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200" dirty="0" smtClean="0"/>
              <a:t>Fuente: SIIAU-ESCOLAR.</a:t>
            </a:r>
          </a:p>
          <a:p>
            <a:pPr algn="r"/>
            <a:r>
              <a:rPr lang="es-MX" sz="1200" dirty="0" smtClean="0"/>
              <a:t>septiembre de 2009</a:t>
            </a:r>
            <a:endParaRPr lang="es-MX" sz="1200" dirty="0"/>
          </a:p>
        </p:txBody>
      </p:sp>
      <p:graphicFrame>
        <p:nvGraphicFramePr>
          <p:cNvPr id="6" name="5 Tabla"/>
          <p:cNvGraphicFramePr>
            <a:graphicFrameLocks noGrp="1"/>
          </p:cNvGraphicFramePr>
          <p:nvPr/>
        </p:nvGraphicFramePr>
        <p:xfrm>
          <a:off x="1000100" y="2285992"/>
          <a:ext cx="7358113" cy="2535678"/>
        </p:xfrm>
        <a:graphic>
          <a:graphicData uri="http://schemas.openxmlformats.org/drawingml/2006/table">
            <a:tbl>
              <a:tblPr/>
              <a:tblGrid>
                <a:gridCol w="3774618"/>
                <a:gridCol w="583100"/>
                <a:gridCol w="571504"/>
                <a:gridCol w="714380"/>
                <a:gridCol w="785818"/>
                <a:gridCol w="928693"/>
              </a:tblGrid>
              <a:tr h="452747">
                <a:tc>
                  <a:txBody>
                    <a:bodyPr/>
                    <a:lstStyle/>
                    <a:p>
                      <a:pPr algn="ctr" fontAlgn="b"/>
                      <a:endParaRPr lang="es-MX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422" marR="7422" marT="7422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es-MX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Cupo 2009 A</a:t>
                      </a:r>
                    </a:p>
                  </a:txBody>
                  <a:tcPr marL="7422" marR="7422" marT="742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es-MX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Cupo 2010 A</a:t>
                      </a:r>
                    </a:p>
                  </a:txBody>
                  <a:tcPr marL="7422" marR="7422" marT="74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es-MX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Diferencia en cupos</a:t>
                      </a:r>
                    </a:p>
                  </a:txBody>
                  <a:tcPr marL="7422" marR="7422" marT="74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es-MX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Aspirantes 2010 A</a:t>
                      </a:r>
                    </a:p>
                  </a:txBody>
                  <a:tcPr marL="7422" marR="7422" marT="74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es-MX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Propuesta incremento cupo</a:t>
                      </a:r>
                    </a:p>
                  </a:txBody>
                  <a:tcPr marL="7422" marR="7422" marT="74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8442"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SISTEMA DE UNIVERSIDAD VIRTUAL</a:t>
                      </a:r>
                    </a:p>
                  </a:txBody>
                  <a:tcPr marL="7422" marR="7422" marT="742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</a:tr>
              <a:tr h="148442">
                <a:tc>
                  <a:txBody>
                    <a:bodyPr/>
                    <a:lstStyle/>
                    <a:p>
                      <a:pPr algn="l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BACHILLERATO A DISTANCIA</a:t>
                      </a:r>
                    </a:p>
                  </a:txBody>
                  <a:tcPr marL="133597" marR="7422" marT="742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145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175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30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121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8442">
                <a:tc>
                  <a:txBody>
                    <a:bodyPr/>
                    <a:lstStyle/>
                    <a:p>
                      <a:pPr algn="l" fontAlgn="b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LICENCIATURA EN ADMINISTRACION DE LAS ORGANIZACIONES</a:t>
                      </a:r>
                    </a:p>
                  </a:txBody>
                  <a:tcPr marL="133597" marR="7422" marT="742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129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156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27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108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8442">
                <a:tc>
                  <a:txBody>
                    <a:bodyPr/>
                    <a:lstStyle/>
                    <a:p>
                      <a:pPr algn="l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LICENCIATURA EN BIBLIOTECOLOGIA</a:t>
                      </a:r>
                    </a:p>
                  </a:txBody>
                  <a:tcPr marL="133597" marR="7422" marT="742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36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47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11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26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8442">
                <a:tc>
                  <a:txBody>
                    <a:bodyPr/>
                    <a:lstStyle/>
                    <a:p>
                      <a:pPr algn="l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LICENCIATURA EN EDUCACION</a:t>
                      </a:r>
                    </a:p>
                  </a:txBody>
                  <a:tcPr marL="133597" marR="7422" marT="742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258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382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124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283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8442">
                <a:tc>
                  <a:txBody>
                    <a:bodyPr/>
                    <a:lstStyle/>
                    <a:p>
                      <a:pPr algn="l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LICENCIATURA EN GESTION CULTURAL</a:t>
                      </a:r>
                    </a:p>
                  </a:txBody>
                  <a:tcPr marL="133597" marR="7422" marT="742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109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94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-15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61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8442">
                <a:tc>
                  <a:txBody>
                    <a:bodyPr/>
                    <a:lstStyle/>
                    <a:p>
                      <a:pPr algn="l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LICENCIATURA EN TECNOLOGIAS E INFORMACION</a:t>
                      </a:r>
                    </a:p>
                  </a:txBody>
                  <a:tcPr marL="133597" marR="7422" marT="742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227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221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-6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154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5864"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TOTAL POR CENTRO</a:t>
                      </a:r>
                    </a:p>
                  </a:txBody>
                  <a:tcPr marL="7422" marR="133597" marT="742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904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1075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171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753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85786" y="500043"/>
            <a:ext cx="7772400" cy="1143008"/>
          </a:xfrm>
        </p:spPr>
        <p:txBody>
          <a:bodyPr>
            <a:normAutofit/>
          </a:bodyPr>
          <a:lstStyle/>
          <a:p>
            <a:r>
              <a:rPr lang="es-MX" dirty="0" smtClean="0"/>
              <a:t>JUSTIFICACIÓN</a:t>
            </a:r>
            <a:endParaRPr lang="es-MX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857224" y="1643050"/>
            <a:ext cx="7358114" cy="4071966"/>
          </a:xfrm>
        </p:spPr>
        <p:txBody>
          <a:bodyPr>
            <a:normAutofit fontScale="77500" lnSpcReduction="20000"/>
          </a:bodyPr>
          <a:lstStyle/>
          <a:p>
            <a:pPr marL="514350" indent="-514350" algn="just">
              <a:buAutoNum type="arabicPeriod"/>
            </a:pPr>
            <a:r>
              <a:rPr lang="es-MX" dirty="0" smtClean="0">
                <a:solidFill>
                  <a:schemeClr val="tx1"/>
                </a:solidFill>
              </a:rPr>
              <a:t>La tasa de retención de los alumnos de primer ingreso durante el primer año es de 89% en la institución.</a:t>
            </a:r>
          </a:p>
          <a:p>
            <a:pPr marL="514350" indent="-514350" algn="just">
              <a:buAutoNum type="arabicPeriod"/>
            </a:pPr>
            <a:endParaRPr lang="es-MX" dirty="0">
              <a:solidFill>
                <a:schemeClr val="tx1"/>
              </a:solidFill>
            </a:endParaRPr>
          </a:p>
          <a:p>
            <a:pPr marL="514350" indent="-514350" algn="just">
              <a:buAutoNum type="arabicPeriod"/>
            </a:pPr>
            <a:r>
              <a:rPr lang="es-MX" dirty="0" smtClean="0">
                <a:solidFill>
                  <a:schemeClr val="tx1"/>
                </a:solidFill>
              </a:rPr>
              <a:t>Si consideramos entonces que la deserción es del 11%, estamos en posibilidad de aceptar un 10% mas de estudiantes en cada uno de los programas educativos, para así incrementar la matricula, a partir del calendario escolar 2010 A.</a:t>
            </a:r>
          </a:p>
          <a:p>
            <a:pPr marL="514350" indent="-514350" algn="just">
              <a:buAutoNum type="arabicPeriod"/>
            </a:pPr>
            <a:endParaRPr lang="es-MX" dirty="0" smtClean="0">
              <a:solidFill>
                <a:schemeClr val="tx1"/>
              </a:solidFill>
            </a:endParaRPr>
          </a:p>
          <a:p>
            <a:pPr marL="514350" indent="-514350" algn="just">
              <a:buAutoNum type="arabicPeriod"/>
            </a:pPr>
            <a:r>
              <a:rPr lang="es-MX" dirty="0" smtClean="0">
                <a:solidFill>
                  <a:schemeClr val="tx1"/>
                </a:solidFill>
              </a:rPr>
              <a:t>A continuación se presenta la propuesta para su análisis.</a:t>
            </a:r>
          </a:p>
          <a:p>
            <a:pPr marL="514350" indent="-514350" algn="just">
              <a:buAutoNum type="arabicPeriod"/>
            </a:pPr>
            <a:endParaRPr lang="es-MX" dirty="0" smtClean="0">
              <a:solidFill>
                <a:schemeClr val="tx1"/>
              </a:solidFill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6215074" y="5572140"/>
            <a:ext cx="236667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1600" dirty="0" smtClean="0"/>
              <a:t>Fuente: SIIAU-ESCOLAR.</a:t>
            </a:r>
          </a:p>
          <a:p>
            <a:pPr algn="just"/>
            <a:r>
              <a:rPr lang="es-MX" sz="1600" dirty="0" smtClean="0"/>
              <a:t>septiembre de 2009</a:t>
            </a:r>
            <a:endParaRPr lang="es-MX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14348" y="285728"/>
            <a:ext cx="7772400" cy="1071570"/>
          </a:xfrm>
        </p:spPr>
        <p:txBody>
          <a:bodyPr>
            <a:normAutofit/>
          </a:bodyPr>
          <a:lstStyle/>
          <a:p>
            <a:r>
              <a:rPr lang="es-MX" dirty="0" smtClean="0"/>
              <a:t>Por la institución</a:t>
            </a:r>
            <a:endParaRPr lang="es-MX" dirty="0"/>
          </a:p>
        </p:txBody>
      </p:sp>
      <p:sp>
        <p:nvSpPr>
          <p:cNvPr id="4" name="3 CuadroTexto"/>
          <p:cNvSpPr txBox="1"/>
          <p:nvPr/>
        </p:nvSpPr>
        <p:spPr>
          <a:xfrm>
            <a:off x="6357950" y="5929330"/>
            <a:ext cx="23666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200" dirty="0" smtClean="0"/>
              <a:t>Fuente: SIIAU-ESCOLAR.</a:t>
            </a:r>
          </a:p>
          <a:p>
            <a:pPr algn="r"/>
            <a:r>
              <a:rPr lang="es-MX" sz="1200" dirty="0" smtClean="0"/>
              <a:t>septiembre de 2009</a:t>
            </a:r>
            <a:endParaRPr lang="es-MX" sz="1200" dirty="0"/>
          </a:p>
        </p:txBody>
      </p:sp>
      <p:graphicFrame>
        <p:nvGraphicFramePr>
          <p:cNvPr id="11" name="10 Tabla"/>
          <p:cNvGraphicFramePr>
            <a:graphicFrameLocks noGrp="1"/>
          </p:cNvGraphicFramePr>
          <p:nvPr/>
        </p:nvGraphicFramePr>
        <p:xfrm>
          <a:off x="571472" y="1142985"/>
          <a:ext cx="7858180" cy="4342682"/>
        </p:xfrm>
        <a:graphic>
          <a:graphicData uri="http://schemas.openxmlformats.org/drawingml/2006/table">
            <a:tbl>
              <a:tblPr/>
              <a:tblGrid>
                <a:gridCol w="3538598"/>
                <a:gridCol w="604806"/>
                <a:gridCol w="500066"/>
                <a:gridCol w="785818"/>
                <a:gridCol w="714380"/>
                <a:gridCol w="875520"/>
                <a:gridCol w="838992"/>
              </a:tblGrid>
              <a:tr h="815405"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DEPENDENCIA</a:t>
                      </a:r>
                      <a:endParaRPr lang="es-MX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75" marR="6875" marT="68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Cupo 2009 A</a:t>
                      </a:r>
                    </a:p>
                  </a:txBody>
                  <a:tcPr marL="6875" marR="6875" marT="687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Cupo 2010 A</a:t>
                      </a:r>
                    </a:p>
                  </a:txBody>
                  <a:tcPr marL="6875" marR="6875" marT="68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Diferencia en cupos</a:t>
                      </a:r>
                    </a:p>
                  </a:txBody>
                  <a:tcPr marL="6875" marR="6875" marT="68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Aspirantes 2010 A</a:t>
                      </a:r>
                    </a:p>
                  </a:txBody>
                  <a:tcPr marL="6875" marR="6875" marT="68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Propuesta incremento cupo 10%*</a:t>
                      </a:r>
                    </a:p>
                  </a:txBody>
                  <a:tcPr marL="6875" marR="6875" marT="68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Cupo 2010 A final</a:t>
                      </a:r>
                    </a:p>
                  </a:txBody>
                  <a:tcPr marL="6875" marR="6875" marT="68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9545"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CUAAD-C. U. DE ARTE ARQUITECTURA Y DISEÑO</a:t>
                      </a:r>
                    </a:p>
                  </a:txBody>
                  <a:tcPr marL="6875" marR="6875" marT="68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682</a:t>
                      </a:r>
                    </a:p>
                  </a:txBody>
                  <a:tcPr marL="6875" marR="6875" marT="68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682</a:t>
                      </a:r>
                    </a:p>
                  </a:txBody>
                  <a:tcPr marL="6875" marR="6875" marT="68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875" marR="6875" marT="68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2479</a:t>
                      </a:r>
                    </a:p>
                  </a:txBody>
                  <a:tcPr marL="6875" marR="6875" marT="68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68</a:t>
                      </a:r>
                    </a:p>
                  </a:txBody>
                  <a:tcPr marL="6875" marR="6875" marT="68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750</a:t>
                      </a:r>
                    </a:p>
                  </a:txBody>
                  <a:tcPr marL="6875" marR="6875" marT="68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9545"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CUCBA-C. U. DE CS BIOLOGICAS Y AGROPECUARIAS</a:t>
                      </a:r>
                    </a:p>
                  </a:txBody>
                  <a:tcPr marL="6875" marR="6875" marT="68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440</a:t>
                      </a:r>
                    </a:p>
                  </a:txBody>
                  <a:tcPr marL="6875" marR="6875" marT="68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471</a:t>
                      </a:r>
                    </a:p>
                  </a:txBody>
                  <a:tcPr marL="6875" marR="6875" marT="68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31</a:t>
                      </a:r>
                    </a:p>
                  </a:txBody>
                  <a:tcPr marL="6875" marR="6875" marT="68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878</a:t>
                      </a:r>
                    </a:p>
                  </a:txBody>
                  <a:tcPr marL="6875" marR="6875" marT="68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42</a:t>
                      </a:r>
                    </a:p>
                  </a:txBody>
                  <a:tcPr marL="6875" marR="6875" marT="68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482</a:t>
                      </a:r>
                    </a:p>
                  </a:txBody>
                  <a:tcPr marL="6875" marR="6875" marT="68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9545"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CUCEA-C. U. DE CS. ECONOMICO-ADMINISTRATIVAS</a:t>
                      </a:r>
                    </a:p>
                  </a:txBody>
                  <a:tcPr marL="6875" marR="6875" marT="68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2000</a:t>
                      </a:r>
                    </a:p>
                  </a:txBody>
                  <a:tcPr marL="6875" marR="6875" marT="68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2200</a:t>
                      </a:r>
                    </a:p>
                  </a:txBody>
                  <a:tcPr marL="6875" marR="6875" marT="68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200</a:t>
                      </a:r>
                    </a:p>
                  </a:txBody>
                  <a:tcPr marL="6875" marR="6875" marT="68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5014</a:t>
                      </a:r>
                    </a:p>
                  </a:txBody>
                  <a:tcPr marL="6875" marR="6875" marT="68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220</a:t>
                      </a:r>
                    </a:p>
                  </a:txBody>
                  <a:tcPr marL="6875" marR="6875" marT="68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2420</a:t>
                      </a:r>
                    </a:p>
                  </a:txBody>
                  <a:tcPr marL="6875" marR="6875" marT="68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9545"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CUCEI-C. U. DE CS. EXACTAS E INGENIERIAS</a:t>
                      </a:r>
                    </a:p>
                  </a:txBody>
                  <a:tcPr marL="6875" marR="6875" marT="68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1581</a:t>
                      </a:r>
                    </a:p>
                  </a:txBody>
                  <a:tcPr marL="6875" marR="6875" marT="68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1580</a:t>
                      </a:r>
                    </a:p>
                  </a:txBody>
                  <a:tcPr marL="6875" marR="6875" marT="68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-1</a:t>
                      </a:r>
                    </a:p>
                  </a:txBody>
                  <a:tcPr marL="6875" marR="6875" marT="68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3674</a:t>
                      </a:r>
                    </a:p>
                  </a:txBody>
                  <a:tcPr marL="6875" marR="6875" marT="68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158</a:t>
                      </a:r>
                    </a:p>
                  </a:txBody>
                  <a:tcPr marL="6875" marR="6875" marT="68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1738</a:t>
                      </a:r>
                    </a:p>
                  </a:txBody>
                  <a:tcPr marL="6875" marR="6875" marT="68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9545"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CUCSH-C. U. DE CS. SOCIALES Y HUMANIDADES</a:t>
                      </a:r>
                    </a:p>
                  </a:txBody>
                  <a:tcPr marL="6875" marR="6875" marT="68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1126</a:t>
                      </a:r>
                    </a:p>
                  </a:txBody>
                  <a:tcPr marL="6875" marR="6875" marT="68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1035</a:t>
                      </a:r>
                    </a:p>
                  </a:txBody>
                  <a:tcPr marL="6875" marR="6875" marT="68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-55</a:t>
                      </a:r>
                    </a:p>
                  </a:txBody>
                  <a:tcPr marL="6875" marR="6875" marT="68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3431</a:t>
                      </a:r>
                    </a:p>
                  </a:txBody>
                  <a:tcPr marL="6875" marR="6875" marT="68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96</a:t>
                      </a:r>
                    </a:p>
                  </a:txBody>
                  <a:tcPr marL="6875" marR="6875" marT="68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1131</a:t>
                      </a:r>
                    </a:p>
                  </a:txBody>
                  <a:tcPr marL="6875" marR="6875" marT="68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9545"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CUCS-C. U. DE CS. DE LA SALUD</a:t>
                      </a:r>
                    </a:p>
                  </a:txBody>
                  <a:tcPr marL="6875" marR="6875" marT="68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1544</a:t>
                      </a:r>
                    </a:p>
                  </a:txBody>
                  <a:tcPr marL="6875" marR="6875" marT="68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1623</a:t>
                      </a:r>
                    </a:p>
                  </a:txBody>
                  <a:tcPr marL="6875" marR="6875" marT="68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86</a:t>
                      </a:r>
                    </a:p>
                  </a:txBody>
                  <a:tcPr marL="6875" marR="6875" marT="68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7471</a:t>
                      </a:r>
                    </a:p>
                  </a:txBody>
                  <a:tcPr marL="6875" marR="6875" marT="68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131</a:t>
                      </a:r>
                    </a:p>
                  </a:txBody>
                  <a:tcPr marL="6875" marR="6875" marT="68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1754</a:t>
                      </a:r>
                    </a:p>
                  </a:txBody>
                  <a:tcPr marL="6875" marR="6875" marT="68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9545"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C. U. DE LA CIENEGA</a:t>
                      </a:r>
                    </a:p>
                  </a:txBody>
                  <a:tcPr marL="6875" marR="6875" marT="68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741</a:t>
                      </a:r>
                    </a:p>
                  </a:txBody>
                  <a:tcPr marL="6875" marR="6875" marT="68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735</a:t>
                      </a:r>
                    </a:p>
                  </a:txBody>
                  <a:tcPr marL="6875" marR="6875" marT="68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-6</a:t>
                      </a:r>
                    </a:p>
                  </a:txBody>
                  <a:tcPr marL="6875" marR="6875" marT="68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1032</a:t>
                      </a:r>
                    </a:p>
                  </a:txBody>
                  <a:tcPr marL="6875" marR="6875" marT="68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50</a:t>
                      </a:r>
                    </a:p>
                  </a:txBody>
                  <a:tcPr marL="6875" marR="6875" marT="68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785</a:t>
                      </a:r>
                    </a:p>
                  </a:txBody>
                  <a:tcPr marL="6875" marR="6875" marT="68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</a:tr>
              <a:tr h="209545"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C. U. DE LA COSTA (PTO. VALLARTA)</a:t>
                      </a:r>
                    </a:p>
                  </a:txBody>
                  <a:tcPr marL="6875" marR="6875" marT="68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820</a:t>
                      </a:r>
                    </a:p>
                  </a:txBody>
                  <a:tcPr marL="6875" marR="6875" marT="68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860</a:t>
                      </a:r>
                    </a:p>
                  </a:txBody>
                  <a:tcPr marL="6875" marR="6875" marT="68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40</a:t>
                      </a:r>
                    </a:p>
                  </a:txBody>
                  <a:tcPr marL="6875" marR="6875" marT="68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1058</a:t>
                      </a:r>
                    </a:p>
                  </a:txBody>
                  <a:tcPr marL="6875" marR="6875" marT="68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34</a:t>
                      </a:r>
                    </a:p>
                  </a:txBody>
                  <a:tcPr marL="6875" marR="6875" marT="68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894</a:t>
                      </a:r>
                    </a:p>
                  </a:txBody>
                  <a:tcPr marL="6875" marR="6875" marT="68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</a:tr>
              <a:tr h="209545"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C. U. DE LA COSTA SUR (AUTLAN)</a:t>
                      </a:r>
                    </a:p>
                  </a:txBody>
                  <a:tcPr marL="6875" marR="6875" marT="68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476</a:t>
                      </a:r>
                    </a:p>
                  </a:txBody>
                  <a:tcPr marL="6875" marR="6875" marT="68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505</a:t>
                      </a:r>
                    </a:p>
                  </a:txBody>
                  <a:tcPr marL="6875" marR="6875" marT="68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29</a:t>
                      </a:r>
                    </a:p>
                  </a:txBody>
                  <a:tcPr marL="6875" marR="6875" marT="68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556</a:t>
                      </a:r>
                    </a:p>
                  </a:txBody>
                  <a:tcPr marL="6875" marR="6875" marT="68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24</a:t>
                      </a:r>
                    </a:p>
                  </a:txBody>
                  <a:tcPr marL="6875" marR="6875" marT="68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529</a:t>
                      </a:r>
                    </a:p>
                  </a:txBody>
                  <a:tcPr marL="6875" marR="6875" marT="68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</a:tr>
              <a:tr h="209545"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C. U. LOS LAGOS</a:t>
                      </a:r>
                    </a:p>
                  </a:txBody>
                  <a:tcPr marL="6875" marR="6875" marT="68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229</a:t>
                      </a:r>
                    </a:p>
                  </a:txBody>
                  <a:tcPr marL="6875" marR="6875" marT="68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270</a:t>
                      </a:r>
                    </a:p>
                  </a:txBody>
                  <a:tcPr marL="6875" marR="6875" marT="68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875" marR="6875" marT="68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265</a:t>
                      </a:r>
                    </a:p>
                  </a:txBody>
                  <a:tcPr marL="6875" marR="6875" marT="68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9</a:t>
                      </a:r>
                    </a:p>
                  </a:txBody>
                  <a:tcPr marL="6875" marR="6875" marT="68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279</a:t>
                      </a:r>
                    </a:p>
                  </a:txBody>
                  <a:tcPr marL="6875" marR="6875" marT="68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</a:tr>
              <a:tr h="209545"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C. U. DEL NORTE (COLOTLAN)</a:t>
                      </a:r>
                    </a:p>
                  </a:txBody>
                  <a:tcPr marL="6875" marR="6875" marT="68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245</a:t>
                      </a:r>
                    </a:p>
                  </a:txBody>
                  <a:tcPr marL="6875" marR="6875" marT="68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285</a:t>
                      </a:r>
                    </a:p>
                  </a:txBody>
                  <a:tcPr marL="6875" marR="6875" marT="68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40</a:t>
                      </a:r>
                    </a:p>
                  </a:txBody>
                  <a:tcPr marL="6875" marR="6875" marT="68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237</a:t>
                      </a:r>
                    </a:p>
                  </a:txBody>
                  <a:tcPr marL="6875" marR="6875" marT="68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6875" marR="6875" marT="68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293</a:t>
                      </a:r>
                    </a:p>
                  </a:txBody>
                  <a:tcPr marL="6875" marR="6875" marT="68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</a:tr>
              <a:tr h="209545"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C. U. DEL SUR (CD. GUZMAN)</a:t>
                      </a:r>
                    </a:p>
                  </a:txBody>
                  <a:tcPr marL="6875" marR="6875" marT="68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751</a:t>
                      </a:r>
                    </a:p>
                  </a:txBody>
                  <a:tcPr marL="6875" marR="6875" marT="68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745</a:t>
                      </a:r>
                    </a:p>
                  </a:txBody>
                  <a:tcPr marL="6875" marR="6875" marT="68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-6</a:t>
                      </a:r>
                    </a:p>
                  </a:txBody>
                  <a:tcPr marL="6875" marR="6875" marT="68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1545</a:t>
                      </a:r>
                    </a:p>
                  </a:txBody>
                  <a:tcPr marL="6875" marR="6875" marT="68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59</a:t>
                      </a:r>
                    </a:p>
                  </a:txBody>
                  <a:tcPr marL="6875" marR="6875" marT="68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804</a:t>
                      </a:r>
                    </a:p>
                  </a:txBody>
                  <a:tcPr marL="6875" marR="6875" marT="68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</a:tr>
              <a:tr h="209545"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C. U. DE LOS VALLES (AMECA)</a:t>
                      </a:r>
                    </a:p>
                  </a:txBody>
                  <a:tcPr marL="6875" marR="6875" marT="68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595</a:t>
                      </a:r>
                    </a:p>
                  </a:txBody>
                  <a:tcPr marL="6875" marR="6875" marT="68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450</a:t>
                      </a:r>
                    </a:p>
                  </a:txBody>
                  <a:tcPr marL="6875" marR="6875" marT="68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-145</a:t>
                      </a:r>
                    </a:p>
                  </a:txBody>
                  <a:tcPr marL="6875" marR="6875" marT="68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639</a:t>
                      </a:r>
                    </a:p>
                  </a:txBody>
                  <a:tcPr marL="6875" marR="6875" marT="68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45</a:t>
                      </a:r>
                    </a:p>
                  </a:txBody>
                  <a:tcPr marL="6875" marR="6875" marT="68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495</a:t>
                      </a:r>
                    </a:p>
                  </a:txBody>
                  <a:tcPr marL="6875" marR="6875" marT="68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</a:tr>
              <a:tr h="209545"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SISTEMA DE UNIVERSIDAD VIRTUAL</a:t>
                      </a:r>
                    </a:p>
                  </a:txBody>
                  <a:tcPr marL="6875" marR="6875" marT="68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904</a:t>
                      </a:r>
                    </a:p>
                  </a:txBody>
                  <a:tcPr marL="6875" marR="6875" marT="68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1075</a:t>
                      </a:r>
                    </a:p>
                  </a:txBody>
                  <a:tcPr marL="6875" marR="6875" marT="68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171</a:t>
                      </a:r>
                    </a:p>
                  </a:txBody>
                  <a:tcPr marL="6875" marR="6875" marT="68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375</a:t>
                      </a:r>
                    </a:p>
                  </a:txBody>
                  <a:tcPr marL="6875" marR="6875" marT="68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875" marR="6875" marT="68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1075</a:t>
                      </a:r>
                    </a:p>
                  </a:txBody>
                  <a:tcPr marL="6875" marR="6875" marT="68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</a:tr>
              <a:tr h="251492"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  <a:endParaRPr lang="es-MX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75" marR="6875" marT="68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</a:t>
                      </a:r>
                      <a:r>
                        <a:rPr lang="es-MX" sz="12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12,134 </a:t>
                      </a:r>
                      <a:endParaRPr lang="es-MX" sz="1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75" marR="6875" marT="68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12,516 </a:t>
                      </a:r>
                      <a:endParaRPr lang="es-MX" sz="1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75" marR="6875" marT="68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</a:t>
                      </a:r>
                      <a:r>
                        <a:rPr lang="es-MX" sz="12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382 </a:t>
                      </a:r>
                      <a:endParaRPr lang="es-MX" sz="1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75" marR="6875" marT="68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28,654 </a:t>
                      </a:r>
                      <a:endParaRPr lang="es-MX" sz="1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75" marR="6875" marT="68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</a:t>
                      </a:r>
                      <a:r>
                        <a:rPr lang="es-MX" sz="12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944 </a:t>
                      </a:r>
                      <a:endParaRPr lang="es-MX" sz="1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75" marR="6875" marT="68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</a:t>
                      </a:r>
                      <a:r>
                        <a:rPr lang="es-MX" sz="12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  13,429 </a:t>
                      </a:r>
                      <a:endParaRPr lang="es-MX" sz="1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75" marR="6875" marT="68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4314">
                <a:tc gridSpan="7">
                  <a:txBody>
                    <a:bodyPr/>
                    <a:lstStyle/>
                    <a:p>
                      <a:pPr algn="l" fontAlgn="b"/>
                      <a:r>
                        <a:rPr lang="es-MX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* El incremento al 10% sólo se propone para aquellos programas educativos que tiene una </a:t>
                      </a:r>
                      <a:r>
                        <a:rPr lang="es-MX" sz="11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aspiración </a:t>
                      </a:r>
                      <a:r>
                        <a:rPr lang="es-MX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superior al cupo establecido</a:t>
                      </a:r>
                      <a:r>
                        <a:rPr lang="es-MX" sz="11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. La mayoría de los PE de los CU regionales, tiene</a:t>
                      </a:r>
                      <a:r>
                        <a:rPr lang="es-MX" sz="1100" b="1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mas cupo que aspirantes.</a:t>
                      </a:r>
                      <a:endParaRPr lang="es-MX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75" marR="6875" marT="68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85786" y="500043"/>
            <a:ext cx="7772400" cy="714379"/>
          </a:xfrm>
        </p:spPr>
        <p:txBody>
          <a:bodyPr>
            <a:normAutofit fontScale="90000"/>
          </a:bodyPr>
          <a:lstStyle/>
          <a:p>
            <a:r>
              <a:rPr lang="es-MX" dirty="0" smtClean="0"/>
              <a:t>Propuesta por Centro Universitario</a:t>
            </a:r>
            <a:endParaRPr lang="es-MX" dirty="0"/>
          </a:p>
        </p:txBody>
      </p:sp>
      <p:sp>
        <p:nvSpPr>
          <p:cNvPr id="4" name="3 CuadroTexto"/>
          <p:cNvSpPr txBox="1"/>
          <p:nvPr/>
        </p:nvSpPr>
        <p:spPr>
          <a:xfrm>
            <a:off x="6357950" y="5929330"/>
            <a:ext cx="23666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200" dirty="0" smtClean="0"/>
              <a:t>Fuente: SIIAU-ESCOLAR.</a:t>
            </a:r>
          </a:p>
          <a:p>
            <a:pPr algn="r"/>
            <a:r>
              <a:rPr lang="es-MX" sz="1200" dirty="0" smtClean="0"/>
              <a:t>septiembre de 2009</a:t>
            </a:r>
            <a:endParaRPr lang="es-MX" sz="1200" dirty="0"/>
          </a:p>
        </p:txBody>
      </p:sp>
      <p:graphicFrame>
        <p:nvGraphicFramePr>
          <p:cNvPr id="8" name="7 Tabla"/>
          <p:cNvGraphicFramePr>
            <a:graphicFrameLocks noGrp="1"/>
          </p:cNvGraphicFramePr>
          <p:nvPr/>
        </p:nvGraphicFramePr>
        <p:xfrm>
          <a:off x="714348" y="1142984"/>
          <a:ext cx="7929617" cy="4702020"/>
        </p:xfrm>
        <a:graphic>
          <a:graphicData uri="http://schemas.openxmlformats.org/drawingml/2006/table">
            <a:tbl>
              <a:tblPr/>
              <a:tblGrid>
                <a:gridCol w="4203468"/>
                <a:gridCol w="471158"/>
                <a:gridCol w="529667"/>
                <a:gridCol w="677481"/>
                <a:gridCol w="689800"/>
                <a:gridCol w="739071"/>
                <a:gridCol w="618972"/>
              </a:tblGrid>
              <a:tr h="433736">
                <a:tc>
                  <a:txBody>
                    <a:bodyPr/>
                    <a:lstStyle/>
                    <a:p>
                      <a:pPr algn="ctr" fontAlgn="b"/>
                      <a:endParaRPr lang="es-MX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110" marR="7110" marT="711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es-MX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Cupo 2009 A</a:t>
                      </a:r>
                    </a:p>
                  </a:txBody>
                  <a:tcPr marL="7110" marR="7110" marT="71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es-MX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Cupo 2010 A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es-MX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Diferencia en cupos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es-MX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Aspirantes 2010 A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es-MX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Propuesta incremento cupo 10%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es-MX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Cupo 2010 A final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2208">
                <a:tc>
                  <a:txBody>
                    <a:bodyPr/>
                    <a:lstStyle/>
                    <a:p>
                      <a:pPr algn="l" fontAlgn="b"/>
                      <a:r>
                        <a:rPr lang="es-MX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CUAAD-C. U. DE ARTE ARQUITECTURA Y DISEÑO</a:t>
                      </a:r>
                    </a:p>
                  </a:txBody>
                  <a:tcPr marL="7110" marR="7110" marT="71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</a:tr>
              <a:tr h="142208">
                <a:tc>
                  <a:txBody>
                    <a:bodyPr/>
                    <a:lstStyle/>
                    <a:p>
                      <a:pPr algn="l" fontAlgn="b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LICENCIATURA EN ARQUITECTURA          </a:t>
                      </a:r>
                    </a:p>
                  </a:txBody>
                  <a:tcPr marL="127988" marR="7110" marT="71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135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135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715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14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149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2208">
                <a:tc>
                  <a:txBody>
                    <a:bodyPr/>
                    <a:lstStyle/>
                    <a:p>
                      <a:pPr algn="l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LICENCIATURA EN DISEÑO DE INTERIORES Y AMBIENTACION</a:t>
                      </a:r>
                    </a:p>
                  </a:txBody>
                  <a:tcPr marL="127988" marR="7110" marT="71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60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60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434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66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2208">
                <a:tc>
                  <a:txBody>
                    <a:bodyPr/>
                    <a:lstStyle/>
                    <a:p>
                      <a:pPr algn="l" fontAlgn="b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LICENCIATURA EN DISEÑO INDUSTRIAL     </a:t>
                      </a:r>
                    </a:p>
                  </a:txBody>
                  <a:tcPr marL="127988" marR="7110" marT="71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75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75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308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83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2208">
                <a:tc>
                  <a:txBody>
                    <a:bodyPr/>
                    <a:lstStyle/>
                    <a:p>
                      <a:pPr algn="l" fontAlgn="b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LICENCIATURA EN DISEÑO PARA LA COMUNICACION GRAFICA</a:t>
                      </a:r>
                    </a:p>
                  </a:txBody>
                  <a:tcPr marL="127988" marR="7110" marT="71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135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135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678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14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149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2208">
                <a:tc>
                  <a:txBody>
                    <a:bodyPr/>
                    <a:lstStyle/>
                    <a:p>
                      <a:pPr algn="l" fontAlgn="b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LICENCIATURA EN URBANISTICA Y MEDIO AMBIENTE</a:t>
                      </a:r>
                    </a:p>
                  </a:txBody>
                  <a:tcPr marL="127988" marR="7110" marT="71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50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50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88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55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2208">
                <a:tc>
                  <a:txBody>
                    <a:bodyPr/>
                    <a:lstStyle/>
                    <a:p>
                      <a:pPr algn="l" fontAlgn="b"/>
                      <a:r>
                        <a:rPr lang="es-MX" sz="1400" b="1" i="1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CUAAD-SEDE STA. MA. DE GRACIA (ARTES)</a:t>
                      </a:r>
                    </a:p>
                  </a:txBody>
                  <a:tcPr marL="63994" marR="7110" marT="71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</a:tr>
              <a:tr h="142208">
                <a:tc>
                  <a:txBody>
                    <a:bodyPr/>
                    <a:lstStyle/>
                    <a:p>
                      <a:pPr algn="l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LICENCIATURA EN ARTES AUDIOVISUALES   </a:t>
                      </a:r>
                    </a:p>
                  </a:txBody>
                  <a:tcPr marL="127988" marR="7110" marT="71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17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-2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16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17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142208">
                <a:tc>
                  <a:txBody>
                    <a:bodyPr/>
                    <a:lstStyle/>
                    <a:p>
                      <a:pPr algn="l" fontAlgn="b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LICENCIATURA EN ARTES ESCENICAS PARA LA EXPRESION DANCISTICA</a:t>
                      </a:r>
                    </a:p>
                  </a:txBody>
                  <a:tcPr marL="127988" marR="7110" marT="71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33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35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40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39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2208">
                <a:tc>
                  <a:txBody>
                    <a:bodyPr/>
                    <a:lstStyle/>
                    <a:p>
                      <a:pPr algn="l" fontAlgn="b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LICENCIATURA EN ARTES ESCENICAS PARA LA EXPRESION TEATRAL</a:t>
                      </a:r>
                    </a:p>
                  </a:txBody>
                  <a:tcPr marL="127988" marR="7110" marT="71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25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25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38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28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2208">
                <a:tc>
                  <a:txBody>
                    <a:bodyPr/>
                    <a:lstStyle/>
                    <a:p>
                      <a:pPr algn="l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LICENCIATURA EN ARTES VISUALES PARA LA EXPRESION FOTOGRAFICA</a:t>
                      </a:r>
                    </a:p>
                  </a:txBody>
                  <a:tcPr marL="127988" marR="7110" marT="71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70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70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84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7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77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2208">
                <a:tc>
                  <a:txBody>
                    <a:bodyPr/>
                    <a:lstStyle/>
                    <a:p>
                      <a:pPr algn="l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LICENCIATURA EN ARTES VISUALES PARA LA EXPRESION PLASTICA</a:t>
                      </a:r>
                    </a:p>
                  </a:txBody>
                  <a:tcPr marL="127988" marR="7110" marT="71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80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80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78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80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149319">
                <a:tc>
                  <a:txBody>
                    <a:bodyPr/>
                    <a:lstStyle/>
                    <a:p>
                      <a:pPr algn="l" fontAlgn="b"/>
                      <a:r>
                        <a:rPr lang="es-MX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TOTAL POR CENTRO</a:t>
                      </a:r>
                    </a:p>
                  </a:txBody>
                  <a:tcPr marL="7110" marR="127988" marT="71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682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682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2479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68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750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85786" y="500043"/>
            <a:ext cx="7772400" cy="1071570"/>
          </a:xfrm>
        </p:spPr>
        <p:txBody>
          <a:bodyPr>
            <a:normAutofit fontScale="90000"/>
          </a:bodyPr>
          <a:lstStyle/>
          <a:p>
            <a:r>
              <a:rPr lang="es-MX" dirty="0" smtClean="0"/>
              <a:t>Propuesta por Centro Universitario</a:t>
            </a:r>
            <a:endParaRPr lang="es-MX" dirty="0"/>
          </a:p>
        </p:txBody>
      </p:sp>
      <p:sp>
        <p:nvSpPr>
          <p:cNvPr id="4" name="3 CuadroTexto"/>
          <p:cNvSpPr txBox="1"/>
          <p:nvPr/>
        </p:nvSpPr>
        <p:spPr>
          <a:xfrm>
            <a:off x="6357950" y="5929330"/>
            <a:ext cx="23666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200" dirty="0" smtClean="0"/>
              <a:t>Fuente: SIIAU-ESCOLAR.</a:t>
            </a:r>
          </a:p>
          <a:p>
            <a:pPr algn="r"/>
            <a:r>
              <a:rPr lang="es-MX" sz="1200" dirty="0" smtClean="0"/>
              <a:t>septiembre de 2009</a:t>
            </a:r>
            <a:endParaRPr lang="es-MX" sz="1200" dirty="0"/>
          </a:p>
        </p:txBody>
      </p:sp>
      <p:graphicFrame>
        <p:nvGraphicFramePr>
          <p:cNvPr id="5" name="4 Tabla"/>
          <p:cNvGraphicFramePr>
            <a:graphicFrameLocks noGrp="1"/>
          </p:cNvGraphicFramePr>
          <p:nvPr/>
        </p:nvGraphicFramePr>
        <p:xfrm>
          <a:off x="785786" y="1714488"/>
          <a:ext cx="7572428" cy="3929090"/>
        </p:xfrm>
        <a:graphic>
          <a:graphicData uri="http://schemas.openxmlformats.org/drawingml/2006/table">
            <a:tbl>
              <a:tblPr/>
              <a:tblGrid>
                <a:gridCol w="3592048"/>
                <a:gridCol w="541309"/>
                <a:gridCol w="591320"/>
                <a:gridCol w="706054"/>
                <a:gridCol w="706054"/>
                <a:gridCol w="729589"/>
                <a:gridCol w="706054"/>
              </a:tblGrid>
              <a:tr h="1091150">
                <a:tc>
                  <a:txBody>
                    <a:bodyPr/>
                    <a:lstStyle/>
                    <a:p>
                      <a:pPr algn="ctr" fontAlgn="b"/>
                      <a:endParaRPr lang="es-MX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27988" marR="7110" marT="711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es-MX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Cupo 2009 A</a:t>
                      </a:r>
                    </a:p>
                  </a:txBody>
                  <a:tcPr marL="7110" marR="7110" marT="71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es-MX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Cupo 2010 A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es-MX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Diferencia en cupos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es-MX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Aspirantes 2010 A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es-MX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Propuesta incremento cupo 10%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es-MX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Cupo 2010 A final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3693"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CUCBA-C. U. DE CS BIOLOGICAS Y AGROPECUARIAS</a:t>
                      </a:r>
                    </a:p>
                  </a:txBody>
                  <a:tcPr marL="7110" marR="7110" marT="711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110" marR="7110" marT="71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110" marR="7110" marT="71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110" marR="7110" marT="71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110" marR="7110" marT="71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110" marR="7110" marT="71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110" marR="7110" marT="71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</a:tr>
              <a:tr h="261056">
                <a:tc>
                  <a:txBody>
                    <a:bodyPr/>
                    <a:lstStyle/>
                    <a:p>
                      <a:pPr algn="l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LICENCIATURA EN AGRONEGOCIOS</a:t>
                      </a:r>
                    </a:p>
                  </a:txBody>
                  <a:tcPr marL="127988" marR="7110" marT="711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25</a:t>
                      </a:r>
                    </a:p>
                  </a:txBody>
                  <a:tcPr marL="7110" marR="7110" marT="71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22</a:t>
                      </a:r>
                    </a:p>
                  </a:txBody>
                  <a:tcPr marL="7110" marR="7110" marT="71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-3</a:t>
                      </a:r>
                    </a:p>
                  </a:txBody>
                  <a:tcPr marL="7110" marR="7110" marT="71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19</a:t>
                      </a:r>
                    </a:p>
                  </a:txBody>
                  <a:tcPr marL="7110" marR="7110" marT="71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7110" marR="7110" marT="71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22</a:t>
                      </a:r>
                    </a:p>
                  </a:txBody>
                  <a:tcPr marL="7110" marR="7110" marT="71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261056">
                <a:tc>
                  <a:txBody>
                    <a:bodyPr/>
                    <a:lstStyle/>
                    <a:p>
                      <a:pPr algn="l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LICENCIATURA EN BIOLOGIA              </a:t>
                      </a:r>
                    </a:p>
                  </a:txBody>
                  <a:tcPr marL="127988" marR="7110" marT="711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130</a:t>
                      </a:r>
                    </a:p>
                  </a:txBody>
                  <a:tcPr marL="7110" marR="7110" marT="71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140</a:t>
                      </a:r>
                    </a:p>
                  </a:txBody>
                  <a:tcPr marL="7110" marR="7110" marT="71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</a:t>
                      </a:r>
                    </a:p>
                  </a:txBody>
                  <a:tcPr marL="7110" marR="7110" marT="71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194</a:t>
                      </a:r>
                    </a:p>
                  </a:txBody>
                  <a:tcPr marL="7110" marR="7110" marT="71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</a:t>
                      </a:r>
                    </a:p>
                  </a:txBody>
                  <a:tcPr marL="7110" marR="7110" marT="71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153</a:t>
                      </a:r>
                    </a:p>
                  </a:txBody>
                  <a:tcPr marL="7110" marR="7110" marT="71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3693">
                <a:tc>
                  <a:txBody>
                    <a:bodyPr/>
                    <a:lstStyle/>
                    <a:p>
                      <a:pPr algn="l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LICENCIATURA EN CIENCIA DE LOS ALIMENTOS</a:t>
                      </a:r>
                    </a:p>
                  </a:txBody>
                  <a:tcPr marL="127988" marR="7110" marT="711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25</a:t>
                      </a:r>
                    </a:p>
                  </a:txBody>
                  <a:tcPr marL="7110" marR="7110" marT="71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27</a:t>
                      </a:r>
                    </a:p>
                  </a:txBody>
                  <a:tcPr marL="7110" marR="7110" marT="71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7110" marR="7110" marT="71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78</a:t>
                      </a:r>
                    </a:p>
                  </a:txBody>
                  <a:tcPr marL="7110" marR="7110" marT="71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7110" marR="7110" marT="71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30</a:t>
                      </a:r>
                    </a:p>
                  </a:txBody>
                  <a:tcPr marL="7110" marR="7110" marT="71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3693">
                <a:tc>
                  <a:txBody>
                    <a:bodyPr/>
                    <a:lstStyle/>
                    <a:p>
                      <a:pPr algn="l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LICENCIATURA EN INGENIERO AGRONOMO</a:t>
                      </a:r>
                    </a:p>
                  </a:txBody>
                  <a:tcPr marL="127988" marR="7110" marT="711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110</a:t>
                      </a:r>
                    </a:p>
                  </a:txBody>
                  <a:tcPr marL="7110" marR="7110" marT="71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125</a:t>
                      </a:r>
                    </a:p>
                  </a:txBody>
                  <a:tcPr marL="7110" marR="7110" marT="71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15</a:t>
                      </a:r>
                    </a:p>
                  </a:txBody>
                  <a:tcPr marL="7110" marR="7110" marT="71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151</a:t>
                      </a:r>
                    </a:p>
                  </a:txBody>
                  <a:tcPr marL="7110" marR="7110" marT="71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11</a:t>
                      </a:r>
                    </a:p>
                  </a:txBody>
                  <a:tcPr marL="7110" marR="7110" marT="71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136</a:t>
                      </a:r>
                    </a:p>
                  </a:txBody>
                  <a:tcPr marL="7110" marR="7110" marT="71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3693">
                <a:tc>
                  <a:txBody>
                    <a:bodyPr/>
                    <a:lstStyle/>
                    <a:p>
                      <a:pPr algn="l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LICENCIATURA EN MEDICINA VETERINARIA Y ZOOTECNIA</a:t>
                      </a:r>
                    </a:p>
                  </a:txBody>
                  <a:tcPr marL="127988" marR="7110" marT="711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150</a:t>
                      </a:r>
                    </a:p>
                  </a:txBody>
                  <a:tcPr marL="7110" marR="7110" marT="71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157</a:t>
                      </a:r>
                    </a:p>
                  </a:txBody>
                  <a:tcPr marL="7110" marR="7110" marT="71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</a:t>
                      </a:r>
                    </a:p>
                  </a:txBody>
                  <a:tcPr marL="7110" marR="7110" marT="71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436</a:t>
                      </a:r>
                    </a:p>
                  </a:txBody>
                  <a:tcPr marL="7110" marR="7110" marT="71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15</a:t>
                      </a:r>
                    </a:p>
                  </a:txBody>
                  <a:tcPr marL="7110" marR="7110" marT="71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172</a:t>
                      </a:r>
                    </a:p>
                  </a:txBody>
                  <a:tcPr marL="7110" marR="7110" marT="71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1056"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TOTAL POR CENTRO</a:t>
                      </a:r>
                    </a:p>
                  </a:txBody>
                  <a:tcPr marL="7110" marR="127988" marT="711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440</a:t>
                      </a:r>
                    </a:p>
                  </a:txBody>
                  <a:tcPr marL="7110" marR="7110" marT="71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471</a:t>
                      </a:r>
                    </a:p>
                  </a:txBody>
                  <a:tcPr marL="7110" marR="7110" marT="71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31</a:t>
                      </a:r>
                    </a:p>
                  </a:txBody>
                  <a:tcPr marL="7110" marR="7110" marT="71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878</a:t>
                      </a:r>
                    </a:p>
                  </a:txBody>
                  <a:tcPr marL="7110" marR="7110" marT="71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42</a:t>
                      </a:r>
                    </a:p>
                  </a:txBody>
                  <a:tcPr marL="7110" marR="7110" marT="71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482</a:t>
                      </a:r>
                    </a:p>
                  </a:txBody>
                  <a:tcPr marL="7110" marR="7110" marT="71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14348" y="285728"/>
            <a:ext cx="7772400" cy="1071570"/>
          </a:xfrm>
        </p:spPr>
        <p:txBody>
          <a:bodyPr>
            <a:normAutofit fontScale="90000"/>
          </a:bodyPr>
          <a:lstStyle/>
          <a:p>
            <a:r>
              <a:rPr lang="es-MX" dirty="0" smtClean="0"/>
              <a:t>Propuesta por Centro Universitario</a:t>
            </a:r>
            <a:endParaRPr lang="es-MX" dirty="0"/>
          </a:p>
        </p:txBody>
      </p:sp>
      <p:sp>
        <p:nvSpPr>
          <p:cNvPr id="4" name="3 CuadroTexto"/>
          <p:cNvSpPr txBox="1"/>
          <p:nvPr/>
        </p:nvSpPr>
        <p:spPr>
          <a:xfrm>
            <a:off x="6357950" y="5929330"/>
            <a:ext cx="23666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200" dirty="0" smtClean="0"/>
              <a:t>Fuente: SIIAU-ESCOLAR.</a:t>
            </a:r>
          </a:p>
          <a:p>
            <a:pPr algn="r"/>
            <a:r>
              <a:rPr lang="es-MX" sz="1200" dirty="0" smtClean="0"/>
              <a:t>septiembre de 2009</a:t>
            </a:r>
            <a:endParaRPr lang="es-MX" sz="1200" dirty="0"/>
          </a:p>
        </p:txBody>
      </p:sp>
      <p:graphicFrame>
        <p:nvGraphicFramePr>
          <p:cNvPr id="5" name="4 Tabla"/>
          <p:cNvGraphicFramePr>
            <a:graphicFrameLocks noGrp="1"/>
          </p:cNvGraphicFramePr>
          <p:nvPr/>
        </p:nvGraphicFramePr>
        <p:xfrm>
          <a:off x="285720" y="1357298"/>
          <a:ext cx="8358245" cy="4458995"/>
        </p:xfrm>
        <a:graphic>
          <a:graphicData uri="http://schemas.openxmlformats.org/drawingml/2006/table">
            <a:tbl>
              <a:tblPr/>
              <a:tblGrid>
                <a:gridCol w="4299747"/>
                <a:gridCol w="577167"/>
                <a:gridCol w="598545"/>
                <a:gridCol w="696266"/>
                <a:gridCol w="720697"/>
                <a:gridCol w="751442"/>
                <a:gridCol w="714381"/>
              </a:tblGrid>
              <a:tr h="642942">
                <a:tc>
                  <a:txBody>
                    <a:bodyPr/>
                    <a:lstStyle/>
                    <a:p>
                      <a:pPr algn="l" fontAlgn="b"/>
                      <a:endParaRPr lang="es-MX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684" marR="6684" marT="6684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auto"/>
                      <a:r>
                        <a:rPr lang="es-MX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Cupo 2009 A</a:t>
                      </a:r>
                    </a:p>
                  </a:txBody>
                  <a:tcPr marL="6684" marR="6684" marT="668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auto"/>
                      <a:r>
                        <a:rPr lang="es-MX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Cupo 2010 A</a:t>
                      </a:r>
                    </a:p>
                  </a:txBody>
                  <a:tcPr marL="6684" marR="6684" marT="66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auto"/>
                      <a:r>
                        <a:rPr lang="es-MX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Diferencia en cupos</a:t>
                      </a:r>
                    </a:p>
                  </a:txBody>
                  <a:tcPr marL="6684" marR="6684" marT="66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auto"/>
                      <a:r>
                        <a:rPr lang="es-MX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Aspirantes 2010 A</a:t>
                      </a:r>
                    </a:p>
                  </a:txBody>
                  <a:tcPr marL="6684" marR="6684" marT="66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auto"/>
                      <a:r>
                        <a:rPr lang="es-MX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Propuesta incremento cupo</a:t>
                      </a:r>
                    </a:p>
                  </a:txBody>
                  <a:tcPr marL="6684" marR="6684" marT="66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auto"/>
                      <a:r>
                        <a:rPr lang="es-MX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Cupo 2010 A final</a:t>
                      </a:r>
                    </a:p>
                  </a:txBody>
                  <a:tcPr marL="6684" marR="6684" marT="668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0758"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CUCEA-C. U. DE CS. ECONOMICO-ADMINISTRATIVAS</a:t>
                      </a:r>
                    </a:p>
                  </a:txBody>
                  <a:tcPr marL="6684" marR="6684" marT="668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684" marR="6684" marT="66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684" marR="6684" marT="66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684" marR="6684" marT="66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684" marR="6684" marT="66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684" marR="6684" marT="66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684" marR="6684" marT="66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40758">
                <a:tc>
                  <a:txBody>
                    <a:bodyPr/>
                    <a:lstStyle/>
                    <a:p>
                      <a:pPr algn="l" fontAlgn="b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LICENCIATURA EN ADMINISTRACION        </a:t>
                      </a:r>
                    </a:p>
                  </a:txBody>
                  <a:tcPr marL="120316" marR="6684" marT="668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320</a:t>
                      </a:r>
                    </a:p>
                  </a:txBody>
                  <a:tcPr marL="6684" marR="6684" marT="66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340</a:t>
                      </a:r>
                    </a:p>
                  </a:txBody>
                  <a:tcPr marL="6684" marR="6684" marT="66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</a:t>
                      </a:r>
                    </a:p>
                  </a:txBody>
                  <a:tcPr marL="6684" marR="6684" marT="66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847</a:t>
                      </a:r>
                    </a:p>
                  </a:txBody>
                  <a:tcPr marL="6684" marR="6684" marT="66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34</a:t>
                      </a:r>
                    </a:p>
                  </a:txBody>
                  <a:tcPr marL="6684" marR="6684" marT="66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374</a:t>
                      </a:r>
                    </a:p>
                  </a:txBody>
                  <a:tcPr marL="6684" marR="6684" marT="66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0758">
                <a:tc>
                  <a:txBody>
                    <a:bodyPr/>
                    <a:lstStyle/>
                    <a:p>
                      <a:pPr algn="l" fontAlgn="b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LICENCIATURA EN ADMINISTRACION FINANCIERA Y SISTEMAS</a:t>
                      </a:r>
                    </a:p>
                  </a:txBody>
                  <a:tcPr marL="120316" marR="6684" marT="668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100</a:t>
                      </a:r>
                    </a:p>
                  </a:txBody>
                  <a:tcPr marL="6684" marR="6684" marT="66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100</a:t>
                      </a:r>
                    </a:p>
                  </a:txBody>
                  <a:tcPr marL="6684" marR="6684" marT="66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684" marR="6684" marT="66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287</a:t>
                      </a:r>
                    </a:p>
                  </a:txBody>
                  <a:tcPr marL="6684" marR="6684" marT="66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</a:t>
                      </a:r>
                    </a:p>
                  </a:txBody>
                  <a:tcPr marL="6684" marR="6684" marT="66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110</a:t>
                      </a:r>
                    </a:p>
                  </a:txBody>
                  <a:tcPr marL="6684" marR="6684" marT="66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1516">
                <a:tc>
                  <a:txBody>
                    <a:bodyPr/>
                    <a:lstStyle/>
                    <a:p>
                      <a:pPr algn="l" fontAlgn="auto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LICENCIATURA EN ADMINISTRACION GUBERNAMENTAL Y POLITICAS PUBLICAS LOCALES</a:t>
                      </a:r>
                    </a:p>
                  </a:txBody>
                  <a:tcPr marL="120316" marR="6684" marT="668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80</a:t>
                      </a:r>
                    </a:p>
                  </a:txBody>
                  <a:tcPr marL="6684" marR="6684" marT="66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100</a:t>
                      </a:r>
                    </a:p>
                  </a:txBody>
                  <a:tcPr marL="6684" marR="6684" marT="66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</a:t>
                      </a:r>
                    </a:p>
                  </a:txBody>
                  <a:tcPr marL="6684" marR="6684" marT="66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177</a:t>
                      </a:r>
                    </a:p>
                  </a:txBody>
                  <a:tcPr marL="6684" marR="6684" marT="66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</a:t>
                      </a:r>
                    </a:p>
                  </a:txBody>
                  <a:tcPr marL="6684" marR="6684" marT="66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110</a:t>
                      </a:r>
                    </a:p>
                  </a:txBody>
                  <a:tcPr marL="6684" marR="6684" marT="66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0758">
                <a:tc>
                  <a:txBody>
                    <a:bodyPr/>
                    <a:lstStyle/>
                    <a:p>
                      <a:pPr algn="l" fontAlgn="b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LICENCIATURA EN CONTADURIA PUBLICA</a:t>
                      </a:r>
                    </a:p>
                  </a:txBody>
                  <a:tcPr marL="120316" marR="6684" marT="668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385</a:t>
                      </a:r>
                    </a:p>
                  </a:txBody>
                  <a:tcPr marL="6684" marR="6684" marT="66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405</a:t>
                      </a:r>
                    </a:p>
                  </a:txBody>
                  <a:tcPr marL="6684" marR="6684" marT="66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</a:t>
                      </a:r>
                    </a:p>
                  </a:txBody>
                  <a:tcPr marL="6684" marR="6684" marT="66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811</a:t>
                      </a:r>
                    </a:p>
                  </a:txBody>
                  <a:tcPr marL="6684" marR="6684" marT="66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41</a:t>
                      </a:r>
                    </a:p>
                  </a:txBody>
                  <a:tcPr marL="6684" marR="6684" marT="66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446</a:t>
                      </a:r>
                    </a:p>
                  </a:txBody>
                  <a:tcPr marL="6684" marR="6684" marT="66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0758">
                <a:tc>
                  <a:txBody>
                    <a:bodyPr/>
                    <a:lstStyle/>
                    <a:p>
                      <a:pPr algn="l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LICENCIATURA EN ECONOMIA              </a:t>
                      </a:r>
                    </a:p>
                  </a:txBody>
                  <a:tcPr marL="120316" marR="6684" marT="668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100</a:t>
                      </a:r>
                    </a:p>
                  </a:txBody>
                  <a:tcPr marL="6684" marR="6684" marT="66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100</a:t>
                      </a:r>
                    </a:p>
                  </a:txBody>
                  <a:tcPr marL="6684" marR="6684" marT="66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684" marR="6684" marT="66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130</a:t>
                      </a:r>
                    </a:p>
                  </a:txBody>
                  <a:tcPr marL="6684" marR="6684" marT="66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</a:t>
                      </a:r>
                    </a:p>
                  </a:txBody>
                  <a:tcPr marL="6684" marR="6684" marT="66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110</a:t>
                      </a:r>
                    </a:p>
                  </a:txBody>
                  <a:tcPr marL="6684" marR="6684" marT="66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1516">
                <a:tc>
                  <a:txBody>
                    <a:bodyPr/>
                    <a:lstStyle/>
                    <a:p>
                      <a:pPr algn="l" fontAlgn="auto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LICENCIATURA EN GESTION Y ECONOMIA AMBIENTAL (se oferta por primera vez)</a:t>
                      </a:r>
                    </a:p>
                  </a:txBody>
                  <a:tcPr marL="120316" marR="6684" marT="668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684" marR="6684" marT="66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100</a:t>
                      </a:r>
                    </a:p>
                  </a:txBody>
                  <a:tcPr marL="6684" marR="6684" marT="66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100</a:t>
                      </a:r>
                    </a:p>
                  </a:txBody>
                  <a:tcPr marL="6684" marR="6684" marT="66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222</a:t>
                      </a:r>
                    </a:p>
                  </a:txBody>
                  <a:tcPr marL="6684" marR="6684" marT="66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</a:t>
                      </a:r>
                    </a:p>
                  </a:txBody>
                  <a:tcPr marL="6684" marR="6684" marT="66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110</a:t>
                      </a:r>
                    </a:p>
                  </a:txBody>
                  <a:tcPr marL="6684" marR="6684" marT="66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240758">
                <a:tc>
                  <a:txBody>
                    <a:bodyPr/>
                    <a:lstStyle/>
                    <a:p>
                      <a:pPr algn="l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LICENCIATURA EN MERCADOTECNIA         </a:t>
                      </a:r>
                    </a:p>
                  </a:txBody>
                  <a:tcPr marL="120316" marR="6684" marT="668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285</a:t>
                      </a:r>
                    </a:p>
                  </a:txBody>
                  <a:tcPr marL="6684" marR="6684" marT="66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285</a:t>
                      </a:r>
                    </a:p>
                  </a:txBody>
                  <a:tcPr marL="6684" marR="6684" marT="66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684" marR="6684" marT="66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629</a:t>
                      </a:r>
                    </a:p>
                  </a:txBody>
                  <a:tcPr marL="6684" marR="6684" marT="66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29</a:t>
                      </a:r>
                    </a:p>
                  </a:txBody>
                  <a:tcPr marL="6684" marR="6684" marT="66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314</a:t>
                      </a:r>
                    </a:p>
                  </a:txBody>
                  <a:tcPr marL="6684" marR="6684" marT="66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0758">
                <a:tc>
                  <a:txBody>
                    <a:bodyPr/>
                    <a:lstStyle/>
                    <a:p>
                      <a:pPr algn="l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LICENCIATURA EN NEGOCIOS INTERNACIONALES</a:t>
                      </a:r>
                    </a:p>
                  </a:txBody>
                  <a:tcPr marL="120316" marR="6684" marT="668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285</a:t>
                      </a:r>
                    </a:p>
                  </a:txBody>
                  <a:tcPr marL="6684" marR="6684" marT="66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305</a:t>
                      </a:r>
                    </a:p>
                  </a:txBody>
                  <a:tcPr marL="6684" marR="6684" marT="66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20</a:t>
                      </a:r>
                    </a:p>
                  </a:txBody>
                  <a:tcPr marL="6684" marR="6684" marT="66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705</a:t>
                      </a:r>
                    </a:p>
                  </a:txBody>
                  <a:tcPr marL="6684" marR="6684" marT="66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31</a:t>
                      </a:r>
                    </a:p>
                  </a:txBody>
                  <a:tcPr marL="6684" marR="6684" marT="66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336</a:t>
                      </a:r>
                    </a:p>
                  </a:txBody>
                  <a:tcPr marL="6684" marR="6684" marT="66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0758">
                <a:tc>
                  <a:txBody>
                    <a:bodyPr/>
                    <a:lstStyle/>
                    <a:p>
                      <a:pPr algn="l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LICENCIATURA EN RECURSOS HUMANOS      </a:t>
                      </a:r>
                    </a:p>
                  </a:txBody>
                  <a:tcPr marL="120316" marR="6684" marT="668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100</a:t>
                      </a:r>
                    </a:p>
                  </a:txBody>
                  <a:tcPr marL="6684" marR="6684" marT="66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100</a:t>
                      </a:r>
                    </a:p>
                  </a:txBody>
                  <a:tcPr marL="6684" marR="6684" marT="66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684" marR="6684" marT="66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335</a:t>
                      </a:r>
                    </a:p>
                  </a:txBody>
                  <a:tcPr marL="6684" marR="6684" marT="66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</a:t>
                      </a:r>
                    </a:p>
                  </a:txBody>
                  <a:tcPr marL="6684" marR="6684" marT="66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110</a:t>
                      </a:r>
                    </a:p>
                  </a:txBody>
                  <a:tcPr marL="6684" marR="6684" marT="66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0758">
                <a:tc>
                  <a:txBody>
                    <a:bodyPr/>
                    <a:lstStyle/>
                    <a:p>
                      <a:pPr algn="l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LICENCIATURA EN SISTEMAS DE INFORMACION</a:t>
                      </a:r>
                    </a:p>
                  </a:txBody>
                  <a:tcPr marL="120316" marR="6684" marT="668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85</a:t>
                      </a:r>
                    </a:p>
                  </a:txBody>
                  <a:tcPr marL="6684" marR="6684" marT="66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85</a:t>
                      </a:r>
                    </a:p>
                  </a:txBody>
                  <a:tcPr marL="6684" marR="6684" marT="66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684" marR="6684" marT="66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164</a:t>
                      </a:r>
                    </a:p>
                  </a:txBody>
                  <a:tcPr marL="6684" marR="6684" marT="66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</a:t>
                      </a:r>
                    </a:p>
                  </a:txBody>
                  <a:tcPr marL="6684" marR="6684" marT="66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94</a:t>
                      </a:r>
                    </a:p>
                  </a:txBody>
                  <a:tcPr marL="6684" marR="6684" marT="66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0758">
                <a:tc>
                  <a:txBody>
                    <a:bodyPr/>
                    <a:lstStyle/>
                    <a:p>
                      <a:pPr algn="l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LICENCIATURA EN TURISMO               </a:t>
                      </a:r>
                    </a:p>
                  </a:txBody>
                  <a:tcPr marL="120316" marR="6684" marT="668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260</a:t>
                      </a:r>
                    </a:p>
                  </a:txBody>
                  <a:tcPr marL="6684" marR="6684" marT="66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280</a:t>
                      </a:r>
                    </a:p>
                  </a:txBody>
                  <a:tcPr marL="6684" marR="6684" marT="66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</a:t>
                      </a:r>
                    </a:p>
                  </a:txBody>
                  <a:tcPr marL="6684" marR="6684" marT="66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707</a:t>
                      </a:r>
                    </a:p>
                  </a:txBody>
                  <a:tcPr marL="6684" marR="6684" marT="66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28</a:t>
                      </a:r>
                    </a:p>
                  </a:txBody>
                  <a:tcPr marL="6684" marR="6684" marT="66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308</a:t>
                      </a:r>
                    </a:p>
                  </a:txBody>
                  <a:tcPr marL="6684" marR="6684" marT="66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2795"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TOTAL POR CENTRO</a:t>
                      </a:r>
                    </a:p>
                  </a:txBody>
                  <a:tcPr marL="6684" marR="120316" marT="668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2000</a:t>
                      </a:r>
                    </a:p>
                  </a:txBody>
                  <a:tcPr marL="6684" marR="6684" marT="66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2200</a:t>
                      </a:r>
                    </a:p>
                  </a:txBody>
                  <a:tcPr marL="6684" marR="6684" marT="66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200</a:t>
                      </a:r>
                    </a:p>
                  </a:txBody>
                  <a:tcPr marL="6684" marR="6684" marT="66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5014</a:t>
                      </a:r>
                    </a:p>
                  </a:txBody>
                  <a:tcPr marL="6684" marR="6684" marT="66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220</a:t>
                      </a:r>
                    </a:p>
                  </a:txBody>
                  <a:tcPr marL="6684" marR="6684" marT="66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2420</a:t>
                      </a:r>
                    </a:p>
                  </a:txBody>
                  <a:tcPr marL="6684" marR="6684" marT="66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85786" y="285728"/>
            <a:ext cx="7772400" cy="1071570"/>
          </a:xfrm>
        </p:spPr>
        <p:txBody>
          <a:bodyPr>
            <a:normAutofit fontScale="90000"/>
          </a:bodyPr>
          <a:lstStyle/>
          <a:p>
            <a:r>
              <a:rPr lang="es-MX" dirty="0" smtClean="0"/>
              <a:t>Propuesta por Centro Universitario</a:t>
            </a:r>
            <a:endParaRPr lang="es-MX" dirty="0"/>
          </a:p>
        </p:txBody>
      </p:sp>
      <p:sp>
        <p:nvSpPr>
          <p:cNvPr id="4" name="3 CuadroTexto"/>
          <p:cNvSpPr txBox="1"/>
          <p:nvPr/>
        </p:nvSpPr>
        <p:spPr>
          <a:xfrm>
            <a:off x="6357950" y="5929330"/>
            <a:ext cx="23666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200" dirty="0" smtClean="0"/>
              <a:t>Fuente: SIIAU-ESCOLAR.</a:t>
            </a:r>
          </a:p>
          <a:p>
            <a:pPr algn="r"/>
            <a:r>
              <a:rPr lang="es-MX" sz="1200" dirty="0" smtClean="0"/>
              <a:t>septiembre de 2009</a:t>
            </a:r>
            <a:endParaRPr lang="es-MX" sz="1200" dirty="0"/>
          </a:p>
        </p:txBody>
      </p:sp>
      <p:graphicFrame>
        <p:nvGraphicFramePr>
          <p:cNvPr id="5" name="4 Tabla"/>
          <p:cNvGraphicFramePr>
            <a:graphicFrameLocks noGrp="1"/>
          </p:cNvGraphicFramePr>
          <p:nvPr/>
        </p:nvGraphicFramePr>
        <p:xfrm>
          <a:off x="500034" y="1285860"/>
          <a:ext cx="8215372" cy="4282704"/>
        </p:xfrm>
        <a:graphic>
          <a:graphicData uri="http://schemas.openxmlformats.org/drawingml/2006/table">
            <a:tbl>
              <a:tblPr/>
              <a:tblGrid>
                <a:gridCol w="3891490"/>
                <a:gridCol w="609104"/>
                <a:gridCol w="714380"/>
                <a:gridCol w="642942"/>
                <a:gridCol w="714380"/>
                <a:gridCol w="922429"/>
                <a:gridCol w="720647"/>
              </a:tblGrid>
              <a:tr h="407737">
                <a:tc>
                  <a:txBody>
                    <a:bodyPr/>
                    <a:lstStyle/>
                    <a:p>
                      <a:pPr algn="ctr" fontAlgn="b"/>
                      <a:endParaRPr lang="es-MX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684" marR="6684" marT="668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es-MX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Cupo 2009 A</a:t>
                      </a:r>
                    </a:p>
                  </a:txBody>
                  <a:tcPr marL="6684" marR="6684" marT="668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es-MX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Cupo 2010 A</a:t>
                      </a:r>
                    </a:p>
                  </a:txBody>
                  <a:tcPr marL="6684" marR="6684" marT="66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es-MX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Diferencia en cupos</a:t>
                      </a:r>
                    </a:p>
                  </a:txBody>
                  <a:tcPr marL="6684" marR="6684" marT="66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es-MX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Aspirantes 2010 A</a:t>
                      </a:r>
                    </a:p>
                  </a:txBody>
                  <a:tcPr marL="6684" marR="6684" marT="66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es-MX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Propuesta incremento cupo 10%</a:t>
                      </a:r>
                    </a:p>
                  </a:txBody>
                  <a:tcPr marL="6684" marR="6684" marT="66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es-MX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Cupo 2010 A final</a:t>
                      </a:r>
                    </a:p>
                  </a:txBody>
                  <a:tcPr marL="6684" marR="6684" marT="66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3684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CUCEI-C. U. DE CS. EXACTAS E INGENIERIAS</a:t>
                      </a:r>
                    </a:p>
                  </a:txBody>
                  <a:tcPr marL="6684" marR="6684" marT="668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684" marR="6684" marT="66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684" marR="6684" marT="66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684" marR="6684" marT="66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684" marR="6684" marT="66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684" marR="6684" marT="66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684" marR="6684" marT="66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</a:tr>
              <a:tr h="133684">
                <a:tc>
                  <a:txBody>
                    <a:bodyPr/>
                    <a:lstStyle/>
                    <a:p>
                      <a:pPr algn="l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LICENCIATURA EN FISICA                </a:t>
                      </a:r>
                    </a:p>
                  </a:txBody>
                  <a:tcPr marL="120316" marR="6684" marT="668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30</a:t>
                      </a:r>
                    </a:p>
                  </a:txBody>
                  <a:tcPr marL="6684" marR="6684" marT="66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30</a:t>
                      </a:r>
                    </a:p>
                  </a:txBody>
                  <a:tcPr marL="6684" marR="6684" marT="66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684" marR="6684" marT="66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47</a:t>
                      </a:r>
                    </a:p>
                  </a:txBody>
                  <a:tcPr marL="6684" marR="6684" marT="66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6684" marR="6684" marT="66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33</a:t>
                      </a:r>
                    </a:p>
                  </a:txBody>
                  <a:tcPr marL="6684" marR="6684" marT="66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3684">
                <a:tc>
                  <a:txBody>
                    <a:bodyPr/>
                    <a:lstStyle/>
                    <a:p>
                      <a:pPr algn="l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LICENCIATURA EN INFORMATICA           </a:t>
                      </a:r>
                    </a:p>
                  </a:txBody>
                  <a:tcPr marL="120316" marR="6684" marT="668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160</a:t>
                      </a:r>
                    </a:p>
                  </a:txBody>
                  <a:tcPr marL="6684" marR="6684" marT="66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160</a:t>
                      </a:r>
                    </a:p>
                  </a:txBody>
                  <a:tcPr marL="6684" marR="6684" marT="66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684" marR="6684" marT="66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324</a:t>
                      </a:r>
                    </a:p>
                  </a:txBody>
                  <a:tcPr marL="6684" marR="6684" marT="66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</a:t>
                      </a:r>
                    </a:p>
                  </a:txBody>
                  <a:tcPr marL="6684" marR="6684" marT="66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176</a:t>
                      </a:r>
                    </a:p>
                  </a:txBody>
                  <a:tcPr marL="6684" marR="6684" marT="66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3684">
                <a:tc>
                  <a:txBody>
                    <a:bodyPr/>
                    <a:lstStyle/>
                    <a:p>
                      <a:pPr algn="l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LICENCIATURA EN INGENIERIA BIOMEDICA </a:t>
                      </a:r>
                    </a:p>
                  </a:txBody>
                  <a:tcPr marL="120316" marR="6684" marT="668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40</a:t>
                      </a:r>
                    </a:p>
                  </a:txBody>
                  <a:tcPr marL="6684" marR="6684" marT="66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40</a:t>
                      </a:r>
                    </a:p>
                  </a:txBody>
                  <a:tcPr marL="6684" marR="6684" marT="66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684" marR="6684" marT="66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117</a:t>
                      </a:r>
                    </a:p>
                  </a:txBody>
                  <a:tcPr marL="6684" marR="6684" marT="66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6684" marR="6684" marT="66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44</a:t>
                      </a:r>
                    </a:p>
                  </a:txBody>
                  <a:tcPr marL="6684" marR="6684" marT="66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3684">
                <a:tc>
                  <a:txBody>
                    <a:bodyPr/>
                    <a:lstStyle/>
                    <a:p>
                      <a:pPr algn="l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LICENCIATURA EN INGENIERIA CIVIL</a:t>
                      </a:r>
                    </a:p>
                  </a:txBody>
                  <a:tcPr marL="120316" marR="6684" marT="668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120</a:t>
                      </a:r>
                    </a:p>
                  </a:txBody>
                  <a:tcPr marL="6684" marR="6684" marT="66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120</a:t>
                      </a:r>
                    </a:p>
                  </a:txBody>
                  <a:tcPr marL="6684" marR="6684" marT="66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684" marR="6684" marT="66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419</a:t>
                      </a:r>
                    </a:p>
                  </a:txBody>
                  <a:tcPr marL="6684" marR="6684" marT="66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</a:t>
                      </a:r>
                    </a:p>
                  </a:txBody>
                  <a:tcPr marL="6684" marR="6684" marT="66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132</a:t>
                      </a:r>
                    </a:p>
                  </a:txBody>
                  <a:tcPr marL="6684" marR="6684" marT="66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3684">
                <a:tc>
                  <a:txBody>
                    <a:bodyPr/>
                    <a:lstStyle/>
                    <a:p>
                      <a:pPr algn="l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LICENCIATURA EN INGENIERIA EN COMPUTACION           </a:t>
                      </a:r>
                    </a:p>
                  </a:txBody>
                  <a:tcPr marL="120316" marR="6684" marT="668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161</a:t>
                      </a:r>
                    </a:p>
                  </a:txBody>
                  <a:tcPr marL="6684" marR="6684" marT="66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160</a:t>
                      </a:r>
                    </a:p>
                  </a:txBody>
                  <a:tcPr marL="6684" marR="6684" marT="66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-1</a:t>
                      </a:r>
                    </a:p>
                  </a:txBody>
                  <a:tcPr marL="6684" marR="6684" marT="66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483</a:t>
                      </a:r>
                    </a:p>
                  </a:txBody>
                  <a:tcPr marL="6684" marR="6684" marT="66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</a:t>
                      </a:r>
                    </a:p>
                  </a:txBody>
                  <a:tcPr marL="6684" marR="6684" marT="66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176</a:t>
                      </a:r>
                    </a:p>
                  </a:txBody>
                  <a:tcPr marL="6684" marR="6684" marT="66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7368">
                <a:tc>
                  <a:txBody>
                    <a:bodyPr/>
                    <a:lstStyle/>
                    <a:p>
                      <a:pPr algn="l" fontAlgn="auto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LICENCIATURA EN INGENIERIA EN COMUNICACIONES Y ELECTRONICA</a:t>
                      </a:r>
                    </a:p>
                  </a:txBody>
                  <a:tcPr marL="120316" marR="6684" marT="668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260</a:t>
                      </a:r>
                    </a:p>
                  </a:txBody>
                  <a:tcPr marL="6684" marR="6684" marT="66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260</a:t>
                      </a:r>
                    </a:p>
                  </a:txBody>
                  <a:tcPr marL="6684" marR="6684" marT="66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684" marR="6684" marT="66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381</a:t>
                      </a:r>
                    </a:p>
                  </a:txBody>
                  <a:tcPr marL="6684" marR="6684" marT="66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26</a:t>
                      </a:r>
                    </a:p>
                  </a:txBody>
                  <a:tcPr marL="6684" marR="6684" marT="66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286</a:t>
                      </a:r>
                    </a:p>
                  </a:txBody>
                  <a:tcPr marL="6684" marR="6684" marT="66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3684">
                <a:tc>
                  <a:txBody>
                    <a:bodyPr/>
                    <a:lstStyle/>
                    <a:p>
                      <a:pPr algn="l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LICENCIATURA EN INGENIERIA INDUSTRIAL               </a:t>
                      </a:r>
                    </a:p>
                  </a:txBody>
                  <a:tcPr marL="120316" marR="6684" marT="668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160</a:t>
                      </a:r>
                    </a:p>
                  </a:txBody>
                  <a:tcPr marL="6684" marR="6684" marT="66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160</a:t>
                      </a:r>
                    </a:p>
                  </a:txBody>
                  <a:tcPr marL="6684" marR="6684" marT="66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684" marR="6684" marT="66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459</a:t>
                      </a:r>
                    </a:p>
                  </a:txBody>
                  <a:tcPr marL="6684" marR="6684" marT="66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</a:t>
                      </a:r>
                    </a:p>
                  </a:txBody>
                  <a:tcPr marL="6684" marR="6684" marT="66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176</a:t>
                      </a:r>
                    </a:p>
                  </a:txBody>
                  <a:tcPr marL="6684" marR="6684" marT="66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3684">
                <a:tc>
                  <a:txBody>
                    <a:bodyPr/>
                    <a:lstStyle/>
                    <a:p>
                      <a:pPr algn="l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LICENCIATURA EN INGENIERIA MECANICA ELECTRICA       </a:t>
                      </a:r>
                    </a:p>
                  </a:txBody>
                  <a:tcPr marL="120316" marR="6684" marT="668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180</a:t>
                      </a:r>
                    </a:p>
                  </a:txBody>
                  <a:tcPr marL="6684" marR="6684" marT="66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180</a:t>
                      </a:r>
                    </a:p>
                  </a:txBody>
                  <a:tcPr marL="6684" marR="6684" marT="66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684" marR="6684" marT="66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428</a:t>
                      </a:r>
                    </a:p>
                  </a:txBody>
                  <a:tcPr marL="6684" marR="6684" marT="66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18</a:t>
                      </a:r>
                    </a:p>
                  </a:txBody>
                  <a:tcPr marL="6684" marR="6684" marT="66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198</a:t>
                      </a:r>
                    </a:p>
                  </a:txBody>
                  <a:tcPr marL="6684" marR="6684" marT="66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3684">
                <a:tc>
                  <a:txBody>
                    <a:bodyPr/>
                    <a:lstStyle/>
                    <a:p>
                      <a:pPr algn="l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LICENCIATURA EN INGENIERIA QUIMICA                  </a:t>
                      </a:r>
                    </a:p>
                  </a:txBody>
                  <a:tcPr marL="120316" marR="6684" marT="668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160</a:t>
                      </a:r>
                    </a:p>
                  </a:txBody>
                  <a:tcPr marL="6684" marR="6684" marT="66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160</a:t>
                      </a:r>
                    </a:p>
                  </a:txBody>
                  <a:tcPr marL="6684" marR="6684" marT="66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684" marR="6684" marT="66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272</a:t>
                      </a:r>
                    </a:p>
                  </a:txBody>
                  <a:tcPr marL="6684" marR="6684" marT="66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</a:t>
                      </a:r>
                    </a:p>
                  </a:txBody>
                  <a:tcPr marL="6684" marR="6684" marT="66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176</a:t>
                      </a:r>
                    </a:p>
                  </a:txBody>
                  <a:tcPr marL="6684" marR="6684" marT="66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3684">
                <a:tc>
                  <a:txBody>
                    <a:bodyPr/>
                    <a:lstStyle/>
                    <a:p>
                      <a:pPr algn="l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LICENCIATURA EN INGENIERIA TOPOGRAFICA              </a:t>
                      </a:r>
                    </a:p>
                  </a:txBody>
                  <a:tcPr marL="120316" marR="6684" marT="668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40</a:t>
                      </a:r>
                    </a:p>
                  </a:txBody>
                  <a:tcPr marL="6684" marR="6684" marT="66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40</a:t>
                      </a:r>
                    </a:p>
                  </a:txBody>
                  <a:tcPr marL="6684" marR="6684" marT="66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684" marR="6684" marT="66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72</a:t>
                      </a:r>
                    </a:p>
                  </a:txBody>
                  <a:tcPr marL="6684" marR="6684" marT="66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6684" marR="6684" marT="66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44</a:t>
                      </a:r>
                    </a:p>
                  </a:txBody>
                  <a:tcPr marL="6684" marR="6684" marT="66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3684">
                <a:tc>
                  <a:txBody>
                    <a:bodyPr/>
                    <a:lstStyle/>
                    <a:p>
                      <a:pPr algn="l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LICENCIATURA EN MATEMATICAS           </a:t>
                      </a:r>
                    </a:p>
                  </a:txBody>
                  <a:tcPr marL="120316" marR="6684" marT="668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50</a:t>
                      </a:r>
                    </a:p>
                  </a:txBody>
                  <a:tcPr marL="6684" marR="6684" marT="66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50</a:t>
                      </a:r>
                    </a:p>
                  </a:txBody>
                  <a:tcPr marL="6684" marR="6684" marT="66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684" marR="6684" marT="66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67</a:t>
                      </a:r>
                    </a:p>
                  </a:txBody>
                  <a:tcPr marL="6684" marR="6684" marT="66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6684" marR="6684" marT="66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55</a:t>
                      </a:r>
                    </a:p>
                  </a:txBody>
                  <a:tcPr marL="6684" marR="6684" marT="66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3684">
                <a:tc>
                  <a:txBody>
                    <a:bodyPr/>
                    <a:lstStyle/>
                    <a:p>
                      <a:pPr algn="l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LICENCIATURA EN QUIMICA               </a:t>
                      </a:r>
                    </a:p>
                  </a:txBody>
                  <a:tcPr marL="120316" marR="6684" marT="668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80</a:t>
                      </a:r>
                    </a:p>
                  </a:txBody>
                  <a:tcPr marL="6684" marR="6684" marT="66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80</a:t>
                      </a:r>
                    </a:p>
                  </a:txBody>
                  <a:tcPr marL="6684" marR="6684" marT="66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684" marR="6684" marT="66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106</a:t>
                      </a:r>
                    </a:p>
                  </a:txBody>
                  <a:tcPr marL="6684" marR="6684" marT="66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6684" marR="6684" marT="66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88</a:t>
                      </a:r>
                    </a:p>
                  </a:txBody>
                  <a:tcPr marL="6684" marR="6684" marT="66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3684">
                <a:tc>
                  <a:txBody>
                    <a:bodyPr/>
                    <a:lstStyle/>
                    <a:p>
                      <a:pPr algn="l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LICENCIATURA EN QUIMICO FARMACOBIOLOGO        </a:t>
                      </a:r>
                    </a:p>
                  </a:txBody>
                  <a:tcPr marL="120316" marR="6684" marT="668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140</a:t>
                      </a:r>
                    </a:p>
                  </a:txBody>
                  <a:tcPr marL="6684" marR="6684" marT="66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140</a:t>
                      </a:r>
                    </a:p>
                  </a:txBody>
                  <a:tcPr marL="6684" marR="6684" marT="66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684" marR="6684" marT="66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499</a:t>
                      </a:r>
                    </a:p>
                  </a:txBody>
                  <a:tcPr marL="6684" marR="6684" marT="66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14</a:t>
                      </a:r>
                    </a:p>
                  </a:txBody>
                  <a:tcPr marL="6684" marR="6684" marT="66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154</a:t>
                      </a:r>
                    </a:p>
                  </a:txBody>
                  <a:tcPr marL="6684" marR="6684" marT="66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0368"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TOTAL POR CENTRO</a:t>
                      </a:r>
                    </a:p>
                  </a:txBody>
                  <a:tcPr marL="6684" marR="120316" marT="668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1581</a:t>
                      </a:r>
                    </a:p>
                  </a:txBody>
                  <a:tcPr marL="6684" marR="6684" marT="66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1580</a:t>
                      </a:r>
                    </a:p>
                  </a:txBody>
                  <a:tcPr marL="6684" marR="6684" marT="66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-1</a:t>
                      </a:r>
                    </a:p>
                  </a:txBody>
                  <a:tcPr marL="6684" marR="6684" marT="66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3674</a:t>
                      </a:r>
                    </a:p>
                  </a:txBody>
                  <a:tcPr marL="6684" marR="6684" marT="66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158</a:t>
                      </a:r>
                    </a:p>
                  </a:txBody>
                  <a:tcPr marL="6684" marR="6684" marT="66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1738</a:t>
                      </a:r>
                    </a:p>
                  </a:txBody>
                  <a:tcPr marL="6684" marR="6684" marT="66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85786" y="142852"/>
            <a:ext cx="7772400" cy="1071570"/>
          </a:xfrm>
        </p:spPr>
        <p:txBody>
          <a:bodyPr>
            <a:normAutofit fontScale="90000"/>
          </a:bodyPr>
          <a:lstStyle/>
          <a:p>
            <a:r>
              <a:rPr lang="es-MX" dirty="0" smtClean="0"/>
              <a:t>Propuesta por Centro Universitario</a:t>
            </a:r>
            <a:endParaRPr lang="es-MX" dirty="0"/>
          </a:p>
        </p:txBody>
      </p:sp>
      <p:sp>
        <p:nvSpPr>
          <p:cNvPr id="4" name="3 CuadroTexto"/>
          <p:cNvSpPr txBox="1"/>
          <p:nvPr/>
        </p:nvSpPr>
        <p:spPr>
          <a:xfrm>
            <a:off x="6357950" y="5929330"/>
            <a:ext cx="23666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200" dirty="0" smtClean="0"/>
              <a:t>Fuente: SIIAU-ESCOLAR.</a:t>
            </a:r>
          </a:p>
          <a:p>
            <a:pPr algn="r"/>
            <a:r>
              <a:rPr lang="es-MX" sz="1200" dirty="0" smtClean="0"/>
              <a:t>septiembre de 2009</a:t>
            </a:r>
            <a:endParaRPr lang="es-MX" sz="1200" dirty="0"/>
          </a:p>
        </p:txBody>
      </p:sp>
      <p:graphicFrame>
        <p:nvGraphicFramePr>
          <p:cNvPr id="5" name="4 Tabla"/>
          <p:cNvGraphicFramePr>
            <a:graphicFrameLocks noGrp="1"/>
          </p:cNvGraphicFramePr>
          <p:nvPr/>
        </p:nvGraphicFramePr>
        <p:xfrm>
          <a:off x="571472" y="1071550"/>
          <a:ext cx="8143930" cy="4777363"/>
        </p:xfrm>
        <a:graphic>
          <a:graphicData uri="http://schemas.openxmlformats.org/drawingml/2006/table">
            <a:tbl>
              <a:tblPr/>
              <a:tblGrid>
                <a:gridCol w="3704782"/>
                <a:gridCol w="632282"/>
                <a:gridCol w="645454"/>
                <a:gridCol w="790353"/>
                <a:gridCol w="790353"/>
                <a:gridCol w="790353"/>
                <a:gridCol w="790353"/>
              </a:tblGrid>
              <a:tr h="563751">
                <a:tc>
                  <a:txBody>
                    <a:bodyPr/>
                    <a:lstStyle/>
                    <a:p>
                      <a:pPr algn="ctr" fontAlgn="b"/>
                      <a:endParaRPr lang="es-MX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398" marR="7398" marT="7398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es-MX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Cupo 2009 A</a:t>
                      </a:r>
                    </a:p>
                  </a:txBody>
                  <a:tcPr marL="7398" marR="7398" marT="739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es-MX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Cupo 2010 A</a:t>
                      </a:r>
                    </a:p>
                  </a:txBody>
                  <a:tcPr marL="7398" marR="7398" marT="73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es-MX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Diferencia en cupos</a:t>
                      </a:r>
                    </a:p>
                  </a:txBody>
                  <a:tcPr marL="7398" marR="7398" marT="73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es-MX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Aspirantes 2010 A</a:t>
                      </a:r>
                    </a:p>
                  </a:txBody>
                  <a:tcPr marL="7398" marR="7398" marT="73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es-MX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Propuesta incremento cupo 10%</a:t>
                      </a:r>
                    </a:p>
                  </a:txBody>
                  <a:tcPr marL="7398" marR="7398" marT="73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es-MX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Cupo 2010 A final</a:t>
                      </a:r>
                    </a:p>
                  </a:txBody>
                  <a:tcPr marL="7398" marR="7398" marT="73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3821"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CUCSH-C. U. DE CS. SOCIALES Y HUMANIDADES</a:t>
                      </a:r>
                    </a:p>
                  </a:txBody>
                  <a:tcPr marL="7398" marR="7398" marT="739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398" marR="7398" marT="739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398" marR="7398" marT="739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398" marR="7398" marT="739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398" marR="7398" marT="739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398" marR="7398" marT="739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398" marR="7398" marT="739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</a:tr>
              <a:tr h="223821">
                <a:tc>
                  <a:txBody>
                    <a:bodyPr/>
                    <a:lstStyle/>
                    <a:p>
                      <a:pPr algn="l" fontAlgn="b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ABOGADO</a:t>
                      </a:r>
                    </a:p>
                  </a:txBody>
                  <a:tcPr marL="133165" marR="7398" marT="739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320</a:t>
                      </a:r>
                    </a:p>
                  </a:txBody>
                  <a:tcPr marL="7398" marR="7398" marT="739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320</a:t>
                      </a:r>
                    </a:p>
                  </a:txBody>
                  <a:tcPr marL="7398" marR="7398" marT="739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7398" marR="7398" marT="739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1326</a:t>
                      </a:r>
                    </a:p>
                  </a:txBody>
                  <a:tcPr marL="7398" marR="7398" marT="739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32</a:t>
                      </a:r>
                    </a:p>
                  </a:txBody>
                  <a:tcPr marL="7398" marR="7398" marT="739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352</a:t>
                      </a:r>
                    </a:p>
                  </a:txBody>
                  <a:tcPr marL="7398" marR="7398" marT="739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3821">
                <a:tc>
                  <a:txBody>
                    <a:bodyPr/>
                    <a:lstStyle/>
                    <a:p>
                      <a:pPr algn="l" fontAlgn="b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ABOGADO (SEMIESCOLARIZADO)</a:t>
                      </a:r>
                    </a:p>
                  </a:txBody>
                  <a:tcPr marL="133165" marR="7398" marT="739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160</a:t>
                      </a:r>
                    </a:p>
                  </a:txBody>
                  <a:tcPr marL="7398" marR="7398" marT="739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160</a:t>
                      </a:r>
                    </a:p>
                  </a:txBody>
                  <a:tcPr marL="7398" marR="7398" marT="739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7398" marR="7398" marT="739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657</a:t>
                      </a:r>
                    </a:p>
                  </a:txBody>
                  <a:tcPr marL="7398" marR="7398" marT="739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</a:t>
                      </a:r>
                    </a:p>
                  </a:txBody>
                  <a:tcPr marL="7398" marR="7398" marT="739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176</a:t>
                      </a:r>
                    </a:p>
                  </a:txBody>
                  <a:tcPr marL="7398" marR="7398" marT="739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3821">
                <a:tc>
                  <a:txBody>
                    <a:bodyPr/>
                    <a:lstStyle/>
                    <a:p>
                      <a:pPr algn="l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LICENCIATURA EN ANTROPOLOGIA</a:t>
                      </a:r>
                    </a:p>
                  </a:txBody>
                  <a:tcPr marL="133165" marR="7398" marT="739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30</a:t>
                      </a:r>
                    </a:p>
                  </a:txBody>
                  <a:tcPr marL="7398" marR="7398" marT="739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30</a:t>
                      </a:r>
                    </a:p>
                  </a:txBody>
                  <a:tcPr marL="7398" marR="7398" marT="739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7398" marR="7398" marT="739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63</a:t>
                      </a:r>
                    </a:p>
                  </a:txBody>
                  <a:tcPr marL="7398" marR="7398" marT="739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7398" marR="7398" marT="739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33</a:t>
                      </a:r>
                    </a:p>
                  </a:txBody>
                  <a:tcPr marL="7398" marR="7398" marT="739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3821">
                <a:tc>
                  <a:txBody>
                    <a:bodyPr/>
                    <a:lstStyle/>
                    <a:p>
                      <a:pPr algn="l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LICENCIATURA EN COMUNICACION PUBLICA</a:t>
                      </a:r>
                    </a:p>
                  </a:txBody>
                  <a:tcPr marL="133165" marR="7398" marT="739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30</a:t>
                      </a:r>
                    </a:p>
                  </a:txBody>
                  <a:tcPr marL="7398" marR="7398" marT="739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30</a:t>
                      </a:r>
                    </a:p>
                  </a:txBody>
                  <a:tcPr marL="7398" marR="7398" marT="739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7398" marR="7398" marT="739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133</a:t>
                      </a:r>
                    </a:p>
                  </a:txBody>
                  <a:tcPr marL="7398" marR="7398" marT="739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7398" marR="7398" marT="739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33</a:t>
                      </a:r>
                    </a:p>
                  </a:txBody>
                  <a:tcPr marL="7398" marR="7398" marT="739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1718">
                <a:tc>
                  <a:txBody>
                    <a:bodyPr/>
                    <a:lstStyle/>
                    <a:p>
                      <a:pPr algn="l" fontAlgn="auto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LICENCIATURA EN DOCENCIA DEL INGLES  COMO LENGUA EXTRANJERA</a:t>
                      </a:r>
                    </a:p>
                  </a:txBody>
                  <a:tcPr marL="133165" marR="7398" marT="739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36</a:t>
                      </a:r>
                    </a:p>
                  </a:txBody>
                  <a:tcPr marL="7398" marR="7398" marT="739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no reporto cupo</a:t>
                      </a:r>
                    </a:p>
                  </a:txBody>
                  <a:tcPr marL="7398" marR="7398" marT="739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398" marR="7398" marT="739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7398" marR="7398" marT="739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398" marR="7398" marT="739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398" marR="7398" marT="739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440141">
                <a:tc>
                  <a:txBody>
                    <a:bodyPr/>
                    <a:lstStyle/>
                    <a:p>
                      <a:pPr algn="l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LICENCIATURA EN ESTUDIOS POLITICOS Y GOBIERNO</a:t>
                      </a:r>
                    </a:p>
                  </a:txBody>
                  <a:tcPr marL="133165" marR="7398" marT="739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60</a:t>
                      </a:r>
                    </a:p>
                  </a:txBody>
                  <a:tcPr marL="7398" marR="7398" marT="739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60</a:t>
                      </a:r>
                    </a:p>
                  </a:txBody>
                  <a:tcPr marL="7398" marR="7398" marT="739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7398" marR="7398" marT="739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147</a:t>
                      </a:r>
                    </a:p>
                  </a:txBody>
                  <a:tcPr marL="7398" marR="7398" marT="739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7398" marR="7398" marT="739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66</a:t>
                      </a:r>
                    </a:p>
                  </a:txBody>
                  <a:tcPr marL="7398" marR="7398" marT="739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3821">
                <a:tc>
                  <a:txBody>
                    <a:bodyPr/>
                    <a:lstStyle/>
                    <a:p>
                      <a:pPr algn="l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LICENCIATURA EN FILOSOFIA</a:t>
                      </a:r>
                    </a:p>
                  </a:txBody>
                  <a:tcPr marL="133165" marR="7398" marT="739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70</a:t>
                      </a:r>
                    </a:p>
                  </a:txBody>
                  <a:tcPr marL="7398" marR="7398" marT="739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60</a:t>
                      </a:r>
                    </a:p>
                  </a:txBody>
                  <a:tcPr marL="7398" marR="7398" marT="739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-10</a:t>
                      </a:r>
                    </a:p>
                  </a:txBody>
                  <a:tcPr marL="7398" marR="7398" marT="739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93</a:t>
                      </a:r>
                    </a:p>
                  </a:txBody>
                  <a:tcPr marL="7398" marR="7398" marT="739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7398" marR="7398" marT="739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66</a:t>
                      </a:r>
                    </a:p>
                  </a:txBody>
                  <a:tcPr marL="7398" marR="7398" marT="739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3821">
                <a:tc>
                  <a:txBody>
                    <a:bodyPr/>
                    <a:lstStyle/>
                    <a:p>
                      <a:pPr algn="l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LICENCIATURA EN GEOGRAFIA</a:t>
                      </a:r>
                    </a:p>
                  </a:txBody>
                  <a:tcPr marL="133165" marR="7398" marT="739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40</a:t>
                      </a:r>
                    </a:p>
                  </a:txBody>
                  <a:tcPr marL="7398" marR="7398" marT="739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45</a:t>
                      </a:r>
                    </a:p>
                  </a:txBody>
                  <a:tcPr marL="7398" marR="7398" marT="739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7398" marR="7398" marT="739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43</a:t>
                      </a:r>
                    </a:p>
                  </a:txBody>
                  <a:tcPr marL="7398" marR="7398" marT="739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7398" marR="7398" marT="739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45</a:t>
                      </a:r>
                    </a:p>
                  </a:txBody>
                  <a:tcPr marL="7398" marR="7398" marT="739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223821">
                <a:tc>
                  <a:txBody>
                    <a:bodyPr/>
                    <a:lstStyle/>
                    <a:p>
                      <a:pPr algn="l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LICENCIATURA EN HISTORIA</a:t>
                      </a:r>
                    </a:p>
                  </a:txBody>
                  <a:tcPr marL="133165" marR="7398" marT="739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50</a:t>
                      </a:r>
                    </a:p>
                  </a:txBody>
                  <a:tcPr marL="7398" marR="7398" marT="739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50</a:t>
                      </a:r>
                    </a:p>
                  </a:txBody>
                  <a:tcPr marL="7398" marR="7398" marT="739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7398" marR="7398" marT="739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98</a:t>
                      </a:r>
                    </a:p>
                  </a:txBody>
                  <a:tcPr marL="7398" marR="7398" marT="739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7398" marR="7398" marT="739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55</a:t>
                      </a:r>
                    </a:p>
                  </a:txBody>
                  <a:tcPr marL="7398" marR="7398" marT="739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3821">
                <a:tc>
                  <a:txBody>
                    <a:bodyPr/>
                    <a:lstStyle/>
                    <a:p>
                      <a:pPr algn="l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LICENCIATURA EN LETRAS HISPANICAS</a:t>
                      </a:r>
                    </a:p>
                  </a:txBody>
                  <a:tcPr marL="133165" marR="7398" marT="739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50</a:t>
                      </a:r>
                    </a:p>
                  </a:txBody>
                  <a:tcPr marL="7398" marR="7398" marT="739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50</a:t>
                      </a:r>
                    </a:p>
                  </a:txBody>
                  <a:tcPr marL="7398" marR="7398" marT="739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7398" marR="7398" marT="739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111</a:t>
                      </a:r>
                    </a:p>
                  </a:txBody>
                  <a:tcPr marL="7398" marR="7398" marT="739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7398" marR="7398" marT="739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55</a:t>
                      </a:r>
                    </a:p>
                  </a:txBody>
                  <a:tcPr marL="7398" marR="7398" marT="739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3821">
                <a:tc>
                  <a:txBody>
                    <a:bodyPr/>
                    <a:lstStyle/>
                    <a:p>
                      <a:pPr algn="l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LICENCIATURA EN SOCIOLOGIA</a:t>
                      </a:r>
                    </a:p>
                  </a:txBody>
                  <a:tcPr marL="133165" marR="7398" marT="739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50</a:t>
                      </a:r>
                    </a:p>
                  </a:txBody>
                  <a:tcPr marL="7398" marR="7398" marT="739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50</a:t>
                      </a:r>
                    </a:p>
                  </a:txBody>
                  <a:tcPr marL="7398" marR="7398" marT="739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7398" marR="7398" marT="739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66</a:t>
                      </a:r>
                    </a:p>
                  </a:txBody>
                  <a:tcPr marL="7398" marR="7398" marT="739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7398" marR="7398" marT="739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55</a:t>
                      </a:r>
                    </a:p>
                  </a:txBody>
                  <a:tcPr marL="7398" marR="7398" marT="739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3821">
                <a:tc>
                  <a:txBody>
                    <a:bodyPr/>
                    <a:lstStyle/>
                    <a:p>
                      <a:pPr algn="l" fontAlgn="b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LICENCIATURA EN TRABAJO SOCIAL</a:t>
                      </a:r>
                    </a:p>
                  </a:txBody>
                  <a:tcPr marL="133165" marR="7398" marT="739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130</a:t>
                      </a:r>
                    </a:p>
                  </a:txBody>
                  <a:tcPr marL="7398" marR="7398" marT="739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130</a:t>
                      </a:r>
                    </a:p>
                  </a:txBody>
                  <a:tcPr marL="7398" marR="7398" marT="739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7398" marR="7398" marT="739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642</a:t>
                      </a:r>
                    </a:p>
                  </a:txBody>
                  <a:tcPr marL="7398" marR="7398" marT="739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</a:t>
                      </a:r>
                    </a:p>
                  </a:txBody>
                  <a:tcPr marL="7398" marR="7398" marT="739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143</a:t>
                      </a:r>
                    </a:p>
                  </a:txBody>
                  <a:tcPr marL="7398" marR="7398" marT="739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0141">
                <a:tc>
                  <a:txBody>
                    <a:bodyPr/>
                    <a:lstStyle/>
                    <a:p>
                      <a:pPr algn="l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LICENCIATURA EN TRABAJO SOCIAL (NIVELACION)</a:t>
                      </a:r>
                    </a:p>
                  </a:txBody>
                  <a:tcPr marL="133165" marR="7398" marT="739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100</a:t>
                      </a:r>
                    </a:p>
                  </a:txBody>
                  <a:tcPr marL="7398" marR="7398" marT="739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50</a:t>
                      </a:r>
                    </a:p>
                  </a:txBody>
                  <a:tcPr marL="7398" marR="7398" marT="739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-50</a:t>
                      </a:r>
                    </a:p>
                  </a:txBody>
                  <a:tcPr marL="7398" marR="7398" marT="739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52</a:t>
                      </a:r>
                    </a:p>
                  </a:txBody>
                  <a:tcPr marL="7398" marR="7398" marT="739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7398" marR="7398" marT="739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52</a:t>
                      </a:r>
                    </a:p>
                  </a:txBody>
                  <a:tcPr marL="7398" marR="7398" marT="739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3821"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TOTAL POR CENTRO</a:t>
                      </a:r>
                    </a:p>
                  </a:txBody>
                  <a:tcPr marL="7398" marR="133165" marT="739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1126</a:t>
                      </a:r>
                    </a:p>
                  </a:txBody>
                  <a:tcPr marL="7398" marR="7398" marT="739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1035</a:t>
                      </a:r>
                    </a:p>
                  </a:txBody>
                  <a:tcPr marL="7398" marR="7398" marT="739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-55</a:t>
                      </a:r>
                    </a:p>
                  </a:txBody>
                  <a:tcPr marL="7398" marR="7398" marT="739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3431</a:t>
                      </a:r>
                    </a:p>
                  </a:txBody>
                  <a:tcPr marL="7398" marR="7398" marT="739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96</a:t>
                      </a:r>
                    </a:p>
                  </a:txBody>
                  <a:tcPr marL="7398" marR="7398" marT="739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1131</a:t>
                      </a:r>
                    </a:p>
                  </a:txBody>
                  <a:tcPr marL="7398" marR="7398" marT="739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14348" y="285728"/>
            <a:ext cx="7772400" cy="1071570"/>
          </a:xfrm>
        </p:spPr>
        <p:txBody>
          <a:bodyPr>
            <a:normAutofit fontScale="90000"/>
          </a:bodyPr>
          <a:lstStyle/>
          <a:p>
            <a:r>
              <a:rPr lang="es-MX" dirty="0" smtClean="0"/>
              <a:t>Propuesta por Centro Universitario</a:t>
            </a:r>
            <a:endParaRPr lang="es-MX" dirty="0"/>
          </a:p>
        </p:txBody>
      </p:sp>
      <p:sp>
        <p:nvSpPr>
          <p:cNvPr id="4" name="3 CuadroTexto"/>
          <p:cNvSpPr txBox="1"/>
          <p:nvPr/>
        </p:nvSpPr>
        <p:spPr>
          <a:xfrm>
            <a:off x="6357950" y="5929330"/>
            <a:ext cx="23666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200" dirty="0" smtClean="0"/>
              <a:t>Fuente: SIIAU-ESCOLAR.</a:t>
            </a:r>
          </a:p>
          <a:p>
            <a:pPr algn="r"/>
            <a:r>
              <a:rPr lang="es-MX" sz="1200" dirty="0" smtClean="0"/>
              <a:t>septiembre de 2009</a:t>
            </a:r>
            <a:endParaRPr lang="es-MX" sz="1200" dirty="0"/>
          </a:p>
        </p:txBody>
      </p:sp>
      <p:graphicFrame>
        <p:nvGraphicFramePr>
          <p:cNvPr id="5" name="4 Tabla"/>
          <p:cNvGraphicFramePr>
            <a:graphicFrameLocks noGrp="1"/>
          </p:cNvGraphicFramePr>
          <p:nvPr/>
        </p:nvGraphicFramePr>
        <p:xfrm>
          <a:off x="428596" y="1214422"/>
          <a:ext cx="8286808" cy="4584669"/>
        </p:xfrm>
        <a:graphic>
          <a:graphicData uri="http://schemas.openxmlformats.org/drawingml/2006/table">
            <a:tbl>
              <a:tblPr/>
              <a:tblGrid>
                <a:gridCol w="4000529"/>
                <a:gridCol w="571504"/>
                <a:gridCol w="642942"/>
                <a:gridCol w="714380"/>
                <a:gridCol w="785818"/>
                <a:gridCol w="857256"/>
                <a:gridCol w="714379"/>
              </a:tblGrid>
              <a:tr h="714381">
                <a:tc>
                  <a:txBody>
                    <a:bodyPr/>
                    <a:lstStyle/>
                    <a:p>
                      <a:pPr algn="ctr" fontAlgn="b"/>
                      <a:endParaRPr lang="es-MX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802" marR="5802" marT="5802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es-MX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Cupo 2009 A</a:t>
                      </a:r>
                    </a:p>
                  </a:txBody>
                  <a:tcPr marL="5802" marR="5802" marT="580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es-MX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Cupo 2010 A</a:t>
                      </a:r>
                    </a:p>
                  </a:txBody>
                  <a:tcPr marL="5802" marR="5802" marT="5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es-MX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Diferencia en cupos</a:t>
                      </a:r>
                    </a:p>
                  </a:txBody>
                  <a:tcPr marL="5802" marR="5802" marT="5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es-MX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Aspirantes 2010 A</a:t>
                      </a:r>
                    </a:p>
                  </a:txBody>
                  <a:tcPr marL="5802" marR="5802" marT="5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es-MX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Propuesta incremento cupo 10%</a:t>
                      </a:r>
                    </a:p>
                  </a:txBody>
                  <a:tcPr marL="5802" marR="5802" marT="5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es-MX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Cupo 2010 A final</a:t>
                      </a:r>
                    </a:p>
                  </a:txBody>
                  <a:tcPr marL="5802" marR="5802" marT="5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8303"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CUCS-C. U. DE CS. DE LA SALUD</a:t>
                      </a:r>
                    </a:p>
                  </a:txBody>
                  <a:tcPr marL="5802" marR="5802" marT="58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802" marR="5802" marT="58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802" marR="5802" marT="58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802" marR="5802" marT="58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802" marR="5802" marT="58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802" marR="5802" marT="58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802" marR="5802" marT="58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</a:tr>
              <a:tr h="188303">
                <a:tc>
                  <a:txBody>
                    <a:bodyPr/>
                    <a:lstStyle/>
                    <a:p>
                      <a:pPr algn="l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CARRERA DE ENFERMERA</a:t>
                      </a:r>
                    </a:p>
                  </a:txBody>
                  <a:tcPr marL="104437" marR="5802" marT="58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127</a:t>
                      </a:r>
                    </a:p>
                  </a:txBody>
                  <a:tcPr marL="5802" marR="5802" marT="58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127</a:t>
                      </a:r>
                    </a:p>
                  </a:txBody>
                  <a:tcPr marL="5802" marR="5802" marT="58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5802" marR="5802" marT="58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306</a:t>
                      </a:r>
                    </a:p>
                  </a:txBody>
                  <a:tcPr marL="5802" marR="5802" marT="58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</a:t>
                      </a:r>
                    </a:p>
                  </a:txBody>
                  <a:tcPr marL="5802" marR="5802" marT="58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140</a:t>
                      </a:r>
                    </a:p>
                  </a:txBody>
                  <a:tcPr marL="5802" marR="5802" marT="58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8303">
                <a:tc>
                  <a:txBody>
                    <a:bodyPr/>
                    <a:lstStyle/>
                    <a:p>
                      <a:pPr algn="l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ENFERMERIA SEMIESCOLARIZADA</a:t>
                      </a:r>
                    </a:p>
                  </a:txBody>
                  <a:tcPr marL="104437" marR="5802" marT="58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89</a:t>
                      </a:r>
                    </a:p>
                  </a:txBody>
                  <a:tcPr marL="5802" marR="5802" marT="58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82</a:t>
                      </a:r>
                    </a:p>
                  </a:txBody>
                  <a:tcPr marL="5802" marR="5802" marT="58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5802" marR="5802" marT="58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87</a:t>
                      </a:r>
                    </a:p>
                  </a:txBody>
                  <a:tcPr marL="5802" marR="5802" marT="58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5802" marR="5802" marT="58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90</a:t>
                      </a:r>
                    </a:p>
                  </a:txBody>
                  <a:tcPr marL="5802" marR="5802" marT="58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8303">
                <a:tc>
                  <a:txBody>
                    <a:bodyPr/>
                    <a:lstStyle/>
                    <a:p>
                      <a:pPr algn="l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LIC. EN CULTURA FISICA Y DEPORTE</a:t>
                      </a:r>
                    </a:p>
                  </a:txBody>
                  <a:tcPr marL="104437" marR="5802" marT="58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115</a:t>
                      </a:r>
                    </a:p>
                  </a:txBody>
                  <a:tcPr marL="5802" marR="5802" marT="58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115</a:t>
                      </a:r>
                    </a:p>
                  </a:txBody>
                  <a:tcPr marL="5802" marR="5802" marT="58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5802" marR="5802" marT="58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565</a:t>
                      </a:r>
                    </a:p>
                  </a:txBody>
                  <a:tcPr marL="5802" marR="5802" marT="58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</a:t>
                      </a:r>
                    </a:p>
                  </a:txBody>
                  <a:tcPr marL="5802" marR="5802" marT="58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127</a:t>
                      </a:r>
                    </a:p>
                  </a:txBody>
                  <a:tcPr marL="5802" marR="5802" marT="58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8303">
                <a:tc>
                  <a:txBody>
                    <a:bodyPr/>
                    <a:lstStyle/>
                    <a:p>
                      <a:pPr algn="l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LICENCIATURA EN CIRUJANO DENTISTA</a:t>
                      </a:r>
                    </a:p>
                  </a:txBody>
                  <a:tcPr marL="104437" marR="5802" marT="58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120</a:t>
                      </a:r>
                    </a:p>
                  </a:txBody>
                  <a:tcPr marL="5802" marR="5802" marT="58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120</a:t>
                      </a:r>
                    </a:p>
                  </a:txBody>
                  <a:tcPr marL="5802" marR="5802" marT="58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5802" marR="5802" marT="58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709</a:t>
                      </a:r>
                    </a:p>
                  </a:txBody>
                  <a:tcPr marL="5802" marR="5802" marT="58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</a:t>
                      </a:r>
                    </a:p>
                  </a:txBody>
                  <a:tcPr marL="5802" marR="5802" marT="58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132</a:t>
                      </a:r>
                    </a:p>
                  </a:txBody>
                  <a:tcPr marL="5802" marR="5802" marT="58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8303">
                <a:tc>
                  <a:txBody>
                    <a:bodyPr/>
                    <a:lstStyle/>
                    <a:p>
                      <a:pPr algn="l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LICENCIATURA EN ENFERMERIA</a:t>
                      </a:r>
                    </a:p>
                  </a:txBody>
                  <a:tcPr marL="104437" marR="5802" marT="58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155</a:t>
                      </a:r>
                    </a:p>
                  </a:txBody>
                  <a:tcPr marL="5802" marR="5802" marT="58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155</a:t>
                      </a:r>
                    </a:p>
                  </a:txBody>
                  <a:tcPr marL="5802" marR="5802" marT="58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5802" marR="5802" marT="58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1039</a:t>
                      </a:r>
                    </a:p>
                  </a:txBody>
                  <a:tcPr marL="5802" marR="5802" marT="58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</a:t>
                      </a:r>
                    </a:p>
                  </a:txBody>
                  <a:tcPr marL="5802" marR="5802" marT="58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171</a:t>
                      </a:r>
                    </a:p>
                  </a:txBody>
                  <a:tcPr marL="5802" marR="5802" marT="58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1621">
                <a:tc>
                  <a:txBody>
                    <a:bodyPr/>
                    <a:lstStyle/>
                    <a:p>
                      <a:pPr algn="l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LICENCIATURA EN ENFERMERIA (NIVELACION)</a:t>
                      </a:r>
                    </a:p>
                  </a:txBody>
                  <a:tcPr marL="104437" marR="5802" marT="58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227</a:t>
                      </a:r>
                    </a:p>
                  </a:txBody>
                  <a:tcPr marL="5802" marR="5802" marT="58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313</a:t>
                      </a:r>
                    </a:p>
                  </a:txBody>
                  <a:tcPr marL="5802" marR="5802" marT="58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86</a:t>
                      </a:r>
                    </a:p>
                  </a:txBody>
                  <a:tcPr marL="5802" marR="5802" marT="58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201</a:t>
                      </a:r>
                    </a:p>
                  </a:txBody>
                  <a:tcPr marL="5802" marR="5802" marT="58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5802" marR="5802" marT="58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313</a:t>
                      </a:r>
                    </a:p>
                  </a:txBody>
                  <a:tcPr marL="5802" marR="5802" marT="58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188303">
                <a:tc>
                  <a:txBody>
                    <a:bodyPr/>
                    <a:lstStyle/>
                    <a:p>
                      <a:pPr algn="l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LICENCIATURA EN NUTRICION</a:t>
                      </a:r>
                    </a:p>
                  </a:txBody>
                  <a:tcPr marL="104437" marR="5802" marT="58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72</a:t>
                      </a:r>
                    </a:p>
                  </a:txBody>
                  <a:tcPr marL="5802" marR="5802" marT="58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72</a:t>
                      </a:r>
                    </a:p>
                  </a:txBody>
                  <a:tcPr marL="5802" marR="5802" marT="58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5802" marR="5802" marT="58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605</a:t>
                      </a:r>
                    </a:p>
                  </a:txBody>
                  <a:tcPr marL="5802" marR="5802" marT="58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</a:t>
                      </a:r>
                    </a:p>
                  </a:txBody>
                  <a:tcPr marL="5802" marR="5802" marT="58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79</a:t>
                      </a:r>
                    </a:p>
                  </a:txBody>
                  <a:tcPr marL="5802" marR="5802" marT="58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8303">
                <a:tc>
                  <a:txBody>
                    <a:bodyPr/>
                    <a:lstStyle/>
                    <a:p>
                      <a:pPr algn="l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LICENCIATURA EN PSICOLOGIA            </a:t>
                      </a:r>
                    </a:p>
                  </a:txBody>
                  <a:tcPr marL="104437" marR="5802" marT="58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160</a:t>
                      </a:r>
                    </a:p>
                  </a:txBody>
                  <a:tcPr marL="5802" marR="5802" marT="58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160</a:t>
                      </a:r>
                    </a:p>
                  </a:txBody>
                  <a:tcPr marL="5802" marR="5802" marT="58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5802" marR="5802" marT="58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972</a:t>
                      </a:r>
                    </a:p>
                  </a:txBody>
                  <a:tcPr marL="5802" marR="5802" marT="58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</a:t>
                      </a:r>
                    </a:p>
                  </a:txBody>
                  <a:tcPr marL="5802" marR="5802" marT="58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176</a:t>
                      </a:r>
                    </a:p>
                  </a:txBody>
                  <a:tcPr marL="5802" marR="5802" marT="58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8303">
                <a:tc>
                  <a:txBody>
                    <a:bodyPr/>
                    <a:lstStyle/>
                    <a:p>
                      <a:pPr algn="l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MEDICO CIRUJANO Y PARTERO</a:t>
                      </a:r>
                    </a:p>
                  </a:txBody>
                  <a:tcPr marL="104437" marR="5802" marT="58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325</a:t>
                      </a:r>
                    </a:p>
                  </a:txBody>
                  <a:tcPr marL="5802" marR="5802" marT="58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325</a:t>
                      </a:r>
                    </a:p>
                  </a:txBody>
                  <a:tcPr marL="5802" marR="5802" marT="58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5802" marR="5802" marT="58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2538</a:t>
                      </a:r>
                    </a:p>
                  </a:txBody>
                  <a:tcPr marL="5802" marR="5802" marT="58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33</a:t>
                      </a:r>
                    </a:p>
                  </a:txBody>
                  <a:tcPr marL="5802" marR="5802" marT="58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358</a:t>
                      </a:r>
                    </a:p>
                  </a:txBody>
                  <a:tcPr marL="5802" marR="5802" marT="58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2003">
                <a:tc>
                  <a:txBody>
                    <a:bodyPr/>
                    <a:lstStyle/>
                    <a:p>
                      <a:pPr algn="l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TECNICO SUPERIOR UNIVERSITARIO EN EMERGENCIAS SEGURIDAD LABORAL Y RESCATES</a:t>
                      </a:r>
                    </a:p>
                  </a:txBody>
                  <a:tcPr marL="104437" marR="5802" marT="58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36</a:t>
                      </a:r>
                    </a:p>
                  </a:txBody>
                  <a:tcPr marL="5802" marR="5802" marT="58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36</a:t>
                      </a:r>
                    </a:p>
                  </a:txBody>
                  <a:tcPr marL="5802" marR="5802" marT="58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5802" marR="5802" marT="58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78</a:t>
                      </a:r>
                    </a:p>
                  </a:txBody>
                  <a:tcPr marL="5802" marR="5802" marT="58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5802" marR="5802" marT="58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40</a:t>
                      </a:r>
                    </a:p>
                  </a:txBody>
                  <a:tcPr marL="5802" marR="5802" marT="58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1621">
                <a:tc>
                  <a:txBody>
                    <a:bodyPr/>
                    <a:lstStyle/>
                    <a:p>
                      <a:pPr algn="l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TECNICO SUPERIOR UNIVERSITARIO EN PROTESIS DENTAL</a:t>
                      </a:r>
                    </a:p>
                  </a:txBody>
                  <a:tcPr marL="104437" marR="5802" marT="58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63</a:t>
                      </a:r>
                    </a:p>
                  </a:txBody>
                  <a:tcPr marL="5802" marR="5802" marT="58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63</a:t>
                      </a:r>
                    </a:p>
                  </a:txBody>
                  <a:tcPr marL="5802" marR="5802" marT="58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5802" marR="5802" marT="58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84</a:t>
                      </a:r>
                    </a:p>
                  </a:txBody>
                  <a:tcPr marL="5802" marR="5802" marT="58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5802" marR="5802" marT="58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69</a:t>
                      </a:r>
                    </a:p>
                  </a:txBody>
                  <a:tcPr marL="5802" marR="5802" marT="58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1621">
                <a:tc>
                  <a:txBody>
                    <a:bodyPr/>
                    <a:lstStyle/>
                    <a:p>
                      <a:pPr algn="l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TECNICO SUPERIOR UNIVERSITARIO EN RADIOLOGIA E IMAGEN</a:t>
                      </a:r>
                    </a:p>
                  </a:txBody>
                  <a:tcPr marL="104437" marR="5802" marT="58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55</a:t>
                      </a:r>
                    </a:p>
                  </a:txBody>
                  <a:tcPr marL="5802" marR="5802" marT="58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55</a:t>
                      </a:r>
                    </a:p>
                  </a:txBody>
                  <a:tcPr marL="5802" marR="5802" marT="58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5802" marR="5802" marT="58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287</a:t>
                      </a:r>
                    </a:p>
                  </a:txBody>
                  <a:tcPr marL="5802" marR="5802" marT="58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5802" marR="5802" marT="58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61</a:t>
                      </a:r>
                    </a:p>
                  </a:txBody>
                  <a:tcPr marL="5802" marR="5802" marT="58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8303"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TOTAL POR CENTRO</a:t>
                      </a:r>
                    </a:p>
                  </a:txBody>
                  <a:tcPr marL="5802" marR="104437" marT="58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1544</a:t>
                      </a:r>
                    </a:p>
                  </a:txBody>
                  <a:tcPr marL="5802" marR="5802" marT="58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1623</a:t>
                      </a:r>
                    </a:p>
                  </a:txBody>
                  <a:tcPr marL="5802" marR="5802" marT="58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86</a:t>
                      </a:r>
                    </a:p>
                  </a:txBody>
                  <a:tcPr marL="5802" marR="5802" marT="58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7471</a:t>
                      </a:r>
                    </a:p>
                  </a:txBody>
                  <a:tcPr marL="5802" marR="5802" marT="58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131</a:t>
                      </a:r>
                    </a:p>
                  </a:txBody>
                  <a:tcPr marL="5802" marR="5802" marT="58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1754</a:t>
                      </a:r>
                    </a:p>
                  </a:txBody>
                  <a:tcPr marL="5802" marR="5802" marT="58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826</TotalTime>
  <Words>2725</Words>
  <Application>Microsoft Office PowerPoint</Application>
  <PresentationFormat>Presentación en pantalla (4:3)</PresentationFormat>
  <Paragraphs>1532</Paragraphs>
  <Slides>17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17</vt:i4>
      </vt:variant>
    </vt:vector>
  </HeadingPairs>
  <TitlesOfParts>
    <vt:vector size="18" baseType="lpstr">
      <vt:lpstr>Tema de Office</vt:lpstr>
      <vt:lpstr>UNIVERSIDAD DE GUADALAJARA</vt:lpstr>
      <vt:lpstr>JUSTIFICACIÓN</vt:lpstr>
      <vt:lpstr>Por la institución</vt:lpstr>
      <vt:lpstr>Propuesta por Centro Universitario</vt:lpstr>
      <vt:lpstr>Propuesta por Centro Universitario</vt:lpstr>
      <vt:lpstr>Propuesta por Centro Universitario</vt:lpstr>
      <vt:lpstr>Propuesta por Centro Universitario</vt:lpstr>
      <vt:lpstr>Propuesta por Centro Universitario</vt:lpstr>
      <vt:lpstr>Propuesta por Centro Universitario</vt:lpstr>
      <vt:lpstr>Propuesta por Centro Universitario</vt:lpstr>
      <vt:lpstr>Propuesta por Centro Universitario</vt:lpstr>
      <vt:lpstr>Propuesta por Centro Universitario</vt:lpstr>
      <vt:lpstr>Propuesta por Centro Universitario</vt:lpstr>
      <vt:lpstr>Propuesta por Centro Universitario</vt:lpstr>
      <vt:lpstr>Propuesta por Centro Universitario</vt:lpstr>
      <vt:lpstr>Propuesta por Centro Universitario</vt:lpstr>
      <vt:lpstr>Propuesta por Centro Universitario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UNIVERSIDAD DE GUADALAJARA</dc:title>
  <dc:creator>rolandoc</dc:creator>
  <cp:lastModifiedBy>2520729</cp:lastModifiedBy>
  <cp:revision>77</cp:revision>
  <dcterms:created xsi:type="dcterms:W3CDTF">2010-01-15T18:00:16Z</dcterms:created>
  <dcterms:modified xsi:type="dcterms:W3CDTF">2010-01-18T13:59:38Z</dcterms:modified>
</cp:coreProperties>
</file>