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2" r:id="rId16"/>
    <p:sldId id="271" r:id="rId17"/>
    <p:sldId id="270" r:id="rId18"/>
  </p:sldIdLst>
  <p:sldSz cx="9144000" cy="6858000" type="screen4x3"/>
  <p:notesSz cx="6797675" cy="99298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</p:spPr>
        <p:txBody>
          <a:bodyPr>
            <a:normAutofit/>
          </a:bodyPr>
          <a:lstStyle/>
          <a:p>
            <a:r>
              <a:rPr lang="es-MX" dirty="0" smtClean="0"/>
              <a:t>UNIVERSIDAD DE GUADALAJARA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1538" y="2428868"/>
            <a:ext cx="7358114" cy="1752600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PROPUESTA DE INCREMENTO A LOS CUPOS DE LOS PROGRAMAS EDUCATIVOS EN LOS CENTROS UNIVERSITARIOS PARA EL CALENDARIO ESCOLAR 2010 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500826" y="5357826"/>
            <a:ext cx="171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ENERO DE 2010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34" y="988044"/>
          <a:ext cx="8358251" cy="4869848"/>
        </p:xfrm>
        <a:graphic>
          <a:graphicData uri="http://schemas.openxmlformats.org/drawingml/2006/table">
            <a:tbl>
              <a:tblPr/>
              <a:tblGrid>
                <a:gridCol w="3553505"/>
                <a:gridCol w="800791"/>
                <a:gridCol w="800791"/>
                <a:gridCol w="800791"/>
                <a:gridCol w="800791"/>
                <a:gridCol w="800791"/>
                <a:gridCol w="800791"/>
              </a:tblGrid>
              <a:tr h="445514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7304" marR="7304" marT="7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 10%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DE LA CIENEGA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C. U. DE LA CIENEGA - SEDE ATOTONILCO</a:t>
                      </a:r>
                    </a:p>
                  </a:txBody>
                  <a:tcPr marL="65732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ABOGADO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        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DE LA CIENEGA - SEDE LA BARCA</a:t>
                      </a:r>
                    </a:p>
                  </a:txBody>
                  <a:tcPr marL="65732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ABOGADO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AGRONEGOCIOS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DE LA CIENEGA - SEDE OCOTLAN</a:t>
                      </a:r>
                    </a:p>
                  </a:txBody>
                  <a:tcPr marL="65732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ABOGADO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        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CONTADURIA PUBLICA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COMPUTACION           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INDUSTRIAL               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QUIMICA                  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MERCADOTECNIA         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NEGOCIOS INTERNACIONALES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PERIODISMO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PSICOLOGIA            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QUIMICO FARMACOBIOLOGO        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RECURSOS HUMANOS      </a:t>
                      </a:r>
                    </a:p>
                  </a:txBody>
                  <a:tcPr marL="131463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74"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7304" marR="131463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741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1032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785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7" y="1339076"/>
          <a:ext cx="8286807" cy="4513084"/>
        </p:xfrm>
        <a:graphic>
          <a:graphicData uri="http://schemas.openxmlformats.org/drawingml/2006/table">
            <a:tbl>
              <a:tblPr/>
              <a:tblGrid>
                <a:gridCol w="3929089"/>
                <a:gridCol w="632123"/>
                <a:gridCol w="634143"/>
                <a:gridCol w="713412"/>
                <a:gridCol w="792680"/>
                <a:gridCol w="792680"/>
                <a:gridCol w="792680"/>
              </a:tblGrid>
              <a:tr h="444804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92" marR="7292" marT="72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7292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 10%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C. U. DE LA COSTA (PTO. VALLARTA)</a:t>
                      </a:r>
                    </a:p>
                  </a:txBody>
                  <a:tcPr marL="7292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4583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ABOGADO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83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        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583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ARQUITECTURA          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83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BIOLOGIA              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583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CONTADURIA PUBLICA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1675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DISE~O PARA LA COMUNICACION GRAFICA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83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ENFERMERIA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83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CIVIL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83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COMPUTACION           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1675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COMUNICACION MULTIMEDIA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583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TELEMATICA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583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PSICOLOGIA            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83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TURISMO               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583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MEDICO CIRUJANO Y PARTERO</a:t>
                      </a:r>
                    </a:p>
                  </a:txBody>
                  <a:tcPr marL="131254" marR="7292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129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7292" marR="131254" marT="7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894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34" y="1000108"/>
          <a:ext cx="8072496" cy="4935952"/>
        </p:xfrm>
        <a:graphic>
          <a:graphicData uri="http://schemas.openxmlformats.org/drawingml/2006/table">
            <a:tbl>
              <a:tblPr/>
              <a:tblGrid>
                <a:gridCol w="3670218"/>
                <a:gridCol w="596244"/>
                <a:gridCol w="626058"/>
                <a:gridCol w="794994"/>
                <a:gridCol w="794994"/>
                <a:gridCol w="794994"/>
                <a:gridCol w="794994"/>
              </a:tblGrid>
              <a:tr h="515143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07" marR="7507" marT="750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7507" marR="7507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7507" marR="7507" marT="7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7507" marR="7507" marT="7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7507" marR="7507" marT="7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 10%</a:t>
                      </a:r>
                    </a:p>
                  </a:txBody>
                  <a:tcPr marL="7507" marR="7507" marT="7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7507" marR="7507" marT="7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8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C. U. DE LA COSTA SUR (AUTLAN)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458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ABOGADO</a:t>
                      </a:r>
                    </a:p>
                  </a:txBody>
                  <a:tcPr marL="135133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58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        </a:t>
                      </a:r>
                    </a:p>
                  </a:txBody>
                  <a:tcPr marL="135133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58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BIOLOGIA MARINA</a:t>
                      </a:r>
                    </a:p>
                  </a:txBody>
                  <a:tcPr marL="135133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458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CONTADURIA PUBLICA</a:t>
                      </a:r>
                    </a:p>
                  </a:txBody>
                  <a:tcPr marL="135133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212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DE PROCESOS Y COMERCIO INTERNACIONAL</a:t>
                      </a:r>
                    </a:p>
                  </a:txBody>
                  <a:tcPr marL="135133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2212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OBRAS Y SERVICIOS     </a:t>
                      </a:r>
                    </a:p>
                  </a:txBody>
                  <a:tcPr marL="135133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2212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RECURSOS NATURALES Y AGROPECUARIOS</a:t>
                      </a:r>
                    </a:p>
                  </a:txBody>
                  <a:tcPr marL="135133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2212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TELEINFORMATICA</a:t>
                      </a:r>
                    </a:p>
                  </a:txBody>
                  <a:tcPr marL="135133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458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MECATRONICA</a:t>
                      </a:r>
                    </a:p>
                  </a:txBody>
                  <a:tcPr marL="135133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458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INGENIERO AGRONOMO</a:t>
                      </a:r>
                    </a:p>
                  </a:txBody>
                  <a:tcPr marL="135133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458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NUTRICION</a:t>
                      </a:r>
                    </a:p>
                  </a:txBody>
                  <a:tcPr marL="135133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58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TURISMO               </a:t>
                      </a:r>
                    </a:p>
                  </a:txBody>
                  <a:tcPr marL="135133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212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TECNICO SUPERIOR UNIVERSITARIO EN ELECTRONICA Y MECANICA AUTOMOTRIZ</a:t>
                      </a:r>
                    </a:p>
                  </a:txBody>
                  <a:tcPr marL="135133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583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7507" marR="135133" marT="75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505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556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529</a:t>
                      </a:r>
                    </a:p>
                  </a:txBody>
                  <a:tcPr marL="7507" marR="7507" marT="7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0" y="1428737"/>
          <a:ext cx="8143936" cy="4063995"/>
        </p:xfrm>
        <a:graphic>
          <a:graphicData uri="http://schemas.openxmlformats.org/drawingml/2006/table">
            <a:tbl>
              <a:tblPr/>
              <a:tblGrid>
                <a:gridCol w="3834022"/>
                <a:gridCol w="595136"/>
                <a:gridCol w="500066"/>
                <a:gridCol w="785818"/>
                <a:gridCol w="785818"/>
                <a:gridCol w="924757"/>
                <a:gridCol w="718319"/>
              </a:tblGrid>
              <a:tr h="818307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6724" marR="6724" marT="67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 10%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6724" marR="6724" marT="67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LOS LAGOS</a:t>
                      </a:r>
                    </a:p>
                  </a:txBody>
                  <a:tcPr marL="6724" marR="6724" marT="67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127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LOS LAGOS - SEDE LAGOS DE MORENO</a:t>
                      </a:r>
                    </a:p>
                  </a:txBody>
                  <a:tcPr marL="60512" marR="6724" marT="67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631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ABOGADO</a:t>
                      </a:r>
                    </a:p>
                  </a:txBody>
                  <a:tcPr marL="121024" marR="6724" marT="67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95714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HUMANIDADES CON ORIENTACIONES EN LETRAS HISTORIA CULTURAL PSICOTERAPIA Y TEORIAS PSICOANALITICAS ANTROPOLOGIA Y CULTURA</a:t>
                      </a:r>
                    </a:p>
                  </a:txBody>
                  <a:tcPr marL="121024" marR="6724" marT="67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127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BIOQUIMICA</a:t>
                      </a:r>
                    </a:p>
                  </a:txBody>
                  <a:tcPr marL="121024" marR="6724" marT="67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127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MECATRONICA</a:t>
                      </a:r>
                    </a:p>
                  </a:txBody>
                  <a:tcPr marL="121024" marR="6724" marT="67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31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PSICOLOGIA            </a:t>
                      </a:r>
                    </a:p>
                  </a:txBody>
                  <a:tcPr marL="121024" marR="6724" marT="67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27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LOS LAGOS - SEDE SN JUAN DE LOS LAGOS</a:t>
                      </a:r>
                    </a:p>
                  </a:txBody>
                  <a:tcPr marL="60512" marR="6724" marT="67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6313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ABOGADO (SEMIESCOLARIZADO)</a:t>
                      </a:r>
                    </a:p>
                  </a:txBody>
                  <a:tcPr marL="121024" marR="6724" marT="67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130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6724" marR="121024" marT="67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279</a:t>
                      </a:r>
                    </a:p>
                  </a:txBody>
                  <a:tcPr marL="6724" marR="6724" marT="67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85786" y="1714488"/>
          <a:ext cx="7858179" cy="3429027"/>
        </p:xfrm>
        <a:graphic>
          <a:graphicData uri="http://schemas.openxmlformats.org/drawingml/2006/table">
            <a:tbl>
              <a:tblPr/>
              <a:tblGrid>
                <a:gridCol w="3571900"/>
                <a:gridCol w="642942"/>
                <a:gridCol w="571504"/>
                <a:gridCol w="714380"/>
                <a:gridCol w="785818"/>
                <a:gridCol w="855356"/>
                <a:gridCol w="716279"/>
              </a:tblGrid>
              <a:tr h="802630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48" marR="6948" marT="69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6948" marR="6948" marT="6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 10%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6948" marR="6948" marT="6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DEL NORTE (COLOTLAN)</a:t>
                      </a:r>
                    </a:p>
                  </a:txBody>
                  <a:tcPr marL="6948" marR="6948" marT="69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ABOGADO</a:t>
                      </a:r>
                    </a:p>
                  </a:txBody>
                  <a:tcPr marL="125070" marR="6948" marT="69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        </a:t>
                      </a:r>
                    </a:p>
                  </a:txBody>
                  <a:tcPr marL="125070" marR="6948" marT="69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AGRONEGOCIOS</a:t>
                      </a:r>
                    </a:p>
                  </a:txBody>
                  <a:tcPr marL="125070" marR="6948" marT="69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ENFERMERIA</a:t>
                      </a:r>
                    </a:p>
                  </a:txBody>
                  <a:tcPr marL="125070" marR="6948" marT="69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134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ELECTRONICA Y COMPUTACION</a:t>
                      </a:r>
                    </a:p>
                  </a:txBody>
                  <a:tcPr marL="125070" marR="6948" marT="69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NUTRICION</a:t>
                      </a:r>
                    </a:p>
                  </a:txBody>
                  <a:tcPr marL="125070" marR="6948" marT="69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PSICOLOGIA            </a:t>
                      </a:r>
                    </a:p>
                  </a:txBody>
                  <a:tcPr marL="125070" marR="6948" marT="69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TURISMO               </a:t>
                      </a:r>
                    </a:p>
                  </a:txBody>
                  <a:tcPr marL="125070" marR="6948" marT="69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6948" marR="125070" marT="69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245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237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293</a:t>
                      </a:r>
                    </a:p>
                  </a:txBody>
                  <a:tcPr marL="6948" marR="6948" marT="69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42910" y="1428736"/>
          <a:ext cx="8143936" cy="4286096"/>
        </p:xfrm>
        <a:graphic>
          <a:graphicData uri="http://schemas.openxmlformats.org/drawingml/2006/table">
            <a:tbl>
              <a:tblPr/>
              <a:tblGrid>
                <a:gridCol w="3721888"/>
                <a:gridCol w="737008"/>
                <a:gridCol w="737008"/>
                <a:gridCol w="737008"/>
                <a:gridCol w="737008"/>
                <a:gridCol w="737008"/>
                <a:gridCol w="737008"/>
              </a:tblGrid>
              <a:tr h="420652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96" marR="6896" marT="689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 10%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DEL SUR (CD. GUZMAN)</a:t>
                      </a:r>
                    </a:p>
                  </a:txBody>
                  <a:tcPr marL="6896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ABOGADO</a:t>
                      </a:r>
                    </a:p>
                  </a:txBody>
                  <a:tcPr marL="124127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AGRONEGOCIOS</a:t>
                      </a:r>
                    </a:p>
                  </a:txBody>
                  <a:tcPr marL="124127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ENFERMERIA</a:t>
                      </a:r>
                    </a:p>
                  </a:txBody>
                  <a:tcPr marL="124127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TELEMATICA</a:t>
                      </a:r>
                    </a:p>
                  </a:txBody>
                  <a:tcPr marL="124127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LETRAS HISPANICAS</a:t>
                      </a:r>
                    </a:p>
                  </a:txBody>
                  <a:tcPr marL="124127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MEDICINA VETERINARIA Y ZOOTECNIA</a:t>
                      </a:r>
                    </a:p>
                  </a:txBody>
                  <a:tcPr marL="124127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NEGOCIOS INTERNACIONALES</a:t>
                      </a:r>
                    </a:p>
                  </a:txBody>
                  <a:tcPr marL="124127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NUTRICION</a:t>
                      </a:r>
                    </a:p>
                  </a:txBody>
                  <a:tcPr marL="124127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PERIODISMO</a:t>
                      </a:r>
                    </a:p>
                  </a:txBody>
                  <a:tcPr marL="124127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PSICOLOGIA            </a:t>
                      </a:r>
                    </a:p>
                  </a:txBody>
                  <a:tcPr marL="124127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MEDICO CIRUJANO Y PARTERO</a:t>
                      </a:r>
                    </a:p>
                  </a:txBody>
                  <a:tcPr marL="124127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T.S.U. EN TURISMO ALTERNATIVO</a:t>
                      </a:r>
                    </a:p>
                  </a:txBody>
                  <a:tcPr marL="124127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T. S. U. EN EMERGENCIAS SEGURIDAD LABORAL Y RESCATES</a:t>
                      </a:r>
                    </a:p>
                  </a:txBody>
                  <a:tcPr marL="124127" marR="6896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4814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6896" marR="124127" marT="68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751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745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1545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804</a:t>
                      </a:r>
                    </a:p>
                  </a:txBody>
                  <a:tcPr marL="6896" marR="6896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8" y="1714488"/>
          <a:ext cx="7786742" cy="3408588"/>
        </p:xfrm>
        <a:graphic>
          <a:graphicData uri="http://schemas.openxmlformats.org/drawingml/2006/table">
            <a:tbl>
              <a:tblPr/>
              <a:tblGrid>
                <a:gridCol w="3719672"/>
                <a:gridCol w="677845"/>
                <a:gridCol w="677845"/>
                <a:gridCol w="677845"/>
                <a:gridCol w="677845"/>
                <a:gridCol w="784187"/>
                <a:gridCol w="571503"/>
              </a:tblGrid>
              <a:tr h="404778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36" marR="6636" marT="66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 10%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1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DE LOS VALLES (AMECA)</a:t>
                      </a:r>
                    </a:p>
                  </a:txBody>
                  <a:tcPr marL="6636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3271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ABOGADO</a:t>
                      </a:r>
                    </a:p>
                  </a:txBody>
                  <a:tcPr marL="119443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71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        </a:t>
                      </a:r>
                    </a:p>
                  </a:txBody>
                  <a:tcPr marL="119443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71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AGRONEGOCIOS</a:t>
                      </a:r>
                    </a:p>
                  </a:txBody>
                  <a:tcPr marL="119443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271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CONTADURIA PUBLICA</a:t>
                      </a:r>
                    </a:p>
                  </a:txBody>
                  <a:tcPr marL="119443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71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EDUCACION</a:t>
                      </a:r>
                    </a:p>
                  </a:txBody>
                  <a:tcPr marL="119443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71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ENFERMERIA (NIVELACION)</a:t>
                      </a:r>
                    </a:p>
                  </a:txBody>
                  <a:tcPr marL="119443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71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ELECTRONICA Y COMPUTACION</a:t>
                      </a:r>
                    </a:p>
                  </a:txBody>
                  <a:tcPr marL="119443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271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MECATRONICA</a:t>
                      </a:r>
                    </a:p>
                  </a:txBody>
                  <a:tcPr marL="119443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271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SISTEMAS DE INFORMACION</a:t>
                      </a:r>
                    </a:p>
                  </a:txBody>
                  <a:tcPr marL="119443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271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TURISMO               </a:t>
                      </a:r>
                    </a:p>
                  </a:txBody>
                  <a:tcPr marL="119443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350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6636" marR="119443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639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495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000100" y="2285992"/>
          <a:ext cx="7358113" cy="2535678"/>
        </p:xfrm>
        <a:graphic>
          <a:graphicData uri="http://schemas.openxmlformats.org/drawingml/2006/table">
            <a:tbl>
              <a:tblPr/>
              <a:tblGrid>
                <a:gridCol w="3774618"/>
                <a:gridCol w="583100"/>
                <a:gridCol w="571504"/>
                <a:gridCol w="714380"/>
                <a:gridCol w="785818"/>
                <a:gridCol w="928693"/>
              </a:tblGrid>
              <a:tr h="452747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22" marR="7422" marT="74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7422" marR="7422" marT="74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4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SISTEMA DE UNIVERSIDAD VIRTUAL</a:t>
                      </a:r>
                    </a:p>
                  </a:txBody>
                  <a:tcPr marL="7422" marR="7422" marT="74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4844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BACHILLERATO A DISTANCIA</a:t>
                      </a:r>
                    </a:p>
                  </a:txBody>
                  <a:tcPr marL="133597" marR="7422" marT="74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4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 DE LAS ORGANIZACIONES</a:t>
                      </a:r>
                    </a:p>
                  </a:txBody>
                  <a:tcPr marL="133597" marR="7422" marT="74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4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BIBLIOTECOLOGIA</a:t>
                      </a:r>
                    </a:p>
                  </a:txBody>
                  <a:tcPr marL="133597" marR="7422" marT="74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4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EDUCACION</a:t>
                      </a:r>
                    </a:p>
                  </a:txBody>
                  <a:tcPr marL="133597" marR="7422" marT="74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4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GESTION CULTURAL</a:t>
                      </a:r>
                    </a:p>
                  </a:txBody>
                  <a:tcPr marL="133597" marR="7422" marT="74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4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TECNOLOGIAS E INFORMACION</a:t>
                      </a:r>
                    </a:p>
                  </a:txBody>
                  <a:tcPr marL="133597" marR="7422" marT="74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64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7422" marR="133597" marT="74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143008"/>
          </a:xfrm>
        </p:spPr>
        <p:txBody>
          <a:bodyPr>
            <a:normAutofit/>
          </a:bodyPr>
          <a:lstStyle/>
          <a:p>
            <a:r>
              <a:rPr lang="es-MX" dirty="0" smtClean="0"/>
              <a:t>JUSTIFICACIÓN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1643050"/>
            <a:ext cx="7358114" cy="4071966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AutoNum type="arabicPeriod"/>
            </a:pPr>
            <a:r>
              <a:rPr lang="es-MX" dirty="0" smtClean="0">
                <a:solidFill>
                  <a:schemeClr val="tx1"/>
                </a:solidFill>
              </a:rPr>
              <a:t>La tasa de retención de los alumnos de primer ingreso durante el primer año es de 89% en la institución.</a:t>
            </a:r>
          </a:p>
          <a:p>
            <a:pPr marL="514350" indent="-514350" algn="just">
              <a:buAutoNum type="arabicPeriod"/>
            </a:pPr>
            <a:endParaRPr lang="es-MX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es-MX" dirty="0" smtClean="0">
                <a:solidFill>
                  <a:schemeClr val="tx1"/>
                </a:solidFill>
              </a:rPr>
              <a:t>Si consideramos entonces que la deserción es del 11%, estamos en posibilidad de aceptar un 10% mas de estudiantes en cada uno de los programas educativos, para así incrementar la matricula, a partir del calendario escolar 2010 A.</a:t>
            </a:r>
          </a:p>
          <a:p>
            <a:pPr marL="514350" indent="-514350" algn="just">
              <a:buAutoNum type="arabicPeriod"/>
            </a:pPr>
            <a:endParaRPr lang="es-MX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es-MX" dirty="0" smtClean="0">
                <a:solidFill>
                  <a:schemeClr val="tx1"/>
                </a:solidFill>
              </a:rPr>
              <a:t>A continuación se presenta la propuesta para su análisis.</a:t>
            </a:r>
          </a:p>
          <a:p>
            <a:pPr marL="514350" indent="-514350" algn="just">
              <a:buAutoNum type="arabicPeriod"/>
            </a:pPr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215074" y="5572140"/>
            <a:ext cx="2366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/>
              <a:t>Fuente: SIIAU-ESCOLAR.</a:t>
            </a:r>
          </a:p>
          <a:p>
            <a:pPr algn="just"/>
            <a:r>
              <a:rPr lang="es-MX" sz="1600" dirty="0" smtClean="0"/>
              <a:t>septiembre de 2009</a:t>
            </a:r>
            <a:endParaRPr lang="es-MX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071570"/>
          </a:xfrm>
        </p:spPr>
        <p:txBody>
          <a:bodyPr>
            <a:normAutofit/>
          </a:bodyPr>
          <a:lstStyle/>
          <a:p>
            <a:r>
              <a:rPr lang="es-MX" dirty="0" smtClean="0"/>
              <a:t>Por la institución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571472" y="1142985"/>
          <a:ext cx="7858180" cy="4342682"/>
        </p:xfrm>
        <a:graphic>
          <a:graphicData uri="http://schemas.openxmlformats.org/drawingml/2006/table">
            <a:tbl>
              <a:tblPr/>
              <a:tblGrid>
                <a:gridCol w="3538598"/>
                <a:gridCol w="604806"/>
                <a:gridCol w="500066"/>
                <a:gridCol w="785818"/>
                <a:gridCol w="714380"/>
                <a:gridCol w="875520"/>
                <a:gridCol w="838992"/>
              </a:tblGrid>
              <a:tr h="81540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DEPENDENCIA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6875" marR="6875" marT="6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 10%*</a:t>
                      </a: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CUAAD-C. U. DE ARTE ARQUITECTURA Y DISEÑO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682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682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2479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CUCBA-C. U. DE CS BIOLOGICAS Y AGROPECUARIAS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878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482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CUCEA-C. U. DE CS. ECONOMICO-ADMINISTRATIVAS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2200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5014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CUCEI-C. U. DE CS. EXACTAS E INGENIERIAS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3674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1738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CUCSH-C. U. DE CS. SOCIALES Y HUMANIDADES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1126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3431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CUCS-C. U. DE CS. DE LA SALUD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1544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1623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7471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1754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DE LA CIENEGA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1032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DE LA COSTA (PTO. VALLARTA)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1058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894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DE LA COSTA SUR (AUTLAN)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556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529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LOS LAGOS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279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DEL NORTE (COLOTLAN)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237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293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DEL SUR (CD. GUZMAN)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1545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804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 U. DE LOS VALLES (AMECA)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639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095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SISTEMA DE UNIVERSIDAD VIRTUAL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904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1075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12,134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12,516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382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28,654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944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13,429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El incremento al 10% sólo se propone para aquellos programas educativos que tiene una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aspiración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superior al cupo establecido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La mayoría de los PE de los CU regionales, tiene</a:t>
                      </a:r>
                      <a:r>
                        <a:rPr lang="es-MX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mas cupo que aspirantes.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14348" y="1142984"/>
          <a:ext cx="7929617" cy="4702020"/>
        </p:xfrm>
        <a:graphic>
          <a:graphicData uri="http://schemas.openxmlformats.org/drawingml/2006/table">
            <a:tbl>
              <a:tblPr/>
              <a:tblGrid>
                <a:gridCol w="4203468"/>
                <a:gridCol w="471158"/>
                <a:gridCol w="529667"/>
                <a:gridCol w="677481"/>
                <a:gridCol w="689800"/>
                <a:gridCol w="739071"/>
                <a:gridCol w="618972"/>
              </a:tblGrid>
              <a:tr h="433736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7110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 10%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CUAAD-C. U. DE ARTE ARQUITECTURA Y DISEÑO</a:t>
                      </a:r>
                    </a:p>
                  </a:txBody>
                  <a:tcPr marL="7110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4220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ARQUITECTURA          </a:t>
                      </a:r>
                    </a:p>
                  </a:txBody>
                  <a:tcPr marL="127988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DISEÑO DE INTERIORES Y AMBIENTACION</a:t>
                      </a:r>
                    </a:p>
                  </a:txBody>
                  <a:tcPr marL="127988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DISEÑO INDUSTRIAL     </a:t>
                      </a:r>
                    </a:p>
                  </a:txBody>
                  <a:tcPr marL="127988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DISEÑO PARA LA COMUNICACION GRAFICA</a:t>
                      </a:r>
                    </a:p>
                  </a:txBody>
                  <a:tcPr marL="127988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URBANISTICA Y MEDIO AMBIENTE</a:t>
                      </a:r>
                    </a:p>
                  </a:txBody>
                  <a:tcPr marL="127988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CUAAD-SEDE STA. MA. DE GRACIA (ARTES)</a:t>
                      </a:r>
                    </a:p>
                  </a:txBody>
                  <a:tcPr marL="63994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4220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ARTES AUDIOVISUALES   </a:t>
                      </a:r>
                    </a:p>
                  </a:txBody>
                  <a:tcPr marL="127988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220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ARTES ESCENICAS PARA LA EXPRESION DANCISTICA</a:t>
                      </a:r>
                    </a:p>
                  </a:txBody>
                  <a:tcPr marL="127988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ARTES ESCENICAS PARA LA EXPRESION TEATRAL</a:t>
                      </a:r>
                    </a:p>
                  </a:txBody>
                  <a:tcPr marL="127988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ARTES VISUALES PARA LA EXPRESION FOTOGRAFICA</a:t>
                      </a:r>
                    </a:p>
                  </a:txBody>
                  <a:tcPr marL="127988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ARTES VISUALES PARA LA EXPRESION PLASTICA</a:t>
                      </a:r>
                    </a:p>
                  </a:txBody>
                  <a:tcPr marL="127988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93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7110" marR="127988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2479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85786" y="1714488"/>
          <a:ext cx="7572428" cy="3929090"/>
        </p:xfrm>
        <a:graphic>
          <a:graphicData uri="http://schemas.openxmlformats.org/drawingml/2006/table">
            <a:tbl>
              <a:tblPr/>
              <a:tblGrid>
                <a:gridCol w="3592048"/>
                <a:gridCol w="541309"/>
                <a:gridCol w="591320"/>
                <a:gridCol w="706054"/>
                <a:gridCol w="706054"/>
                <a:gridCol w="729589"/>
                <a:gridCol w="706054"/>
              </a:tblGrid>
              <a:tr h="1091150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988" marR="7110" marT="711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7110" marR="7110" marT="71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 10%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9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CUCBA-C. U. DE CS BIOLOGICAS Y AGROPECUARIAS</a:t>
                      </a:r>
                    </a:p>
                  </a:txBody>
                  <a:tcPr marL="7110" marR="7110" marT="71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105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AGRONEGOCIOS</a:t>
                      </a:r>
                    </a:p>
                  </a:txBody>
                  <a:tcPr marL="127988" marR="7110" marT="71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105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BIOLOGIA              </a:t>
                      </a:r>
                    </a:p>
                  </a:txBody>
                  <a:tcPr marL="127988" marR="7110" marT="71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194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9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CIENCIA DE LOS ALIMENTOS</a:t>
                      </a:r>
                    </a:p>
                  </a:txBody>
                  <a:tcPr marL="127988" marR="7110" marT="71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9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INGENIERO AGRONOMO</a:t>
                      </a:r>
                    </a:p>
                  </a:txBody>
                  <a:tcPr marL="127988" marR="7110" marT="71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9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MEDICINA VETERINARIA Y ZOOTECNIA</a:t>
                      </a:r>
                    </a:p>
                  </a:txBody>
                  <a:tcPr marL="127988" marR="7110" marT="71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436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56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7110" marR="127988" marT="71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471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878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482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85720" y="1357298"/>
          <a:ext cx="8358245" cy="4458995"/>
        </p:xfrm>
        <a:graphic>
          <a:graphicData uri="http://schemas.openxmlformats.org/drawingml/2006/table">
            <a:tbl>
              <a:tblPr/>
              <a:tblGrid>
                <a:gridCol w="4299747"/>
                <a:gridCol w="577167"/>
                <a:gridCol w="598545"/>
                <a:gridCol w="696266"/>
                <a:gridCol w="720697"/>
                <a:gridCol w="751442"/>
                <a:gridCol w="714381"/>
              </a:tblGrid>
              <a:tr h="642942"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5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CUCEA-C. U. DE CS. ECONOMICO-ADMINISTRATIVAS</a:t>
                      </a:r>
                    </a:p>
                  </a:txBody>
                  <a:tcPr marL="6684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075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 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847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5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 FINANCIERA Y SISTEMAS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516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 GUBERNAMENTAL Y POLITICAS PUBLICAS LOCALES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5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CONTADURIA PUBLICA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5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ECONOMIA       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516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GESTION Y ECONOMIA AMBIENTAL (se oferta por primera vez)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5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MERCADOTECNIA  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629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5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NEGOCIOS INTERNACIONALES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5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RECURSOS HUMANOS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5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SISTEMAS DE INFORMACION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5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TURISMO        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707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95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6684" marR="120316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5014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2420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34" y="1285860"/>
          <a:ext cx="8215372" cy="4282704"/>
        </p:xfrm>
        <a:graphic>
          <a:graphicData uri="http://schemas.openxmlformats.org/drawingml/2006/table">
            <a:tbl>
              <a:tblPr/>
              <a:tblGrid>
                <a:gridCol w="3891490"/>
                <a:gridCol w="609104"/>
                <a:gridCol w="714380"/>
                <a:gridCol w="642942"/>
                <a:gridCol w="714380"/>
                <a:gridCol w="922429"/>
                <a:gridCol w="720647"/>
              </a:tblGrid>
              <a:tr h="407737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84" marR="6684" marT="66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 10%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CUCEI-C. U. DE CS. EXACTAS E INGENIERIAS</a:t>
                      </a:r>
                    </a:p>
                  </a:txBody>
                  <a:tcPr marL="6684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33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FISICA         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INFORMATICA    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BIOMEDICA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CIVIL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419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COMPUTACION    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68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COMUNICACIONES Y ELECTRONICA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INDUSTRIAL        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459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MECANICA ELECTRICA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QUIMICA           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272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TOPOGRAFICA       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MATEMATICAS    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QUIMICA        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QUIMICO FARMACOBIOLOGO        </a:t>
                      </a:r>
                    </a:p>
                  </a:txBody>
                  <a:tcPr marL="120316" marR="6684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499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68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6684" marR="120316" marT="6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3674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1738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1071550"/>
          <a:ext cx="8143930" cy="4777363"/>
        </p:xfrm>
        <a:graphic>
          <a:graphicData uri="http://schemas.openxmlformats.org/drawingml/2006/table">
            <a:tbl>
              <a:tblPr/>
              <a:tblGrid>
                <a:gridCol w="3704782"/>
                <a:gridCol w="632282"/>
                <a:gridCol w="645454"/>
                <a:gridCol w="790353"/>
                <a:gridCol w="790353"/>
                <a:gridCol w="790353"/>
                <a:gridCol w="790353"/>
              </a:tblGrid>
              <a:tr h="563751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7398" marR="7398" marT="7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7398" marR="7398" marT="7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7398" marR="7398" marT="7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7398" marR="7398" marT="7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 10%</a:t>
                      </a:r>
                    </a:p>
                  </a:txBody>
                  <a:tcPr marL="7398" marR="7398" marT="7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7398" marR="7398" marT="7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2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CUCSH-C. U. DE CS. SOCIALES Y HUMANIDADES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238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ABOGADO</a:t>
                      </a:r>
                    </a:p>
                  </a:txBody>
                  <a:tcPr marL="133165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1326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ABOGADO (SEMIESCOLARIZADO)</a:t>
                      </a:r>
                    </a:p>
                  </a:txBody>
                  <a:tcPr marL="133165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657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ANTROPOLOGIA</a:t>
                      </a:r>
                    </a:p>
                  </a:txBody>
                  <a:tcPr marL="133165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COMUNICACION PUBLICA</a:t>
                      </a:r>
                    </a:p>
                  </a:txBody>
                  <a:tcPr marL="133165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18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DOCENCIA DEL INGLES  COMO LENGUA EXTRANJERA</a:t>
                      </a:r>
                    </a:p>
                  </a:txBody>
                  <a:tcPr marL="133165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reporto cupo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014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ESTUDIOS POLITICOS Y GOBIERNO</a:t>
                      </a:r>
                    </a:p>
                  </a:txBody>
                  <a:tcPr marL="133165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FILOSOFIA</a:t>
                      </a:r>
                    </a:p>
                  </a:txBody>
                  <a:tcPr marL="133165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GEOGRAFIA</a:t>
                      </a:r>
                    </a:p>
                  </a:txBody>
                  <a:tcPr marL="133165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38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HISTORIA</a:t>
                      </a:r>
                    </a:p>
                  </a:txBody>
                  <a:tcPr marL="133165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LETRAS HISPANICAS</a:t>
                      </a:r>
                    </a:p>
                  </a:txBody>
                  <a:tcPr marL="133165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SOCIOLOGIA</a:t>
                      </a:r>
                    </a:p>
                  </a:txBody>
                  <a:tcPr marL="133165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TRABAJO SOCIAL</a:t>
                      </a:r>
                    </a:p>
                  </a:txBody>
                  <a:tcPr marL="133165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642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4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TRABAJO SOCIAL (NIVELACION)</a:t>
                      </a:r>
                    </a:p>
                  </a:txBody>
                  <a:tcPr marL="133165" marR="7398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-50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21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7398" marR="133165" marT="73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1126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1035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-55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3431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1131</a:t>
                      </a:r>
                    </a:p>
                  </a:txBody>
                  <a:tcPr marL="7398" marR="7398" marT="7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1214422"/>
          <a:ext cx="8286808" cy="4584669"/>
        </p:xfrm>
        <a:graphic>
          <a:graphicData uri="http://schemas.openxmlformats.org/drawingml/2006/table">
            <a:tbl>
              <a:tblPr/>
              <a:tblGrid>
                <a:gridCol w="4000529"/>
                <a:gridCol w="571504"/>
                <a:gridCol w="642942"/>
                <a:gridCol w="714380"/>
                <a:gridCol w="785818"/>
                <a:gridCol w="857256"/>
                <a:gridCol w="714379"/>
              </a:tblGrid>
              <a:tr h="714381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2009 A</a:t>
                      </a:r>
                    </a:p>
                  </a:txBody>
                  <a:tcPr marL="5802" marR="5802" marT="5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 cupos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Aspirantes 2010 A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Propuesta incremento cupo 10%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Cupo 2010 A final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0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CUCS-C. U. DE CS. DE LA SALUD</a:t>
                      </a:r>
                    </a:p>
                  </a:txBody>
                  <a:tcPr marL="5802" marR="5802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8830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CARRERA DE ENFERMERA</a:t>
                      </a:r>
                    </a:p>
                  </a:txBody>
                  <a:tcPr marL="104437" marR="5802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0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ENFERMERIA SEMIESCOLARIZADA</a:t>
                      </a:r>
                    </a:p>
                  </a:txBody>
                  <a:tcPr marL="104437" marR="5802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0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LIC. EN CULTURA FISICA Y DEPORTE</a:t>
                      </a:r>
                    </a:p>
                  </a:txBody>
                  <a:tcPr marL="104437" marR="5802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565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0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CIRUJANO DENTISTA</a:t>
                      </a:r>
                    </a:p>
                  </a:txBody>
                  <a:tcPr marL="104437" marR="5802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709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0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ENFERMERIA</a:t>
                      </a:r>
                    </a:p>
                  </a:txBody>
                  <a:tcPr marL="104437" marR="5802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1039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ENFERMERIA (NIVELACION)</a:t>
                      </a:r>
                    </a:p>
                  </a:txBody>
                  <a:tcPr marL="104437" marR="5802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830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NUTRICION</a:t>
                      </a:r>
                    </a:p>
                  </a:txBody>
                  <a:tcPr marL="104437" marR="5802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605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0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PSICOLOGIA            </a:t>
                      </a:r>
                    </a:p>
                  </a:txBody>
                  <a:tcPr marL="104437" marR="5802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972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0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MEDICO CIRUJANO Y PARTERO</a:t>
                      </a:r>
                    </a:p>
                  </a:txBody>
                  <a:tcPr marL="104437" marR="5802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2538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358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0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TECNICO SUPERIOR UNIVERSITARIO EN EMERGENCIAS SEGURIDAD LABORAL Y RESCATES</a:t>
                      </a:r>
                    </a:p>
                  </a:txBody>
                  <a:tcPr marL="104437" marR="5802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TECNICO SUPERIOR UNIVERSITARIO EN PROTESIS DENTAL</a:t>
                      </a:r>
                    </a:p>
                  </a:txBody>
                  <a:tcPr marL="104437" marR="5802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TECNICO SUPERIOR UNIVERSITARIO EN RADIOLOGIA E IMAGEN</a:t>
                      </a:r>
                    </a:p>
                  </a:txBody>
                  <a:tcPr marL="104437" marR="5802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03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POR CENTRO</a:t>
                      </a:r>
                    </a:p>
                  </a:txBody>
                  <a:tcPr marL="5802" marR="104437" marT="5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1544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1623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7471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1754</a:t>
                      </a:r>
                    </a:p>
                  </a:txBody>
                  <a:tcPr marL="5802" marR="5802" marT="5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2725</Words>
  <Application>Microsoft Office PowerPoint</Application>
  <PresentationFormat>Presentación en pantalla (4:3)</PresentationFormat>
  <Paragraphs>1532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UNIVERSIDAD DE GUADALAJARA</vt:lpstr>
      <vt:lpstr>JUSTIFICACIÓN</vt:lpstr>
      <vt:lpstr>Por la institución</vt:lpstr>
      <vt:lpstr>Propuesta por Centro Universitario</vt:lpstr>
      <vt:lpstr>Propuesta por Centro Universitario</vt:lpstr>
      <vt:lpstr>Propuesta por Centro Universitario</vt:lpstr>
      <vt:lpstr>Propuesta por Centro Universitario</vt:lpstr>
      <vt:lpstr>Propuesta por Centro Universitario</vt:lpstr>
      <vt:lpstr>Propuesta por Centro Universitario</vt:lpstr>
      <vt:lpstr>Propuesta por Centro Universitario</vt:lpstr>
      <vt:lpstr>Propuesta por Centro Universitario</vt:lpstr>
      <vt:lpstr>Propuesta por Centro Universitario</vt:lpstr>
      <vt:lpstr>Propuesta por Centro Universitario</vt:lpstr>
      <vt:lpstr>Propuesta por Centro Universitario</vt:lpstr>
      <vt:lpstr>Propuesta por Centro Universitario</vt:lpstr>
      <vt:lpstr>Propuesta por Centro Universitario</vt:lpstr>
      <vt:lpstr>Propuesta por Centro Universitario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GUADALAJARA</dc:title>
  <dc:creator>rolandoc</dc:creator>
  <cp:lastModifiedBy>2520729</cp:lastModifiedBy>
  <cp:revision>77</cp:revision>
  <dcterms:created xsi:type="dcterms:W3CDTF">2010-01-15T18:00:16Z</dcterms:created>
  <dcterms:modified xsi:type="dcterms:W3CDTF">2010-01-18T13:59:38Z</dcterms:modified>
</cp:coreProperties>
</file>