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0" r:id="rId2"/>
    <p:sldId id="449" r:id="rId3"/>
    <p:sldId id="323" r:id="rId4"/>
    <p:sldId id="418" r:id="rId5"/>
    <p:sldId id="413" r:id="rId6"/>
    <p:sldId id="416" r:id="rId7"/>
    <p:sldId id="417" r:id="rId8"/>
    <p:sldId id="450" r:id="rId9"/>
    <p:sldId id="437" r:id="rId10"/>
    <p:sldId id="419" r:id="rId11"/>
    <p:sldId id="420" r:id="rId12"/>
    <p:sldId id="421" r:id="rId13"/>
    <p:sldId id="422" r:id="rId14"/>
    <p:sldId id="423" r:id="rId15"/>
    <p:sldId id="425" r:id="rId16"/>
    <p:sldId id="451" r:id="rId17"/>
    <p:sldId id="452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899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0" autoAdjust="0"/>
    <p:restoredTop sz="94718" autoAdjust="0"/>
  </p:normalViewPr>
  <p:slideViewPr>
    <p:cSldViewPr>
      <p:cViewPr varScale="1">
        <p:scale>
          <a:sx n="47" d="100"/>
          <a:sy n="47" d="100"/>
        </p:scale>
        <p:origin x="-97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Eduardo\Desktop\Tablas%20y%20Gr&#225;ficas%20Pres%20G%20Estado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3499278609134411E-2"/>
          <c:y val="0.13744455014651524"/>
          <c:w val="0.91771114928384601"/>
          <c:h val="0.65131376460655999"/>
        </c:manualLayout>
      </c:layout>
      <c:barChart>
        <c:barDir val="col"/>
        <c:grouping val="clustered"/>
        <c:ser>
          <c:idx val="0"/>
          <c:order val="0"/>
          <c:dPt>
            <c:idx val="16"/>
            <c:spPr>
              <a:solidFill>
                <a:srgbClr val="FFFF00"/>
              </a:solidFill>
            </c:spPr>
          </c:dPt>
          <c:dPt>
            <c:idx val="19"/>
            <c:spPr>
              <a:solidFill>
                <a:srgbClr val="FF0000"/>
              </a:solidFill>
            </c:spPr>
          </c:dPt>
          <c:dLbls>
            <c:txPr>
              <a:bodyPr rot="-5400000" vert="horz"/>
              <a:lstStyle/>
              <a:p>
                <a:pPr>
                  <a:defRPr lang="es-ES"/>
                </a:pPr>
                <a:endParaRPr lang="es-MX"/>
              </a:p>
            </c:txPr>
            <c:showVal val="1"/>
          </c:dLbls>
          <c:cat>
            <c:strRef>
              <c:f>'Cobertura Superior'!$A$2:$A$34</c:f>
              <c:strCache>
                <c:ptCount val="33"/>
                <c:pt idx="0">
                  <c:v>Distrito Federal</c:v>
                </c:pt>
                <c:pt idx="1">
                  <c:v>Nuevo León</c:v>
                </c:pt>
                <c:pt idx="2">
                  <c:v>Sonora</c:v>
                </c:pt>
                <c:pt idx="3">
                  <c:v>Sinaloa</c:v>
                </c:pt>
                <c:pt idx="4">
                  <c:v>Tamaulipas</c:v>
                </c:pt>
                <c:pt idx="5">
                  <c:v>Coahuila</c:v>
                </c:pt>
                <c:pt idx="6">
                  <c:v>Nayarit</c:v>
                </c:pt>
                <c:pt idx="7">
                  <c:v>Colima</c:v>
                </c:pt>
                <c:pt idx="8">
                  <c:v>Aguascalientes</c:v>
                </c:pt>
                <c:pt idx="9">
                  <c:v>Tabasco</c:v>
                </c:pt>
                <c:pt idx="10">
                  <c:v>Campeche</c:v>
                </c:pt>
                <c:pt idx="11">
                  <c:v>Chihuahua</c:v>
                </c:pt>
                <c:pt idx="12">
                  <c:v>Yucatán</c:v>
                </c:pt>
                <c:pt idx="13">
                  <c:v>Puebla</c:v>
                </c:pt>
                <c:pt idx="14">
                  <c:v>Baja California Sur</c:v>
                </c:pt>
                <c:pt idx="15">
                  <c:v>Morelos</c:v>
                </c:pt>
                <c:pt idx="16">
                  <c:v>República Mexicana</c:v>
                </c:pt>
                <c:pt idx="17">
                  <c:v>Hidalgo</c:v>
                </c:pt>
                <c:pt idx="18">
                  <c:v>Zacatecas</c:v>
                </c:pt>
                <c:pt idx="19">
                  <c:v>Jalisco</c:v>
                </c:pt>
                <c:pt idx="20">
                  <c:v>Querétaro</c:v>
                </c:pt>
                <c:pt idx="21">
                  <c:v>Baja California</c:v>
                </c:pt>
                <c:pt idx="22">
                  <c:v>San Luis Potosí</c:v>
                </c:pt>
                <c:pt idx="23">
                  <c:v>Durango</c:v>
                </c:pt>
                <c:pt idx="24">
                  <c:v>Tlaxcala</c:v>
                </c:pt>
                <c:pt idx="25">
                  <c:v>Michoacán</c:v>
                </c:pt>
                <c:pt idx="26">
                  <c:v>Veracruz</c:v>
                </c:pt>
                <c:pt idx="27">
                  <c:v>México</c:v>
                </c:pt>
                <c:pt idx="28">
                  <c:v>Oaxaca</c:v>
                </c:pt>
                <c:pt idx="29">
                  <c:v>Guanajuato</c:v>
                </c:pt>
                <c:pt idx="30">
                  <c:v>Guerrero</c:v>
                </c:pt>
                <c:pt idx="31">
                  <c:v>Quintana Roo</c:v>
                </c:pt>
                <c:pt idx="32">
                  <c:v>Chiapas</c:v>
                </c:pt>
              </c:strCache>
            </c:strRef>
          </c:cat>
          <c:val>
            <c:numRef>
              <c:f>'Cobertura Superior'!$D$2:$D$34</c:f>
              <c:numCache>
                <c:formatCode>_-* #,##0.0_-;\-* #,##0.0_-;_-* "-"??_-;_-@_-</c:formatCode>
                <c:ptCount val="33"/>
                <c:pt idx="0">
                  <c:v>48.9</c:v>
                </c:pt>
                <c:pt idx="1">
                  <c:v>35.5</c:v>
                </c:pt>
                <c:pt idx="2">
                  <c:v>35.200000000000003</c:v>
                </c:pt>
                <c:pt idx="3">
                  <c:v>33.6</c:v>
                </c:pt>
                <c:pt idx="4">
                  <c:v>33</c:v>
                </c:pt>
                <c:pt idx="5">
                  <c:v>31</c:v>
                </c:pt>
                <c:pt idx="6">
                  <c:v>30.4</c:v>
                </c:pt>
                <c:pt idx="7">
                  <c:v>30.3</c:v>
                </c:pt>
                <c:pt idx="8">
                  <c:v>30.3</c:v>
                </c:pt>
                <c:pt idx="9">
                  <c:v>29.8</c:v>
                </c:pt>
                <c:pt idx="10">
                  <c:v>28.7</c:v>
                </c:pt>
                <c:pt idx="11">
                  <c:v>28</c:v>
                </c:pt>
                <c:pt idx="12">
                  <c:v>27.3</c:v>
                </c:pt>
                <c:pt idx="13">
                  <c:v>26.9</c:v>
                </c:pt>
                <c:pt idx="14">
                  <c:v>26.7</c:v>
                </c:pt>
                <c:pt idx="15">
                  <c:v>26</c:v>
                </c:pt>
                <c:pt idx="16">
                  <c:v>25.8</c:v>
                </c:pt>
                <c:pt idx="17">
                  <c:v>25.2</c:v>
                </c:pt>
                <c:pt idx="18">
                  <c:v>25</c:v>
                </c:pt>
                <c:pt idx="19">
                  <c:v>24.8</c:v>
                </c:pt>
                <c:pt idx="20">
                  <c:v>24.7</c:v>
                </c:pt>
                <c:pt idx="21">
                  <c:v>24.5</c:v>
                </c:pt>
                <c:pt idx="22">
                  <c:v>23.7</c:v>
                </c:pt>
                <c:pt idx="23">
                  <c:v>22.7</c:v>
                </c:pt>
                <c:pt idx="24">
                  <c:v>20.9</c:v>
                </c:pt>
                <c:pt idx="25">
                  <c:v>20.6</c:v>
                </c:pt>
                <c:pt idx="26">
                  <c:v>20.6</c:v>
                </c:pt>
                <c:pt idx="27">
                  <c:v>19.7</c:v>
                </c:pt>
                <c:pt idx="28">
                  <c:v>17.8</c:v>
                </c:pt>
                <c:pt idx="29">
                  <c:v>17.2</c:v>
                </c:pt>
                <c:pt idx="30">
                  <c:v>16.5</c:v>
                </c:pt>
                <c:pt idx="31">
                  <c:v>15.2</c:v>
                </c:pt>
                <c:pt idx="32">
                  <c:v>13.7</c:v>
                </c:pt>
              </c:numCache>
            </c:numRef>
          </c:val>
        </c:ser>
        <c:gapWidth val="75"/>
        <c:axId val="69718016"/>
        <c:axId val="69719552"/>
      </c:barChart>
      <c:catAx>
        <c:axId val="6971801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s-ES"/>
            </a:pPr>
            <a:endParaRPr lang="es-MX"/>
          </a:p>
        </c:txPr>
        <c:crossAx val="69719552"/>
        <c:crosses val="autoZero"/>
        <c:auto val="1"/>
        <c:lblAlgn val="ctr"/>
        <c:lblOffset val="100"/>
      </c:catAx>
      <c:valAx>
        <c:axId val="69719552"/>
        <c:scaling>
          <c:orientation val="minMax"/>
        </c:scaling>
        <c:axPos val="l"/>
        <c:numFmt formatCode="_-* #,##0.0_-;\-* #,##0.0_-;_-* &quot;-&quot;??_-;_-@_-" sourceLinked="1"/>
        <c:majorTickMark val="none"/>
        <c:tickLblPos val="nextTo"/>
        <c:txPr>
          <a:bodyPr/>
          <a:lstStyle/>
          <a:p>
            <a:pPr>
              <a:defRPr lang="es-ES"/>
            </a:pPr>
            <a:endParaRPr lang="es-MX"/>
          </a:p>
        </c:txPr>
        <c:crossAx val="69718016"/>
        <c:crosses val="autoZero"/>
        <c:crossBetween val="between"/>
      </c:valAx>
      <c:spPr>
        <a:noFill/>
        <a:ln w="25400">
          <a:noFill/>
        </a:ln>
      </c:spPr>
    </c:plotArea>
    <c:plotVisOnly val="1"/>
  </c:chart>
  <c:spPr>
    <a:solidFill>
      <a:srgbClr val="798992"/>
    </a:solidFill>
    <a:ln>
      <a:solidFill>
        <a:schemeClr val="accent1">
          <a:lumMod val="60000"/>
          <a:lumOff val="40000"/>
        </a:schemeClr>
      </a:solidFill>
    </a:ln>
    <a:effectLst>
      <a:outerShdw blurRad="40000" dist="23000" dir="5400000" rotWithShape="0">
        <a:srgbClr val="000000">
          <a:alpha val="35000"/>
        </a:srgbClr>
      </a:outerShdw>
    </a:effectLst>
    <a:scene3d>
      <a:camera prst="orthographicFront">
        <a:rot lat="0" lon="0" rev="0"/>
      </a:camera>
      <a:lightRig rig="threePt" dir="t">
        <a:rot lat="0" lon="0" rev="1200000"/>
      </a:lightRig>
    </a:scene3d>
    <a:sp3d>
      <a:bevelT w="63500" h="25400"/>
    </a:sp3d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es-MX"/>
    </a:p>
  </c:tx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62928-05B9-433C-826D-90E8BE1B52E7}" type="datetimeFigureOut">
              <a:rPr lang="es-MX" smtClean="0"/>
              <a:pPr/>
              <a:t>23/03/2010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32B3D-F0C3-4CD6-A0E2-9D2B378572D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69EF-D6AB-47DF-8848-0EA847D85824}" type="datetimeFigureOut">
              <a:rPr lang="es-ES" smtClean="0"/>
              <a:pPr/>
              <a:t>23/03/2010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8BE3-014E-45AA-9A69-BB29BBDF17F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69EF-D6AB-47DF-8848-0EA847D85824}" type="datetimeFigureOut">
              <a:rPr lang="es-ES" smtClean="0"/>
              <a:pPr/>
              <a:t>23/03/2010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8BE3-014E-45AA-9A69-BB29BBDF17F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69EF-D6AB-47DF-8848-0EA847D85824}" type="datetimeFigureOut">
              <a:rPr lang="es-ES" smtClean="0"/>
              <a:pPr/>
              <a:t>23/03/2010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8BE3-014E-45AA-9A69-BB29BBDF17F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69EF-D6AB-47DF-8848-0EA847D85824}" type="datetimeFigureOut">
              <a:rPr lang="es-ES" smtClean="0"/>
              <a:pPr/>
              <a:t>23/03/2010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8BE3-014E-45AA-9A69-BB29BBDF17F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69EF-D6AB-47DF-8848-0EA847D85824}" type="datetimeFigureOut">
              <a:rPr lang="es-ES" smtClean="0"/>
              <a:pPr/>
              <a:t>23/03/2010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8BE3-014E-45AA-9A69-BB29BBDF17F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69EF-D6AB-47DF-8848-0EA847D85824}" type="datetimeFigureOut">
              <a:rPr lang="es-ES" smtClean="0"/>
              <a:pPr/>
              <a:t>23/03/2010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8BE3-014E-45AA-9A69-BB29BBDF17F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69EF-D6AB-47DF-8848-0EA847D85824}" type="datetimeFigureOut">
              <a:rPr lang="es-ES" smtClean="0"/>
              <a:pPr/>
              <a:t>23/03/2010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8BE3-014E-45AA-9A69-BB29BBDF17F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69EF-D6AB-47DF-8848-0EA847D85824}" type="datetimeFigureOut">
              <a:rPr lang="es-ES" smtClean="0"/>
              <a:pPr/>
              <a:t>23/03/2010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8BE3-014E-45AA-9A69-BB29BBDF17F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69EF-D6AB-47DF-8848-0EA847D85824}" type="datetimeFigureOut">
              <a:rPr lang="es-ES" smtClean="0"/>
              <a:pPr/>
              <a:t>23/03/2010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8BE3-014E-45AA-9A69-BB29BBDF17F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69EF-D6AB-47DF-8848-0EA847D85824}" type="datetimeFigureOut">
              <a:rPr lang="es-ES" smtClean="0"/>
              <a:pPr/>
              <a:t>23/03/2010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8BE3-014E-45AA-9A69-BB29BBDF17F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69EF-D6AB-47DF-8848-0EA847D85824}" type="datetimeFigureOut">
              <a:rPr lang="es-ES" smtClean="0"/>
              <a:pPr/>
              <a:t>23/03/2010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8BE3-014E-45AA-9A69-BB29BBDF17F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669EF-D6AB-47DF-8848-0EA847D85824}" type="datetimeFigureOut">
              <a:rPr lang="es-ES" smtClean="0"/>
              <a:pPr/>
              <a:t>23/03/2010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F8BE3-014E-45AA-9A69-BB29BBDF17F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jpeg"/><Relationship Id="rId5" Type="http://schemas.openxmlformats.org/officeDocument/2006/relationships/image" Target="../media/image6.png"/><Relationship Id="rId10" Type="http://schemas.openxmlformats.org/officeDocument/2006/relationships/image" Target="../media/image10.gif"/><Relationship Id="rId4" Type="http://schemas.openxmlformats.org/officeDocument/2006/relationships/image" Target="../media/image5.png"/><Relationship Id="rId9" Type="http://schemas.openxmlformats.org/officeDocument/2006/relationships/hyperlink" Target="http://ciep.cga.udg.mx/index.php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714744" y="3143248"/>
            <a:ext cx="47149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</a:rPr>
              <a:t>Insumos para nuevos Centros Universitarios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072198" y="5072074"/>
            <a:ext cx="2368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/>
              <a:t>23 de marzo de 2010</a:t>
            </a:r>
            <a:endParaRPr lang="es-MX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Secretaría de Educación Públ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7050" y="714369"/>
            <a:ext cx="264795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214313" y="3055996"/>
            <a:ext cx="8643937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3200" b="1" dirty="0">
                <a:solidFill>
                  <a:srgbClr val="798992"/>
                </a:solidFill>
              </a:rPr>
              <a:t> </a:t>
            </a:r>
          </a:p>
          <a:p>
            <a:pPr algn="ctr"/>
            <a:r>
              <a:rPr lang="es-MX" sz="2000" b="1" dirty="0">
                <a:solidFill>
                  <a:srgbClr val="798992"/>
                </a:solidFill>
                <a:latin typeface="+mj-lt"/>
              </a:rPr>
              <a:t>FONDO PARA LA AMPLIACIÓN DE LA OFERTA EDUCATIVA DE NIVEL SUPERIOR</a:t>
            </a:r>
          </a:p>
          <a:p>
            <a:pPr algn="ctr"/>
            <a:r>
              <a:rPr lang="es-MX" sz="2000" b="1" dirty="0" smtClean="0">
                <a:solidFill>
                  <a:srgbClr val="798992"/>
                </a:solidFill>
                <a:latin typeface="+mj-lt"/>
              </a:rPr>
              <a:t>(</a:t>
            </a:r>
            <a:r>
              <a:rPr lang="es-MX" sz="2000" b="1" dirty="0">
                <a:solidFill>
                  <a:srgbClr val="798992"/>
                </a:solidFill>
                <a:latin typeface="+mj-lt"/>
              </a:rPr>
              <a:t>INCLUYE EQUIPAMIENTO E INFRAESTRUCTURA)</a:t>
            </a:r>
          </a:p>
          <a:p>
            <a:pPr algn="ctr"/>
            <a:endParaRPr lang="es-MX" sz="3200" b="1" dirty="0">
              <a:solidFill>
                <a:srgbClr val="798992"/>
              </a:solidFill>
            </a:endParaRPr>
          </a:p>
          <a:p>
            <a:pPr algn="ctr"/>
            <a:endParaRPr lang="es-MX" sz="3200" b="1" dirty="0">
              <a:solidFill>
                <a:srgbClr val="79899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FF3F1-25F9-43CE-84DD-5FAEAFD4CBF4}" type="slidenum">
              <a:rPr lang="es-MX" smtClean="0"/>
              <a:pPr/>
              <a:t>11</a:t>
            </a:fld>
            <a:endParaRPr lang="es-MX"/>
          </a:p>
        </p:txBody>
      </p:sp>
      <p:sp>
        <p:nvSpPr>
          <p:cNvPr id="3" name="3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93F338-ECB0-41FE-ACED-5D3599729D2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571750" y="214313"/>
            <a:ext cx="6572250" cy="928687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50000">
                <a:srgbClr val="ACACC8"/>
              </a:gs>
              <a:gs pos="100000">
                <a:schemeClr val="tx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b="1" dirty="0">
              <a:solidFill>
                <a:srgbClr val="FFFF00"/>
              </a:solidFill>
              <a:latin typeface="Arial" pitchFamily="34" charset="0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b="1" dirty="0">
                <a:solidFill>
                  <a:srgbClr val="FFFF00"/>
                </a:solidFill>
                <a:latin typeface="Arial" pitchFamily="34" charset="0"/>
                <a:cs typeface="+mn-cs"/>
              </a:rPr>
              <a:t>FONDO PARA LA AMPLIACIÓN DE LA OFERTA EDUCATIVA</a:t>
            </a:r>
            <a:br>
              <a:rPr lang="es-MX" sz="1400" b="1" dirty="0">
                <a:solidFill>
                  <a:srgbClr val="FFFF00"/>
                </a:solidFill>
                <a:latin typeface="Arial" pitchFamily="34" charset="0"/>
                <a:cs typeface="+mn-cs"/>
              </a:rPr>
            </a:br>
            <a:r>
              <a:rPr lang="es-MX" sz="1400" b="1" dirty="0">
                <a:solidFill>
                  <a:srgbClr val="FFFF00"/>
                </a:solidFill>
                <a:latin typeface="Arial" pitchFamily="34" charset="0"/>
                <a:cs typeface="+mn-cs"/>
              </a:rPr>
              <a:t>DE NIVEL </a:t>
            </a:r>
            <a:r>
              <a:rPr lang="es-MX" sz="1400" b="1" dirty="0" smtClean="0">
                <a:solidFill>
                  <a:srgbClr val="FFFF00"/>
                </a:solidFill>
                <a:latin typeface="Arial" pitchFamily="34" charset="0"/>
                <a:cs typeface="+mn-cs"/>
              </a:rPr>
              <a:t>SUPERIOR </a:t>
            </a:r>
            <a:r>
              <a:rPr lang="es-MX" sz="1400" b="1" dirty="0">
                <a:solidFill>
                  <a:srgbClr val="FFFF00"/>
                </a:solidFill>
                <a:latin typeface="Arial" pitchFamily="34" charset="0"/>
                <a:cs typeface="+mn-cs"/>
              </a:rPr>
              <a:t>(INCLUYE EQUIPAMIENTO E INFRAESTRUCTURA)</a:t>
            </a:r>
            <a:endParaRPr lang="es-ES" sz="2400" b="1" dirty="0">
              <a:solidFill>
                <a:srgbClr val="FFFF00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5" name="5 Imagen" descr="Secretaría de Educación Públ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214313"/>
            <a:ext cx="150495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500063" y="1571625"/>
            <a:ext cx="8186737" cy="414337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MX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7675" marR="0" lvl="0" indent="-447675" algn="just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Objetivo</a:t>
            </a:r>
          </a:p>
          <a:p>
            <a:pPr marL="447675" marR="0" lvl="0" indent="-447675" algn="just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s-MX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7675" marR="0" lvl="0" indent="-447675" algn="just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Coadyuvar a la ampliación de la cobertura de educación superior con equidad</a:t>
            </a:r>
          </a:p>
          <a:p>
            <a:pPr marL="447675" marR="0" lvl="0" indent="-447675" algn="just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Incrementar la pertinencia de la oferta educativa</a:t>
            </a:r>
          </a:p>
          <a:p>
            <a:pPr marL="447675" marR="0" lvl="0" indent="-447675" algn="just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Mitigar los desequilibrios existentes en la matrícula por nivel de estudios, </a:t>
            </a:r>
          </a:p>
          <a:p>
            <a:pPr marL="447675" marR="0" lvl="0" indent="0" algn="just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área del conocimiento y distribución geográfica</a:t>
            </a:r>
          </a:p>
          <a:p>
            <a:pPr marL="447675" marR="0" lvl="0" indent="-447675" algn="just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s-MX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7675" marR="0" lvl="0" indent="-44767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s-MX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s-MX" sz="4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7675" marR="0" lvl="0" indent="-447675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s-MX" sz="4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00063" y="4202113"/>
            <a:ext cx="193198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MX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Recursos</a:t>
            </a:r>
            <a:endParaRPr lang="es-MX" sz="28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8" name="9 Rectángulo"/>
          <p:cNvSpPr>
            <a:spLocks noChangeArrowheads="1"/>
          </p:cNvSpPr>
          <p:nvPr/>
        </p:nvSpPr>
        <p:spPr bwMode="auto">
          <a:xfrm>
            <a:off x="506413" y="4702175"/>
            <a:ext cx="45404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47675" indent="-447675" algn="just">
              <a:buFont typeface="Wingdings" pitchFamily="2" charset="2"/>
              <a:buChar char="v"/>
            </a:pPr>
            <a:r>
              <a:rPr lang="es-MX" dirty="0" smtClean="0">
                <a:solidFill>
                  <a:schemeClr val="tx2"/>
                </a:solidFill>
                <a:latin typeface="Calibri" pitchFamily="34" charset="0"/>
              </a:rPr>
              <a:t>544.7 millones de pesos de origen federal</a:t>
            </a:r>
          </a:p>
          <a:p>
            <a:pPr marL="447675" indent="-447675" algn="just">
              <a:buFont typeface="Wingdings" pitchFamily="2" charset="2"/>
              <a:buChar char="v"/>
            </a:pPr>
            <a:r>
              <a:rPr lang="es-MX" dirty="0" smtClean="0">
                <a:solidFill>
                  <a:schemeClr val="tx2"/>
                </a:solidFill>
                <a:latin typeface="Calibri" pitchFamily="34" charset="0"/>
              </a:rPr>
              <a:t>544.7 millones de pesos de origen estatal</a:t>
            </a:r>
          </a:p>
          <a:p>
            <a:pPr marL="447675" indent="-447675" algn="just">
              <a:buFont typeface="Wingdings" pitchFamily="2" charset="2"/>
              <a:buChar char="v"/>
            </a:pPr>
            <a:endParaRPr lang="es-MX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447675" indent="-447675" algn="just">
              <a:buFont typeface="Wingdings" pitchFamily="2" charset="2"/>
              <a:buChar char="v"/>
            </a:pPr>
            <a:endParaRPr lang="es-MX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FF3F1-25F9-43CE-84DD-5FAEAFD4CBF4}" type="slidenum">
              <a:rPr lang="es-MX" smtClean="0"/>
              <a:pPr/>
              <a:t>12</a:t>
            </a:fld>
            <a:endParaRPr lang="es-MX"/>
          </a:p>
        </p:txBody>
      </p:sp>
      <p:sp>
        <p:nvSpPr>
          <p:cNvPr id="3" name="3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89F-950E-4FF4-92D9-CA708133AF7D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571750" y="214313"/>
            <a:ext cx="6572250" cy="928687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50000">
                <a:srgbClr val="ACACC8"/>
              </a:gs>
              <a:gs pos="100000">
                <a:schemeClr val="tx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b="1" dirty="0">
              <a:solidFill>
                <a:srgbClr val="FFFF00"/>
              </a:solidFill>
              <a:latin typeface="Arial" pitchFamily="34" charset="0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b="1" dirty="0">
                <a:solidFill>
                  <a:srgbClr val="FFFF00"/>
                </a:solidFill>
                <a:latin typeface="Arial" pitchFamily="34" charset="0"/>
                <a:cs typeface="+mn-cs"/>
              </a:rPr>
              <a:t>FONDO PARA LA AMPLIACIÓN DE LA OFERTA EDUCATIVA</a:t>
            </a:r>
            <a:br>
              <a:rPr lang="es-MX" sz="1400" b="1" dirty="0">
                <a:solidFill>
                  <a:srgbClr val="FFFF00"/>
                </a:solidFill>
                <a:latin typeface="Arial" pitchFamily="34" charset="0"/>
                <a:cs typeface="+mn-cs"/>
              </a:rPr>
            </a:br>
            <a:r>
              <a:rPr lang="es-MX" sz="1400" b="1" dirty="0">
                <a:solidFill>
                  <a:srgbClr val="FFFF00"/>
                </a:solidFill>
                <a:latin typeface="Arial" pitchFamily="34" charset="0"/>
                <a:cs typeface="+mn-cs"/>
              </a:rPr>
              <a:t>DE NIVEL </a:t>
            </a:r>
            <a:r>
              <a:rPr lang="es-MX" sz="1400" b="1" dirty="0" smtClean="0">
                <a:solidFill>
                  <a:srgbClr val="FFFF00"/>
                </a:solidFill>
                <a:latin typeface="Arial" pitchFamily="34" charset="0"/>
                <a:cs typeface="+mn-cs"/>
              </a:rPr>
              <a:t>SUPERIOR </a:t>
            </a:r>
            <a:r>
              <a:rPr lang="es-MX" sz="1400" b="1" dirty="0">
                <a:solidFill>
                  <a:srgbClr val="FFFF00"/>
                </a:solidFill>
                <a:latin typeface="Arial" pitchFamily="34" charset="0"/>
                <a:cs typeface="+mn-cs"/>
              </a:rPr>
              <a:t>(INCLUYE EQUIPAMIENTO E INFRAESTRUCTURA)</a:t>
            </a:r>
            <a:endParaRPr lang="es-ES" sz="2400" b="1" dirty="0">
              <a:solidFill>
                <a:srgbClr val="FFFF00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5" name="5 Imagen" descr="Secretaría de Educación Públ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214313"/>
            <a:ext cx="150495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500063" y="1357313"/>
            <a:ext cx="8186737" cy="51435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MX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7675" marR="0" lvl="0" indent="-447675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s-MX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447675" marR="0" lvl="0" indent="-447675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Población Objetivo</a:t>
            </a:r>
          </a:p>
          <a:p>
            <a:pPr marL="447675" marR="0" lvl="0" indent="-447675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s-MX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7675" marR="0" lvl="0" indent="-447675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Universidades Públicas Estatales y con Apoyo Solidario</a:t>
            </a:r>
          </a:p>
          <a:p>
            <a:pPr marL="447675" marR="0" lvl="0" indent="-447675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Universidades Interculturales</a:t>
            </a:r>
          </a:p>
          <a:p>
            <a:pPr marL="447675" marR="0" lvl="0" indent="-447675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Universidades Tecnológicas</a:t>
            </a:r>
          </a:p>
          <a:p>
            <a:pPr marL="447675" marR="0" lvl="0" indent="-447675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Universidades Politécnicas</a:t>
            </a:r>
            <a:endParaRPr kumimoji="0" lang="es-MX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447675" marR="0" lvl="0" indent="-447675" algn="just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s-MX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447675" marR="0" lvl="0" indent="-447675" algn="just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s-MX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447675" marR="0" lvl="0" indent="-447675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MX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447675" marR="0" lvl="0" indent="-447675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s-MX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s-MX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7675" marR="0" lvl="0" indent="-447675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s-MX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MX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00063" y="4357688"/>
            <a:ext cx="3211512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MX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  </a:t>
            </a:r>
            <a:r>
              <a:rPr lang="es-MX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Fecha de entrega</a:t>
            </a:r>
          </a:p>
        </p:txBody>
      </p:sp>
      <p:sp>
        <p:nvSpPr>
          <p:cNvPr id="8" name="13 Rectángulo"/>
          <p:cNvSpPr>
            <a:spLocks noChangeArrowheads="1"/>
          </p:cNvSpPr>
          <p:nvPr/>
        </p:nvSpPr>
        <p:spPr bwMode="auto">
          <a:xfrm>
            <a:off x="544513" y="4954588"/>
            <a:ext cx="681355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7675" indent="-447675" algn="just">
              <a:lnSpc>
                <a:spcPts val="2700"/>
              </a:lnSpc>
              <a:buFont typeface="Wingdings" pitchFamily="2" charset="2"/>
              <a:buChar char="v"/>
              <a:defRPr/>
            </a:pPr>
            <a:r>
              <a:rPr lang="es-MX" dirty="0">
                <a:solidFill>
                  <a:schemeClr val="tx2"/>
                </a:solidFill>
                <a:latin typeface="+mj-lt"/>
              </a:rPr>
              <a:t>A más tardar el </a:t>
            </a:r>
            <a:r>
              <a:rPr lang="es-MX" dirty="0" smtClean="0">
                <a:solidFill>
                  <a:schemeClr val="tx2"/>
                </a:solidFill>
                <a:latin typeface="+mj-lt"/>
              </a:rPr>
              <a:t>30 de abril de 2010</a:t>
            </a:r>
            <a:endParaRPr lang="es-MX" dirty="0">
              <a:solidFill>
                <a:schemeClr val="tx2"/>
              </a:solidFill>
              <a:latin typeface="+mj-lt"/>
            </a:endParaRPr>
          </a:p>
          <a:p>
            <a:pPr marL="447675" indent="-447675" algn="just">
              <a:lnSpc>
                <a:spcPts val="2700"/>
              </a:lnSpc>
              <a:buFont typeface="Wingdings" pitchFamily="2" charset="2"/>
              <a:buChar char="v"/>
              <a:defRPr/>
            </a:pPr>
            <a:endParaRPr lang="es-MX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340446" y="6142023"/>
            <a:ext cx="2133600" cy="365125"/>
          </a:xfrm>
        </p:spPr>
        <p:txBody>
          <a:bodyPr/>
          <a:lstStyle/>
          <a:p>
            <a:fld id="{6FDFF3F1-25F9-43CE-84DD-5FAEAFD4CBF4}" type="slidenum">
              <a:rPr lang="es-MX" smtClean="0"/>
              <a:pPr/>
              <a:t>13</a:t>
            </a:fld>
            <a:endParaRPr lang="es-MX"/>
          </a:p>
        </p:txBody>
      </p:sp>
      <p:sp>
        <p:nvSpPr>
          <p:cNvPr id="3" name="1 Marcador de número de diapositiva"/>
          <p:cNvSpPr txBox="1">
            <a:spLocks/>
          </p:cNvSpPr>
          <p:nvPr/>
        </p:nvSpPr>
        <p:spPr>
          <a:xfrm>
            <a:off x="6340446" y="61420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71354D-EC06-40CD-8C8A-D5C83CA2C31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571750" y="214313"/>
            <a:ext cx="6572250" cy="928687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50000">
                <a:srgbClr val="ACACC8"/>
              </a:gs>
              <a:gs pos="100000">
                <a:schemeClr val="tx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b="1" dirty="0">
              <a:solidFill>
                <a:srgbClr val="FFFF00"/>
              </a:solidFill>
              <a:latin typeface="Arial" pitchFamily="34" charset="0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b="1" dirty="0">
                <a:solidFill>
                  <a:srgbClr val="FFFF00"/>
                </a:solidFill>
                <a:latin typeface="Arial" pitchFamily="34" charset="0"/>
                <a:cs typeface="+mn-cs"/>
              </a:rPr>
              <a:t>FONDO PARA LA AMPLIACIÓN DE LA OFERTA EDUCATIVA</a:t>
            </a:r>
            <a:br>
              <a:rPr lang="es-MX" sz="1400" b="1" dirty="0">
                <a:solidFill>
                  <a:srgbClr val="FFFF00"/>
                </a:solidFill>
                <a:latin typeface="Arial" pitchFamily="34" charset="0"/>
                <a:cs typeface="+mn-cs"/>
              </a:rPr>
            </a:br>
            <a:r>
              <a:rPr lang="es-MX" sz="1400" b="1" dirty="0">
                <a:solidFill>
                  <a:srgbClr val="FFFF00"/>
                </a:solidFill>
                <a:latin typeface="Arial" pitchFamily="34" charset="0"/>
                <a:cs typeface="+mn-cs"/>
              </a:rPr>
              <a:t>DE NIVEL </a:t>
            </a:r>
            <a:r>
              <a:rPr lang="es-MX" sz="1400" b="1" dirty="0" smtClean="0">
                <a:solidFill>
                  <a:srgbClr val="FFFF00"/>
                </a:solidFill>
                <a:latin typeface="Arial" pitchFamily="34" charset="0"/>
                <a:cs typeface="+mn-cs"/>
              </a:rPr>
              <a:t>SUPERIOR </a:t>
            </a:r>
            <a:r>
              <a:rPr lang="es-MX" sz="1400" b="1" dirty="0">
                <a:solidFill>
                  <a:srgbClr val="FFFF00"/>
                </a:solidFill>
                <a:latin typeface="Arial" pitchFamily="34" charset="0"/>
                <a:cs typeface="+mn-cs"/>
              </a:rPr>
              <a:t>(INCLUYE EQUIPAMIENTO E INFRAESTRUCTURA)</a:t>
            </a:r>
            <a:endParaRPr lang="es-ES" sz="2400" b="1" dirty="0">
              <a:solidFill>
                <a:srgbClr val="FFFF00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5" name="3 Imagen" descr="Secretaría de Educación Públ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214313"/>
            <a:ext cx="150495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500034" y="1357298"/>
            <a:ext cx="31623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MX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Objeto del Gasto</a:t>
            </a:r>
            <a:endParaRPr lang="es-MX" sz="28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7" name="11 Rectángulo"/>
          <p:cNvSpPr>
            <a:spLocks noChangeArrowheads="1"/>
          </p:cNvSpPr>
          <p:nvPr/>
        </p:nvSpPr>
        <p:spPr bwMode="auto">
          <a:xfrm>
            <a:off x="501621" y="1882761"/>
            <a:ext cx="2035175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47675" indent="-447675" algn="just">
              <a:lnSpc>
                <a:spcPts val="2700"/>
              </a:lnSpc>
              <a:buFont typeface="Wingdings" pitchFamily="2" charset="2"/>
              <a:buChar char="v"/>
            </a:pPr>
            <a:r>
              <a:rPr lang="es-MX" dirty="0">
                <a:solidFill>
                  <a:schemeClr val="tx2"/>
                </a:solidFill>
                <a:latin typeface="Calibri" pitchFamily="34" charset="0"/>
              </a:rPr>
              <a:t>Equipamiento</a:t>
            </a:r>
          </a:p>
          <a:p>
            <a:pPr marL="447675" indent="-447675" algn="just">
              <a:lnSpc>
                <a:spcPts val="2700"/>
              </a:lnSpc>
              <a:buFont typeface="Wingdings" pitchFamily="2" charset="2"/>
              <a:buChar char="v"/>
            </a:pPr>
            <a:r>
              <a:rPr lang="es-MX" dirty="0">
                <a:solidFill>
                  <a:schemeClr val="tx2"/>
                </a:solidFill>
                <a:latin typeface="Calibri" pitchFamily="34" charset="0"/>
              </a:rPr>
              <a:t>Infraestructura</a:t>
            </a:r>
          </a:p>
        </p:txBody>
      </p:sp>
      <p:sp>
        <p:nvSpPr>
          <p:cNvPr id="8" name="7 Rectángulo"/>
          <p:cNvSpPr/>
          <p:nvPr/>
        </p:nvSpPr>
        <p:spPr>
          <a:xfrm>
            <a:off x="501621" y="2786048"/>
            <a:ext cx="8143875" cy="376256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7675" indent="-447675"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MX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Requisitos indispensables</a:t>
            </a:r>
          </a:p>
          <a:p>
            <a:pPr marL="447675" indent="-447675"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s-MX" sz="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7675" indent="-447675" algn="just">
              <a:lnSpc>
                <a:spcPts val="2700"/>
              </a:lnSpc>
              <a:buFont typeface="Wingdings" pitchFamily="2" charset="2"/>
              <a:buChar char="v"/>
              <a:defRPr/>
            </a:pPr>
            <a:r>
              <a:rPr lang="es-MX" dirty="0">
                <a:solidFill>
                  <a:schemeClr val="tx2"/>
                </a:solidFill>
                <a:latin typeface="Calibri" pitchFamily="34" charset="0"/>
              </a:rPr>
              <a:t>Compromiso de concurrencia estatal </a:t>
            </a:r>
            <a:r>
              <a:rPr lang="es-MX" u="sng" dirty="0">
                <a:solidFill>
                  <a:schemeClr val="tx2"/>
                </a:solidFill>
                <a:latin typeface="Calibri" pitchFamily="34" charset="0"/>
              </a:rPr>
              <a:t>explícito</a:t>
            </a:r>
          </a:p>
          <a:p>
            <a:pPr marL="447675" indent="-447675" algn="just">
              <a:lnSpc>
                <a:spcPts val="2700"/>
              </a:lnSpc>
              <a:buFont typeface="Wingdings" pitchFamily="2" charset="2"/>
              <a:buChar char="v"/>
              <a:defRPr/>
            </a:pPr>
            <a:r>
              <a:rPr lang="es-MX" dirty="0">
                <a:solidFill>
                  <a:schemeClr val="tx2"/>
                </a:solidFill>
                <a:latin typeface="Calibri" pitchFamily="34" charset="0"/>
              </a:rPr>
              <a:t>Aval COEPES</a:t>
            </a:r>
          </a:p>
          <a:p>
            <a:pPr marL="447675" indent="-447675" algn="just">
              <a:lnSpc>
                <a:spcPts val="2700"/>
              </a:lnSpc>
              <a:buFont typeface="Wingdings" pitchFamily="2" charset="2"/>
              <a:buChar char="v"/>
              <a:defRPr/>
            </a:pPr>
            <a:r>
              <a:rPr lang="es-MX" dirty="0">
                <a:solidFill>
                  <a:schemeClr val="tx2"/>
                </a:solidFill>
                <a:latin typeface="Calibri" pitchFamily="34" charset="0"/>
              </a:rPr>
              <a:t>Proyección del número anual de </a:t>
            </a:r>
            <a:r>
              <a:rPr lang="es-MX" u="sng" dirty="0">
                <a:solidFill>
                  <a:schemeClr val="tx2"/>
                </a:solidFill>
                <a:latin typeface="Calibri" pitchFamily="34" charset="0"/>
              </a:rPr>
              <a:t>nuevos</a:t>
            </a:r>
            <a:r>
              <a:rPr lang="es-MX" dirty="0">
                <a:solidFill>
                  <a:schemeClr val="tx2"/>
                </a:solidFill>
                <a:latin typeface="Calibri" pitchFamily="34" charset="0"/>
              </a:rPr>
              <a:t> alumnos que se incorporarán en el ciclo </a:t>
            </a:r>
            <a:r>
              <a:rPr lang="es-MX" dirty="0" smtClean="0">
                <a:solidFill>
                  <a:schemeClr val="tx2"/>
                </a:solidFill>
                <a:latin typeface="Calibri" pitchFamily="34" charset="0"/>
              </a:rPr>
              <a:t>2010-2011 </a:t>
            </a:r>
            <a:r>
              <a:rPr lang="es-MX" dirty="0">
                <a:solidFill>
                  <a:schemeClr val="tx2"/>
                </a:solidFill>
                <a:latin typeface="Calibri" pitchFamily="34" charset="0"/>
              </a:rPr>
              <a:t>y hasta el ciclo escolar </a:t>
            </a:r>
            <a:r>
              <a:rPr lang="es-MX" dirty="0" smtClean="0">
                <a:solidFill>
                  <a:schemeClr val="tx2"/>
                </a:solidFill>
                <a:latin typeface="Calibri" pitchFamily="34" charset="0"/>
              </a:rPr>
              <a:t>2015-2016</a:t>
            </a:r>
            <a:endParaRPr lang="es-MX" dirty="0">
              <a:solidFill>
                <a:schemeClr val="tx2"/>
              </a:solidFill>
              <a:latin typeface="Calibri" pitchFamily="34" charset="0"/>
            </a:endParaRPr>
          </a:p>
          <a:p>
            <a:pPr marL="447675" indent="-447675" algn="just">
              <a:lnSpc>
                <a:spcPts val="2700"/>
              </a:lnSpc>
              <a:buFont typeface="Wingdings" pitchFamily="2" charset="2"/>
              <a:buChar char="v"/>
              <a:defRPr/>
            </a:pPr>
            <a:r>
              <a:rPr lang="es-MX" dirty="0">
                <a:solidFill>
                  <a:schemeClr val="tx2"/>
                </a:solidFill>
                <a:latin typeface="Calibri" pitchFamily="34" charset="0"/>
              </a:rPr>
              <a:t>Utilizar el documento “Procedimientos para la conciliación de oferta y      demanda de educación superior de las entidades de la Federación</a:t>
            </a:r>
            <a:r>
              <a:rPr lang="es-MX" dirty="0" smtClean="0">
                <a:solidFill>
                  <a:schemeClr val="tx2"/>
                </a:solidFill>
                <a:latin typeface="Calibri" pitchFamily="34" charset="0"/>
              </a:rPr>
              <a:t>”, para el caso de nueva institución.</a:t>
            </a:r>
            <a:endParaRPr lang="es-MX" dirty="0">
              <a:solidFill>
                <a:schemeClr val="tx2"/>
              </a:solidFill>
              <a:latin typeface="Calibri" pitchFamily="34" charset="0"/>
            </a:endParaRPr>
          </a:p>
          <a:p>
            <a:pPr marL="447675" indent="-447675" algn="just">
              <a:lnSpc>
                <a:spcPts val="2700"/>
              </a:lnSpc>
              <a:buFont typeface="Wingdings" pitchFamily="2" charset="2"/>
              <a:buChar char="v"/>
              <a:defRPr/>
            </a:pPr>
            <a:r>
              <a:rPr lang="es-MX" dirty="0">
                <a:solidFill>
                  <a:schemeClr val="tx2"/>
                </a:solidFill>
                <a:latin typeface="Calibri" pitchFamily="34" charset="0"/>
              </a:rPr>
              <a:t>Indicar, en su caso, la denominación de los programas académicos nuevos</a:t>
            </a:r>
          </a:p>
          <a:p>
            <a:pPr marL="447675" indent="-447675" algn="just">
              <a:lnSpc>
                <a:spcPts val="2700"/>
              </a:lnSpc>
              <a:buFont typeface="Wingdings" pitchFamily="2" charset="2"/>
              <a:buChar char="v"/>
              <a:defRPr/>
            </a:pPr>
            <a:r>
              <a:rPr lang="es-MX" dirty="0">
                <a:solidFill>
                  <a:schemeClr val="tx2"/>
                </a:solidFill>
                <a:latin typeface="Calibri" pitchFamily="34" charset="0"/>
              </a:rPr>
              <a:t>Para IES existentes, el proyecto deberá ser consistente con su </a:t>
            </a:r>
            <a:r>
              <a:rPr lang="es-MX" dirty="0" smtClean="0">
                <a:solidFill>
                  <a:schemeClr val="tx2"/>
                </a:solidFill>
                <a:latin typeface="Calibri" pitchFamily="34" charset="0"/>
              </a:rPr>
              <a:t>PIFI</a:t>
            </a:r>
            <a:endParaRPr lang="es-MX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571750" y="214313"/>
            <a:ext cx="6572250" cy="928687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50000">
                <a:srgbClr val="ACACC8"/>
              </a:gs>
              <a:gs pos="100000">
                <a:schemeClr val="tx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b="1" dirty="0">
              <a:solidFill>
                <a:srgbClr val="FFFF00"/>
              </a:solidFill>
              <a:latin typeface="Arial" pitchFamily="34" charset="0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b="1" dirty="0">
                <a:solidFill>
                  <a:srgbClr val="FFFF00"/>
                </a:solidFill>
                <a:latin typeface="Arial" pitchFamily="34" charset="0"/>
                <a:cs typeface="+mn-cs"/>
              </a:rPr>
              <a:t>FONDO PARA LA AMPLIACIÓN DE LA OFERTA EDUCATIVA</a:t>
            </a:r>
            <a:br>
              <a:rPr lang="es-MX" sz="1400" b="1" dirty="0">
                <a:solidFill>
                  <a:srgbClr val="FFFF00"/>
                </a:solidFill>
                <a:latin typeface="Arial" pitchFamily="34" charset="0"/>
                <a:cs typeface="+mn-cs"/>
              </a:rPr>
            </a:br>
            <a:r>
              <a:rPr lang="es-MX" sz="1400" b="1" dirty="0">
                <a:solidFill>
                  <a:srgbClr val="FFFF00"/>
                </a:solidFill>
                <a:latin typeface="Arial" pitchFamily="34" charset="0"/>
                <a:cs typeface="+mn-cs"/>
              </a:rPr>
              <a:t>DE NIVEL </a:t>
            </a:r>
            <a:r>
              <a:rPr lang="es-MX" sz="1400" b="1" dirty="0" smtClean="0">
                <a:solidFill>
                  <a:srgbClr val="FFFF00"/>
                </a:solidFill>
                <a:latin typeface="Arial" pitchFamily="34" charset="0"/>
                <a:cs typeface="+mn-cs"/>
              </a:rPr>
              <a:t>SUPERIOR </a:t>
            </a:r>
            <a:r>
              <a:rPr lang="es-MX" sz="1400" b="1" dirty="0">
                <a:solidFill>
                  <a:srgbClr val="FFFF00"/>
                </a:solidFill>
                <a:latin typeface="Arial" pitchFamily="34" charset="0"/>
                <a:cs typeface="+mn-cs"/>
              </a:rPr>
              <a:t>(INCLUYE EQUIPAMIENTO E INFRAESTRUCTURA)</a:t>
            </a:r>
            <a:endParaRPr lang="es-ES" sz="2400" b="1" dirty="0">
              <a:solidFill>
                <a:srgbClr val="FFFF00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5" name="3 Imagen" descr="Secretaría de Educación Públ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214313"/>
            <a:ext cx="150495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665163" y="1571625"/>
            <a:ext cx="25234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MX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Modalidades</a:t>
            </a:r>
            <a:endParaRPr lang="es-MX" sz="28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7" name="6 Anillo"/>
          <p:cNvSpPr/>
          <p:nvPr/>
        </p:nvSpPr>
        <p:spPr>
          <a:xfrm>
            <a:off x="1428750" y="1785958"/>
            <a:ext cx="6143625" cy="4572000"/>
          </a:xfrm>
          <a:prstGeom prst="donut">
            <a:avLst>
              <a:gd name="adj" fmla="val 13815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634341" y="2237598"/>
            <a:ext cx="1742785" cy="92333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Inicio</a:t>
            </a:r>
          </a:p>
        </p:txBody>
      </p:sp>
      <p:sp>
        <p:nvSpPr>
          <p:cNvPr id="9" name="8 Rectángulo"/>
          <p:cNvSpPr/>
          <p:nvPr/>
        </p:nvSpPr>
        <p:spPr>
          <a:xfrm>
            <a:off x="2670069" y="5214982"/>
            <a:ext cx="3781484" cy="923330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Continuación</a:t>
            </a:r>
            <a:endParaRPr lang="es-MX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cxnSp>
        <p:nvCxnSpPr>
          <p:cNvPr id="10" name="9 Conector recto"/>
          <p:cNvCxnSpPr/>
          <p:nvPr/>
        </p:nvCxnSpPr>
        <p:spPr>
          <a:xfrm rot="5400000">
            <a:off x="2820988" y="4143406"/>
            <a:ext cx="3287712" cy="158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1 CuadroTexto"/>
          <p:cNvSpPr txBox="1">
            <a:spLocks noChangeArrowheads="1"/>
          </p:cNvSpPr>
          <p:nvPr/>
        </p:nvSpPr>
        <p:spPr bwMode="auto">
          <a:xfrm>
            <a:off x="2806700" y="3451256"/>
            <a:ext cx="1408113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MX" dirty="0">
                <a:solidFill>
                  <a:schemeClr val="tx2"/>
                </a:solidFill>
                <a:latin typeface="Calibri" pitchFamily="34" charset="0"/>
              </a:rPr>
              <a:t>NUEVA </a:t>
            </a:r>
          </a:p>
          <a:p>
            <a:pPr algn="ctr"/>
            <a:r>
              <a:rPr lang="es-MX" dirty="0">
                <a:solidFill>
                  <a:schemeClr val="tx2"/>
                </a:solidFill>
                <a:latin typeface="Calibri" pitchFamily="34" charset="0"/>
              </a:rPr>
              <a:t>INSTITUCIÓN</a:t>
            </a:r>
          </a:p>
          <a:p>
            <a:pPr algn="ctr"/>
            <a:r>
              <a:rPr lang="es-MX" dirty="0">
                <a:solidFill>
                  <a:schemeClr val="tx2"/>
                </a:solidFill>
                <a:latin typeface="Calibri" pitchFamily="34" charset="0"/>
              </a:rPr>
              <a:t>DE</a:t>
            </a:r>
          </a:p>
          <a:p>
            <a:pPr algn="ctr"/>
            <a:r>
              <a:rPr lang="es-MX" dirty="0">
                <a:solidFill>
                  <a:schemeClr val="tx2"/>
                </a:solidFill>
                <a:latin typeface="Calibri" pitchFamily="34" charset="0"/>
              </a:rPr>
              <a:t>EDUCACIÓN </a:t>
            </a:r>
          </a:p>
          <a:p>
            <a:pPr algn="ctr"/>
            <a:r>
              <a:rPr lang="es-MX" dirty="0">
                <a:solidFill>
                  <a:schemeClr val="tx2"/>
                </a:solidFill>
                <a:latin typeface="Calibri" pitchFamily="34" charset="0"/>
              </a:rPr>
              <a:t>SUPERIOR</a:t>
            </a:r>
          </a:p>
        </p:txBody>
      </p:sp>
      <p:sp>
        <p:nvSpPr>
          <p:cNvPr id="12" name="12 CuadroTexto"/>
          <p:cNvSpPr txBox="1">
            <a:spLocks noChangeArrowheads="1"/>
          </p:cNvSpPr>
          <p:nvPr/>
        </p:nvSpPr>
        <p:spPr bwMode="auto">
          <a:xfrm>
            <a:off x="4592638" y="3451256"/>
            <a:ext cx="180549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MX" dirty="0" smtClean="0">
                <a:solidFill>
                  <a:schemeClr val="tx2"/>
                </a:solidFill>
                <a:latin typeface="Calibri" pitchFamily="34" charset="0"/>
              </a:rPr>
              <a:t>NUEVO CAMPUS </a:t>
            </a:r>
          </a:p>
          <a:p>
            <a:pPr algn="ctr"/>
            <a:r>
              <a:rPr lang="es-MX" dirty="0" smtClean="0">
                <a:solidFill>
                  <a:schemeClr val="tx2"/>
                </a:solidFill>
                <a:latin typeface="Calibri" pitchFamily="34" charset="0"/>
              </a:rPr>
              <a:t>DE</a:t>
            </a:r>
            <a:endParaRPr lang="es-MX" dirty="0">
              <a:solidFill>
                <a:schemeClr val="tx2"/>
              </a:solidFill>
              <a:latin typeface="Calibri" pitchFamily="34" charset="0"/>
            </a:endParaRPr>
          </a:p>
          <a:p>
            <a:pPr algn="ctr"/>
            <a:r>
              <a:rPr lang="es-MX" dirty="0">
                <a:solidFill>
                  <a:schemeClr val="tx2"/>
                </a:solidFill>
                <a:latin typeface="Calibri" pitchFamily="34" charset="0"/>
              </a:rPr>
              <a:t>INSTITUCIÓN</a:t>
            </a:r>
          </a:p>
          <a:p>
            <a:pPr algn="ctr"/>
            <a:r>
              <a:rPr lang="es-MX" dirty="0">
                <a:solidFill>
                  <a:schemeClr val="tx2"/>
                </a:solidFill>
                <a:latin typeface="Calibri" pitchFamily="34" charset="0"/>
              </a:rPr>
              <a:t>DE</a:t>
            </a:r>
          </a:p>
          <a:p>
            <a:pPr algn="ctr"/>
            <a:r>
              <a:rPr lang="es-MX" dirty="0">
                <a:solidFill>
                  <a:schemeClr val="tx2"/>
                </a:solidFill>
                <a:latin typeface="Calibri" pitchFamily="34" charset="0"/>
              </a:rPr>
              <a:t>EDUCACIÓN </a:t>
            </a:r>
          </a:p>
          <a:p>
            <a:pPr algn="ctr"/>
            <a:r>
              <a:rPr lang="es-MX" dirty="0">
                <a:solidFill>
                  <a:schemeClr val="tx2"/>
                </a:solidFill>
                <a:latin typeface="Calibri" pitchFamily="34" charset="0"/>
              </a:rPr>
              <a:t>SUPERIOR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40CF-B77A-4583-95F3-48C0865ED29E}" type="slidenum">
              <a:rPr lang="es-ES" smtClean="0"/>
              <a:pPr/>
              <a:t>15</a:t>
            </a:fld>
            <a:endParaRPr lang="es-ES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571750" y="214313"/>
            <a:ext cx="6572250" cy="928687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50000">
                <a:srgbClr val="ACACC8"/>
              </a:gs>
              <a:gs pos="100000">
                <a:schemeClr val="tx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b="1" dirty="0">
              <a:solidFill>
                <a:srgbClr val="FFFF00"/>
              </a:solidFill>
              <a:latin typeface="Arial" pitchFamily="34" charset="0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b="1" dirty="0">
                <a:solidFill>
                  <a:srgbClr val="FFFF00"/>
                </a:solidFill>
                <a:latin typeface="Arial" pitchFamily="34" charset="0"/>
                <a:cs typeface="+mn-cs"/>
              </a:rPr>
              <a:t>FONDO PARA LA AMPLIACIÓN DE LA OFERTA EDUCATIVA</a:t>
            </a:r>
            <a:br>
              <a:rPr lang="es-MX" sz="1400" b="1" dirty="0">
                <a:solidFill>
                  <a:srgbClr val="FFFF00"/>
                </a:solidFill>
                <a:latin typeface="Arial" pitchFamily="34" charset="0"/>
                <a:cs typeface="+mn-cs"/>
              </a:rPr>
            </a:br>
            <a:r>
              <a:rPr lang="es-MX" sz="1400" b="1" dirty="0">
                <a:solidFill>
                  <a:srgbClr val="FFFF00"/>
                </a:solidFill>
                <a:latin typeface="Arial" pitchFamily="34" charset="0"/>
                <a:cs typeface="+mn-cs"/>
              </a:rPr>
              <a:t>DE NIVEL </a:t>
            </a:r>
            <a:r>
              <a:rPr lang="es-MX" sz="1400" b="1" dirty="0" smtClean="0">
                <a:solidFill>
                  <a:srgbClr val="FFFF00"/>
                </a:solidFill>
                <a:latin typeface="Arial" pitchFamily="34" charset="0"/>
                <a:cs typeface="+mn-cs"/>
              </a:rPr>
              <a:t>SUPERIOR </a:t>
            </a:r>
            <a:r>
              <a:rPr lang="es-MX" sz="1400" b="1" dirty="0">
                <a:solidFill>
                  <a:srgbClr val="FFFF00"/>
                </a:solidFill>
                <a:latin typeface="Arial" pitchFamily="34" charset="0"/>
                <a:cs typeface="+mn-cs"/>
              </a:rPr>
              <a:t>(INCLUYE EQUIPAMIENTO E INFRAESTRUCTURA)</a:t>
            </a:r>
            <a:endParaRPr lang="es-ES" sz="2400" b="1" dirty="0">
              <a:solidFill>
                <a:srgbClr val="FFFF00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4" name="3 Imagen" descr="Secretaría de Educación Públ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214313"/>
            <a:ext cx="150495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714348" y="2274838"/>
            <a:ext cx="77153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En caso de que los proyectos reciban asignaciones presupuestales y el gobierno estatal no se comprometa, mediante convenio, a aportar los recursos de contrapartida, no se liberará el recurso federal y se procederá a reasignarlos a otras instituciones que cumplan con las condiciones establecidas por estos lineamientos.</a:t>
            </a:r>
          </a:p>
          <a:p>
            <a:pPr algn="just"/>
            <a:endParaRPr lang="es-MX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just"/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Los proyectos serán evaluados por especialistas externos designados por la Subsecretaría de Educación Superior (SES). Con base en dicho dictamen, la DGESU propondrá a la SES la asignación de los recursos, considerando —entre otros— criterios de costo–beneficio. La asignación final de recursos será responsabilidad de la SES.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4348" y="1643050"/>
            <a:ext cx="7158030" cy="2543180"/>
          </a:xfrm>
        </p:spPr>
        <p:txBody>
          <a:bodyPr>
            <a:noAutofit/>
          </a:bodyPr>
          <a:lstStyle/>
          <a:p>
            <a:pPr indent="14288" algn="just">
              <a:buNone/>
            </a:pPr>
            <a:r>
              <a:rPr lang="es-MX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Lineamientos para participar:</a:t>
            </a:r>
          </a:p>
          <a:p>
            <a:pPr indent="14288" algn="just">
              <a:buNone/>
            </a:pPr>
            <a:endParaRPr lang="es-MX" sz="2600" b="1" dirty="0" smtClean="0"/>
          </a:p>
          <a:p>
            <a:pPr indent="14288" algn="just">
              <a:buAutoNum type="arabicPeriod"/>
            </a:pPr>
            <a:r>
              <a:rPr lang="es-MX" sz="2600" dirty="0" smtClean="0"/>
              <a:t> Entregar el proyecto en tiempo y forma</a:t>
            </a:r>
          </a:p>
          <a:p>
            <a:pPr indent="14288" algn="just">
              <a:buAutoNum type="arabicPeriod"/>
            </a:pPr>
            <a:r>
              <a:rPr lang="es-MX" sz="2600" dirty="0" smtClean="0"/>
              <a:t>Ejercer el 100% del Fondo de Ampliación de la Oferta 2008  </a:t>
            </a:r>
          </a:p>
          <a:p>
            <a:pPr indent="14288" algn="just">
              <a:buAutoNum type="arabicPeriod"/>
            </a:pPr>
            <a:r>
              <a:rPr lang="es-MX" sz="2600" dirty="0" smtClean="0"/>
              <a:t> Aval de COEPES</a:t>
            </a:r>
          </a:p>
          <a:p>
            <a:pPr indent="14288" algn="just">
              <a:buAutoNum type="arabicPeriod"/>
            </a:pPr>
            <a:r>
              <a:rPr lang="es-MX" sz="2600" dirty="0" smtClean="0"/>
              <a:t> Oficio de participación del 50% del Gobierno del Estado</a:t>
            </a:r>
          </a:p>
          <a:p>
            <a:pPr indent="14288" algn="just">
              <a:buAutoNum type="arabicPeriod"/>
            </a:pPr>
            <a:endParaRPr lang="es-MX" sz="2600" dirty="0" smtClean="0"/>
          </a:p>
          <a:p>
            <a:pPr indent="14288" algn="just">
              <a:buAutoNum type="arabicPeriod"/>
            </a:pPr>
            <a:endParaRPr lang="es-MX" sz="2600" b="1" dirty="0" smtClean="0"/>
          </a:p>
          <a:p>
            <a:pPr algn="just">
              <a:buNone/>
            </a:pPr>
            <a:endParaRPr lang="es-MX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Secretaría de Educación Públ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7050" y="714369"/>
            <a:ext cx="264795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214313" y="3055996"/>
            <a:ext cx="8643937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3200" b="1" dirty="0">
                <a:solidFill>
                  <a:srgbClr val="798992"/>
                </a:solidFill>
              </a:rPr>
              <a:t> </a:t>
            </a:r>
          </a:p>
          <a:p>
            <a:pPr algn="ctr"/>
            <a:r>
              <a:rPr lang="es-MX" sz="2000" b="1" dirty="0">
                <a:solidFill>
                  <a:srgbClr val="798992"/>
                </a:solidFill>
                <a:latin typeface="+mj-lt"/>
              </a:rPr>
              <a:t>FONDO PARA LA AMPLIACIÓN DE LA OFERTA EDUCATIVA DE NIVEL SUPERIOR</a:t>
            </a:r>
          </a:p>
          <a:p>
            <a:pPr algn="ctr"/>
            <a:r>
              <a:rPr lang="es-MX" sz="2000" b="1" dirty="0" smtClean="0">
                <a:solidFill>
                  <a:srgbClr val="798992"/>
                </a:solidFill>
                <a:latin typeface="+mj-lt"/>
              </a:rPr>
              <a:t>(</a:t>
            </a:r>
            <a:r>
              <a:rPr lang="es-MX" sz="2000" b="1" dirty="0">
                <a:solidFill>
                  <a:srgbClr val="798992"/>
                </a:solidFill>
                <a:latin typeface="+mj-lt"/>
              </a:rPr>
              <a:t>INCLUYE EQUIPAMIENTO E INFRAESTRUCTURA)</a:t>
            </a:r>
          </a:p>
          <a:p>
            <a:pPr algn="ctr"/>
            <a:endParaRPr lang="es-MX" sz="3200" b="1" dirty="0">
              <a:solidFill>
                <a:srgbClr val="798992"/>
              </a:solidFill>
            </a:endParaRPr>
          </a:p>
          <a:p>
            <a:pPr algn="ctr"/>
            <a:endParaRPr lang="es-MX" sz="3200" b="1" dirty="0">
              <a:solidFill>
                <a:srgbClr val="79899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00034" y="2000240"/>
            <a:ext cx="3848939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/>
              <a:t>Secretaría General</a:t>
            </a:r>
          </a:p>
          <a:p>
            <a:endParaRPr lang="es-ES" sz="1400" b="1" dirty="0" smtClean="0"/>
          </a:p>
          <a:p>
            <a:r>
              <a:rPr lang="es-ES" sz="1400" dirty="0" smtClean="0"/>
              <a:t>Coordinación de Control Escolar</a:t>
            </a:r>
          </a:p>
          <a:p>
            <a:r>
              <a:rPr lang="es-ES" sz="1400" dirty="0" smtClean="0"/>
              <a:t>Coordinación General de Recursos Humanos</a:t>
            </a:r>
          </a:p>
          <a:p>
            <a:r>
              <a:rPr lang="es-ES" sz="1400" dirty="0" smtClean="0"/>
              <a:t>Coordinación General de Patrimonio</a:t>
            </a:r>
          </a:p>
          <a:p>
            <a:r>
              <a:rPr lang="es-ES" sz="1400" dirty="0" smtClean="0"/>
              <a:t>Coordinación General de Servicios a Universitarios</a:t>
            </a:r>
          </a:p>
          <a:p>
            <a:endParaRPr lang="es-ES" sz="1400" dirty="0"/>
          </a:p>
        </p:txBody>
      </p:sp>
      <p:sp>
        <p:nvSpPr>
          <p:cNvPr id="5" name="4 Rectángulo"/>
          <p:cNvSpPr/>
          <p:nvPr/>
        </p:nvSpPr>
        <p:spPr>
          <a:xfrm>
            <a:off x="4857752" y="428604"/>
            <a:ext cx="38283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4288" algn="just">
              <a:buNone/>
            </a:pPr>
            <a:r>
              <a:rPr lang="es-MX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Dependencias participantes:</a:t>
            </a:r>
          </a:p>
        </p:txBody>
      </p:sp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2" cstate="print"/>
          <a:srcRect t="8249" b="15606"/>
          <a:stretch>
            <a:fillRect/>
          </a:stretch>
        </p:blipFill>
        <p:spPr bwMode="auto">
          <a:xfrm>
            <a:off x="500034" y="5357826"/>
            <a:ext cx="1071570" cy="29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5357826"/>
            <a:ext cx="1125763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5411663"/>
            <a:ext cx="1714512" cy="23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5429264"/>
            <a:ext cx="1266818" cy="242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20" y="5500702"/>
            <a:ext cx="1294543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900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0232" y="5786454"/>
            <a:ext cx="790576" cy="279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904" name="Picture 16" descr="http://www.patrimonio.udg.mx/imagenes/logo_cor1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7686" y="5715016"/>
            <a:ext cx="709643" cy="366705"/>
          </a:xfrm>
          <a:prstGeom prst="rect">
            <a:avLst/>
          </a:prstGeom>
          <a:noFill/>
        </p:spPr>
      </p:pic>
      <p:sp>
        <p:nvSpPr>
          <p:cNvPr id="19" name="18 Rectángulo"/>
          <p:cNvSpPr/>
          <p:nvPr/>
        </p:nvSpPr>
        <p:spPr>
          <a:xfrm>
            <a:off x="5715008" y="5786454"/>
            <a:ext cx="13573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800" b="1" dirty="0" smtClean="0">
                <a:latin typeface="Times New Roman" pitchFamily="18" charset="0"/>
                <a:cs typeface="Times New Roman" pitchFamily="18" charset="0"/>
              </a:rPr>
              <a:t>COORDINACIÓN DE</a:t>
            </a:r>
          </a:p>
          <a:p>
            <a:pPr algn="just"/>
            <a:r>
              <a:rPr lang="es-ES" sz="800" b="1" dirty="0" smtClean="0">
                <a:latin typeface="Times New Roman" pitchFamily="18" charset="0"/>
                <a:cs typeface="Times New Roman" pitchFamily="18" charset="0"/>
              </a:rPr>
              <a:t>CONTROL ESCOLAR</a:t>
            </a:r>
            <a:endParaRPr lang="es-ES" sz="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5906" name="Picture 18" descr="ciep | Inicio del Portal Web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29520" y="5857892"/>
            <a:ext cx="1302496" cy="285752"/>
          </a:xfrm>
          <a:prstGeom prst="rect">
            <a:avLst/>
          </a:prstGeom>
          <a:noFill/>
        </p:spPr>
      </p:pic>
      <p:pic>
        <p:nvPicPr>
          <p:cNvPr id="21" name="20 Imagen" descr="copladi chico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00034" y="5715016"/>
            <a:ext cx="842968" cy="428628"/>
          </a:xfrm>
          <a:prstGeom prst="rect">
            <a:avLst/>
          </a:prstGeom>
        </p:spPr>
      </p:pic>
      <p:pic>
        <p:nvPicPr>
          <p:cNvPr id="24" name="23 Imagen" descr="cgav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215074" y="5429264"/>
            <a:ext cx="1000566" cy="306514"/>
          </a:xfrm>
          <a:prstGeom prst="rect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4643438" y="2071678"/>
            <a:ext cx="402584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err="1" smtClean="0"/>
              <a:t>Vicerrectoría</a:t>
            </a:r>
            <a:r>
              <a:rPr lang="es-ES" sz="1400" b="1" dirty="0" smtClean="0"/>
              <a:t> Ejecutiva</a:t>
            </a:r>
          </a:p>
          <a:p>
            <a:r>
              <a:rPr lang="es-ES" sz="1400" dirty="0" smtClean="0"/>
              <a:t>Coordinación General Académica</a:t>
            </a:r>
          </a:p>
          <a:p>
            <a:r>
              <a:rPr lang="es-ES" sz="1400" dirty="0" smtClean="0"/>
              <a:t>Coordinación de Innovación Educativa y Pregrado</a:t>
            </a:r>
          </a:p>
          <a:p>
            <a:r>
              <a:rPr lang="es-ES" sz="1400" dirty="0" smtClean="0"/>
              <a:t>Dirección de Finanzas</a:t>
            </a:r>
          </a:p>
          <a:p>
            <a:r>
              <a:rPr lang="es-ES" sz="1400" dirty="0" smtClean="0"/>
              <a:t>Coordinación General Administrativa</a:t>
            </a:r>
          </a:p>
          <a:p>
            <a:r>
              <a:rPr lang="es-ES" sz="1400" dirty="0" smtClean="0"/>
              <a:t>Coordinación General de Tecnologías de Información</a:t>
            </a:r>
          </a:p>
          <a:p>
            <a:r>
              <a:rPr lang="es-ES" sz="1400" dirty="0" smtClean="0"/>
              <a:t>COPLADI</a:t>
            </a:r>
          </a:p>
          <a:p>
            <a:endParaRPr lang="es-E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2910" y="500042"/>
            <a:ext cx="7158030" cy="2543180"/>
          </a:xfrm>
        </p:spPr>
        <p:txBody>
          <a:bodyPr>
            <a:noAutofit/>
          </a:bodyPr>
          <a:lstStyle/>
          <a:p>
            <a:pPr indent="14288" algn="just">
              <a:buNone/>
            </a:pPr>
            <a:r>
              <a:rPr lang="es-MX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GUIÓN DEL TRABAJO:</a:t>
            </a:r>
          </a:p>
          <a:p>
            <a:pPr indent="14288" algn="just">
              <a:buNone/>
            </a:pPr>
            <a:endParaRPr lang="es-MX" sz="2600" b="1" dirty="0" smtClean="0"/>
          </a:p>
          <a:p>
            <a:pPr indent="14288" algn="just">
              <a:buAutoNum type="arabicPeriod"/>
            </a:pPr>
            <a:r>
              <a:rPr lang="es-MX" sz="2600" b="1" dirty="0" smtClean="0"/>
              <a:t>Necesidad de Incremento de la Matrícula 	</a:t>
            </a:r>
          </a:p>
          <a:p>
            <a:pPr indent="14288" algn="just">
              <a:buNone/>
            </a:pPr>
            <a:r>
              <a:rPr lang="es-MX" sz="2000" b="1" dirty="0" smtClean="0"/>
              <a:t>	a) PDI 2030</a:t>
            </a:r>
          </a:p>
          <a:p>
            <a:pPr indent="14288" algn="just">
              <a:buNone/>
            </a:pPr>
            <a:r>
              <a:rPr lang="es-MX" sz="2000" b="1" dirty="0" smtClean="0"/>
              <a:t>	b) Fondo para la Ampliación de la Oferta Educativa de 	nivel superior (nuevos Centros)</a:t>
            </a:r>
          </a:p>
          <a:p>
            <a:pPr indent="14288" algn="just">
              <a:buNone/>
            </a:pPr>
            <a:r>
              <a:rPr lang="es-MX" sz="2000" b="1" dirty="0" smtClean="0"/>
              <a:t>	c) Interés de los municipios</a:t>
            </a:r>
          </a:p>
          <a:p>
            <a:pPr indent="14288" algn="just">
              <a:buNone/>
            </a:pPr>
            <a:r>
              <a:rPr lang="es-MX" sz="2600" b="1" dirty="0" smtClean="0"/>
              <a:t>2. Condición demográfica y socioeconómica de Jalisco y los municipios interesados</a:t>
            </a:r>
          </a:p>
          <a:p>
            <a:pPr indent="14288" algn="just">
              <a:buNone/>
            </a:pPr>
            <a:r>
              <a:rPr lang="es-MX" sz="2600" b="1" dirty="0" smtClean="0"/>
              <a:t>3. Demanda educativa</a:t>
            </a:r>
          </a:p>
          <a:p>
            <a:pPr indent="14288" algn="just">
              <a:buNone/>
            </a:pPr>
            <a:r>
              <a:rPr lang="es-MX" sz="2600" b="1" dirty="0" smtClean="0"/>
              <a:t>4. Propuesta de oferta académica</a:t>
            </a:r>
          </a:p>
          <a:p>
            <a:pPr indent="14288" algn="just">
              <a:buNone/>
            </a:pPr>
            <a:r>
              <a:rPr lang="es-MX" sz="2600" b="1" dirty="0" smtClean="0"/>
              <a:t>5. Propuestas para la toma de decisiones</a:t>
            </a:r>
          </a:p>
          <a:p>
            <a:pPr indent="14288" algn="just">
              <a:buAutoNum type="arabicPeriod"/>
            </a:pPr>
            <a:endParaRPr lang="es-MX" sz="2600" b="1" dirty="0" smtClean="0"/>
          </a:p>
          <a:p>
            <a:pPr algn="just">
              <a:buNone/>
            </a:pPr>
            <a:endParaRPr lang="es-MX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 idx="4294967295"/>
          </p:nvPr>
        </p:nvSpPr>
        <p:spPr>
          <a:xfrm>
            <a:off x="762000" y="646113"/>
            <a:ext cx="8382000" cy="685800"/>
          </a:xfrm>
        </p:spPr>
        <p:txBody>
          <a:bodyPr/>
          <a:lstStyle/>
          <a:p>
            <a:pPr eaLnBrk="1" hangingPunct="1"/>
            <a:r>
              <a:rPr lang="es-ES_tradnl" sz="2300" b="1" dirty="0" smtClean="0">
                <a:solidFill>
                  <a:srgbClr val="798992"/>
                </a:solidFill>
                <a:latin typeface="Trebuchet MS" pitchFamily="34" charset="0"/>
                <a:ea typeface="ヒラギノ角ゴ Pro W3"/>
                <a:cs typeface="Trebuchet MS" pitchFamily="34" charset="0"/>
              </a:rPr>
              <a:t>Posición de México en la cobertura de educación superior</a:t>
            </a: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3760788" y="6237288"/>
            <a:ext cx="5149850" cy="1933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</a:pPr>
            <a:r>
              <a:rPr lang="es-ES" sz="800" dirty="0">
                <a:latin typeface="+mj-lt"/>
              </a:rPr>
              <a:t>Fuente:  PNDU, Informe sobre desarrollo humano, 2006 y UNESCO WEI, base de datos “ </a:t>
            </a:r>
            <a:r>
              <a:rPr lang="es-ES" sz="800" i="1" dirty="0" err="1">
                <a:latin typeface="+mj-lt"/>
              </a:rPr>
              <a:t>tertiary</a:t>
            </a:r>
            <a:r>
              <a:rPr lang="es-ES" sz="800" i="1" dirty="0">
                <a:latin typeface="+mj-lt"/>
              </a:rPr>
              <a:t> </a:t>
            </a:r>
            <a:r>
              <a:rPr lang="es-ES" sz="800" i="1" dirty="0" err="1">
                <a:latin typeface="+mj-lt"/>
              </a:rPr>
              <a:t>indicators</a:t>
            </a:r>
            <a:r>
              <a:rPr lang="es-ES" sz="800" dirty="0">
                <a:latin typeface="+mj-lt"/>
              </a:rPr>
              <a:t>”.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 rot="-5400000">
            <a:off x="-1747044" y="3434557"/>
            <a:ext cx="4176713" cy="215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50000"/>
              </a:spcBef>
            </a:pPr>
            <a:r>
              <a:rPr lang="es-MX" sz="1000" b="1">
                <a:latin typeface="Georgia" pitchFamily="18" charset="0"/>
              </a:rPr>
              <a:t>PIB a paridad del poder adquisitivo en dólares EE.UU (2004)</a:t>
            </a:r>
            <a:endParaRPr lang="es-ES" sz="1000" b="1">
              <a:latin typeface="Georgia" pitchFamily="18" charset="0"/>
            </a:endParaRPr>
          </a:p>
        </p:txBody>
      </p:sp>
      <p:grpSp>
        <p:nvGrpSpPr>
          <p:cNvPr id="2" name="Group 6"/>
          <p:cNvGrpSpPr>
            <a:grpSpLocks noChangeAspect="1"/>
          </p:cNvGrpSpPr>
          <p:nvPr/>
        </p:nvGrpSpPr>
        <p:grpSpPr bwMode="auto">
          <a:xfrm>
            <a:off x="341313" y="1236663"/>
            <a:ext cx="8256587" cy="5064125"/>
            <a:chOff x="295" y="845"/>
            <a:chExt cx="5201" cy="3190"/>
          </a:xfrm>
        </p:grpSpPr>
        <p:sp>
          <p:nvSpPr>
            <p:cNvPr id="14348" name="AutoShape 7"/>
            <p:cNvSpPr>
              <a:spLocks noChangeAspect="1" noChangeArrowheads="1" noTextEdit="1"/>
            </p:cNvSpPr>
            <p:nvPr/>
          </p:nvSpPr>
          <p:spPr bwMode="auto">
            <a:xfrm>
              <a:off x="295" y="845"/>
              <a:ext cx="5201" cy="3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403" y="915"/>
              <a:ext cx="5042" cy="2996"/>
              <a:chOff x="403" y="915"/>
              <a:chExt cx="5042" cy="2996"/>
            </a:xfrm>
          </p:grpSpPr>
          <p:sp>
            <p:nvSpPr>
              <p:cNvPr id="14350" name="Rectangle 9"/>
              <p:cNvSpPr>
                <a:spLocks noChangeArrowheads="1"/>
              </p:cNvSpPr>
              <p:nvPr/>
            </p:nvSpPr>
            <p:spPr bwMode="auto">
              <a:xfrm>
                <a:off x="544" y="915"/>
                <a:ext cx="4901" cy="27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351" name="Line 10"/>
              <p:cNvSpPr>
                <a:spLocks noChangeShapeType="1"/>
              </p:cNvSpPr>
              <p:nvPr/>
            </p:nvSpPr>
            <p:spPr bwMode="auto">
              <a:xfrm>
                <a:off x="544" y="3659"/>
                <a:ext cx="490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4352" name="Line 11"/>
              <p:cNvSpPr>
                <a:spLocks noChangeShapeType="1"/>
              </p:cNvSpPr>
              <p:nvPr/>
            </p:nvSpPr>
            <p:spPr bwMode="auto">
              <a:xfrm>
                <a:off x="786" y="3659"/>
                <a:ext cx="1" cy="5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4353" name="Line 12"/>
              <p:cNvSpPr>
                <a:spLocks noChangeShapeType="1"/>
              </p:cNvSpPr>
              <p:nvPr/>
            </p:nvSpPr>
            <p:spPr bwMode="auto">
              <a:xfrm>
                <a:off x="1667" y="3659"/>
                <a:ext cx="1" cy="5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4354" name="Line 13"/>
              <p:cNvSpPr>
                <a:spLocks noChangeShapeType="1"/>
              </p:cNvSpPr>
              <p:nvPr/>
            </p:nvSpPr>
            <p:spPr bwMode="auto">
              <a:xfrm>
                <a:off x="2554" y="3659"/>
                <a:ext cx="1" cy="5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4355" name="Line 14"/>
              <p:cNvSpPr>
                <a:spLocks noChangeShapeType="1"/>
              </p:cNvSpPr>
              <p:nvPr/>
            </p:nvSpPr>
            <p:spPr bwMode="auto">
              <a:xfrm>
                <a:off x="3435" y="3659"/>
                <a:ext cx="1" cy="5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4356" name="Line 15"/>
              <p:cNvSpPr>
                <a:spLocks noChangeShapeType="1"/>
              </p:cNvSpPr>
              <p:nvPr/>
            </p:nvSpPr>
            <p:spPr bwMode="auto">
              <a:xfrm>
                <a:off x="4315" y="3659"/>
                <a:ext cx="1" cy="5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4357" name="Line 16"/>
              <p:cNvSpPr>
                <a:spLocks noChangeShapeType="1"/>
              </p:cNvSpPr>
              <p:nvPr/>
            </p:nvSpPr>
            <p:spPr bwMode="auto">
              <a:xfrm>
                <a:off x="5202" y="3659"/>
                <a:ext cx="1" cy="5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4358" name="Rectangle 17"/>
              <p:cNvSpPr>
                <a:spLocks noChangeArrowheads="1"/>
              </p:cNvSpPr>
              <p:nvPr/>
            </p:nvSpPr>
            <p:spPr bwMode="auto">
              <a:xfrm>
                <a:off x="767" y="3716"/>
                <a:ext cx="40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900">
                    <a:solidFill>
                      <a:srgbClr val="000000"/>
                    </a:solidFill>
                  </a:rPr>
                  <a:t>0</a:t>
                </a:r>
                <a:endParaRPr lang="es-ES"/>
              </a:p>
            </p:txBody>
          </p:sp>
          <p:sp>
            <p:nvSpPr>
              <p:cNvPr id="14359" name="Rectangle 18"/>
              <p:cNvSpPr>
                <a:spLocks noChangeArrowheads="1"/>
              </p:cNvSpPr>
              <p:nvPr/>
            </p:nvSpPr>
            <p:spPr bwMode="auto">
              <a:xfrm>
                <a:off x="1635" y="3716"/>
                <a:ext cx="80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900">
                    <a:solidFill>
                      <a:srgbClr val="000000"/>
                    </a:solidFill>
                  </a:rPr>
                  <a:t>20</a:t>
                </a:r>
                <a:endParaRPr lang="es-ES"/>
              </a:p>
            </p:txBody>
          </p:sp>
          <p:sp>
            <p:nvSpPr>
              <p:cNvPr id="14360" name="Rectangle 19"/>
              <p:cNvSpPr>
                <a:spLocks noChangeArrowheads="1"/>
              </p:cNvSpPr>
              <p:nvPr/>
            </p:nvSpPr>
            <p:spPr bwMode="auto">
              <a:xfrm>
                <a:off x="2516" y="3716"/>
                <a:ext cx="80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900">
                    <a:solidFill>
                      <a:srgbClr val="000000"/>
                    </a:solidFill>
                  </a:rPr>
                  <a:t>40</a:t>
                </a:r>
                <a:endParaRPr lang="es-ES"/>
              </a:p>
            </p:txBody>
          </p:sp>
          <p:sp>
            <p:nvSpPr>
              <p:cNvPr id="14361" name="Rectangle 20"/>
              <p:cNvSpPr>
                <a:spLocks noChangeArrowheads="1"/>
              </p:cNvSpPr>
              <p:nvPr/>
            </p:nvSpPr>
            <p:spPr bwMode="auto">
              <a:xfrm>
                <a:off x="3396" y="3716"/>
                <a:ext cx="80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900">
                    <a:solidFill>
                      <a:srgbClr val="000000"/>
                    </a:solidFill>
                  </a:rPr>
                  <a:t>60</a:t>
                </a:r>
                <a:endParaRPr lang="es-ES"/>
              </a:p>
            </p:txBody>
          </p:sp>
          <p:sp>
            <p:nvSpPr>
              <p:cNvPr id="14362" name="Rectangle 21"/>
              <p:cNvSpPr>
                <a:spLocks noChangeArrowheads="1"/>
              </p:cNvSpPr>
              <p:nvPr/>
            </p:nvSpPr>
            <p:spPr bwMode="auto">
              <a:xfrm>
                <a:off x="4283" y="3716"/>
                <a:ext cx="80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900">
                    <a:solidFill>
                      <a:srgbClr val="000000"/>
                    </a:solidFill>
                  </a:rPr>
                  <a:t>80</a:t>
                </a:r>
                <a:endParaRPr lang="es-ES"/>
              </a:p>
            </p:txBody>
          </p:sp>
          <p:sp>
            <p:nvSpPr>
              <p:cNvPr id="14363" name="Rectangle 22"/>
              <p:cNvSpPr>
                <a:spLocks noChangeArrowheads="1"/>
              </p:cNvSpPr>
              <p:nvPr/>
            </p:nvSpPr>
            <p:spPr bwMode="auto">
              <a:xfrm>
                <a:off x="5151" y="3716"/>
                <a:ext cx="120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900">
                    <a:solidFill>
                      <a:srgbClr val="000000"/>
                    </a:solidFill>
                  </a:rPr>
                  <a:t>100</a:t>
                </a:r>
                <a:endParaRPr lang="es-ES"/>
              </a:p>
            </p:txBody>
          </p:sp>
          <p:sp>
            <p:nvSpPr>
              <p:cNvPr id="14364" name="Rectangle 23"/>
              <p:cNvSpPr>
                <a:spLocks noChangeArrowheads="1"/>
              </p:cNvSpPr>
              <p:nvPr/>
            </p:nvSpPr>
            <p:spPr bwMode="auto">
              <a:xfrm>
                <a:off x="1986" y="3818"/>
                <a:ext cx="2014" cy="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1200" b="1">
                    <a:solidFill>
                      <a:srgbClr val="000000"/>
                    </a:solidFill>
                    <a:latin typeface="Georgia" pitchFamily="18" charset="0"/>
                  </a:rPr>
                  <a:t>Cobertura de educación superior (2004)</a:t>
                </a:r>
                <a:endParaRPr lang="es-ES">
                  <a:latin typeface="Georgia" pitchFamily="18" charset="0"/>
                </a:endParaRPr>
              </a:p>
            </p:txBody>
          </p:sp>
          <p:sp>
            <p:nvSpPr>
              <p:cNvPr id="14365" name="Line 24"/>
              <p:cNvSpPr>
                <a:spLocks noChangeShapeType="1"/>
              </p:cNvSpPr>
              <p:nvPr/>
            </p:nvSpPr>
            <p:spPr bwMode="auto">
              <a:xfrm flipV="1">
                <a:off x="544" y="915"/>
                <a:ext cx="1" cy="27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4366" name="Line 25"/>
              <p:cNvSpPr>
                <a:spLocks noChangeShapeType="1"/>
              </p:cNvSpPr>
              <p:nvPr/>
            </p:nvSpPr>
            <p:spPr bwMode="auto">
              <a:xfrm flipH="1">
                <a:off x="486" y="3525"/>
                <a:ext cx="5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4367" name="Line 26"/>
              <p:cNvSpPr>
                <a:spLocks noChangeShapeType="1"/>
              </p:cNvSpPr>
              <p:nvPr/>
            </p:nvSpPr>
            <p:spPr bwMode="auto">
              <a:xfrm flipH="1">
                <a:off x="486" y="2906"/>
                <a:ext cx="5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4368" name="Line 27"/>
              <p:cNvSpPr>
                <a:spLocks noChangeShapeType="1"/>
              </p:cNvSpPr>
              <p:nvPr/>
            </p:nvSpPr>
            <p:spPr bwMode="auto">
              <a:xfrm flipH="1">
                <a:off x="486" y="2287"/>
                <a:ext cx="5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4369" name="Line 28"/>
              <p:cNvSpPr>
                <a:spLocks noChangeShapeType="1"/>
              </p:cNvSpPr>
              <p:nvPr/>
            </p:nvSpPr>
            <p:spPr bwMode="auto">
              <a:xfrm flipH="1">
                <a:off x="486" y="1668"/>
                <a:ext cx="5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4370" name="Line 29"/>
              <p:cNvSpPr>
                <a:spLocks noChangeShapeType="1"/>
              </p:cNvSpPr>
              <p:nvPr/>
            </p:nvSpPr>
            <p:spPr bwMode="auto">
              <a:xfrm flipH="1">
                <a:off x="486" y="1049"/>
                <a:ext cx="5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4371" name="Rectangle 30"/>
              <p:cNvSpPr>
                <a:spLocks noChangeArrowheads="1"/>
              </p:cNvSpPr>
              <p:nvPr/>
            </p:nvSpPr>
            <p:spPr bwMode="auto">
              <a:xfrm>
                <a:off x="442" y="3474"/>
                <a:ext cx="40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900">
                    <a:solidFill>
                      <a:srgbClr val="000000"/>
                    </a:solidFill>
                  </a:rPr>
                  <a:t>0</a:t>
                </a:r>
                <a:endParaRPr lang="es-ES"/>
              </a:p>
            </p:txBody>
          </p:sp>
          <p:sp>
            <p:nvSpPr>
              <p:cNvPr id="14372" name="Rectangle 31"/>
              <p:cNvSpPr>
                <a:spLocks noChangeArrowheads="1"/>
              </p:cNvSpPr>
              <p:nvPr/>
            </p:nvSpPr>
            <p:spPr bwMode="auto">
              <a:xfrm>
                <a:off x="410" y="2861"/>
                <a:ext cx="80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900">
                    <a:solidFill>
                      <a:srgbClr val="000000"/>
                    </a:solidFill>
                  </a:rPr>
                  <a:t>10</a:t>
                </a:r>
                <a:endParaRPr lang="es-ES"/>
              </a:p>
            </p:txBody>
          </p:sp>
          <p:sp>
            <p:nvSpPr>
              <p:cNvPr id="14373" name="Rectangle 32"/>
              <p:cNvSpPr>
                <a:spLocks noChangeArrowheads="1"/>
              </p:cNvSpPr>
              <p:nvPr/>
            </p:nvSpPr>
            <p:spPr bwMode="auto">
              <a:xfrm>
                <a:off x="403" y="2242"/>
                <a:ext cx="80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900">
                    <a:solidFill>
                      <a:srgbClr val="000000"/>
                    </a:solidFill>
                  </a:rPr>
                  <a:t>20</a:t>
                </a:r>
                <a:endParaRPr lang="es-ES"/>
              </a:p>
            </p:txBody>
          </p:sp>
          <p:sp>
            <p:nvSpPr>
              <p:cNvPr id="14374" name="Rectangle 33"/>
              <p:cNvSpPr>
                <a:spLocks noChangeArrowheads="1"/>
              </p:cNvSpPr>
              <p:nvPr/>
            </p:nvSpPr>
            <p:spPr bwMode="auto">
              <a:xfrm>
                <a:off x="403" y="1624"/>
                <a:ext cx="80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900">
                    <a:solidFill>
                      <a:srgbClr val="000000"/>
                    </a:solidFill>
                  </a:rPr>
                  <a:t>30</a:t>
                </a:r>
                <a:endParaRPr lang="es-ES"/>
              </a:p>
            </p:txBody>
          </p:sp>
          <p:sp>
            <p:nvSpPr>
              <p:cNvPr id="14375" name="Rectangle 34"/>
              <p:cNvSpPr>
                <a:spLocks noChangeArrowheads="1"/>
              </p:cNvSpPr>
              <p:nvPr/>
            </p:nvSpPr>
            <p:spPr bwMode="auto">
              <a:xfrm>
                <a:off x="403" y="1005"/>
                <a:ext cx="80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900">
                    <a:solidFill>
                      <a:srgbClr val="000000"/>
                    </a:solidFill>
                  </a:rPr>
                  <a:t>40</a:t>
                </a:r>
                <a:endParaRPr lang="es-ES"/>
              </a:p>
            </p:txBody>
          </p:sp>
          <p:sp>
            <p:nvSpPr>
              <p:cNvPr id="14376" name="Oval 35"/>
              <p:cNvSpPr>
                <a:spLocks noChangeArrowheads="1"/>
              </p:cNvSpPr>
              <p:nvPr/>
            </p:nvSpPr>
            <p:spPr bwMode="auto">
              <a:xfrm>
                <a:off x="1590" y="3180"/>
                <a:ext cx="77" cy="77"/>
              </a:xfrm>
              <a:prstGeom prst="ellipse">
                <a:avLst/>
              </a:prstGeom>
              <a:noFill/>
              <a:ln w="9525">
                <a:solidFill>
                  <a:srgbClr val="3E58A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377" name="Oval 36"/>
              <p:cNvSpPr>
                <a:spLocks noChangeArrowheads="1"/>
              </p:cNvSpPr>
              <p:nvPr/>
            </p:nvSpPr>
            <p:spPr bwMode="auto">
              <a:xfrm>
                <a:off x="1986" y="2638"/>
                <a:ext cx="77" cy="70"/>
              </a:xfrm>
              <a:prstGeom prst="ellipse">
                <a:avLst/>
              </a:prstGeom>
              <a:noFill/>
              <a:ln w="9525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378" name="Oval 37"/>
              <p:cNvSpPr>
                <a:spLocks noChangeArrowheads="1"/>
              </p:cNvSpPr>
              <p:nvPr/>
            </p:nvSpPr>
            <p:spPr bwMode="auto">
              <a:xfrm>
                <a:off x="3575" y="2453"/>
                <a:ext cx="77" cy="70"/>
              </a:xfrm>
              <a:prstGeom prst="ellipse">
                <a:avLst/>
              </a:prstGeom>
              <a:noFill/>
              <a:ln w="9525">
                <a:solidFill>
                  <a:srgbClr val="D3CE9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379" name="Oval 38"/>
              <p:cNvSpPr>
                <a:spLocks noChangeArrowheads="1"/>
              </p:cNvSpPr>
              <p:nvPr/>
            </p:nvSpPr>
            <p:spPr bwMode="auto">
              <a:xfrm>
                <a:off x="1897" y="3238"/>
                <a:ext cx="76" cy="70"/>
              </a:xfrm>
              <a:prstGeom prst="ellipse">
                <a:avLst/>
              </a:prstGeom>
              <a:noFill/>
              <a:ln w="9525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380" name="Oval 39"/>
              <p:cNvSpPr>
                <a:spLocks noChangeArrowheads="1"/>
              </p:cNvSpPr>
              <p:nvPr/>
            </p:nvSpPr>
            <p:spPr bwMode="auto">
              <a:xfrm>
                <a:off x="3933" y="1617"/>
                <a:ext cx="70" cy="70"/>
              </a:xfrm>
              <a:prstGeom prst="ellipse">
                <a:avLst/>
              </a:prstGeom>
              <a:noFill/>
              <a:ln w="9525">
                <a:solidFill>
                  <a:srgbClr val="FBF87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381" name="Oval 40"/>
              <p:cNvSpPr>
                <a:spLocks noChangeArrowheads="1"/>
              </p:cNvSpPr>
              <p:nvPr/>
            </p:nvSpPr>
            <p:spPr bwMode="auto">
              <a:xfrm>
                <a:off x="2956" y="1496"/>
                <a:ext cx="77" cy="76"/>
              </a:xfrm>
              <a:prstGeom prst="ellipse">
                <a:avLst/>
              </a:prstGeom>
              <a:noFill/>
              <a:ln w="9525">
                <a:solidFill>
                  <a:srgbClr val="EF333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382" name="Oval 41"/>
              <p:cNvSpPr>
                <a:spLocks noChangeArrowheads="1"/>
              </p:cNvSpPr>
              <p:nvPr/>
            </p:nvSpPr>
            <p:spPr bwMode="auto">
              <a:xfrm>
                <a:off x="1412" y="3231"/>
                <a:ext cx="76" cy="77"/>
              </a:xfrm>
              <a:prstGeom prst="ellipse">
                <a:avLst/>
              </a:prstGeom>
              <a:noFill/>
              <a:ln w="9525">
                <a:solidFill>
                  <a:srgbClr val="48C2C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383" name="Oval 42"/>
              <p:cNvSpPr>
                <a:spLocks noChangeArrowheads="1"/>
              </p:cNvSpPr>
              <p:nvPr/>
            </p:nvSpPr>
            <p:spPr bwMode="auto">
              <a:xfrm>
                <a:off x="3448" y="3059"/>
                <a:ext cx="70" cy="76"/>
              </a:xfrm>
              <a:prstGeom prst="ellipse">
                <a:avLst/>
              </a:prstGeom>
              <a:noFill/>
              <a:ln w="9525">
                <a:solidFill>
                  <a:srgbClr val="CCCC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384" name="Oval 43"/>
              <p:cNvSpPr>
                <a:spLocks noChangeArrowheads="1"/>
              </p:cNvSpPr>
              <p:nvPr/>
            </p:nvSpPr>
            <p:spPr bwMode="auto">
              <a:xfrm>
                <a:off x="3530" y="1566"/>
                <a:ext cx="77" cy="77"/>
              </a:xfrm>
              <a:prstGeom prst="ellipse">
                <a:avLst/>
              </a:prstGeom>
              <a:noFill/>
              <a:ln w="9525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385" name="Oval 44"/>
              <p:cNvSpPr>
                <a:spLocks noChangeArrowheads="1"/>
              </p:cNvSpPr>
              <p:nvPr/>
            </p:nvSpPr>
            <p:spPr bwMode="auto">
              <a:xfrm>
                <a:off x="882" y="3072"/>
                <a:ext cx="77" cy="76"/>
              </a:xfrm>
              <a:prstGeom prst="ellipse">
                <a:avLst/>
              </a:prstGeom>
              <a:noFill/>
              <a:ln w="9525">
                <a:solidFill>
                  <a:srgbClr val="0A562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386" name="Oval 45"/>
              <p:cNvSpPr>
                <a:spLocks noChangeArrowheads="1"/>
              </p:cNvSpPr>
              <p:nvPr/>
            </p:nvSpPr>
            <p:spPr bwMode="auto">
              <a:xfrm>
                <a:off x="2560" y="3320"/>
                <a:ext cx="77" cy="77"/>
              </a:xfrm>
              <a:prstGeom prst="ellipse">
                <a:avLst/>
              </a:prstGeom>
              <a:noFill/>
              <a:ln w="9525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387" name="Oval 46"/>
              <p:cNvSpPr>
                <a:spLocks noChangeArrowheads="1"/>
              </p:cNvSpPr>
              <p:nvPr/>
            </p:nvSpPr>
            <p:spPr bwMode="auto">
              <a:xfrm>
                <a:off x="1724" y="2982"/>
                <a:ext cx="71" cy="77"/>
              </a:xfrm>
              <a:prstGeom prst="ellipse">
                <a:avLst/>
              </a:prstGeom>
              <a:noFill/>
              <a:ln w="9525">
                <a:solidFill>
                  <a:srgbClr val="DDBAF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388" name="Oval 47"/>
              <p:cNvSpPr>
                <a:spLocks noChangeArrowheads="1"/>
              </p:cNvSpPr>
              <p:nvPr/>
            </p:nvSpPr>
            <p:spPr bwMode="auto">
              <a:xfrm>
                <a:off x="2560" y="2989"/>
                <a:ext cx="77" cy="76"/>
              </a:xfrm>
              <a:prstGeom prst="ellipse">
                <a:avLst/>
              </a:prstGeom>
              <a:noFill/>
              <a:ln w="9525">
                <a:solidFill>
                  <a:srgbClr val="1A5F7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389" name="Oval 48"/>
              <p:cNvSpPr>
                <a:spLocks noChangeArrowheads="1"/>
              </p:cNvSpPr>
              <p:nvPr/>
            </p:nvSpPr>
            <p:spPr bwMode="auto">
              <a:xfrm>
                <a:off x="3403" y="1560"/>
                <a:ext cx="70" cy="70"/>
              </a:xfrm>
              <a:prstGeom prst="ellipse">
                <a:avLst/>
              </a:prstGeom>
              <a:noFill/>
              <a:ln w="9525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390" name="Oval 49"/>
              <p:cNvSpPr>
                <a:spLocks noChangeArrowheads="1"/>
              </p:cNvSpPr>
              <p:nvPr/>
            </p:nvSpPr>
            <p:spPr bwMode="auto">
              <a:xfrm>
                <a:off x="2650" y="2816"/>
                <a:ext cx="76" cy="77"/>
              </a:xfrm>
              <a:prstGeom prst="ellipse">
                <a:avLst/>
              </a:prstGeom>
              <a:noFill/>
              <a:ln w="9525">
                <a:solidFill>
                  <a:srgbClr val="BB3F7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391" name="Oval 50"/>
              <p:cNvSpPr>
                <a:spLocks noChangeArrowheads="1"/>
              </p:cNvSpPr>
              <p:nvPr/>
            </p:nvSpPr>
            <p:spPr bwMode="auto">
              <a:xfrm>
                <a:off x="1590" y="3123"/>
                <a:ext cx="77" cy="76"/>
              </a:xfrm>
              <a:prstGeom prst="ellipse">
                <a:avLst/>
              </a:prstGeom>
              <a:noFill/>
              <a:ln w="9525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392" name="Oval 51"/>
              <p:cNvSpPr>
                <a:spLocks noChangeArrowheads="1"/>
              </p:cNvSpPr>
              <p:nvPr/>
            </p:nvSpPr>
            <p:spPr bwMode="auto">
              <a:xfrm>
                <a:off x="1941" y="3040"/>
                <a:ext cx="77" cy="76"/>
              </a:xfrm>
              <a:prstGeom prst="ellipse">
                <a:avLst/>
              </a:prstGeom>
              <a:noFill/>
              <a:ln w="9525">
                <a:solidFill>
                  <a:srgbClr val="3E58A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393" name="Oval 52"/>
              <p:cNvSpPr>
                <a:spLocks noChangeArrowheads="1"/>
              </p:cNvSpPr>
              <p:nvPr/>
            </p:nvSpPr>
            <p:spPr bwMode="auto">
              <a:xfrm>
                <a:off x="1858" y="2906"/>
                <a:ext cx="71" cy="70"/>
              </a:xfrm>
              <a:prstGeom prst="ellipse">
                <a:avLst/>
              </a:prstGeom>
              <a:noFill/>
              <a:ln w="9525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394" name="Oval 53"/>
              <p:cNvSpPr>
                <a:spLocks noChangeArrowheads="1"/>
              </p:cNvSpPr>
              <p:nvPr/>
            </p:nvSpPr>
            <p:spPr bwMode="auto">
              <a:xfrm>
                <a:off x="2471" y="2733"/>
                <a:ext cx="77" cy="77"/>
              </a:xfrm>
              <a:prstGeom prst="ellipse">
                <a:avLst/>
              </a:prstGeom>
              <a:noFill/>
              <a:ln w="9525">
                <a:solidFill>
                  <a:srgbClr val="D3CE9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395" name="Oval 54"/>
              <p:cNvSpPr>
                <a:spLocks noChangeArrowheads="1"/>
              </p:cNvSpPr>
              <p:nvPr/>
            </p:nvSpPr>
            <p:spPr bwMode="auto">
              <a:xfrm>
                <a:off x="4015" y="1515"/>
                <a:ext cx="77" cy="76"/>
              </a:xfrm>
              <a:prstGeom prst="ellipse">
                <a:avLst/>
              </a:prstGeom>
              <a:noFill/>
              <a:ln w="9525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396" name="Oval 55"/>
              <p:cNvSpPr>
                <a:spLocks noChangeArrowheads="1"/>
              </p:cNvSpPr>
              <p:nvPr/>
            </p:nvSpPr>
            <p:spPr bwMode="auto">
              <a:xfrm>
                <a:off x="2209" y="3231"/>
                <a:ext cx="77" cy="70"/>
              </a:xfrm>
              <a:prstGeom prst="ellipse">
                <a:avLst/>
              </a:prstGeom>
              <a:noFill/>
              <a:ln w="9525">
                <a:solidFill>
                  <a:srgbClr val="FBF87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397" name="Oval 56"/>
              <p:cNvSpPr>
                <a:spLocks noChangeArrowheads="1"/>
              </p:cNvSpPr>
              <p:nvPr/>
            </p:nvSpPr>
            <p:spPr bwMode="auto">
              <a:xfrm>
                <a:off x="1590" y="3180"/>
                <a:ext cx="77" cy="70"/>
              </a:xfrm>
              <a:prstGeom prst="ellipse">
                <a:avLst/>
              </a:prstGeom>
              <a:noFill/>
              <a:ln w="9525">
                <a:solidFill>
                  <a:srgbClr val="EF333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398" name="Oval 57"/>
              <p:cNvSpPr>
                <a:spLocks noChangeArrowheads="1"/>
              </p:cNvSpPr>
              <p:nvPr/>
            </p:nvSpPr>
            <p:spPr bwMode="auto">
              <a:xfrm>
                <a:off x="1724" y="2000"/>
                <a:ext cx="71" cy="76"/>
              </a:xfrm>
              <a:prstGeom prst="ellipse">
                <a:avLst/>
              </a:prstGeom>
              <a:noFill/>
              <a:ln w="9525">
                <a:solidFill>
                  <a:srgbClr val="48C2C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399" name="Oval 58"/>
              <p:cNvSpPr>
                <a:spLocks noChangeArrowheads="1"/>
              </p:cNvSpPr>
              <p:nvPr/>
            </p:nvSpPr>
            <p:spPr bwMode="auto">
              <a:xfrm>
                <a:off x="2343" y="2587"/>
                <a:ext cx="71" cy="70"/>
              </a:xfrm>
              <a:prstGeom prst="ellipse">
                <a:avLst/>
              </a:prstGeom>
              <a:noFill/>
              <a:ln w="9525">
                <a:solidFill>
                  <a:srgbClr val="CCCC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00" name="Oval 59"/>
              <p:cNvSpPr>
                <a:spLocks noChangeArrowheads="1"/>
              </p:cNvSpPr>
              <p:nvPr/>
            </p:nvSpPr>
            <p:spPr bwMode="auto">
              <a:xfrm>
                <a:off x="4015" y="2198"/>
                <a:ext cx="77" cy="70"/>
              </a:xfrm>
              <a:prstGeom prst="ellipse">
                <a:avLst/>
              </a:prstGeom>
              <a:noFill/>
              <a:ln w="9525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01" name="Oval 60"/>
              <p:cNvSpPr>
                <a:spLocks noChangeArrowheads="1"/>
              </p:cNvSpPr>
              <p:nvPr/>
            </p:nvSpPr>
            <p:spPr bwMode="auto">
              <a:xfrm>
                <a:off x="3664" y="1942"/>
                <a:ext cx="77" cy="77"/>
              </a:xfrm>
              <a:prstGeom prst="ellipse">
                <a:avLst/>
              </a:prstGeom>
              <a:noFill/>
              <a:ln w="9525">
                <a:solidFill>
                  <a:srgbClr val="0A562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02" name="Oval 61"/>
              <p:cNvSpPr>
                <a:spLocks noChangeArrowheads="1"/>
              </p:cNvSpPr>
              <p:nvPr/>
            </p:nvSpPr>
            <p:spPr bwMode="auto">
              <a:xfrm>
                <a:off x="4373" y="1036"/>
                <a:ext cx="70" cy="77"/>
              </a:xfrm>
              <a:prstGeom prst="ellipse">
                <a:avLst/>
              </a:prstGeom>
              <a:noFill/>
              <a:ln w="9525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03" name="Oval 62"/>
              <p:cNvSpPr>
                <a:spLocks noChangeArrowheads="1"/>
              </p:cNvSpPr>
              <p:nvPr/>
            </p:nvSpPr>
            <p:spPr bwMode="auto">
              <a:xfrm>
                <a:off x="3620" y="2587"/>
                <a:ext cx="76" cy="76"/>
              </a:xfrm>
              <a:prstGeom prst="ellipse">
                <a:avLst/>
              </a:prstGeom>
              <a:noFill/>
              <a:ln w="9525">
                <a:solidFill>
                  <a:srgbClr val="DDBAF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04" name="Oval 63"/>
              <p:cNvSpPr>
                <a:spLocks noChangeArrowheads="1"/>
              </p:cNvSpPr>
              <p:nvPr/>
            </p:nvSpPr>
            <p:spPr bwMode="auto">
              <a:xfrm>
                <a:off x="3754" y="2874"/>
                <a:ext cx="76" cy="76"/>
              </a:xfrm>
              <a:prstGeom prst="ellipse">
                <a:avLst/>
              </a:prstGeom>
              <a:noFill/>
              <a:ln w="9525">
                <a:solidFill>
                  <a:srgbClr val="1A5F7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05" name="Oval 64"/>
              <p:cNvSpPr>
                <a:spLocks noChangeArrowheads="1"/>
              </p:cNvSpPr>
              <p:nvPr/>
            </p:nvSpPr>
            <p:spPr bwMode="auto">
              <a:xfrm>
                <a:off x="1412" y="3116"/>
                <a:ext cx="76" cy="70"/>
              </a:xfrm>
              <a:prstGeom prst="ellipse">
                <a:avLst/>
              </a:prstGeom>
              <a:noFill/>
              <a:ln w="9525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06" name="Oval 65"/>
              <p:cNvSpPr>
                <a:spLocks noChangeArrowheads="1"/>
              </p:cNvSpPr>
              <p:nvPr/>
            </p:nvSpPr>
            <p:spPr bwMode="auto">
              <a:xfrm>
                <a:off x="2031" y="3206"/>
                <a:ext cx="76" cy="70"/>
              </a:xfrm>
              <a:prstGeom prst="ellipse">
                <a:avLst/>
              </a:prstGeom>
              <a:noFill/>
              <a:ln w="9525">
                <a:solidFill>
                  <a:srgbClr val="BB3F7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07" name="Oval 66"/>
              <p:cNvSpPr>
                <a:spLocks noChangeArrowheads="1"/>
              </p:cNvSpPr>
              <p:nvPr/>
            </p:nvSpPr>
            <p:spPr bwMode="auto">
              <a:xfrm>
                <a:off x="4724" y="1636"/>
                <a:ext cx="76" cy="77"/>
              </a:xfrm>
              <a:prstGeom prst="ellipse">
                <a:avLst/>
              </a:prstGeom>
              <a:noFill/>
              <a:ln w="9525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08" name="Oval 67"/>
              <p:cNvSpPr>
                <a:spLocks noChangeArrowheads="1"/>
              </p:cNvSpPr>
              <p:nvPr/>
            </p:nvSpPr>
            <p:spPr bwMode="auto">
              <a:xfrm>
                <a:off x="3224" y="1681"/>
                <a:ext cx="77" cy="70"/>
              </a:xfrm>
              <a:prstGeom prst="ellipse">
                <a:avLst/>
              </a:prstGeom>
              <a:noFill/>
              <a:ln w="9525">
                <a:solidFill>
                  <a:srgbClr val="3E58A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09" name="Oval 68"/>
              <p:cNvSpPr>
                <a:spLocks noChangeArrowheads="1"/>
              </p:cNvSpPr>
              <p:nvPr/>
            </p:nvSpPr>
            <p:spPr bwMode="auto">
              <a:xfrm>
                <a:off x="2560" y="3314"/>
                <a:ext cx="77" cy="70"/>
              </a:xfrm>
              <a:prstGeom prst="ellipse">
                <a:avLst/>
              </a:prstGeom>
              <a:noFill/>
              <a:ln w="9525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10" name="Oval 69"/>
              <p:cNvSpPr>
                <a:spLocks noChangeArrowheads="1"/>
              </p:cNvSpPr>
              <p:nvPr/>
            </p:nvSpPr>
            <p:spPr bwMode="auto">
              <a:xfrm>
                <a:off x="4239" y="2115"/>
                <a:ext cx="76" cy="76"/>
              </a:xfrm>
              <a:prstGeom prst="ellipse">
                <a:avLst/>
              </a:prstGeom>
              <a:noFill/>
              <a:ln w="9525">
                <a:solidFill>
                  <a:srgbClr val="D3CE9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11" name="Oval 70"/>
              <p:cNvSpPr>
                <a:spLocks noChangeArrowheads="1"/>
              </p:cNvSpPr>
              <p:nvPr/>
            </p:nvSpPr>
            <p:spPr bwMode="auto">
              <a:xfrm>
                <a:off x="1195" y="3225"/>
                <a:ext cx="70" cy="70"/>
              </a:xfrm>
              <a:prstGeom prst="ellipse">
                <a:avLst/>
              </a:prstGeom>
              <a:noFill/>
              <a:ln w="9525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12" name="Oval 71"/>
              <p:cNvSpPr>
                <a:spLocks noChangeArrowheads="1"/>
              </p:cNvSpPr>
              <p:nvPr/>
            </p:nvSpPr>
            <p:spPr bwMode="auto">
              <a:xfrm>
                <a:off x="1456" y="3314"/>
                <a:ext cx="77" cy="70"/>
              </a:xfrm>
              <a:prstGeom prst="ellipse">
                <a:avLst/>
              </a:prstGeom>
              <a:noFill/>
              <a:ln w="9525">
                <a:solidFill>
                  <a:srgbClr val="FBF87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13" name="Oval 72"/>
              <p:cNvSpPr>
                <a:spLocks noChangeArrowheads="1"/>
              </p:cNvSpPr>
              <p:nvPr/>
            </p:nvSpPr>
            <p:spPr bwMode="auto">
              <a:xfrm>
                <a:off x="2165" y="1585"/>
                <a:ext cx="76" cy="77"/>
              </a:xfrm>
              <a:prstGeom prst="ellipse">
                <a:avLst/>
              </a:prstGeom>
              <a:noFill/>
              <a:ln w="9525">
                <a:solidFill>
                  <a:srgbClr val="EF333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14" name="Oval 73"/>
              <p:cNvSpPr>
                <a:spLocks noChangeArrowheads="1"/>
              </p:cNvSpPr>
              <p:nvPr/>
            </p:nvSpPr>
            <p:spPr bwMode="auto">
              <a:xfrm>
                <a:off x="3403" y="2453"/>
                <a:ext cx="70" cy="70"/>
              </a:xfrm>
              <a:prstGeom prst="ellipse">
                <a:avLst/>
              </a:prstGeom>
              <a:noFill/>
              <a:ln w="9525">
                <a:solidFill>
                  <a:srgbClr val="48C2C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15" name="Oval 74"/>
              <p:cNvSpPr>
                <a:spLocks noChangeArrowheads="1"/>
              </p:cNvSpPr>
              <p:nvPr/>
            </p:nvSpPr>
            <p:spPr bwMode="auto">
              <a:xfrm>
                <a:off x="1284" y="3295"/>
                <a:ext cx="70" cy="76"/>
              </a:xfrm>
              <a:prstGeom prst="ellipse">
                <a:avLst/>
              </a:prstGeom>
              <a:noFill/>
              <a:ln w="9525">
                <a:solidFill>
                  <a:srgbClr val="CCCC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16" name="Oval 75"/>
              <p:cNvSpPr>
                <a:spLocks noChangeArrowheads="1"/>
              </p:cNvSpPr>
              <p:nvPr/>
            </p:nvSpPr>
            <p:spPr bwMode="auto">
              <a:xfrm>
                <a:off x="1501" y="3263"/>
                <a:ext cx="77" cy="77"/>
              </a:xfrm>
              <a:prstGeom prst="ellipse">
                <a:avLst/>
              </a:prstGeom>
              <a:noFill/>
              <a:ln w="9525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17" name="Oval 76"/>
              <p:cNvSpPr>
                <a:spLocks noChangeArrowheads="1"/>
              </p:cNvSpPr>
              <p:nvPr/>
            </p:nvSpPr>
            <p:spPr bwMode="auto">
              <a:xfrm>
                <a:off x="1724" y="3027"/>
                <a:ext cx="71" cy="70"/>
              </a:xfrm>
              <a:prstGeom prst="ellipse">
                <a:avLst/>
              </a:prstGeom>
              <a:noFill/>
              <a:ln w="9525">
                <a:solidFill>
                  <a:srgbClr val="0A562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18" name="Oval 77"/>
              <p:cNvSpPr>
                <a:spLocks noChangeArrowheads="1"/>
              </p:cNvSpPr>
              <p:nvPr/>
            </p:nvSpPr>
            <p:spPr bwMode="auto">
              <a:xfrm>
                <a:off x="3358" y="1094"/>
                <a:ext cx="70" cy="70"/>
              </a:xfrm>
              <a:prstGeom prst="ellipse">
                <a:avLst/>
              </a:prstGeom>
              <a:noFill/>
              <a:ln w="9525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19" name="Oval 78"/>
              <p:cNvSpPr>
                <a:spLocks noChangeArrowheads="1"/>
              </p:cNvSpPr>
              <p:nvPr/>
            </p:nvSpPr>
            <p:spPr bwMode="auto">
              <a:xfrm>
                <a:off x="3754" y="1445"/>
                <a:ext cx="76" cy="76"/>
              </a:xfrm>
              <a:prstGeom prst="ellipse">
                <a:avLst/>
              </a:prstGeom>
              <a:noFill/>
              <a:ln w="9525">
                <a:solidFill>
                  <a:srgbClr val="DDBAF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20" name="Oval 79"/>
              <p:cNvSpPr>
                <a:spLocks noChangeArrowheads="1"/>
              </p:cNvSpPr>
              <p:nvPr/>
            </p:nvSpPr>
            <p:spPr bwMode="auto">
              <a:xfrm>
                <a:off x="3224" y="1981"/>
                <a:ext cx="77" cy="76"/>
              </a:xfrm>
              <a:prstGeom prst="ellipse">
                <a:avLst/>
              </a:prstGeom>
              <a:noFill/>
              <a:ln w="9525">
                <a:solidFill>
                  <a:srgbClr val="1A5F7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21" name="Oval 80"/>
              <p:cNvSpPr>
                <a:spLocks noChangeArrowheads="1"/>
              </p:cNvSpPr>
              <p:nvPr/>
            </p:nvSpPr>
            <p:spPr bwMode="auto">
              <a:xfrm>
                <a:off x="3530" y="1751"/>
                <a:ext cx="77" cy="70"/>
              </a:xfrm>
              <a:prstGeom prst="ellipse">
                <a:avLst/>
              </a:prstGeom>
              <a:noFill/>
              <a:ln w="9525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22" name="Oval 81"/>
              <p:cNvSpPr>
                <a:spLocks noChangeArrowheads="1"/>
              </p:cNvSpPr>
              <p:nvPr/>
            </p:nvSpPr>
            <p:spPr bwMode="auto">
              <a:xfrm>
                <a:off x="1590" y="3231"/>
                <a:ext cx="77" cy="77"/>
              </a:xfrm>
              <a:prstGeom prst="ellipse">
                <a:avLst/>
              </a:prstGeom>
              <a:noFill/>
              <a:ln w="9525">
                <a:solidFill>
                  <a:srgbClr val="BB3F7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23" name="Oval 82"/>
              <p:cNvSpPr>
                <a:spLocks noChangeArrowheads="1"/>
              </p:cNvSpPr>
              <p:nvPr/>
            </p:nvSpPr>
            <p:spPr bwMode="auto">
              <a:xfrm>
                <a:off x="3135" y="1662"/>
                <a:ext cx="76" cy="76"/>
              </a:xfrm>
              <a:prstGeom prst="ellipse">
                <a:avLst/>
              </a:prstGeom>
              <a:noFill/>
              <a:ln w="9525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24" name="Oval 83"/>
              <p:cNvSpPr>
                <a:spLocks noChangeArrowheads="1"/>
              </p:cNvSpPr>
              <p:nvPr/>
            </p:nvSpPr>
            <p:spPr bwMode="auto">
              <a:xfrm>
                <a:off x="2471" y="3199"/>
                <a:ext cx="77" cy="77"/>
              </a:xfrm>
              <a:prstGeom prst="ellipse">
                <a:avLst/>
              </a:prstGeom>
              <a:noFill/>
              <a:ln w="9525">
                <a:solidFill>
                  <a:srgbClr val="3E58A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25" name="Oval 84"/>
              <p:cNvSpPr>
                <a:spLocks noChangeArrowheads="1"/>
              </p:cNvSpPr>
              <p:nvPr/>
            </p:nvSpPr>
            <p:spPr bwMode="auto">
              <a:xfrm>
                <a:off x="2873" y="3027"/>
                <a:ext cx="70" cy="77"/>
              </a:xfrm>
              <a:prstGeom prst="ellipse">
                <a:avLst/>
              </a:prstGeom>
              <a:noFill/>
              <a:ln w="9525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26" name="Oval 85"/>
              <p:cNvSpPr>
                <a:spLocks noChangeArrowheads="1"/>
              </p:cNvSpPr>
              <p:nvPr/>
            </p:nvSpPr>
            <p:spPr bwMode="auto">
              <a:xfrm>
                <a:off x="2516" y="3371"/>
                <a:ext cx="76" cy="71"/>
              </a:xfrm>
              <a:prstGeom prst="ellipse">
                <a:avLst/>
              </a:prstGeom>
              <a:noFill/>
              <a:ln w="9525">
                <a:solidFill>
                  <a:srgbClr val="D3CE9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27" name="Oval 86"/>
              <p:cNvSpPr>
                <a:spLocks noChangeArrowheads="1"/>
              </p:cNvSpPr>
              <p:nvPr/>
            </p:nvSpPr>
            <p:spPr bwMode="auto">
              <a:xfrm>
                <a:off x="2873" y="3129"/>
                <a:ext cx="70" cy="70"/>
              </a:xfrm>
              <a:prstGeom prst="ellipse">
                <a:avLst/>
              </a:prstGeom>
              <a:noFill/>
              <a:ln w="9525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28" name="Oval 87"/>
              <p:cNvSpPr>
                <a:spLocks noChangeArrowheads="1"/>
              </p:cNvSpPr>
              <p:nvPr/>
            </p:nvSpPr>
            <p:spPr bwMode="auto">
              <a:xfrm>
                <a:off x="3977" y="2676"/>
                <a:ext cx="70" cy="77"/>
              </a:xfrm>
              <a:prstGeom prst="ellipse">
                <a:avLst/>
              </a:prstGeom>
              <a:noFill/>
              <a:ln w="9525">
                <a:solidFill>
                  <a:srgbClr val="FBF87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29" name="Oval 88"/>
              <p:cNvSpPr>
                <a:spLocks noChangeArrowheads="1"/>
              </p:cNvSpPr>
              <p:nvPr/>
            </p:nvSpPr>
            <p:spPr bwMode="auto">
              <a:xfrm>
                <a:off x="1897" y="2325"/>
                <a:ext cx="76" cy="70"/>
              </a:xfrm>
              <a:prstGeom prst="ellipse">
                <a:avLst/>
              </a:prstGeom>
              <a:noFill/>
              <a:ln w="9525">
                <a:solidFill>
                  <a:srgbClr val="EF333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30" name="Oval 89"/>
              <p:cNvSpPr>
                <a:spLocks noChangeArrowheads="1"/>
              </p:cNvSpPr>
              <p:nvPr/>
            </p:nvSpPr>
            <p:spPr bwMode="auto">
              <a:xfrm>
                <a:off x="1501" y="2746"/>
                <a:ext cx="77" cy="77"/>
              </a:xfrm>
              <a:prstGeom prst="ellipse">
                <a:avLst/>
              </a:prstGeom>
              <a:noFill/>
              <a:ln w="9525">
                <a:solidFill>
                  <a:srgbClr val="48C2C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31" name="Oval 90"/>
              <p:cNvSpPr>
                <a:spLocks noChangeArrowheads="1"/>
              </p:cNvSpPr>
              <p:nvPr/>
            </p:nvSpPr>
            <p:spPr bwMode="auto">
              <a:xfrm>
                <a:off x="2471" y="3359"/>
                <a:ext cx="77" cy="76"/>
              </a:xfrm>
              <a:prstGeom prst="ellipse">
                <a:avLst/>
              </a:prstGeom>
              <a:noFill/>
              <a:ln w="9525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32" name="Oval 91"/>
              <p:cNvSpPr>
                <a:spLocks noChangeArrowheads="1"/>
              </p:cNvSpPr>
              <p:nvPr/>
            </p:nvSpPr>
            <p:spPr bwMode="auto">
              <a:xfrm>
                <a:off x="1546" y="3263"/>
                <a:ext cx="76" cy="77"/>
              </a:xfrm>
              <a:prstGeom prst="ellipse">
                <a:avLst/>
              </a:prstGeom>
              <a:noFill/>
              <a:ln w="9525">
                <a:solidFill>
                  <a:srgbClr val="0A562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33" name="Oval 92"/>
              <p:cNvSpPr>
                <a:spLocks noChangeArrowheads="1"/>
              </p:cNvSpPr>
              <p:nvPr/>
            </p:nvSpPr>
            <p:spPr bwMode="auto">
              <a:xfrm>
                <a:off x="3358" y="1113"/>
                <a:ext cx="70" cy="77"/>
              </a:xfrm>
              <a:prstGeom prst="ellipse">
                <a:avLst/>
              </a:prstGeom>
              <a:noFill/>
              <a:ln w="9525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34" name="Oval 93"/>
              <p:cNvSpPr>
                <a:spLocks noChangeArrowheads="1"/>
              </p:cNvSpPr>
              <p:nvPr/>
            </p:nvSpPr>
            <p:spPr bwMode="auto">
              <a:xfrm>
                <a:off x="4545" y="2044"/>
                <a:ext cx="77" cy="71"/>
              </a:xfrm>
              <a:prstGeom prst="ellipse">
                <a:avLst/>
              </a:prstGeom>
              <a:noFill/>
              <a:ln w="9525">
                <a:solidFill>
                  <a:srgbClr val="DDBAF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35" name="Oval 94"/>
              <p:cNvSpPr>
                <a:spLocks noChangeArrowheads="1"/>
              </p:cNvSpPr>
              <p:nvPr/>
            </p:nvSpPr>
            <p:spPr bwMode="auto">
              <a:xfrm>
                <a:off x="1329" y="2548"/>
                <a:ext cx="70" cy="71"/>
              </a:xfrm>
              <a:prstGeom prst="ellipse">
                <a:avLst/>
              </a:prstGeom>
              <a:noFill/>
              <a:ln w="9525">
                <a:solidFill>
                  <a:srgbClr val="1A5F7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36" name="Oval 95"/>
              <p:cNvSpPr>
                <a:spLocks noChangeArrowheads="1"/>
              </p:cNvSpPr>
              <p:nvPr/>
            </p:nvSpPr>
            <p:spPr bwMode="auto">
              <a:xfrm>
                <a:off x="2739" y="3040"/>
                <a:ext cx="77" cy="76"/>
              </a:xfrm>
              <a:prstGeom prst="ellipse">
                <a:avLst/>
              </a:prstGeom>
              <a:noFill/>
              <a:ln w="9525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37" name="Oval 96"/>
              <p:cNvSpPr>
                <a:spLocks noChangeArrowheads="1"/>
              </p:cNvSpPr>
              <p:nvPr/>
            </p:nvSpPr>
            <p:spPr bwMode="auto">
              <a:xfrm>
                <a:off x="1814" y="3193"/>
                <a:ext cx="70" cy="70"/>
              </a:xfrm>
              <a:prstGeom prst="ellipse">
                <a:avLst/>
              </a:prstGeom>
              <a:noFill/>
              <a:ln w="9525">
                <a:solidFill>
                  <a:srgbClr val="BB3F7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38" name="Oval 97"/>
              <p:cNvSpPr>
                <a:spLocks noChangeArrowheads="1"/>
              </p:cNvSpPr>
              <p:nvPr/>
            </p:nvSpPr>
            <p:spPr bwMode="auto">
              <a:xfrm>
                <a:off x="2209" y="3135"/>
                <a:ext cx="77" cy="77"/>
              </a:xfrm>
              <a:prstGeom prst="ellipse">
                <a:avLst/>
              </a:prstGeom>
              <a:noFill/>
              <a:ln w="9525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39" name="Oval 98"/>
              <p:cNvSpPr>
                <a:spLocks noChangeArrowheads="1"/>
              </p:cNvSpPr>
              <p:nvPr/>
            </p:nvSpPr>
            <p:spPr bwMode="auto">
              <a:xfrm>
                <a:off x="3448" y="2689"/>
                <a:ext cx="70" cy="70"/>
              </a:xfrm>
              <a:prstGeom prst="ellipse">
                <a:avLst/>
              </a:prstGeom>
              <a:noFill/>
              <a:ln w="9525">
                <a:solidFill>
                  <a:srgbClr val="3E58A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40" name="Oval 99"/>
              <p:cNvSpPr>
                <a:spLocks noChangeArrowheads="1"/>
              </p:cNvSpPr>
              <p:nvPr/>
            </p:nvSpPr>
            <p:spPr bwMode="auto">
              <a:xfrm>
                <a:off x="3269" y="2274"/>
                <a:ext cx="76" cy="77"/>
              </a:xfrm>
              <a:prstGeom prst="ellipse">
                <a:avLst/>
              </a:prstGeom>
              <a:noFill/>
              <a:ln w="9525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41" name="Oval 100"/>
              <p:cNvSpPr>
                <a:spLocks noChangeArrowheads="1"/>
              </p:cNvSpPr>
              <p:nvPr/>
            </p:nvSpPr>
            <p:spPr bwMode="auto">
              <a:xfrm>
                <a:off x="3403" y="1585"/>
                <a:ext cx="70" cy="77"/>
              </a:xfrm>
              <a:prstGeom prst="ellipse">
                <a:avLst/>
              </a:prstGeom>
              <a:noFill/>
              <a:ln w="9525">
                <a:solidFill>
                  <a:srgbClr val="D3CE9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42" name="Oval 101"/>
              <p:cNvSpPr>
                <a:spLocks noChangeArrowheads="1"/>
              </p:cNvSpPr>
              <p:nvPr/>
            </p:nvSpPr>
            <p:spPr bwMode="auto">
              <a:xfrm>
                <a:off x="2650" y="2287"/>
                <a:ext cx="76" cy="76"/>
              </a:xfrm>
              <a:prstGeom prst="ellipse">
                <a:avLst/>
              </a:prstGeom>
              <a:noFill/>
              <a:ln w="9525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43" name="Oval 102"/>
              <p:cNvSpPr>
                <a:spLocks noChangeArrowheads="1"/>
              </p:cNvSpPr>
              <p:nvPr/>
            </p:nvSpPr>
            <p:spPr bwMode="auto">
              <a:xfrm>
                <a:off x="4679" y="2223"/>
                <a:ext cx="77" cy="77"/>
              </a:xfrm>
              <a:prstGeom prst="ellipse">
                <a:avLst/>
              </a:prstGeom>
              <a:noFill/>
              <a:ln w="9525">
                <a:solidFill>
                  <a:srgbClr val="FBF87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44" name="Oval 103"/>
              <p:cNvSpPr>
                <a:spLocks noChangeArrowheads="1"/>
              </p:cNvSpPr>
              <p:nvPr/>
            </p:nvSpPr>
            <p:spPr bwMode="auto">
              <a:xfrm>
                <a:off x="2388" y="3384"/>
                <a:ext cx="70" cy="70"/>
              </a:xfrm>
              <a:prstGeom prst="ellipse">
                <a:avLst/>
              </a:prstGeom>
              <a:noFill/>
              <a:ln w="9525">
                <a:solidFill>
                  <a:srgbClr val="EF333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45" name="Oval 104"/>
              <p:cNvSpPr>
                <a:spLocks noChangeArrowheads="1"/>
              </p:cNvSpPr>
              <p:nvPr/>
            </p:nvSpPr>
            <p:spPr bwMode="auto">
              <a:xfrm>
                <a:off x="2209" y="3027"/>
                <a:ext cx="77" cy="77"/>
              </a:xfrm>
              <a:prstGeom prst="ellipse">
                <a:avLst/>
              </a:prstGeom>
              <a:noFill/>
              <a:ln w="9525">
                <a:solidFill>
                  <a:srgbClr val="48C2C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46" name="Oval 105"/>
              <p:cNvSpPr>
                <a:spLocks noChangeArrowheads="1"/>
              </p:cNvSpPr>
              <p:nvPr/>
            </p:nvSpPr>
            <p:spPr bwMode="auto">
              <a:xfrm>
                <a:off x="882" y="3410"/>
                <a:ext cx="77" cy="76"/>
              </a:xfrm>
              <a:prstGeom prst="ellipse">
                <a:avLst/>
              </a:prstGeom>
              <a:noFill/>
              <a:ln w="9525">
                <a:solidFill>
                  <a:srgbClr val="CCCC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47" name="Oval 106"/>
              <p:cNvSpPr>
                <a:spLocks noChangeArrowheads="1"/>
              </p:cNvSpPr>
              <p:nvPr/>
            </p:nvSpPr>
            <p:spPr bwMode="auto">
              <a:xfrm>
                <a:off x="2516" y="2963"/>
                <a:ext cx="76" cy="77"/>
              </a:xfrm>
              <a:prstGeom prst="ellipse">
                <a:avLst/>
              </a:prstGeom>
              <a:noFill/>
              <a:ln w="9525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48" name="Oval 107"/>
              <p:cNvSpPr>
                <a:spLocks noChangeArrowheads="1"/>
              </p:cNvSpPr>
              <p:nvPr/>
            </p:nvSpPr>
            <p:spPr bwMode="auto">
              <a:xfrm>
                <a:off x="1412" y="2797"/>
                <a:ext cx="76" cy="77"/>
              </a:xfrm>
              <a:prstGeom prst="ellipse">
                <a:avLst/>
              </a:prstGeom>
              <a:noFill/>
              <a:ln w="9525">
                <a:solidFill>
                  <a:srgbClr val="0A562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49" name="Oval 108"/>
              <p:cNvSpPr>
                <a:spLocks noChangeArrowheads="1"/>
              </p:cNvSpPr>
              <p:nvPr/>
            </p:nvSpPr>
            <p:spPr bwMode="auto">
              <a:xfrm>
                <a:off x="4462" y="1662"/>
                <a:ext cx="70" cy="76"/>
              </a:xfrm>
              <a:prstGeom prst="ellipse">
                <a:avLst/>
              </a:prstGeom>
              <a:noFill/>
              <a:ln w="9525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50" name="Oval 109"/>
              <p:cNvSpPr>
                <a:spLocks noChangeArrowheads="1"/>
              </p:cNvSpPr>
              <p:nvPr/>
            </p:nvSpPr>
            <p:spPr bwMode="auto">
              <a:xfrm>
                <a:off x="2828" y="1451"/>
                <a:ext cx="71" cy="70"/>
              </a:xfrm>
              <a:prstGeom prst="ellipse">
                <a:avLst/>
              </a:prstGeom>
              <a:noFill/>
              <a:ln w="9525">
                <a:solidFill>
                  <a:srgbClr val="DDBAF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51" name="Oval 110"/>
              <p:cNvSpPr>
                <a:spLocks noChangeArrowheads="1"/>
              </p:cNvSpPr>
              <p:nvPr/>
            </p:nvSpPr>
            <p:spPr bwMode="auto">
              <a:xfrm>
                <a:off x="971" y="3142"/>
                <a:ext cx="77" cy="70"/>
              </a:xfrm>
              <a:prstGeom prst="ellipse">
                <a:avLst/>
              </a:prstGeom>
              <a:noFill/>
              <a:ln w="9525">
                <a:solidFill>
                  <a:srgbClr val="1A5F7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52" name="Oval 111"/>
              <p:cNvSpPr>
                <a:spLocks noChangeArrowheads="1"/>
              </p:cNvSpPr>
              <p:nvPr/>
            </p:nvSpPr>
            <p:spPr bwMode="auto">
              <a:xfrm>
                <a:off x="2560" y="2989"/>
                <a:ext cx="77" cy="76"/>
              </a:xfrm>
              <a:prstGeom prst="ellipse">
                <a:avLst/>
              </a:prstGeom>
              <a:noFill/>
              <a:ln w="9525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53" name="Oval 112"/>
              <p:cNvSpPr>
                <a:spLocks noChangeArrowheads="1"/>
              </p:cNvSpPr>
              <p:nvPr/>
            </p:nvSpPr>
            <p:spPr bwMode="auto">
              <a:xfrm>
                <a:off x="799" y="3391"/>
                <a:ext cx="70" cy="76"/>
              </a:xfrm>
              <a:prstGeom prst="ellipse">
                <a:avLst/>
              </a:prstGeom>
              <a:noFill/>
              <a:ln w="9525">
                <a:solidFill>
                  <a:srgbClr val="BB3F7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54" name="Oval 113"/>
              <p:cNvSpPr>
                <a:spLocks noChangeArrowheads="1"/>
              </p:cNvSpPr>
              <p:nvPr/>
            </p:nvSpPr>
            <p:spPr bwMode="auto">
              <a:xfrm>
                <a:off x="1456" y="2797"/>
                <a:ext cx="77" cy="77"/>
              </a:xfrm>
              <a:prstGeom prst="ellipse">
                <a:avLst/>
              </a:prstGeom>
              <a:noFill/>
              <a:ln w="9525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55" name="Oval 114"/>
              <p:cNvSpPr>
                <a:spLocks noChangeArrowheads="1"/>
              </p:cNvSpPr>
              <p:nvPr/>
            </p:nvSpPr>
            <p:spPr bwMode="auto">
              <a:xfrm>
                <a:off x="1986" y="3078"/>
                <a:ext cx="77" cy="77"/>
              </a:xfrm>
              <a:prstGeom prst="ellipse">
                <a:avLst/>
              </a:prstGeom>
              <a:noFill/>
              <a:ln w="9525">
                <a:solidFill>
                  <a:srgbClr val="3E58A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56" name="Oval 115"/>
              <p:cNvSpPr>
                <a:spLocks noChangeArrowheads="1"/>
              </p:cNvSpPr>
              <p:nvPr/>
            </p:nvSpPr>
            <p:spPr bwMode="auto">
              <a:xfrm>
                <a:off x="1016" y="3001"/>
                <a:ext cx="77" cy="77"/>
              </a:xfrm>
              <a:prstGeom prst="ellipse">
                <a:avLst/>
              </a:prstGeom>
              <a:noFill/>
              <a:ln w="9525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57" name="Oval 116"/>
              <p:cNvSpPr>
                <a:spLocks noChangeArrowheads="1"/>
              </p:cNvSpPr>
              <p:nvPr/>
            </p:nvSpPr>
            <p:spPr bwMode="auto">
              <a:xfrm>
                <a:off x="1284" y="2733"/>
                <a:ext cx="70" cy="77"/>
              </a:xfrm>
              <a:prstGeom prst="ellipse">
                <a:avLst/>
              </a:prstGeom>
              <a:noFill/>
              <a:ln w="9525">
                <a:solidFill>
                  <a:srgbClr val="D3CE9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58" name="Oval 117"/>
              <p:cNvSpPr>
                <a:spLocks noChangeArrowheads="1"/>
              </p:cNvSpPr>
              <p:nvPr/>
            </p:nvSpPr>
            <p:spPr bwMode="auto">
              <a:xfrm>
                <a:off x="2031" y="3008"/>
                <a:ext cx="76" cy="76"/>
              </a:xfrm>
              <a:prstGeom prst="ellipse">
                <a:avLst/>
              </a:prstGeom>
              <a:noFill/>
              <a:ln w="9525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59" name="Oval 118"/>
              <p:cNvSpPr>
                <a:spLocks noChangeArrowheads="1"/>
              </p:cNvSpPr>
              <p:nvPr/>
            </p:nvSpPr>
            <p:spPr bwMode="auto">
              <a:xfrm>
                <a:off x="2031" y="3008"/>
                <a:ext cx="76" cy="76"/>
              </a:xfrm>
              <a:prstGeom prst="ellipse">
                <a:avLst/>
              </a:prstGeom>
              <a:noFill/>
              <a:ln w="9525">
                <a:solidFill>
                  <a:srgbClr val="FBF87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60" name="Oval 119"/>
              <p:cNvSpPr>
                <a:spLocks noChangeArrowheads="1"/>
              </p:cNvSpPr>
              <p:nvPr/>
            </p:nvSpPr>
            <p:spPr bwMode="auto">
              <a:xfrm>
                <a:off x="3664" y="3091"/>
                <a:ext cx="77" cy="76"/>
              </a:xfrm>
              <a:prstGeom prst="ellipse">
                <a:avLst/>
              </a:prstGeom>
              <a:noFill/>
              <a:ln w="9525">
                <a:solidFill>
                  <a:srgbClr val="EF333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61" name="Oval 120"/>
              <p:cNvSpPr>
                <a:spLocks noChangeArrowheads="1"/>
              </p:cNvSpPr>
              <p:nvPr/>
            </p:nvSpPr>
            <p:spPr bwMode="auto">
              <a:xfrm>
                <a:off x="882" y="3397"/>
                <a:ext cx="77" cy="77"/>
              </a:xfrm>
              <a:prstGeom prst="ellipse">
                <a:avLst/>
              </a:prstGeom>
              <a:noFill/>
              <a:ln w="9525">
                <a:solidFill>
                  <a:srgbClr val="48C2C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62" name="Oval 121"/>
              <p:cNvSpPr>
                <a:spLocks noChangeArrowheads="1"/>
              </p:cNvSpPr>
              <p:nvPr/>
            </p:nvSpPr>
            <p:spPr bwMode="auto">
              <a:xfrm>
                <a:off x="2471" y="2906"/>
                <a:ext cx="77" cy="76"/>
              </a:xfrm>
              <a:prstGeom prst="ellipse">
                <a:avLst/>
              </a:prstGeom>
              <a:noFill/>
              <a:ln w="9525">
                <a:solidFill>
                  <a:srgbClr val="CCCC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63" name="Oval 122"/>
              <p:cNvSpPr>
                <a:spLocks noChangeArrowheads="1"/>
              </p:cNvSpPr>
              <p:nvPr/>
            </p:nvSpPr>
            <p:spPr bwMode="auto">
              <a:xfrm>
                <a:off x="2471" y="3116"/>
                <a:ext cx="77" cy="70"/>
              </a:xfrm>
              <a:prstGeom prst="ellipse">
                <a:avLst/>
              </a:prstGeom>
              <a:noFill/>
              <a:ln w="9525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64" name="Oval 123"/>
              <p:cNvSpPr>
                <a:spLocks noChangeArrowheads="1"/>
              </p:cNvSpPr>
              <p:nvPr/>
            </p:nvSpPr>
            <p:spPr bwMode="auto">
              <a:xfrm>
                <a:off x="1195" y="3320"/>
                <a:ext cx="70" cy="71"/>
              </a:xfrm>
              <a:prstGeom prst="ellipse">
                <a:avLst/>
              </a:prstGeom>
              <a:noFill/>
              <a:ln w="9525">
                <a:solidFill>
                  <a:srgbClr val="0A562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65" name="Oval 124"/>
              <p:cNvSpPr>
                <a:spLocks noChangeArrowheads="1"/>
              </p:cNvSpPr>
              <p:nvPr/>
            </p:nvSpPr>
            <p:spPr bwMode="auto">
              <a:xfrm>
                <a:off x="1769" y="2880"/>
                <a:ext cx="70" cy="77"/>
              </a:xfrm>
              <a:prstGeom prst="ellipse">
                <a:avLst/>
              </a:prstGeom>
              <a:solidFill>
                <a:srgbClr val="66FF66"/>
              </a:solidFill>
              <a:ln w="9525">
                <a:solidFill>
                  <a:srgbClr val="CCCC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endParaRPr lang="es-MX"/>
              </a:p>
            </p:txBody>
          </p:sp>
          <p:sp>
            <p:nvSpPr>
              <p:cNvPr id="14466" name="Rectangle 125"/>
              <p:cNvSpPr>
                <a:spLocks noChangeArrowheads="1"/>
              </p:cNvSpPr>
              <p:nvPr/>
            </p:nvSpPr>
            <p:spPr bwMode="auto">
              <a:xfrm>
                <a:off x="1418" y="3116"/>
                <a:ext cx="162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Albania</a:t>
                </a:r>
                <a:endParaRPr lang="es-ES"/>
              </a:p>
            </p:txBody>
          </p:sp>
          <p:sp>
            <p:nvSpPr>
              <p:cNvPr id="14467" name="Rectangle 126"/>
              <p:cNvSpPr>
                <a:spLocks noChangeArrowheads="1"/>
              </p:cNvSpPr>
              <p:nvPr/>
            </p:nvSpPr>
            <p:spPr bwMode="auto">
              <a:xfrm>
                <a:off x="1865" y="2574"/>
                <a:ext cx="317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Arabia Saudita</a:t>
                </a:r>
                <a:endParaRPr lang="es-ES"/>
              </a:p>
            </p:txBody>
          </p:sp>
          <p:sp>
            <p:nvSpPr>
              <p:cNvPr id="14468" name="Rectangle 127"/>
              <p:cNvSpPr>
                <a:spLocks noChangeArrowheads="1"/>
              </p:cNvSpPr>
              <p:nvPr/>
            </p:nvSpPr>
            <p:spPr bwMode="auto">
              <a:xfrm>
                <a:off x="3645" y="2389"/>
                <a:ext cx="207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Argentina</a:t>
                </a:r>
                <a:endParaRPr lang="es-ES"/>
              </a:p>
            </p:txBody>
          </p:sp>
          <p:sp>
            <p:nvSpPr>
              <p:cNvPr id="14469" name="Rectangle 128"/>
              <p:cNvSpPr>
                <a:spLocks noChangeArrowheads="1"/>
              </p:cNvSpPr>
              <p:nvPr/>
            </p:nvSpPr>
            <p:spPr bwMode="auto">
              <a:xfrm>
                <a:off x="1980" y="3238"/>
                <a:ext cx="180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Armenia</a:t>
                </a:r>
                <a:endParaRPr lang="es-ES"/>
              </a:p>
            </p:txBody>
          </p:sp>
          <p:sp>
            <p:nvSpPr>
              <p:cNvPr id="14470" name="Rectangle 129"/>
              <p:cNvSpPr>
                <a:spLocks noChangeArrowheads="1"/>
              </p:cNvSpPr>
              <p:nvPr/>
            </p:nvSpPr>
            <p:spPr bwMode="auto">
              <a:xfrm>
                <a:off x="4009" y="1617"/>
                <a:ext cx="188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Australia</a:t>
                </a:r>
                <a:endParaRPr lang="es-ES"/>
              </a:p>
            </p:txBody>
          </p:sp>
          <p:sp>
            <p:nvSpPr>
              <p:cNvPr id="14471" name="Rectangle 130"/>
              <p:cNvSpPr>
                <a:spLocks noChangeArrowheads="1"/>
              </p:cNvSpPr>
              <p:nvPr/>
            </p:nvSpPr>
            <p:spPr bwMode="auto">
              <a:xfrm>
                <a:off x="3026" y="1432"/>
                <a:ext cx="150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Austria</a:t>
                </a:r>
                <a:endParaRPr lang="es-ES"/>
              </a:p>
            </p:txBody>
          </p:sp>
          <p:sp>
            <p:nvSpPr>
              <p:cNvPr id="14472" name="Rectangle 131"/>
              <p:cNvSpPr>
                <a:spLocks noChangeArrowheads="1"/>
              </p:cNvSpPr>
              <p:nvPr/>
            </p:nvSpPr>
            <p:spPr bwMode="auto">
              <a:xfrm>
                <a:off x="1157" y="3167"/>
                <a:ext cx="242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Azerbalyán</a:t>
                </a:r>
                <a:endParaRPr lang="es-ES"/>
              </a:p>
            </p:txBody>
          </p:sp>
          <p:sp>
            <p:nvSpPr>
              <p:cNvPr id="14473" name="Rectangle 132"/>
              <p:cNvSpPr>
                <a:spLocks noChangeArrowheads="1"/>
              </p:cNvSpPr>
              <p:nvPr/>
            </p:nvSpPr>
            <p:spPr bwMode="auto">
              <a:xfrm>
                <a:off x="3518" y="2995"/>
                <a:ext cx="164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Belarús</a:t>
                </a:r>
                <a:endParaRPr lang="es-ES"/>
              </a:p>
            </p:txBody>
          </p:sp>
          <p:sp>
            <p:nvSpPr>
              <p:cNvPr id="14474" name="Rectangle 133"/>
              <p:cNvSpPr>
                <a:spLocks noChangeArrowheads="1"/>
              </p:cNvSpPr>
              <p:nvPr/>
            </p:nvSpPr>
            <p:spPr bwMode="auto">
              <a:xfrm>
                <a:off x="3620" y="1566"/>
                <a:ext cx="159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Bélgica</a:t>
                </a:r>
                <a:endParaRPr lang="es-ES"/>
              </a:p>
            </p:txBody>
          </p:sp>
          <p:sp>
            <p:nvSpPr>
              <p:cNvPr id="14475" name="Rectangle 134"/>
              <p:cNvSpPr>
                <a:spLocks noChangeArrowheads="1"/>
              </p:cNvSpPr>
              <p:nvPr/>
            </p:nvSpPr>
            <p:spPr bwMode="auto">
              <a:xfrm>
                <a:off x="857" y="3008"/>
                <a:ext cx="132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Belice</a:t>
                </a:r>
                <a:endParaRPr lang="es-ES"/>
              </a:p>
            </p:txBody>
          </p:sp>
          <p:sp>
            <p:nvSpPr>
              <p:cNvPr id="14476" name="Rectangle 135"/>
              <p:cNvSpPr>
                <a:spLocks noChangeArrowheads="1"/>
              </p:cNvSpPr>
              <p:nvPr/>
            </p:nvSpPr>
            <p:spPr bwMode="auto">
              <a:xfrm>
                <a:off x="2643" y="3320"/>
                <a:ext cx="143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Bolivia</a:t>
                </a:r>
                <a:endParaRPr lang="es-ES"/>
              </a:p>
            </p:txBody>
          </p:sp>
          <p:sp>
            <p:nvSpPr>
              <p:cNvPr id="14477" name="Rectangle 136"/>
              <p:cNvSpPr>
                <a:spLocks noChangeArrowheads="1"/>
              </p:cNvSpPr>
              <p:nvPr/>
            </p:nvSpPr>
            <p:spPr bwMode="auto">
              <a:xfrm>
                <a:off x="1597" y="2919"/>
                <a:ext cx="121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Brasil</a:t>
                </a:r>
                <a:endParaRPr lang="es-ES"/>
              </a:p>
            </p:txBody>
          </p:sp>
          <p:sp>
            <p:nvSpPr>
              <p:cNvPr id="14478" name="Rectangle 137"/>
              <p:cNvSpPr>
                <a:spLocks noChangeArrowheads="1"/>
              </p:cNvSpPr>
              <p:nvPr/>
            </p:nvSpPr>
            <p:spPr bwMode="auto">
              <a:xfrm>
                <a:off x="2375" y="2925"/>
                <a:ext cx="178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Bulgaria</a:t>
                </a:r>
                <a:endParaRPr lang="es-ES"/>
              </a:p>
            </p:txBody>
          </p:sp>
          <p:sp>
            <p:nvSpPr>
              <p:cNvPr id="14479" name="Rectangle 138"/>
              <p:cNvSpPr>
                <a:spLocks noChangeArrowheads="1"/>
              </p:cNvSpPr>
              <p:nvPr/>
            </p:nvSpPr>
            <p:spPr bwMode="auto">
              <a:xfrm>
                <a:off x="3473" y="1496"/>
                <a:ext cx="170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Canadá</a:t>
                </a:r>
                <a:endParaRPr lang="es-ES"/>
              </a:p>
            </p:txBody>
          </p:sp>
          <p:sp>
            <p:nvSpPr>
              <p:cNvPr id="14480" name="Rectangle 139"/>
              <p:cNvSpPr>
                <a:spLocks noChangeArrowheads="1"/>
              </p:cNvSpPr>
              <p:nvPr/>
            </p:nvSpPr>
            <p:spPr bwMode="auto">
              <a:xfrm>
                <a:off x="2720" y="2753"/>
                <a:ext cx="111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Chile</a:t>
                </a:r>
                <a:endParaRPr lang="es-ES"/>
              </a:p>
            </p:txBody>
          </p:sp>
          <p:sp>
            <p:nvSpPr>
              <p:cNvPr id="14481" name="Rectangle 140"/>
              <p:cNvSpPr>
                <a:spLocks noChangeArrowheads="1"/>
              </p:cNvSpPr>
              <p:nvPr/>
            </p:nvSpPr>
            <p:spPr bwMode="auto">
              <a:xfrm>
                <a:off x="1456" y="3187"/>
                <a:ext cx="127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China</a:t>
                </a:r>
                <a:endParaRPr lang="es-ES"/>
              </a:p>
            </p:txBody>
          </p:sp>
          <p:sp>
            <p:nvSpPr>
              <p:cNvPr id="14482" name="Rectangle 141"/>
              <p:cNvSpPr>
                <a:spLocks noChangeArrowheads="1"/>
              </p:cNvSpPr>
              <p:nvPr/>
            </p:nvSpPr>
            <p:spPr bwMode="auto">
              <a:xfrm>
                <a:off x="1724" y="3040"/>
                <a:ext cx="205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Colombia</a:t>
                </a:r>
                <a:endParaRPr lang="es-ES"/>
              </a:p>
            </p:txBody>
          </p:sp>
          <p:sp>
            <p:nvSpPr>
              <p:cNvPr id="14483" name="Rectangle 142"/>
              <p:cNvSpPr>
                <a:spLocks noChangeArrowheads="1"/>
              </p:cNvSpPr>
              <p:nvPr/>
            </p:nvSpPr>
            <p:spPr bwMode="auto">
              <a:xfrm>
                <a:off x="1941" y="2906"/>
                <a:ext cx="236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Costa Rica</a:t>
                </a:r>
                <a:endParaRPr lang="es-ES"/>
              </a:p>
            </p:txBody>
          </p:sp>
          <p:sp>
            <p:nvSpPr>
              <p:cNvPr id="14484" name="Rectangle 143"/>
              <p:cNvSpPr>
                <a:spLocks noChangeArrowheads="1"/>
              </p:cNvSpPr>
              <p:nvPr/>
            </p:nvSpPr>
            <p:spPr bwMode="auto">
              <a:xfrm>
                <a:off x="2541" y="2676"/>
                <a:ext cx="167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Croacia</a:t>
                </a:r>
                <a:endParaRPr lang="es-ES"/>
              </a:p>
            </p:txBody>
          </p:sp>
          <p:sp>
            <p:nvSpPr>
              <p:cNvPr id="14485" name="Rectangle 144"/>
              <p:cNvSpPr>
                <a:spLocks noChangeArrowheads="1"/>
              </p:cNvSpPr>
              <p:nvPr/>
            </p:nvSpPr>
            <p:spPr bwMode="auto">
              <a:xfrm>
                <a:off x="4092" y="1458"/>
                <a:ext cx="234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Dinamarca</a:t>
                </a:r>
                <a:endParaRPr lang="es-ES"/>
              </a:p>
            </p:txBody>
          </p:sp>
          <p:sp>
            <p:nvSpPr>
              <p:cNvPr id="14486" name="Rectangle 145"/>
              <p:cNvSpPr>
                <a:spLocks noChangeArrowheads="1"/>
              </p:cNvSpPr>
              <p:nvPr/>
            </p:nvSpPr>
            <p:spPr bwMode="auto">
              <a:xfrm>
                <a:off x="2280" y="3167"/>
                <a:ext cx="137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Egipto</a:t>
                </a:r>
                <a:endParaRPr lang="es-ES"/>
              </a:p>
            </p:txBody>
          </p:sp>
          <p:sp>
            <p:nvSpPr>
              <p:cNvPr id="14487" name="Rectangle 146"/>
              <p:cNvSpPr>
                <a:spLocks noChangeArrowheads="1"/>
              </p:cNvSpPr>
              <p:nvPr/>
            </p:nvSpPr>
            <p:spPr bwMode="auto">
              <a:xfrm>
                <a:off x="1661" y="3116"/>
                <a:ext cx="247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El Salvador</a:t>
                </a:r>
                <a:endParaRPr lang="es-ES"/>
              </a:p>
            </p:txBody>
          </p:sp>
          <p:sp>
            <p:nvSpPr>
              <p:cNvPr id="14488" name="Rectangle 147"/>
              <p:cNvSpPr>
                <a:spLocks noChangeArrowheads="1"/>
              </p:cNvSpPr>
              <p:nvPr/>
            </p:nvSpPr>
            <p:spPr bwMode="auto">
              <a:xfrm>
                <a:off x="1795" y="1942"/>
                <a:ext cx="520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Emiratos Arabes Unidos</a:t>
                </a:r>
                <a:endParaRPr lang="es-ES"/>
              </a:p>
            </p:txBody>
          </p:sp>
          <p:sp>
            <p:nvSpPr>
              <p:cNvPr id="14489" name="Rectangle 148"/>
              <p:cNvSpPr>
                <a:spLocks noChangeArrowheads="1"/>
              </p:cNvSpPr>
              <p:nvPr/>
            </p:nvSpPr>
            <p:spPr bwMode="auto">
              <a:xfrm>
                <a:off x="2414" y="2523"/>
                <a:ext cx="239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Eslovaquía</a:t>
                </a:r>
                <a:endParaRPr lang="es-ES"/>
              </a:p>
            </p:txBody>
          </p:sp>
          <p:sp>
            <p:nvSpPr>
              <p:cNvPr id="14490" name="Rectangle 149"/>
              <p:cNvSpPr>
                <a:spLocks noChangeArrowheads="1"/>
              </p:cNvSpPr>
              <p:nvPr/>
            </p:nvSpPr>
            <p:spPr bwMode="auto">
              <a:xfrm>
                <a:off x="3952" y="2134"/>
                <a:ext cx="210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Eslovenia</a:t>
                </a:r>
                <a:endParaRPr lang="es-ES"/>
              </a:p>
            </p:txBody>
          </p:sp>
          <p:sp>
            <p:nvSpPr>
              <p:cNvPr id="14491" name="Rectangle 150"/>
              <p:cNvSpPr>
                <a:spLocks noChangeArrowheads="1"/>
              </p:cNvSpPr>
              <p:nvPr/>
            </p:nvSpPr>
            <p:spPr bwMode="auto">
              <a:xfrm>
                <a:off x="3735" y="1879"/>
                <a:ext cx="164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España</a:t>
                </a:r>
                <a:endParaRPr lang="es-ES"/>
              </a:p>
            </p:txBody>
          </p:sp>
          <p:sp>
            <p:nvSpPr>
              <p:cNvPr id="14492" name="Rectangle 151"/>
              <p:cNvSpPr>
                <a:spLocks noChangeArrowheads="1"/>
              </p:cNvSpPr>
              <p:nvPr/>
            </p:nvSpPr>
            <p:spPr bwMode="auto">
              <a:xfrm>
                <a:off x="4443" y="979"/>
                <a:ext cx="338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Estados Unidos</a:t>
                </a:r>
                <a:endParaRPr lang="es-ES"/>
              </a:p>
            </p:txBody>
          </p:sp>
          <p:sp>
            <p:nvSpPr>
              <p:cNvPr id="14493" name="Rectangle 152"/>
              <p:cNvSpPr>
                <a:spLocks noChangeArrowheads="1"/>
              </p:cNvSpPr>
              <p:nvPr/>
            </p:nvSpPr>
            <p:spPr bwMode="auto">
              <a:xfrm>
                <a:off x="3690" y="2529"/>
                <a:ext cx="161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Estonia</a:t>
                </a:r>
                <a:endParaRPr lang="es-ES"/>
              </a:p>
            </p:txBody>
          </p:sp>
          <p:sp>
            <p:nvSpPr>
              <p:cNvPr id="14494" name="Rectangle 153"/>
              <p:cNvSpPr>
                <a:spLocks noChangeArrowheads="1"/>
              </p:cNvSpPr>
              <p:nvPr/>
            </p:nvSpPr>
            <p:spPr bwMode="auto">
              <a:xfrm>
                <a:off x="3824" y="2816"/>
                <a:ext cx="446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Federación de Rusia</a:t>
                </a:r>
                <a:endParaRPr lang="es-ES"/>
              </a:p>
            </p:txBody>
          </p:sp>
          <p:sp>
            <p:nvSpPr>
              <p:cNvPr id="14495" name="Rectangle 154"/>
              <p:cNvSpPr>
                <a:spLocks noChangeArrowheads="1"/>
              </p:cNvSpPr>
              <p:nvPr/>
            </p:nvSpPr>
            <p:spPr bwMode="auto">
              <a:xfrm>
                <a:off x="1488" y="3053"/>
                <a:ext cx="62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Fiji</a:t>
                </a:r>
                <a:endParaRPr lang="es-ES"/>
              </a:p>
            </p:txBody>
          </p:sp>
          <p:sp>
            <p:nvSpPr>
              <p:cNvPr id="14496" name="Rectangle 155"/>
              <p:cNvSpPr>
                <a:spLocks noChangeArrowheads="1"/>
              </p:cNvSpPr>
              <p:nvPr/>
            </p:nvSpPr>
            <p:spPr bwMode="auto">
              <a:xfrm>
                <a:off x="4794" y="1579"/>
                <a:ext cx="197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Finlandia</a:t>
                </a:r>
                <a:endParaRPr lang="es-ES"/>
              </a:p>
            </p:txBody>
          </p:sp>
          <p:sp>
            <p:nvSpPr>
              <p:cNvPr id="14497" name="Rectangle 156"/>
              <p:cNvSpPr>
                <a:spLocks noChangeArrowheads="1"/>
              </p:cNvSpPr>
              <p:nvPr/>
            </p:nvSpPr>
            <p:spPr bwMode="auto">
              <a:xfrm>
                <a:off x="3307" y="1681"/>
                <a:ext cx="161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Francia</a:t>
                </a:r>
                <a:endParaRPr lang="es-ES"/>
              </a:p>
            </p:txBody>
          </p:sp>
          <p:sp>
            <p:nvSpPr>
              <p:cNvPr id="14498" name="Rectangle 157"/>
              <p:cNvSpPr>
                <a:spLocks noChangeArrowheads="1"/>
              </p:cNvSpPr>
              <p:nvPr/>
            </p:nvSpPr>
            <p:spPr bwMode="auto">
              <a:xfrm>
                <a:off x="2631" y="3250"/>
                <a:ext cx="172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Georgia</a:t>
                </a:r>
                <a:endParaRPr lang="es-ES"/>
              </a:p>
            </p:txBody>
          </p:sp>
          <p:sp>
            <p:nvSpPr>
              <p:cNvPr id="14499" name="Rectangle 158"/>
              <p:cNvSpPr>
                <a:spLocks noChangeArrowheads="1"/>
              </p:cNvSpPr>
              <p:nvPr/>
            </p:nvSpPr>
            <p:spPr bwMode="auto">
              <a:xfrm>
                <a:off x="4309" y="2057"/>
                <a:ext cx="142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Grecia</a:t>
                </a:r>
                <a:endParaRPr lang="es-ES"/>
              </a:p>
            </p:txBody>
          </p:sp>
          <p:sp>
            <p:nvSpPr>
              <p:cNvPr id="14500" name="Rectangle 159"/>
              <p:cNvSpPr>
                <a:spLocks noChangeArrowheads="1"/>
              </p:cNvSpPr>
              <p:nvPr/>
            </p:nvSpPr>
            <p:spPr bwMode="auto">
              <a:xfrm>
                <a:off x="1546" y="3378"/>
                <a:ext cx="210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Honduras</a:t>
                </a:r>
                <a:endParaRPr lang="es-ES"/>
              </a:p>
            </p:txBody>
          </p:sp>
          <p:sp>
            <p:nvSpPr>
              <p:cNvPr id="14501" name="Rectangle 160"/>
              <p:cNvSpPr>
                <a:spLocks noChangeArrowheads="1"/>
              </p:cNvSpPr>
              <p:nvPr/>
            </p:nvSpPr>
            <p:spPr bwMode="auto">
              <a:xfrm>
                <a:off x="2235" y="1521"/>
                <a:ext cx="504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Hong Kong (China), SA</a:t>
                </a:r>
                <a:endParaRPr lang="es-ES"/>
              </a:p>
            </p:txBody>
          </p:sp>
          <p:sp>
            <p:nvSpPr>
              <p:cNvPr id="14502" name="Rectangle 161"/>
              <p:cNvSpPr>
                <a:spLocks noChangeArrowheads="1"/>
              </p:cNvSpPr>
              <p:nvPr/>
            </p:nvSpPr>
            <p:spPr bwMode="auto">
              <a:xfrm>
                <a:off x="3352" y="2389"/>
                <a:ext cx="172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Hungría</a:t>
                </a:r>
                <a:endParaRPr lang="es-ES"/>
              </a:p>
            </p:txBody>
          </p:sp>
          <p:sp>
            <p:nvSpPr>
              <p:cNvPr id="14503" name="Rectangle 162"/>
              <p:cNvSpPr>
                <a:spLocks noChangeArrowheads="1"/>
              </p:cNvSpPr>
              <p:nvPr/>
            </p:nvSpPr>
            <p:spPr bwMode="auto">
              <a:xfrm>
                <a:off x="1367" y="3295"/>
                <a:ext cx="105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India</a:t>
                </a:r>
                <a:endParaRPr lang="es-ES"/>
              </a:p>
            </p:txBody>
          </p:sp>
          <p:sp>
            <p:nvSpPr>
              <p:cNvPr id="14504" name="Rectangle 163"/>
              <p:cNvSpPr>
                <a:spLocks noChangeArrowheads="1"/>
              </p:cNvSpPr>
              <p:nvPr/>
            </p:nvSpPr>
            <p:spPr bwMode="auto">
              <a:xfrm>
                <a:off x="1590" y="3327"/>
                <a:ext cx="210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Indonesia</a:t>
                </a:r>
                <a:endParaRPr lang="es-ES"/>
              </a:p>
            </p:txBody>
          </p:sp>
          <p:sp>
            <p:nvSpPr>
              <p:cNvPr id="14505" name="Rectangle 164"/>
              <p:cNvSpPr>
                <a:spLocks noChangeArrowheads="1"/>
              </p:cNvSpPr>
              <p:nvPr/>
            </p:nvSpPr>
            <p:spPr bwMode="auto">
              <a:xfrm>
                <a:off x="3441" y="1158"/>
                <a:ext cx="148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Irlanda</a:t>
                </a:r>
                <a:endParaRPr lang="es-ES"/>
              </a:p>
            </p:txBody>
          </p:sp>
          <p:sp>
            <p:nvSpPr>
              <p:cNvPr id="14506" name="Rectangle 165"/>
              <p:cNvSpPr>
                <a:spLocks noChangeArrowheads="1"/>
              </p:cNvSpPr>
              <p:nvPr/>
            </p:nvSpPr>
            <p:spPr bwMode="auto">
              <a:xfrm>
                <a:off x="3824" y="1387"/>
                <a:ext cx="167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Islandia</a:t>
                </a:r>
                <a:endParaRPr lang="es-ES"/>
              </a:p>
            </p:txBody>
          </p:sp>
          <p:sp>
            <p:nvSpPr>
              <p:cNvPr id="14507" name="Rectangle 166"/>
              <p:cNvSpPr>
                <a:spLocks noChangeArrowheads="1"/>
              </p:cNvSpPr>
              <p:nvPr/>
            </p:nvSpPr>
            <p:spPr bwMode="auto">
              <a:xfrm>
                <a:off x="3294" y="1923"/>
                <a:ext cx="118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Israel</a:t>
                </a:r>
                <a:endParaRPr lang="es-ES"/>
              </a:p>
            </p:txBody>
          </p:sp>
          <p:sp>
            <p:nvSpPr>
              <p:cNvPr id="14508" name="Rectangle 167"/>
              <p:cNvSpPr>
                <a:spLocks noChangeArrowheads="1"/>
              </p:cNvSpPr>
              <p:nvPr/>
            </p:nvSpPr>
            <p:spPr bwMode="auto">
              <a:xfrm>
                <a:off x="3607" y="1687"/>
                <a:ext cx="102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Italia</a:t>
                </a:r>
                <a:endParaRPr lang="es-ES"/>
              </a:p>
            </p:txBody>
          </p:sp>
          <p:sp>
            <p:nvSpPr>
              <p:cNvPr id="14509" name="Rectangle 168"/>
              <p:cNvSpPr>
                <a:spLocks noChangeArrowheads="1"/>
              </p:cNvSpPr>
              <p:nvPr/>
            </p:nvSpPr>
            <p:spPr bwMode="auto">
              <a:xfrm>
                <a:off x="1661" y="3167"/>
                <a:ext cx="180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Jamaica</a:t>
                </a:r>
                <a:endParaRPr lang="es-ES"/>
              </a:p>
            </p:txBody>
          </p:sp>
          <p:sp>
            <p:nvSpPr>
              <p:cNvPr id="14510" name="Rectangle 169"/>
              <p:cNvSpPr>
                <a:spLocks noChangeArrowheads="1"/>
              </p:cNvSpPr>
              <p:nvPr/>
            </p:nvSpPr>
            <p:spPr bwMode="auto">
              <a:xfrm>
                <a:off x="3205" y="1604"/>
                <a:ext cx="132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Japón</a:t>
                </a:r>
                <a:endParaRPr lang="es-ES"/>
              </a:p>
            </p:txBody>
          </p:sp>
          <p:sp>
            <p:nvSpPr>
              <p:cNvPr id="14511" name="Rectangle 170"/>
              <p:cNvSpPr>
                <a:spLocks noChangeArrowheads="1"/>
              </p:cNvSpPr>
              <p:nvPr/>
            </p:nvSpPr>
            <p:spPr bwMode="auto">
              <a:xfrm>
                <a:off x="2541" y="3135"/>
                <a:ext cx="186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Jordania</a:t>
                </a:r>
                <a:endParaRPr lang="es-ES"/>
              </a:p>
            </p:txBody>
          </p:sp>
          <p:sp>
            <p:nvSpPr>
              <p:cNvPr id="14512" name="Rectangle 171"/>
              <p:cNvSpPr>
                <a:spLocks noChangeArrowheads="1"/>
              </p:cNvSpPr>
              <p:nvPr/>
            </p:nvSpPr>
            <p:spPr bwMode="auto">
              <a:xfrm>
                <a:off x="2943" y="2970"/>
                <a:ext cx="212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Kazajstán</a:t>
                </a:r>
                <a:endParaRPr lang="es-ES"/>
              </a:p>
            </p:txBody>
          </p:sp>
          <p:sp>
            <p:nvSpPr>
              <p:cNvPr id="14513" name="Rectangle 172"/>
              <p:cNvSpPr>
                <a:spLocks noChangeArrowheads="1"/>
              </p:cNvSpPr>
              <p:nvPr/>
            </p:nvSpPr>
            <p:spPr bwMode="auto">
              <a:xfrm>
                <a:off x="2299" y="3435"/>
                <a:ext cx="215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Kirguistán</a:t>
                </a:r>
                <a:endParaRPr lang="es-ES"/>
              </a:p>
            </p:txBody>
          </p:sp>
          <p:sp>
            <p:nvSpPr>
              <p:cNvPr id="14514" name="Rectangle 173"/>
              <p:cNvSpPr>
                <a:spLocks noChangeArrowheads="1"/>
              </p:cNvSpPr>
              <p:nvPr/>
            </p:nvSpPr>
            <p:spPr bwMode="auto">
              <a:xfrm>
                <a:off x="2943" y="3065"/>
                <a:ext cx="146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Libano</a:t>
                </a:r>
                <a:endParaRPr lang="es-ES"/>
              </a:p>
            </p:txBody>
          </p:sp>
          <p:sp>
            <p:nvSpPr>
              <p:cNvPr id="14515" name="Rectangle 174"/>
              <p:cNvSpPr>
                <a:spLocks noChangeArrowheads="1"/>
              </p:cNvSpPr>
              <p:nvPr/>
            </p:nvSpPr>
            <p:spPr bwMode="auto">
              <a:xfrm>
                <a:off x="4047" y="2619"/>
                <a:ext cx="170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Lituania</a:t>
                </a:r>
                <a:endParaRPr lang="es-ES"/>
              </a:p>
            </p:txBody>
          </p:sp>
          <p:sp>
            <p:nvSpPr>
              <p:cNvPr id="14516" name="Rectangle 175"/>
              <p:cNvSpPr>
                <a:spLocks noChangeArrowheads="1"/>
              </p:cNvSpPr>
              <p:nvPr/>
            </p:nvSpPr>
            <p:spPr bwMode="auto">
              <a:xfrm>
                <a:off x="1973" y="2261"/>
                <a:ext cx="118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Malta</a:t>
                </a:r>
                <a:endParaRPr lang="es-ES"/>
              </a:p>
            </p:txBody>
          </p:sp>
          <p:sp>
            <p:nvSpPr>
              <p:cNvPr id="14517" name="Rectangle 176"/>
              <p:cNvSpPr>
                <a:spLocks noChangeArrowheads="1"/>
              </p:cNvSpPr>
              <p:nvPr/>
            </p:nvSpPr>
            <p:spPr bwMode="auto">
              <a:xfrm>
                <a:off x="1584" y="2746"/>
                <a:ext cx="183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Mauricio</a:t>
                </a:r>
                <a:endParaRPr lang="es-ES"/>
              </a:p>
            </p:txBody>
          </p:sp>
          <p:sp>
            <p:nvSpPr>
              <p:cNvPr id="14518" name="Rectangle 177"/>
              <p:cNvSpPr>
                <a:spLocks noChangeArrowheads="1"/>
              </p:cNvSpPr>
              <p:nvPr/>
            </p:nvSpPr>
            <p:spPr bwMode="auto">
              <a:xfrm>
                <a:off x="2560" y="3423"/>
                <a:ext cx="197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Mongolia</a:t>
                </a:r>
                <a:endParaRPr lang="es-ES"/>
              </a:p>
            </p:txBody>
          </p:sp>
          <p:sp>
            <p:nvSpPr>
              <p:cNvPr id="14519" name="Rectangle 178"/>
              <p:cNvSpPr>
                <a:spLocks noChangeArrowheads="1"/>
              </p:cNvSpPr>
              <p:nvPr/>
            </p:nvSpPr>
            <p:spPr bwMode="auto">
              <a:xfrm>
                <a:off x="1629" y="3263"/>
                <a:ext cx="221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Nicaragua</a:t>
                </a:r>
                <a:endParaRPr lang="es-ES"/>
              </a:p>
            </p:txBody>
          </p:sp>
          <p:sp>
            <p:nvSpPr>
              <p:cNvPr id="14520" name="Rectangle 179"/>
              <p:cNvSpPr>
                <a:spLocks noChangeArrowheads="1"/>
              </p:cNvSpPr>
              <p:nvPr/>
            </p:nvSpPr>
            <p:spPr bwMode="auto">
              <a:xfrm>
                <a:off x="3428" y="1049"/>
                <a:ext cx="186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Noruega</a:t>
                </a:r>
                <a:endParaRPr lang="es-ES"/>
              </a:p>
            </p:txBody>
          </p:sp>
          <p:sp>
            <p:nvSpPr>
              <p:cNvPr id="14521" name="Rectangle 180"/>
              <p:cNvSpPr>
                <a:spLocks noChangeArrowheads="1"/>
              </p:cNvSpPr>
              <p:nvPr/>
            </p:nvSpPr>
            <p:spPr bwMode="auto">
              <a:xfrm>
                <a:off x="4622" y="1981"/>
                <a:ext cx="339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Nueva Zelandia</a:t>
                </a:r>
                <a:endParaRPr lang="es-ES"/>
              </a:p>
            </p:txBody>
          </p:sp>
          <p:sp>
            <p:nvSpPr>
              <p:cNvPr id="14522" name="Rectangle 181"/>
              <p:cNvSpPr>
                <a:spLocks noChangeArrowheads="1"/>
              </p:cNvSpPr>
              <p:nvPr/>
            </p:nvSpPr>
            <p:spPr bwMode="auto">
              <a:xfrm>
                <a:off x="1399" y="2485"/>
                <a:ext cx="131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Omán</a:t>
                </a:r>
                <a:endParaRPr lang="es-ES"/>
              </a:p>
            </p:txBody>
          </p:sp>
          <p:sp>
            <p:nvSpPr>
              <p:cNvPr id="14523" name="Rectangle 182"/>
              <p:cNvSpPr>
                <a:spLocks noChangeArrowheads="1"/>
              </p:cNvSpPr>
              <p:nvPr/>
            </p:nvSpPr>
            <p:spPr bwMode="auto">
              <a:xfrm>
                <a:off x="2688" y="2976"/>
                <a:ext cx="180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Panamá</a:t>
                </a:r>
                <a:endParaRPr lang="es-ES"/>
              </a:p>
            </p:txBody>
          </p:sp>
          <p:sp>
            <p:nvSpPr>
              <p:cNvPr id="14524" name="Rectangle 183"/>
              <p:cNvSpPr>
                <a:spLocks noChangeArrowheads="1"/>
              </p:cNvSpPr>
              <p:nvPr/>
            </p:nvSpPr>
            <p:spPr bwMode="auto">
              <a:xfrm>
                <a:off x="2280" y="3078"/>
                <a:ext cx="102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Perú</a:t>
                </a:r>
                <a:endParaRPr lang="es-ES"/>
              </a:p>
            </p:txBody>
          </p:sp>
          <p:sp>
            <p:nvSpPr>
              <p:cNvPr id="14525" name="Rectangle 184"/>
              <p:cNvSpPr>
                <a:spLocks noChangeArrowheads="1"/>
              </p:cNvSpPr>
              <p:nvPr/>
            </p:nvSpPr>
            <p:spPr bwMode="auto">
              <a:xfrm>
                <a:off x="3403" y="2625"/>
                <a:ext cx="162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Polonia</a:t>
                </a:r>
                <a:endParaRPr lang="es-ES"/>
              </a:p>
            </p:txBody>
          </p:sp>
          <p:sp>
            <p:nvSpPr>
              <p:cNvPr id="14526" name="Rectangle 185"/>
              <p:cNvSpPr>
                <a:spLocks noChangeArrowheads="1"/>
              </p:cNvSpPr>
              <p:nvPr/>
            </p:nvSpPr>
            <p:spPr bwMode="auto">
              <a:xfrm>
                <a:off x="3339" y="2217"/>
                <a:ext cx="180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Portugal</a:t>
                </a:r>
                <a:endParaRPr lang="es-ES"/>
              </a:p>
            </p:txBody>
          </p:sp>
          <p:sp>
            <p:nvSpPr>
              <p:cNvPr id="14527" name="Rectangle 186"/>
              <p:cNvSpPr>
                <a:spLocks noChangeArrowheads="1"/>
              </p:cNvSpPr>
              <p:nvPr/>
            </p:nvSpPr>
            <p:spPr bwMode="auto">
              <a:xfrm>
                <a:off x="3128" y="1521"/>
                <a:ext cx="267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Reino Unido</a:t>
                </a:r>
                <a:endParaRPr lang="es-ES"/>
              </a:p>
            </p:txBody>
          </p:sp>
          <p:sp>
            <p:nvSpPr>
              <p:cNvPr id="14528" name="Rectangle 187"/>
              <p:cNvSpPr>
                <a:spLocks noChangeArrowheads="1"/>
              </p:cNvSpPr>
              <p:nvPr/>
            </p:nvSpPr>
            <p:spPr bwMode="auto">
              <a:xfrm>
                <a:off x="2720" y="2230"/>
                <a:ext cx="369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República Checa</a:t>
                </a:r>
                <a:endParaRPr lang="es-ES"/>
              </a:p>
            </p:txBody>
          </p:sp>
          <p:sp>
            <p:nvSpPr>
              <p:cNvPr id="14529" name="Rectangle 188"/>
              <p:cNvSpPr>
                <a:spLocks noChangeArrowheads="1"/>
              </p:cNvSpPr>
              <p:nvPr/>
            </p:nvSpPr>
            <p:spPr bwMode="auto">
              <a:xfrm>
                <a:off x="4749" y="2159"/>
                <a:ext cx="425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República de Korea</a:t>
                </a:r>
                <a:endParaRPr lang="es-ES"/>
              </a:p>
            </p:txBody>
          </p:sp>
          <p:sp>
            <p:nvSpPr>
              <p:cNvPr id="14530" name="Rectangle 189"/>
              <p:cNvSpPr>
                <a:spLocks noChangeArrowheads="1"/>
              </p:cNvSpPr>
              <p:nvPr/>
            </p:nvSpPr>
            <p:spPr bwMode="auto">
              <a:xfrm>
                <a:off x="1903" y="3320"/>
                <a:ext cx="479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República de Moldova</a:t>
                </a:r>
                <a:endParaRPr lang="es-ES"/>
              </a:p>
            </p:txBody>
          </p:sp>
          <p:sp>
            <p:nvSpPr>
              <p:cNvPr id="14531" name="Rectangle 190"/>
              <p:cNvSpPr>
                <a:spLocks noChangeArrowheads="1"/>
              </p:cNvSpPr>
              <p:nvPr/>
            </p:nvSpPr>
            <p:spPr bwMode="auto">
              <a:xfrm>
                <a:off x="1712" y="2963"/>
                <a:ext cx="485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República Dominicana</a:t>
                </a:r>
                <a:endParaRPr lang="es-ES"/>
              </a:p>
            </p:txBody>
          </p:sp>
          <p:sp>
            <p:nvSpPr>
              <p:cNvPr id="14532" name="Rectangle 191"/>
              <p:cNvSpPr>
                <a:spLocks noChangeArrowheads="1"/>
              </p:cNvSpPr>
              <p:nvPr/>
            </p:nvSpPr>
            <p:spPr bwMode="auto">
              <a:xfrm>
                <a:off x="716" y="3474"/>
                <a:ext cx="170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Ruanda</a:t>
                </a:r>
                <a:endParaRPr lang="es-ES"/>
              </a:p>
            </p:txBody>
          </p:sp>
          <p:sp>
            <p:nvSpPr>
              <p:cNvPr id="14533" name="Rectangle 192"/>
              <p:cNvSpPr>
                <a:spLocks noChangeArrowheads="1"/>
              </p:cNvSpPr>
              <p:nvPr/>
            </p:nvSpPr>
            <p:spPr bwMode="auto">
              <a:xfrm>
                <a:off x="2592" y="2906"/>
                <a:ext cx="194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Rumania</a:t>
                </a:r>
                <a:endParaRPr lang="es-ES"/>
              </a:p>
            </p:txBody>
          </p:sp>
          <p:sp>
            <p:nvSpPr>
              <p:cNvPr id="14534" name="Rectangle 193"/>
              <p:cNvSpPr>
                <a:spLocks noChangeArrowheads="1"/>
              </p:cNvSpPr>
              <p:nvPr/>
            </p:nvSpPr>
            <p:spPr bwMode="auto">
              <a:xfrm>
                <a:off x="1201" y="2797"/>
                <a:ext cx="204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Sudáfrica</a:t>
                </a:r>
                <a:endParaRPr lang="es-ES"/>
              </a:p>
            </p:txBody>
          </p:sp>
          <p:sp>
            <p:nvSpPr>
              <p:cNvPr id="14535" name="Rectangle 194"/>
              <p:cNvSpPr>
                <a:spLocks noChangeArrowheads="1"/>
              </p:cNvSpPr>
              <p:nvPr/>
            </p:nvSpPr>
            <p:spPr bwMode="auto">
              <a:xfrm>
                <a:off x="4532" y="1604"/>
                <a:ext cx="148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Suecia</a:t>
                </a:r>
                <a:endParaRPr lang="es-ES"/>
              </a:p>
            </p:txBody>
          </p:sp>
          <p:sp>
            <p:nvSpPr>
              <p:cNvPr id="14536" name="Rectangle 195"/>
              <p:cNvSpPr>
                <a:spLocks noChangeArrowheads="1"/>
              </p:cNvSpPr>
              <p:nvPr/>
            </p:nvSpPr>
            <p:spPr bwMode="auto">
              <a:xfrm>
                <a:off x="2899" y="1387"/>
                <a:ext cx="121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Suiza</a:t>
                </a:r>
                <a:endParaRPr lang="es-ES"/>
              </a:p>
            </p:txBody>
          </p:sp>
          <p:sp>
            <p:nvSpPr>
              <p:cNvPr id="14537" name="Rectangle 196"/>
              <p:cNvSpPr>
                <a:spLocks noChangeArrowheads="1"/>
              </p:cNvSpPr>
              <p:nvPr/>
            </p:nvSpPr>
            <p:spPr bwMode="auto">
              <a:xfrm>
                <a:off x="1042" y="3078"/>
                <a:ext cx="221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Swaziland</a:t>
                </a:r>
                <a:endParaRPr lang="es-ES"/>
              </a:p>
            </p:txBody>
          </p:sp>
          <p:sp>
            <p:nvSpPr>
              <p:cNvPr id="14538" name="Rectangle 197"/>
              <p:cNvSpPr>
                <a:spLocks noChangeArrowheads="1"/>
              </p:cNvSpPr>
              <p:nvPr/>
            </p:nvSpPr>
            <p:spPr bwMode="auto">
              <a:xfrm>
                <a:off x="2643" y="3053"/>
                <a:ext cx="197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Tailandia</a:t>
                </a:r>
                <a:endParaRPr lang="es-ES"/>
              </a:p>
            </p:txBody>
          </p:sp>
          <p:sp>
            <p:nvSpPr>
              <p:cNvPr id="14539" name="Rectangle 198"/>
              <p:cNvSpPr>
                <a:spLocks noChangeArrowheads="1"/>
              </p:cNvSpPr>
              <p:nvPr/>
            </p:nvSpPr>
            <p:spPr bwMode="auto">
              <a:xfrm>
                <a:off x="863" y="3333"/>
                <a:ext cx="650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Tanzanía, República Unida de</a:t>
                </a:r>
                <a:endParaRPr lang="es-ES"/>
              </a:p>
            </p:txBody>
          </p:sp>
          <p:sp>
            <p:nvSpPr>
              <p:cNvPr id="14540" name="Rectangle 199"/>
              <p:cNvSpPr>
                <a:spLocks noChangeArrowheads="1"/>
              </p:cNvSpPr>
              <p:nvPr/>
            </p:nvSpPr>
            <p:spPr bwMode="auto">
              <a:xfrm>
                <a:off x="1539" y="2861"/>
                <a:ext cx="217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Tayikistán</a:t>
                </a:r>
                <a:endParaRPr lang="es-ES"/>
              </a:p>
            </p:txBody>
          </p:sp>
          <p:sp>
            <p:nvSpPr>
              <p:cNvPr id="14541" name="Rectangle 200"/>
              <p:cNvSpPr>
                <a:spLocks noChangeArrowheads="1"/>
              </p:cNvSpPr>
              <p:nvPr/>
            </p:nvSpPr>
            <p:spPr bwMode="auto">
              <a:xfrm>
                <a:off x="2056" y="3021"/>
                <a:ext cx="495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The former Yugoslav R</a:t>
                </a:r>
                <a:endParaRPr lang="es-ES"/>
              </a:p>
            </p:txBody>
          </p:sp>
          <p:sp>
            <p:nvSpPr>
              <p:cNvPr id="14542" name="Rectangle 201"/>
              <p:cNvSpPr>
                <a:spLocks noChangeArrowheads="1"/>
              </p:cNvSpPr>
              <p:nvPr/>
            </p:nvSpPr>
            <p:spPr bwMode="auto">
              <a:xfrm>
                <a:off x="1086" y="2938"/>
                <a:ext cx="137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Tonga</a:t>
                </a:r>
                <a:endParaRPr lang="es-ES"/>
              </a:p>
            </p:txBody>
          </p:sp>
          <p:sp>
            <p:nvSpPr>
              <p:cNvPr id="14543" name="Rectangle 202"/>
              <p:cNvSpPr>
                <a:spLocks noChangeArrowheads="1"/>
              </p:cNvSpPr>
              <p:nvPr/>
            </p:nvSpPr>
            <p:spPr bwMode="auto">
              <a:xfrm>
                <a:off x="1348" y="2676"/>
                <a:ext cx="389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Trinidad y Tobago</a:t>
                </a:r>
                <a:endParaRPr lang="es-ES"/>
              </a:p>
            </p:txBody>
          </p:sp>
          <p:sp>
            <p:nvSpPr>
              <p:cNvPr id="14544" name="Rectangle 203"/>
              <p:cNvSpPr>
                <a:spLocks noChangeArrowheads="1"/>
              </p:cNvSpPr>
              <p:nvPr/>
            </p:nvSpPr>
            <p:spPr bwMode="auto">
              <a:xfrm>
                <a:off x="3735" y="3033"/>
                <a:ext cx="167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Ucrania</a:t>
                </a:r>
                <a:endParaRPr lang="es-ES"/>
              </a:p>
            </p:txBody>
          </p:sp>
          <p:sp>
            <p:nvSpPr>
              <p:cNvPr id="14545" name="Rectangle 204"/>
              <p:cNvSpPr>
                <a:spLocks noChangeArrowheads="1"/>
              </p:cNvSpPr>
              <p:nvPr/>
            </p:nvSpPr>
            <p:spPr bwMode="auto">
              <a:xfrm>
                <a:off x="971" y="3461"/>
                <a:ext cx="170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Uganda</a:t>
                </a:r>
                <a:endParaRPr lang="es-ES"/>
              </a:p>
            </p:txBody>
          </p:sp>
          <p:sp>
            <p:nvSpPr>
              <p:cNvPr id="14546" name="Rectangle 205"/>
              <p:cNvSpPr>
                <a:spLocks noChangeArrowheads="1"/>
              </p:cNvSpPr>
              <p:nvPr/>
            </p:nvSpPr>
            <p:spPr bwMode="auto">
              <a:xfrm>
                <a:off x="2286" y="2842"/>
                <a:ext cx="183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Uruguay</a:t>
                </a:r>
                <a:endParaRPr lang="es-ES"/>
              </a:p>
            </p:txBody>
          </p:sp>
          <p:sp>
            <p:nvSpPr>
              <p:cNvPr id="14547" name="Rectangle 206"/>
              <p:cNvSpPr>
                <a:spLocks noChangeArrowheads="1"/>
              </p:cNvSpPr>
              <p:nvPr/>
            </p:nvSpPr>
            <p:spPr bwMode="auto">
              <a:xfrm>
                <a:off x="1010" y="3257"/>
                <a:ext cx="177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Vietnam</a:t>
                </a:r>
                <a:endParaRPr lang="es-ES"/>
              </a:p>
            </p:txBody>
          </p:sp>
          <p:sp>
            <p:nvSpPr>
              <p:cNvPr id="14548" name="Rectangle 207"/>
              <p:cNvSpPr>
                <a:spLocks noChangeArrowheads="1"/>
              </p:cNvSpPr>
              <p:nvPr/>
            </p:nvSpPr>
            <p:spPr bwMode="auto">
              <a:xfrm>
                <a:off x="1839" y="2823"/>
                <a:ext cx="153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</a:pPr>
                <a:r>
                  <a:rPr lang="es-ES" sz="600">
                    <a:solidFill>
                      <a:srgbClr val="000000"/>
                    </a:solidFill>
                  </a:rPr>
                  <a:t>México</a:t>
                </a:r>
                <a:endParaRPr lang="es-ES"/>
              </a:p>
            </p:txBody>
          </p:sp>
        </p:grpSp>
      </p:grpSp>
      <p:sp>
        <p:nvSpPr>
          <p:cNvPr id="14342" name="AutoShape 209"/>
          <p:cNvSpPr>
            <a:spLocks noChangeArrowheads="1"/>
          </p:cNvSpPr>
          <p:nvPr/>
        </p:nvSpPr>
        <p:spPr bwMode="auto">
          <a:xfrm>
            <a:off x="2557463" y="1516063"/>
            <a:ext cx="485775" cy="3705225"/>
          </a:xfrm>
          <a:prstGeom prst="downArrow">
            <a:avLst>
              <a:gd name="adj1" fmla="val 50000"/>
              <a:gd name="adj2" fmla="val 190686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es-MX"/>
          </a:p>
        </p:txBody>
      </p:sp>
      <p:sp>
        <p:nvSpPr>
          <p:cNvPr id="14343" name="AutoShape 210"/>
          <p:cNvSpPr>
            <a:spLocks noChangeArrowheads="1"/>
          </p:cNvSpPr>
          <p:nvPr/>
        </p:nvSpPr>
        <p:spPr bwMode="auto">
          <a:xfrm>
            <a:off x="2638425" y="1846263"/>
            <a:ext cx="200025" cy="2638425"/>
          </a:xfrm>
          <a:prstGeom prst="downArrow">
            <a:avLst>
              <a:gd name="adj1" fmla="val 50000"/>
              <a:gd name="adj2" fmla="val 329762"/>
            </a:avLst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es-MX"/>
          </a:p>
        </p:txBody>
      </p:sp>
      <p:sp>
        <p:nvSpPr>
          <p:cNvPr id="14344" name="Oval 212"/>
          <p:cNvSpPr>
            <a:spLocks noChangeArrowheads="1"/>
          </p:cNvSpPr>
          <p:nvPr/>
        </p:nvSpPr>
        <p:spPr bwMode="auto">
          <a:xfrm>
            <a:off x="6821488" y="1524000"/>
            <a:ext cx="144462" cy="142875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es-MX"/>
          </a:p>
        </p:txBody>
      </p:sp>
      <p:sp>
        <p:nvSpPr>
          <p:cNvPr id="14345" name="Oval 213"/>
          <p:cNvSpPr>
            <a:spLocks noChangeArrowheads="1"/>
          </p:cNvSpPr>
          <p:nvPr/>
        </p:nvSpPr>
        <p:spPr bwMode="auto">
          <a:xfrm>
            <a:off x="5237163" y="2316163"/>
            <a:ext cx="144462" cy="144462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ES_tradnl" sz="2400" b="1" dirty="0" smtClean="0">
                <a:solidFill>
                  <a:srgbClr val="798992"/>
                </a:solidFill>
              </a:rPr>
              <a:t>Plan Nacional de Desarrollo</a:t>
            </a:r>
            <a:endParaRPr lang="es-ES_tradnl" sz="2400" b="1" dirty="0">
              <a:solidFill>
                <a:srgbClr val="79899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ES_tradnl" sz="3000" dirty="0" smtClean="0"/>
              <a:t>En el eje 3, Igualdad de Oportunidades, en el apartado de Transformación Educativa se contiene el Objetivo 14 “Ampliar la cobertura, favorecer la equidad y mejorar la calidad y pertinencia de la educación superior”.</a:t>
            </a:r>
          </a:p>
          <a:p>
            <a:pPr lvl="1" algn="just"/>
            <a:r>
              <a:rPr lang="es-ES_tradnl" b="1" dirty="0" smtClean="0"/>
              <a:t>Estrategia 14.1 </a:t>
            </a:r>
            <a:r>
              <a:rPr lang="es-ES_tradnl" dirty="0" smtClean="0"/>
              <a:t>Crear nuevas instituciones de educación superior, aprovechar la capacidad instalada, diversificar los programas y fortalecer las modalidades educativas.</a:t>
            </a:r>
          </a:p>
          <a:p>
            <a:pPr lvl="2" algn="just"/>
            <a:r>
              <a:rPr lang="es-ES_tradnl" dirty="0" smtClean="0"/>
              <a:t>Meta: Elevar la cobertura en educación superior de 25% actual a 30% en jóvenes de 19 a 23 años en el 2012 (PND, </a:t>
            </a:r>
            <a:r>
              <a:rPr lang="es-ES_tradnl" dirty="0" err="1" smtClean="0"/>
              <a:t>pág.</a:t>
            </a:r>
            <a:r>
              <a:rPr lang="es-ES_tradnl" dirty="0" smtClean="0"/>
              <a:t> 197).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s-ES_tradnl" sz="2400" b="1" dirty="0" smtClean="0">
                <a:solidFill>
                  <a:srgbClr val="798992"/>
                </a:solidFill>
              </a:rPr>
              <a:t>Plan Estatal de Desarrollo Jalisco 2030 </a:t>
            </a:r>
            <a:r>
              <a:rPr lang="es-ES_tradnl" sz="2400" b="1" i="1" dirty="0" smtClean="0">
                <a:solidFill>
                  <a:srgbClr val="798992"/>
                </a:solidFill>
              </a:rPr>
              <a:t>(versión segunda)</a:t>
            </a:r>
            <a:endParaRPr lang="es-ES_tradnl" sz="2400" b="1" i="1" dirty="0">
              <a:solidFill>
                <a:srgbClr val="79899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_tradnl" dirty="0" smtClean="0"/>
              <a:t>Eje estratégico relativo a educación superior:</a:t>
            </a:r>
          </a:p>
          <a:p>
            <a:pPr lvl="1" algn="just"/>
            <a:r>
              <a:rPr lang="es-ES_tradnl" dirty="0" smtClean="0"/>
              <a:t>Consolidación de la educación superior.</a:t>
            </a:r>
          </a:p>
          <a:p>
            <a:pPr lvl="1" algn="just"/>
            <a:endParaRPr lang="es-ES_tradnl" dirty="0" smtClean="0"/>
          </a:p>
          <a:p>
            <a:pPr algn="just"/>
            <a:r>
              <a:rPr lang="es-ES_tradnl" dirty="0" smtClean="0"/>
              <a:t>Objetivo estratégico de Desarrollo Social relativo a educación:</a:t>
            </a:r>
          </a:p>
          <a:p>
            <a:pPr lvl="1" algn="just"/>
            <a:r>
              <a:rPr lang="es-ES_tradnl" dirty="0" smtClean="0"/>
              <a:t>Pd01: Mejorar la calidad de la educación.</a:t>
            </a:r>
          </a:p>
          <a:p>
            <a:pPr lvl="1" algn="just"/>
            <a:endParaRPr lang="es-ES_tradnl" dirty="0" smtClean="0"/>
          </a:p>
          <a:p>
            <a:pPr algn="just"/>
            <a:r>
              <a:rPr lang="es-ES_tradnl" dirty="0" smtClean="0"/>
              <a:t>Estrategia Pd01 relativa a cobertura:</a:t>
            </a:r>
          </a:p>
          <a:p>
            <a:pPr lvl="1" algn="just"/>
            <a:r>
              <a:rPr lang="es-ES_tradnl" dirty="0" smtClean="0"/>
              <a:t>Ampliar la cobertura educativa a través de la infraestructura, el equipamiento y las tecnologías de la información y la comunicación (</a:t>
            </a:r>
            <a:r>
              <a:rPr lang="es-ES_tradnl" dirty="0" err="1" smtClean="0"/>
              <a:t>TICs</a:t>
            </a:r>
            <a:r>
              <a:rPr lang="es-ES_tradnl" dirty="0" smtClean="0"/>
              <a:t>).</a:t>
            </a:r>
          </a:p>
          <a:p>
            <a:pPr lvl="1" algn="just"/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ES_tradnl" sz="2400" b="1" dirty="0" smtClean="0">
                <a:solidFill>
                  <a:srgbClr val="798992"/>
                </a:solidFill>
              </a:rPr>
              <a:t>Plan de Desarrollo Institucional visión 2030</a:t>
            </a:r>
            <a:endParaRPr lang="es-ES_tradnl" sz="2400" b="1" dirty="0">
              <a:solidFill>
                <a:srgbClr val="79899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s-ES_tradnl" b="1" i="1" dirty="0" smtClean="0"/>
              <a:t>Eje de Formación y Docencia</a:t>
            </a:r>
          </a:p>
          <a:p>
            <a:pPr lvl="1" algn="just"/>
            <a:r>
              <a:rPr lang="es-ES_tradnl" b="1" dirty="0" smtClean="0"/>
              <a:t>Política </a:t>
            </a:r>
            <a:r>
              <a:rPr lang="en-US" b="1" dirty="0" smtClean="0"/>
              <a:t>6</a:t>
            </a:r>
            <a:r>
              <a:rPr lang="en-US" b="1" dirty="0"/>
              <a:t>:</a:t>
            </a:r>
            <a:r>
              <a:rPr lang="en-US" b="1" dirty="0" smtClean="0"/>
              <a:t>  </a:t>
            </a:r>
            <a:r>
              <a:rPr lang="en-US" dirty="0" err="1"/>
              <a:t>Atender</a:t>
            </a:r>
            <a:r>
              <a:rPr lang="en-US" dirty="0"/>
              <a:t> la </a:t>
            </a:r>
            <a:r>
              <a:rPr lang="en-US" dirty="0" err="1"/>
              <a:t>demanda</a:t>
            </a:r>
            <a:r>
              <a:rPr lang="en-US" dirty="0"/>
              <a:t> </a:t>
            </a:r>
            <a:r>
              <a:rPr lang="en-US" dirty="0" err="1"/>
              <a:t>educativa</a:t>
            </a:r>
            <a:r>
              <a:rPr lang="en-US" dirty="0"/>
              <a:t> en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regiones</a:t>
            </a:r>
            <a:r>
              <a:rPr lang="en-US" dirty="0"/>
              <a:t> del Estado a </a:t>
            </a:r>
            <a:r>
              <a:rPr lang="en-US" dirty="0" err="1"/>
              <a:t>través</a:t>
            </a:r>
            <a:r>
              <a:rPr lang="en-US" dirty="0"/>
              <a:t> de </a:t>
            </a:r>
            <a:r>
              <a:rPr lang="en-US" dirty="0" err="1"/>
              <a:t>diversas</a:t>
            </a:r>
            <a:r>
              <a:rPr lang="en-US" dirty="0"/>
              <a:t> </a:t>
            </a:r>
            <a:r>
              <a:rPr lang="en-US" dirty="0" err="1"/>
              <a:t>modalidades</a:t>
            </a:r>
            <a:r>
              <a:rPr lang="en-US" dirty="0"/>
              <a:t> de </a:t>
            </a:r>
            <a:r>
              <a:rPr lang="en-US" dirty="0" err="1" smtClean="0"/>
              <a:t>educación</a:t>
            </a:r>
            <a:r>
              <a:rPr lang="en-US" dirty="0" smtClean="0"/>
              <a:t>.</a:t>
            </a:r>
          </a:p>
          <a:p>
            <a:pPr lvl="1" algn="just"/>
            <a:r>
              <a:rPr lang="en-US" b="1" dirty="0" err="1" smtClean="0"/>
              <a:t>Objetivo</a:t>
            </a:r>
            <a:r>
              <a:rPr lang="en-US" b="1" dirty="0" smtClean="0"/>
              <a:t> </a:t>
            </a:r>
            <a:r>
              <a:rPr lang="en-US" b="1" dirty="0" err="1" smtClean="0"/>
              <a:t>Estratégico</a:t>
            </a:r>
            <a:r>
              <a:rPr lang="en-US" b="1" dirty="0"/>
              <a:t> </a:t>
            </a:r>
            <a:r>
              <a:rPr lang="en-US" b="1" dirty="0" smtClean="0"/>
              <a:t>2.8: </a:t>
            </a:r>
            <a:r>
              <a:rPr lang="en-US" dirty="0" err="1"/>
              <a:t>Ampliar</a:t>
            </a:r>
            <a:r>
              <a:rPr lang="en-US" dirty="0"/>
              <a:t> la </a:t>
            </a:r>
            <a:r>
              <a:rPr lang="en-US" dirty="0" err="1"/>
              <a:t>cobertura</a:t>
            </a:r>
            <a:r>
              <a:rPr lang="en-US" dirty="0"/>
              <a:t> </a:t>
            </a:r>
            <a:r>
              <a:rPr lang="en-US" dirty="0" err="1"/>
              <a:t>educativa</a:t>
            </a:r>
            <a:r>
              <a:rPr lang="en-US" dirty="0"/>
              <a:t> a </a:t>
            </a:r>
            <a:r>
              <a:rPr lang="en-US" dirty="0" err="1"/>
              <a:t>través</a:t>
            </a:r>
            <a:r>
              <a:rPr lang="en-US" dirty="0"/>
              <a:t> de </a:t>
            </a:r>
            <a:r>
              <a:rPr lang="en-US" dirty="0" err="1"/>
              <a:t>modalidades</a:t>
            </a:r>
            <a:r>
              <a:rPr lang="en-US" dirty="0"/>
              <a:t> no </a:t>
            </a:r>
            <a:r>
              <a:rPr lang="en-US" dirty="0" err="1"/>
              <a:t>convencionales</a:t>
            </a:r>
            <a:r>
              <a:rPr lang="en-US" dirty="0" smtClean="0"/>
              <a:t>.</a:t>
            </a:r>
          </a:p>
          <a:p>
            <a:pPr lvl="1" algn="just"/>
            <a:endParaRPr lang="en-US" dirty="0" smtClean="0"/>
          </a:p>
          <a:p>
            <a:pPr lvl="1" algn="just"/>
            <a:r>
              <a:rPr lang="en-US" dirty="0" err="1" smtClean="0"/>
              <a:t>Indicadores</a:t>
            </a:r>
            <a:r>
              <a:rPr lang="en-US" dirty="0" smtClean="0"/>
              <a:t> 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reflejan</a:t>
            </a:r>
            <a:r>
              <a:rPr lang="en-US" dirty="0" smtClean="0"/>
              <a:t> el </a:t>
            </a:r>
            <a:r>
              <a:rPr lang="en-US" dirty="0" err="1" smtClean="0"/>
              <a:t>impacto</a:t>
            </a:r>
            <a:r>
              <a:rPr lang="en-US" dirty="0" smtClean="0"/>
              <a:t> en el </a:t>
            </a:r>
            <a:r>
              <a:rPr lang="en-US" dirty="0" err="1" smtClean="0"/>
              <a:t>incremento</a:t>
            </a:r>
            <a:r>
              <a:rPr lang="en-US" dirty="0" smtClean="0"/>
              <a:t> de la </a:t>
            </a:r>
            <a:r>
              <a:rPr lang="en-US" dirty="0" err="1" smtClean="0"/>
              <a:t>matrícula</a:t>
            </a:r>
            <a:r>
              <a:rPr lang="en-US" dirty="0" smtClean="0"/>
              <a:t>:</a:t>
            </a:r>
          </a:p>
          <a:p>
            <a:pPr lvl="2" algn="just"/>
            <a:r>
              <a:rPr lang="en-US" dirty="0" err="1" smtClean="0"/>
              <a:t>Alumnos</a:t>
            </a:r>
            <a:r>
              <a:rPr lang="en-US" dirty="0" smtClean="0"/>
              <a:t> </a:t>
            </a:r>
            <a:r>
              <a:rPr lang="en-US" dirty="0"/>
              <a:t>en </a:t>
            </a:r>
            <a:r>
              <a:rPr lang="en-US" dirty="0" err="1"/>
              <a:t>programas</a:t>
            </a:r>
            <a:r>
              <a:rPr lang="en-US" dirty="0"/>
              <a:t> </a:t>
            </a:r>
            <a:r>
              <a:rPr lang="en-US" dirty="0" err="1"/>
              <a:t>educativos</a:t>
            </a:r>
            <a:r>
              <a:rPr lang="en-US" dirty="0"/>
              <a:t> en </a:t>
            </a:r>
            <a:r>
              <a:rPr lang="en-US" dirty="0" err="1"/>
              <a:t>modalidades</a:t>
            </a:r>
            <a:r>
              <a:rPr lang="en-US" dirty="0"/>
              <a:t> no </a:t>
            </a:r>
            <a:r>
              <a:rPr lang="en-US" dirty="0" err="1"/>
              <a:t>convencionales</a:t>
            </a:r>
            <a:r>
              <a:rPr lang="en-US" dirty="0" smtClean="0"/>
              <a:t>.</a:t>
            </a:r>
          </a:p>
          <a:p>
            <a:pPr lvl="2" algn="just"/>
            <a:r>
              <a:rPr lang="en-US" dirty="0" err="1" smtClean="0"/>
              <a:t>Índice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cobertura</a:t>
            </a:r>
            <a:r>
              <a:rPr lang="en-US" dirty="0"/>
              <a:t> en el </a:t>
            </a:r>
            <a:r>
              <a:rPr lang="en-US" dirty="0" err="1"/>
              <a:t>nivel</a:t>
            </a:r>
            <a:r>
              <a:rPr lang="en-US" dirty="0"/>
              <a:t> </a:t>
            </a:r>
            <a:r>
              <a:rPr lang="en-US" dirty="0" smtClean="0"/>
              <a:t>superior.</a:t>
            </a:r>
          </a:p>
          <a:p>
            <a:pPr lvl="2" algn="just"/>
            <a:r>
              <a:rPr lang="en-US" dirty="0" err="1" smtClean="0"/>
              <a:t>Cobertura</a:t>
            </a:r>
            <a:r>
              <a:rPr lang="en-US" dirty="0" smtClean="0"/>
              <a:t> </a:t>
            </a:r>
            <a:r>
              <a:rPr lang="en-US" dirty="0"/>
              <a:t>en </a:t>
            </a:r>
            <a:r>
              <a:rPr lang="en-US" dirty="0" err="1"/>
              <a:t>modalidades</a:t>
            </a:r>
            <a:r>
              <a:rPr lang="en-US" dirty="0"/>
              <a:t> no </a:t>
            </a:r>
            <a:r>
              <a:rPr lang="en-US" dirty="0" err="1"/>
              <a:t>convencionales</a:t>
            </a:r>
            <a:r>
              <a:rPr lang="en-US" dirty="0"/>
              <a:t> en el </a:t>
            </a:r>
            <a:r>
              <a:rPr lang="en-US" dirty="0" err="1"/>
              <a:t>nivel</a:t>
            </a:r>
            <a:r>
              <a:rPr lang="en-US" dirty="0"/>
              <a:t> superior</a:t>
            </a:r>
            <a:r>
              <a:rPr lang="en-US" dirty="0" smtClean="0"/>
              <a:t>.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s-ES" sz="2400" b="1" dirty="0" smtClean="0">
                <a:solidFill>
                  <a:srgbClr val="798992"/>
                </a:solidFill>
              </a:rPr>
              <a:t>Proyección de la pirámide poblacional de Jalisco</a:t>
            </a:r>
            <a:br>
              <a:rPr lang="es-ES" sz="2400" b="1" dirty="0" smtClean="0">
                <a:solidFill>
                  <a:srgbClr val="798992"/>
                </a:solidFill>
              </a:rPr>
            </a:br>
            <a:r>
              <a:rPr lang="es-ES" sz="2400" b="1" dirty="0" smtClean="0">
                <a:solidFill>
                  <a:srgbClr val="798992"/>
                </a:solidFill>
              </a:rPr>
              <a:t>2009, 2020, 2030</a:t>
            </a:r>
            <a:br>
              <a:rPr lang="es-ES" sz="2400" b="1" dirty="0" smtClean="0">
                <a:solidFill>
                  <a:srgbClr val="798992"/>
                </a:solidFill>
              </a:rPr>
            </a:br>
            <a:endParaRPr lang="es-MX" sz="2400" dirty="0"/>
          </a:p>
        </p:txBody>
      </p:sp>
      <p:pic>
        <p:nvPicPr>
          <p:cNvPr id="12390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5144" y="1600200"/>
            <a:ext cx="623371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643050"/>
            <a:ext cx="6234502" cy="453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9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1571612"/>
            <a:ext cx="6234499" cy="453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Rectángulo"/>
          <p:cNvSpPr/>
          <p:nvPr/>
        </p:nvSpPr>
        <p:spPr>
          <a:xfrm>
            <a:off x="2143108" y="4500570"/>
            <a:ext cx="4786346" cy="6429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Gráfico"/>
          <p:cNvGraphicFramePr/>
          <p:nvPr/>
        </p:nvGraphicFramePr>
        <p:xfrm>
          <a:off x="785786" y="1142984"/>
          <a:ext cx="7839635" cy="3684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364" name="6 CuadroTexto"/>
          <p:cNvSpPr txBox="1">
            <a:spLocks noChangeArrowheads="1"/>
          </p:cNvSpPr>
          <p:nvPr/>
        </p:nvSpPr>
        <p:spPr bwMode="auto">
          <a:xfrm>
            <a:off x="785786" y="4987365"/>
            <a:ext cx="78454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es-MX" sz="1600" dirty="0">
                <a:latin typeface="Arial" pitchFamily="34" charset="0"/>
                <a:cs typeface="Arial" pitchFamily="34" charset="0"/>
              </a:rPr>
              <a:t>Jalisco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es la 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posición número </a:t>
            </a:r>
            <a:r>
              <a:rPr lang="es-MX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 en la cobertura de educación superior, por debajo del promedio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nacional.</a:t>
            </a:r>
            <a:endParaRPr lang="es-MX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Marcador de número de diapositiva 4"/>
          <p:cNvSpPr>
            <a:spLocks noGrp="1"/>
          </p:cNvSpPr>
          <p:nvPr>
            <p:ph type="sldNum" sz="quarter" idx="10"/>
          </p:nvPr>
        </p:nvSpPr>
        <p:spPr>
          <a:xfrm>
            <a:off x="8478838" y="6492875"/>
            <a:ext cx="569912" cy="365125"/>
          </a:xfrm>
        </p:spPr>
        <p:txBody>
          <a:bodyPr/>
          <a:lstStyle/>
          <a:p>
            <a:pPr>
              <a:defRPr/>
            </a:pPr>
            <a:fld id="{3C8C80F7-D6ED-4DD4-8B50-E8D605BAFCC7}" type="slidenum">
              <a:rPr lang="es-ES_tradnl">
                <a:solidFill>
                  <a:schemeClr val="bg2">
                    <a:lumMod val="25000"/>
                  </a:schemeClr>
                </a:solidFill>
              </a:rPr>
              <a:pPr>
                <a:defRPr/>
              </a:pPr>
              <a:t>9</a:t>
            </a:fld>
            <a:endParaRPr lang="es-ES_tradnl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1 CuadroTexto"/>
          <p:cNvSpPr txBox="1"/>
          <p:nvPr/>
        </p:nvSpPr>
        <p:spPr>
          <a:xfrm>
            <a:off x="928662" y="6072206"/>
            <a:ext cx="6972248" cy="31746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MX" sz="800" dirty="0" smtClean="0">
                <a:latin typeface="Arial" pitchFamily="34" charset="0"/>
                <a:cs typeface="Arial" pitchFamily="34" charset="0"/>
              </a:rPr>
              <a:t>FUE NTE: </a:t>
            </a:r>
            <a:r>
              <a:rPr lang="es-MX" sz="800" dirty="0">
                <a:latin typeface="Arial" pitchFamily="34" charset="0"/>
                <a:cs typeface="Arial" pitchFamily="34" charset="0"/>
              </a:rPr>
              <a:t>COPLADI de la </a:t>
            </a:r>
            <a:r>
              <a:rPr lang="es-MX" sz="800" dirty="0" err="1" smtClean="0">
                <a:latin typeface="Arial" pitchFamily="34" charset="0"/>
                <a:cs typeface="Arial" pitchFamily="34" charset="0"/>
              </a:rPr>
              <a:t>UdeG</a:t>
            </a:r>
            <a:r>
              <a:rPr lang="es-MX" sz="800" dirty="0" smtClean="0">
                <a:latin typeface="Arial" pitchFamily="34" charset="0"/>
                <a:cs typeface="Arial" pitchFamily="34" charset="0"/>
              </a:rPr>
              <a:t>, a partir del Reporte de Indicadores Educativos, INDISEP ver 9.0.  Febrero, 2010</a:t>
            </a:r>
            <a:endParaRPr lang="es-MX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85786" y="428604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s-MX" sz="2400" b="1" dirty="0" smtClean="0">
                <a:solidFill>
                  <a:srgbClr val="798992"/>
                </a:solidFill>
              </a:rPr>
              <a:t>Cobertura nacional en educación superior</a:t>
            </a:r>
            <a:endParaRPr lang="es-ES" dirty="0">
              <a:solidFill>
                <a:srgbClr val="79899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értice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  <a:fontScheme name="OFICINA">
    <a:majorFont>
      <a:latin typeface="ITC Officina Sans Std Book"/>
      <a:ea typeface=""/>
      <a:cs typeface=""/>
    </a:majorFont>
    <a:minorFont>
      <a:latin typeface="ITC Officina Sans Std Book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1311</TotalTime>
  <Words>969</Words>
  <Application>Microsoft Office PowerPoint</Application>
  <PresentationFormat>Presentación en pantalla (4:3)</PresentationFormat>
  <Paragraphs>239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Diapositiva 1</vt:lpstr>
      <vt:lpstr>Diapositiva 2</vt:lpstr>
      <vt:lpstr>Diapositiva 3</vt:lpstr>
      <vt:lpstr>Posición de México en la cobertura de educación superior</vt:lpstr>
      <vt:lpstr>Plan Nacional de Desarrollo</vt:lpstr>
      <vt:lpstr>Plan Estatal de Desarrollo Jalisco 2030 (versión segunda)</vt:lpstr>
      <vt:lpstr>Plan de Desarrollo Institucional visión 2030</vt:lpstr>
      <vt:lpstr>Proyección de la pirámide poblacional de Jalisco 2009, 2020, 2030 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Company>udg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carmenta</dc:creator>
  <cp:lastModifiedBy>Marco</cp:lastModifiedBy>
  <cp:revision>79</cp:revision>
  <dcterms:created xsi:type="dcterms:W3CDTF">2010-03-13T18:25:45Z</dcterms:created>
  <dcterms:modified xsi:type="dcterms:W3CDTF">2010-03-23T16:42:44Z</dcterms:modified>
</cp:coreProperties>
</file>