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  <p:sldId id="263" r:id="rId9"/>
    <p:sldId id="262" r:id="rId10"/>
    <p:sldId id="261" r:id="rId11"/>
    <p:sldId id="269" r:id="rId12"/>
    <p:sldId id="268" r:id="rId13"/>
    <p:sldId id="267" r:id="rId14"/>
    <p:sldId id="270" r:id="rId15"/>
    <p:sldId id="272" r:id="rId16"/>
    <p:sldId id="266" r:id="rId17"/>
    <p:sldId id="271" r:id="rId18"/>
    <p:sldId id="274" r:id="rId19"/>
    <p:sldId id="273" r:id="rId20"/>
  </p:sldIdLst>
  <p:sldSz cx="9144000" cy="6858000" type="screen4x3"/>
  <p:notesSz cx="6797675" cy="99298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F6188-B6F6-44C8-AD02-FDA34EF462F0}" type="datetimeFigureOut">
              <a:rPr lang="es-MX" smtClean="0"/>
              <a:pPr/>
              <a:t>18/01/2010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E3E72-703C-4F77-8DDD-70C7E231275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772400" cy="1470025"/>
          </a:xfrm>
        </p:spPr>
        <p:txBody>
          <a:bodyPr>
            <a:normAutofit/>
          </a:bodyPr>
          <a:lstStyle/>
          <a:p>
            <a:r>
              <a:rPr lang="es-MX" dirty="0" smtClean="0"/>
              <a:t>UNIVERSIDAD DE GUADALAJARA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2428868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ANÁLISIS DE LA DESERCIÓN EN LOS PROGRAMAS EDUCATIVOS DE LOS CENTROS UNIVERSITARIOS Y EL SUV</a:t>
            </a:r>
          </a:p>
          <a:p>
            <a:r>
              <a:rPr lang="es-MX" sz="1900" i="1" dirty="0" smtClean="0"/>
              <a:t>Cal. Esc. 2008 B y 2009 A</a:t>
            </a:r>
            <a:endParaRPr lang="es-MX" sz="1900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6500826" y="5357826"/>
            <a:ext cx="1714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ENERO DE 2010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Resultados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42910" y="1500176"/>
          <a:ext cx="7500991" cy="4367149"/>
        </p:xfrm>
        <a:graphic>
          <a:graphicData uri="http://schemas.openxmlformats.org/drawingml/2006/table">
            <a:tbl>
              <a:tblPr/>
              <a:tblGrid>
                <a:gridCol w="984624"/>
                <a:gridCol w="3278893"/>
                <a:gridCol w="764758"/>
                <a:gridCol w="764758"/>
                <a:gridCol w="764758"/>
                <a:gridCol w="943200"/>
              </a:tblGrid>
              <a:tr h="425581"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Universitario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 educativo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2008 B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Deserción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2009 B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Porcentaje de retención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9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CUALTOS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ADMINISTRACION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55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CUALTOS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AGROINDUSTRIAL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55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CUALTOS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COMPUTACION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79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59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CUALTOS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CONTADURIA PUBLICA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59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CUALTOS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CIRUJANO DENTISTA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59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CUALTOS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ENFERMERIA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59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CUALTOS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MEDICO CIRUJANO Y PARTERO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55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CUALTOS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MEDICINA VETERINARIA Y ZOOTECNIA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55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CUALTOS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NEGOCIOS INTERNACIONALES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59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CUALTOS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NUTRICION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59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CUALTOS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PSICOLOGIA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55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CUALTOS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SISTEMAS PECUARIOS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599"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76" marR="7776" marT="77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76" marR="7776" marT="77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500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432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Resultados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71471" y="1285862"/>
          <a:ext cx="7929618" cy="4500586"/>
        </p:xfrm>
        <a:graphic>
          <a:graphicData uri="http://schemas.openxmlformats.org/drawingml/2006/table">
            <a:tbl>
              <a:tblPr/>
              <a:tblGrid>
                <a:gridCol w="1041067"/>
                <a:gridCol w="3152389"/>
                <a:gridCol w="1245387"/>
                <a:gridCol w="778367"/>
                <a:gridCol w="778367"/>
                <a:gridCol w="934041"/>
              </a:tblGrid>
              <a:tr h="405726"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Universitario</a:t>
                      </a:r>
                    </a:p>
                  </a:txBody>
                  <a:tcPr marL="7483" marR="7483" marT="74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 educativo</a:t>
                      </a:r>
                    </a:p>
                  </a:txBody>
                  <a:tcPr marL="7483" marR="7483" marT="74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2008 B y 2009 A</a:t>
                      </a:r>
                    </a:p>
                  </a:txBody>
                  <a:tcPr marL="7483" marR="7483" marT="74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Deserción</a:t>
                      </a:r>
                    </a:p>
                  </a:txBody>
                  <a:tcPr marL="7483" marR="7483" marT="74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2009 B</a:t>
                      </a:r>
                    </a:p>
                  </a:txBody>
                  <a:tcPr marL="7483" marR="7483" marT="74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Porcentaje de retención</a:t>
                      </a:r>
                    </a:p>
                  </a:txBody>
                  <a:tcPr marL="7483" marR="7483" marT="74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2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CUCIENEGA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ADM LICENCIATURA EN ADMINISTRACION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215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190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2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CUCIENEGA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AGN LICENCIATURA EN AGRONEGOCIOS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77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57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CUCIENEGA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 LICENCIATURA EN INGENIERIA EN COMPUTACION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57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CUCIENEGA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CPUA LICENCIATURA EN CONTADURIA PUBLICA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128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115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2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CUCIENEGA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DER LICENCIATURA EN DERECHO O ABOGADO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212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195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57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CUCIENEGA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 LICENCIATURA EN INGENIERIA INDUSTRIAL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77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2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CUCIENEGA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 LICENCIATURA EN INFORMATICA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2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CUCIENEGA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IQU LICENCIATURA EN INGENIERIA QUIMICA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2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CUCIENEGA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MER LICENCIATURA EN MERCADOTECNIA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57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CUCIENEGA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NIN LICENCIATURA EN NEGOCIOS INTERNACIONALES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2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CUCIENEGA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 LICENCIATURA EN PERIODISMO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94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2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CUCIENEGA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PSC LICENCIATURA EN PSICOLOGIA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57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CUCIENEGA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QFB LICENCIATURA EN QUIMICO FARMACOBIOLOGO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81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2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CUCIENEGA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RHU LICENCIATURA EN RECURSOS HUMANOS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79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 marL="7483" marR="7483" marT="74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623">
                <a:tc>
                  <a:txBody>
                    <a:bodyPr/>
                    <a:lstStyle/>
                    <a:p>
                      <a:pPr algn="l" fontAlgn="b"/>
                      <a:endParaRPr lang="es-MX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83" marR="7483" marT="74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83" marR="7483" marT="748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1381</a:t>
                      </a:r>
                    </a:p>
                  </a:txBody>
                  <a:tcPr marL="7483" marR="7483" marT="74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195</a:t>
                      </a:r>
                    </a:p>
                  </a:txBody>
                  <a:tcPr marL="7483" marR="7483" marT="74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1186</a:t>
                      </a:r>
                    </a:p>
                  </a:txBody>
                  <a:tcPr marL="7483" marR="7483" marT="74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7483" marR="7483" marT="74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Resultados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71472" y="1428736"/>
          <a:ext cx="7858178" cy="4442144"/>
        </p:xfrm>
        <a:graphic>
          <a:graphicData uri="http://schemas.openxmlformats.org/drawingml/2006/table">
            <a:tbl>
              <a:tblPr/>
              <a:tblGrid>
                <a:gridCol w="1000132"/>
                <a:gridCol w="3206269"/>
                <a:gridCol w="1171560"/>
                <a:gridCol w="747804"/>
                <a:gridCol w="747804"/>
                <a:gridCol w="984609"/>
              </a:tblGrid>
              <a:tr h="500066"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Universitario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 educativo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2008 B y 2009 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Deserción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2009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Porcentaje de retención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5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CUCOSTA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ADMINISTRACION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167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159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05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CUCOSTA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ARQUITECTURA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115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104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05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CUCOSTA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BIOLOGIA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79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05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CUCOSTA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CIVIL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56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47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303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CUCOSTA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COMUNICACION MULTIMEDIA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94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303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CUCOSTA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COMPUTACION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63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05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CUCOSTA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CONTADURIA PUBLICA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149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133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303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CUCOSTA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DISE~O PARA LA COMUNICACION GRAFICA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56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05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CUCOSTA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DERECHO O ABOGADO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152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138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05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CUCOSTA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MEDICO CIRUJANO Y PARTERO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05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CUCOSTA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PSICOLOGIA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140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133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303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CUCOSTA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TELEMATICA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05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CUCOSTA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TURISMO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180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163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056"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57" marR="7257" marT="7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1308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128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1180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Resultados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85786" y="1142984"/>
          <a:ext cx="7572426" cy="4740470"/>
        </p:xfrm>
        <a:graphic>
          <a:graphicData uri="http://schemas.openxmlformats.org/drawingml/2006/table">
            <a:tbl>
              <a:tblPr/>
              <a:tblGrid>
                <a:gridCol w="1026544"/>
                <a:gridCol w="2852992"/>
                <a:gridCol w="1053207"/>
                <a:gridCol w="799904"/>
                <a:gridCol w="799904"/>
                <a:gridCol w="1039875"/>
              </a:tblGrid>
              <a:tr h="380658"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Universitario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 educativo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2008 B y 2009 A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Deserción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2009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Porcentaje de retención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6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CUCSUR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ADMINISTRACION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935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CUCSUR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INGENIERO AGRONOMO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935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CUCSUR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CONTADURIA PUBLICA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935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CUCSUR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DERECHO O ABOGADO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935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CUCSUR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MECATRONICA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81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31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CUCSUR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NUTRICION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935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CUCSUR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OBRAS Y SERVICIOS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024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CUCSUR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RECURSOS NATURALES Y AGROPECUARIOS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935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CUCSUR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TELEINFORMATICA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31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CUCSUR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TURISMO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467"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9" marR="8049" marT="80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9" marR="8049" marT="80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719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624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8049" marR="8049" marT="8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Resultados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42910" y="1714489"/>
          <a:ext cx="7929617" cy="3857652"/>
        </p:xfrm>
        <a:graphic>
          <a:graphicData uri="http://schemas.openxmlformats.org/drawingml/2006/table">
            <a:tbl>
              <a:tblPr/>
              <a:tblGrid>
                <a:gridCol w="1175237"/>
                <a:gridCol w="3325357"/>
                <a:gridCol w="871916"/>
                <a:gridCol w="774881"/>
                <a:gridCol w="774881"/>
                <a:gridCol w="1007345"/>
              </a:tblGrid>
              <a:tr h="424200"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Universitario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 educativo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2008 B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Deserción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2009 B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Porcentaje de retención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CULAGOS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DERECHO O ABOGADO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22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CULAGOS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DERECHO O ABOGADO SEMI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22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CULAGOS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ADMINISTRACION INDUSTRIAL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22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CULAGOS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BIOQUIMICA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22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CULAGOS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ELECTRONICA Y COMPUTACION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22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CULAGOS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MECATRONICA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CULAGOS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PSICOLOGIA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22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CULAGOS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SISTEMAS DE INFORMACION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46" marR="7446" marT="74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356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276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7446" marR="7446" marT="74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Resultados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42910" y="1396999"/>
          <a:ext cx="7786743" cy="4470077"/>
        </p:xfrm>
        <a:graphic>
          <a:graphicData uri="http://schemas.openxmlformats.org/drawingml/2006/table">
            <a:tbl>
              <a:tblPr/>
              <a:tblGrid>
                <a:gridCol w="1196213"/>
                <a:gridCol w="2558988"/>
                <a:gridCol w="908517"/>
                <a:gridCol w="908517"/>
                <a:gridCol w="908517"/>
                <a:gridCol w="1305991"/>
              </a:tblGrid>
              <a:tr h="338667"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Universitario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 educativo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2008 B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Deserción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2009 B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Porcentaje de retención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CUNORTE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ADMINISTRACION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CUNORTE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AGRONEGOCIOS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CUNORTE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ANTROPOLOGIA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69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CUNORTE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CONTADURIA PUBLICA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CUNORTE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DERECHO O ABOGADO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CUNORTE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ENFERMERIA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CUNORTE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INGENIERIA EN ELECTRONICA Y COMPUTACION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63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CUNORTE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NUTRICION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79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CUNORTE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PSICOLOGIA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CUNORTE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TURISMO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8063" marR="8063" marT="80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63" marR="8063" marT="80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63" marR="8063" marT="80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8063" marR="8063" marT="8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8063" marR="8063" marT="8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</a:t>
                      </a:r>
                    </a:p>
                  </a:txBody>
                  <a:tcPr marL="8063" marR="8063" marT="8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8063" marR="8063" marT="8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Resultados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000101" y="1571613"/>
          <a:ext cx="7358112" cy="3998791"/>
        </p:xfrm>
        <a:graphic>
          <a:graphicData uri="http://schemas.openxmlformats.org/drawingml/2006/table">
            <a:tbl>
              <a:tblPr/>
              <a:tblGrid>
                <a:gridCol w="1094805"/>
                <a:gridCol w="2724284"/>
                <a:gridCol w="1120266"/>
                <a:gridCol w="763818"/>
                <a:gridCol w="763818"/>
                <a:gridCol w="891121"/>
              </a:tblGrid>
              <a:tr h="465699"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Universitario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 educativo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2008 B y 2009 A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Deserción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2009 B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Porcentaje de retención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96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CUSUR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PSICOLOGIA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160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94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96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CUSUR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AGRONEGOCIOS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82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CUSUR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DERECHO O ABOGADO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161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96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CUSUR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ENFERMERIA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160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96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CUSUR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MEDICO CIRUJANO Y PARTERO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94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082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CUSUR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MEDICINA VETERINARIA Y ZOOTECNIA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160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139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082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CUSUR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ENFERMERIA (NIVELACION)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082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CUSUR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NEGOCIOS INTERNACIONALES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161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140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96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CUSUR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NUTRICION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140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127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7910" marR="7910" marT="79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968"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10" marR="7910" marT="79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10" marR="7910" marT="79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1150</a:t>
                      </a:r>
                    </a:p>
                  </a:txBody>
                  <a:tcPr marL="7910" marR="7910" marT="79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7910" marR="7910" marT="79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1013</a:t>
                      </a:r>
                    </a:p>
                  </a:txBody>
                  <a:tcPr marL="7910" marR="7910" marT="79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7910" marR="7910" marT="79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Resultados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928661" y="1728787"/>
          <a:ext cx="7572428" cy="3640455"/>
        </p:xfrm>
        <a:graphic>
          <a:graphicData uri="http://schemas.openxmlformats.org/drawingml/2006/table">
            <a:tbl>
              <a:tblPr/>
              <a:tblGrid>
                <a:gridCol w="1344076"/>
                <a:gridCol w="2244128"/>
                <a:gridCol w="960054"/>
                <a:gridCol w="960054"/>
                <a:gridCol w="960054"/>
                <a:gridCol w="1104062"/>
              </a:tblGrid>
              <a:tr h="400050"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Universitario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 educativo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2008 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Deserción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2009 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Porcentaje de retención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CUVALLES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ADMINISTRACION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CUVALLES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AGRONEGOCIOS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CUVALLES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CONTADURIA PUBLICA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CUVALLES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DERECHO O ABOGADO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CUVALLES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EDUCACION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CUVALLES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INFORMATICA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CUVALLES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TURISMO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Resultados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85786" y="1643050"/>
          <a:ext cx="7500989" cy="3749932"/>
        </p:xfrm>
        <a:graphic>
          <a:graphicData uri="http://schemas.openxmlformats.org/drawingml/2006/table">
            <a:tbl>
              <a:tblPr/>
              <a:tblGrid>
                <a:gridCol w="1000132"/>
                <a:gridCol w="3187298"/>
                <a:gridCol w="779661"/>
                <a:gridCol w="779661"/>
                <a:gridCol w="779661"/>
                <a:gridCol w="974576"/>
              </a:tblGrid>
              <a:tr h="803287"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Centro Universitario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Programa educativo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Matrícula 2008 B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Deserción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Matrícula 2009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Porcentaje de retención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91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SUV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 ADMINISTRACION DE LAS ORGANIZACIONES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183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SUV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 BIBLIOTECOLOGIA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76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13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SUV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 EDUCACION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325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257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970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SUV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 GESTION CULTURAL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970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SUV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LICENCIATURA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 TECNOLOGIAS E INFORMACION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162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106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</a:p>
                  </a:txBody>
                  <a:tcPr marL="7924" marR="7924" marT="7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134"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924" marR="7924" marT="79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845</a:t>
                      </a:r>
                    </a:p>
                  </a:txBody>
                  <a:tcPr marL="7924" marR="7924" marT="7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186</a:t>
                      </a:r>
                    </a:p>
                  </a:txBody>
                  <a:tcPr marL="7924" marR="7924" marT="7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658</a:t>
                      </a:r>
                    </a:p>
                  </a:txBody>
                  <a:tcPr marL="7924" marR="7924" marT="7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</a:p>
                  </a:txBody>
                  <a:tcPr marL="7924" marR="7924" marT="7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Resultados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143008"/>
          </a:xfrm>
        </p:spPr>
        <p:txBody>
          <a:bodyPr>
            <a:normAutofit/>
          </a:bodyPr>
          <a:lstStyle/>
          <a:p>
            <a:r>
              <a:rPr lang="es-MX" dirty="0" smtClean="0"/>
              <a:t>METODOLOGÍA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1643050"/>
            <a:ext cx="7143800" cy="4071966"/>
          </a:xfrm>
        </p:spPr>
        <p:txBody>
          <a:bodyPr>
            <a:normAutofit fontScale="62500" lnSpcReduction="20000"/>
          </a:bodyPr>
          <a:lstStyle/>
          <a:p>
            <a:pPr marL="514350" indent="-514350" algn="just">
              <a:buAutoNum type="arabicPeriod"/>
            </a:pPr>
            <a:r>
              <a:rPr lang="es-MX" dirty="0" smtClean="0">
                <a:solidFill>
                  <a:schemeClr val="tx1"/>
                </a:solidFill>
              </a:rPr>
              <a:t>Se comparó el listado de alumnos de primer ingreso a licenciatura que se matricularon en alguna carrera en el calendario 2008 B y 2009 A, y cuantos de ellos dieron de alta asignaturas en el calendario escolar 2009 B en la misma carrera y centro universitario.</a:t>
            </a:r>
          </a:p>
          <a:p>
            <a:pPr marL="514350" indent="-514350" algn="just">
              <a:buAutoNum type="arabicPeriod"/>
            </a:pPr>
            <a:endParaRPr lang="es-MX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r>
              <a:rPr lang="es-MX" dirty="0" smtClean="0">
                <a:solidFill>
                  <a:schemeClr val="tx1"/>
                </a:solidFill>
              </a:rPr>
              <a:t>De la combinación de los dos calendarios, resulta el índice de deserción, que a reserva de algunas revisiones particulares, es muy acercado a la realidad. (en algunos CU no se contó con datos confiables del Cal. Esc. 2009 A)</a:t>
            </a:r>
          </a:p>
          <a:p>
            <a:pPr marL="514350" indent="-514350" algn="just">
              <a:buAutoNum type="arabicPeriod"/>
            </a:pPr>
            <a:endParaRPr lang="es-MX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r>
              <a:rPr lang="es-MX" dirty="0" smtClean="0">
                <a:solidFill>
                  <a:schemeClr val="tx1"/>
                </a:solidFill>
              </a:rPr>
              <a:t>El cálculo de la retención, solo se contabilizó a los alumnos que hayan cursado un mínimo de 30 créditos por calendario escolar, para ser considerados como alumnos de tercer semestre.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6215074" y="5572140"/>
            <a:ext cx="2366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 smtClean="0"/>
              <a:t>Fuente: SIIAU-ESCOLAR.</a:t>
            </a:r>
          </a:p>
          <a:p>
            <a:pPr algn="just"/>
            <a:r>
              <a:rPr lang="es-MX" sz="1600" dirty="0" smtClean="0"/>
              <a:t>septiembre de 2009</a:t>
            </a:r>
            <a:endParaRPr lang="es-MX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/>
          </a:bodyPr>
          <a:lstStyle/>
          <a:p>
            <a:r>
              <a:rPr lang="es-MX" dirty="0" smtClean="0"/>
              <a:t>Resultados por la institución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857224" y="1500174"/>
          <a:ext cx="7429554" cy="4357719"/>
        </p:xfrm>
        <a:graphic>
          <a:graphicData uri="http://schemas.openxmlformats.org/drawingml/2006/table">
            <a:tbl>
              <a:tblPr/>
              <a:tblGrid>
                <a:gridCol w="1768942"/>
                <a:gridCol w="1646476"/>
                <a:gridCol w="1061364"/>
                <a:gridCol w="1319903"/>
                <a:gridCol w="1632869"/>
              </a:tblGrid>
              <a:tr h="451487"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Universitario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2008 B y 2009 A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Deserción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2009 A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Porcentaje de retención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CUAAD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1171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1068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CUCBA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767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668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CUCEA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3925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3757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CUCEI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3406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555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2851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CUCSH*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1063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984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1821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1686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CUALTOS*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CUCIENEGA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1381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195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1186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CUCOSTA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1308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1180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CUCSUR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719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624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CULAGOS*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356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276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CUNORTE*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241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CUSUR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719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624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CUVALLES*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577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523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21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SUV*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845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658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2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18867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2110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16757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0696"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 En estos centros universitarios sólo se 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analizó el ingreso del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calendario escolar 2008 B</a:t>
                      </a:r>
                    </a:p>
                  </a:txBody>
                  <a:tcPr marL="7653" marR="7653" marT="7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Resultados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714348" y="1785926"/>
          <a:ext cx="8001054" cy="3428997"/>
        </p:xfrm>
        <a:graphic>
          <a:graphicData uri="http://schemas.openxmlformats.org/drawingml/2006/table">
            <a:tbl>
              <a:tblPr/>
              <a:tblGrid>
                <a:gridCol w="1078929"/>
                <a:gridCol w="3467124"/>
                <a:gridCol w="1078929"/>
                <a:gridCol w="727369"/>
                <a:gridCol w="727369"/>
                <a:gridCol w="921334"/>
              </a:tblGrid>
              <a:tr h="277091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Centro Universitario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Programa educativo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Matrícula 2008 B y 2009 A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Deserción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Matrícula 2009 B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Porcentaje de retención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93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CUAAD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LICENCIATURA EN ARTES AUDIOVISUALES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993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CUAAD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LICENCIATURA EN ARTES ESCENICAS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108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993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CUAAD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LICENCIATURA EN ARQUITECTURA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262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230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993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CUAAD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LICENCIATURA EN ARTES VISUALES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143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130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CUAAD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LICENCIATURA EN DISE~O PARA LA COMUNICACION GRAFICA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260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246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CUAAD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LICENCIATURA EN DISE~O DE INTERIORES Y AMBIENTACION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114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993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CUAAD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LICENCIATURA EN DISE~O INDUSTRIAL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145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131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993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CUAAD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LICENCIATURA EN MUSICA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66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CUAAD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LICENCIATURA EN URBANISTICA Y MEDIO AMBIENTE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9931"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27" marR="6927" marT="692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1171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1068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Resultados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071538" y="1714489"/>
          <a:ext cx="7143800" cy="2906798"/>
        </p:xfrm>
        <a:graphic>
          <a:graphicData uri="http://schemas.openxmlformats.org/drawingml/2006/table">
            <a:tbl>
              <a:tblPr/>
              <a:tblGrid>
                <a:gridCol w="1402787"/>
                <a:gridCol w="2408421"/>
                <a:gridCol w="1004505"/>
                <a:gridCol w="709062"/>
                <a:gridCol w="709062"/>
                <a:gridCol w="909963"/>
              </a:tblGrid>
              <a:tr h="500065"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Universitario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 educativo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2008 B y 2009 A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Deserción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2009 B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Porcentaje de retención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68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CUCBA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INGENIERO AGRONOMO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218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191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168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CUCBA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BIOLOGIA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236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72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CUCBA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MEDICINA VETERINARIA Y ZOOTECNIA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284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241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6086"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0" marR="7570" marT="75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0" marR="7570" marT="757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767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99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668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757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Resultados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8" y="1500174"/>
          <a:ext cx="7858181" cy="3867720"/>
        </p:xfrm>
        <a:graphic>
          <a:graphicData uri="http://schemas.openxmlformats.org/drawingml/2006/table">
            <a:tbl>
              <a:tblPr/>
              <a:tblGrid>
                <a:gridCol w="937678"/>
                <a:gridCol w="3321337"/>
                <a:gridCol w="1149207"/>
                <a:gridCol w="757719"/>
                <a:gridCol w="757719"/>
                <a:gridCol w="934521"/>
              </a:tblGrid>
              <a:tr h="359744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Universitario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 educativo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2008 B y 2009 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Deserción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2009 B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Porcentaje de retención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7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CUCEA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ADMINISTRACION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87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CUCEA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RECURSOS HUMANOS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974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CUCEA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NEGOCIOS INTERNACIONALES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87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CUCEA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SISTEMAS DE INFORMACION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87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CUCEA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TURISMO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497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479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974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CUCEA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ADMINISTRACION FINANCIERA Y SISTEMAS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974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CUCEA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ADMINISTRACION GUBERNAMENTAL Y POLITICAS PUBLICAS LOCALES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87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CUCEA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CONTADURIA PUBLICA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87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CUCEA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ECONOMIA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87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CUCEA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MERCADOTECNIA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531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872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3925</a:t>
                      </a:r>
                    </a:p>
                  </a:txBody>
                  <a:tcPr marL="7350" marR="7350" marT="7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3757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Resultados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57224" y="1214422"/>
          <a:ext cx="7715305" cy="4329136"/>
        </p:xfrm>
        <a:graphic>
          <a:graphicData uri="http://schemas.openxmlformats.org/drawingml/2006/table">
            <a:tbl>
              <a:tblPr/>
              <a:tblGrid>
                <a:gridCol w="931375"/>
                <a:gridCol w="3247224"/>
                <a:gridCol w="1082408"/>
                <a:gridCol w="755169"/>
                <a:gridCol w="755169"/>
                <a:gridCol w="943960"/>
              </a:tblGrid>
              <a:tr h="442916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Universitario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 educativo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2008 B y 2009 A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Deserción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</a:t>
                      </a:r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2009 B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Porcentaje de retención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CUCEI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QUIMICO FARMACOBIOLOGO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295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221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4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CUCEI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QUIMICA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167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129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77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4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CUCEI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INGENIERIA TOPOGRAFICA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94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76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4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CUCEI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BIM LICENCIATURA EN INGENIERIA BIOMEDICA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125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CUCEI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INGENIERIA EN COMUNICACIONES Y ELECTRONICA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539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442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82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4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CUCEI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INGENIERIA CIVIL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205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82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CUCEI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INGENIERIA EN COMPUTACION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323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297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4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CUCEI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FISICA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67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82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4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CUCEI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INGENIERIA INDUSTRIAL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330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265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4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CUCEI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INFORMATICA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330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294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4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CUCEI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INGENIERIA QUIMICA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331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59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272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4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CUCEI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MATEMATICAS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102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98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CUCEI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LICENCIATURA </a:t>
                      </a:r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INGENIERIA MECANICA ELECTRICA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454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413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457">
                <a:tc>
                  <a:txBody>
                    <a:bodyPr/>
                    <a:lstStyle/>
                    <a:p>
                      <a:pPr algn="l" fontAlgn="b"/>
                      <a:endParaRPr lang="es-MX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8" marR="7458" marT="745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8" marR="7458" marT="74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3406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555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2851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Resultados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6" y="1500166"/>
          <a:ext cx="7643868" cy="4000537"/>
        </p:xfrm>
        <a:graphic>
          <a:graphicData uri="http://schemas.openxmlformats.org/drawingml/2006/table">
            <a:tbl>
              <a:tblPr/>
              <a:tblGrid>
                <a:gridCol w="902148"/>
                <a:gridCol w="3669886"/>
                <a:gridCol w="828658"/>
                <a:gridCol w="658323"/>
                <a:gridCol w="731471"/>
                <a:gridCol w="853382"/>
              </a:tblGrid>
              <a:tr h="421108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Universitario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 educativo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Matrícula 2008 B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Deserción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2009 B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Porcentaje de retención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5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CUCSH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SOCIOLOGIA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55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CUCSH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ANTROPOLOGIA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55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CUCSH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DERECHO O ABOGADO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319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313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55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CUCSH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DERECHO O ABOGADO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156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148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110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CUCSH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DIDACTICA DEL FRANCES COMO LENGUA EXTRANJERA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55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CUCSH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ESTUDIOS INTERNACIONALES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55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CUCSH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ESTUDIOS POLITICOS Y GOBIERNO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55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CUCSH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FILOSOFIA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53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110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CUCSH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GEOGRAFIA Y ORDENAMIENTO AMBIENTAL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55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CUCSH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HISTORIA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46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110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CUCSH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DOCENCIA DEL INGLES COMO LENGUA EXTRANJERA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55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CUCSH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LETRAS HISPANICAS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55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CUCSH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TRABAJO SOCIAL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555">
                <a:tc>
                  <a:txBody>
                    <a:bodyPr/>
                    <a:lstStyle/>
                    <a:p>
                      <a:pPr algn="l" fontAlgn="b"/>
                      <a:endParaRPr lang="es-MX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92" marR="7292" marT="72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92" marR="7292" marT="72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1063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79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984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7292" marR="7292" marT="72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3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Resultados por Centro Universitario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5929330"/>
            <a:ext cx="2366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/>
              <a:t>Fuente: SIIAU-ESCOLAR.</a:t>
            </a:r>
          </a:p>
          <a:p>
            <a:pPr algn="r"/>
            <a:r>
              <a:rPr lang="es-MX" sz="1200" dirty="0" smtClean="0"/>
              <a:t>septiembre de 2009</a:t>
            </a:r>
            <a:endParaRPr lang="es-MX" sz="1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6" y="1643052"/>
          <a:ext cx="7500991" cy="3552915"/>
        </p:xfrm>
        <a:graphic>
          <a:graphicData uri="http://schemas.openxmlformats.org/drawingml/2006/table">
            <a:tbl>
              <a:tblPr/>
              <a:tblGrid>
                <a:gridCol w="1099831"/>
                <a:gridCol w="2749581"/>
                <a:gridCol w="1116598"/>
                <a:gridCol w="804756"/>
                <a:gridCol w="804756"/>
                <a:gridCol w="925469"/>
              </a:tblGrid>
              <a:tr h="877162">
                <a:tc>
                  <a:txBody>
                    <a:bodyPr/>
                    <a:lstStyle/>
                    <a:p>
                      <a:pPr algn="l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Universitario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 educativo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2008 B y 2009 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Deserción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Matrícula 2009 B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Porcentaje de retención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46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CULTURA FISICA Y DEPORTES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846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LICENCIATURA EN CIRUJANO DENTISTA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76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ENFERMERIA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296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76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MEDICO CIRUJANO Y PARTERO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76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NUTRICION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76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CUCS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LICENCIATURA EN PSICOLOGIA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765"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1686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2085</Words>
  <Application>Microsoft Office PowerPoint</Application>
  <PresentationFormat>Presentación en pantalla (4:3)</PresentationFormat>
  <Paragraphs>1153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UNIVERSIDAD DE GUADALAJARA</vt:lpstr>
      <vt:lpstr>METODOLOGÍA</vt:lpstr>
      <vt:lpstr>Resultados por la institución</vt:lpstr>
      <vt:lpstr>Resultados por Centro Universitario</vt:lpstr>
      <vt:lpstr>Resultados por Centro Universitario</vt:lpstr>
      <vt:lpstr>Resultados por Centro Universitario</vt:lpstr>
      <vt:lpstr>Resultados por Centro Universitario</vt:lpstr>
      <vt:lpstr>Resultados por Centro Universitario</vt:lpstr>
      <vt:lpstr>Resultados por Centro Universitario</vt:lpstr>
      <vt:lpstr>Resultados por Centro Universitario</vt:lpstr>
      <vt:lpstr>Resultados por Centro Universitario</vt:lpstr>
      <vt:lpstr>Resultados por Centro Universitario</vt:lpstr>
      <vt:lpstr>Resultados por Centro Universitario</vt:lpstr>
      <vt:lpstr>Resultados por Centro Universitario</vt:lpstr>
      <vt:lpstr>Resultados por Centro Universitario</vt:lpstr>
      <vt:lpstr>Resultados por Centro Universitario</vt:lpstr>
      <vt:lpstr>Resultados por Centro Universitario</vt:lpstr>
      <vt:lpstr>Resultados por Centro Universitario</vt:lpstr>
      <vt:lpstr>Resultados por Centro Universitario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DE GUADALAJARA</dc:title>
  <dc:creator>rolandoc</dc:creator>
  <cp:lastModifiedBy>2520729</cp:lastModifiedBy>
  <cp:revision>66</cp:revision>
  <dcterms:created xsi:type="dcterms:W3CDTF">2010-01-15T18:00:16Z</dcterms:created>
  <dcterms:modified xsi:type="dcterms:W3CDTF">2010-01-18T14:00:18Z</dcterms:modified>
</cp:coreProperties>
</file>