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8"/>
  </p:notesMasterIdLst>
  <p:handoutMasterIdLst>
    <p:handoutMasterId r:id="rId19"/>
  </p:handoutMasterIdLst>
  <p:sldIdLst>
    <p:sldId id="308" r:id="rId3"/>
    <p:sldId id="346" r:id="rId4"/>
    <p:sldId id="347" r:id="rId5"/>
    <p:sldId id="306" r:id="rId6"/>
    <p:sldId id="310" r:id="rId7"/>
    <p:sldId id="304" r:id="rId8"/>
    <p:sldId id="353" r:id="rId9"/>
    <p:sldId id="349" r:id="rId10"/>
    <p:sldId id="341" r:id="rId11"/>
    <p:sldId id="351" r:id="rId12"/>
    <p:sldId id="344" r:id="rId13"/>
    <p:sldId id="354" r:id="rId14"/>
    <p:sldId id="357" r:id="rId15"/>
    <p:sldId id="355" r:id="rId16"/>
    <p:sldId id="356" r:id="rId17"/>
  </p:sldIdLst>
  <p:sldSz cx="9144000" cy="6858000" type="screen4x3"/>
  <p:notesSz cx="6950075" cy="923607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336600"/>
    <a:srgbClr val="FF9900"/>
    <a:srgbClr val="00CC66"/>
    <a:srgbClr val="99FFCC"/>
    <a:srgbClr val="003300"/>
    <a:srgbClr val="CCFFFF"/>
  </p:clrMru>
</p:presentationPr>
</file>

<file path=ppt/tableStyles.xml><?xml version="1.0" encoding="utf-8"?>
<a:tblStyleLst xmlns:a="http://schemas.openxmlformats.org/drawingml/2006/main" def="{5C22544A-7EE6-4342-B048-85BDC9FD1C3A}">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0662" autoAdjust="0"/>
    <p:restoredTop sz="94698" autoAdjust="0"/>
  </p:normalViewPr>
  <p:slideViewPr>
    <p:cSldViewPr>
      <p:cViewPr>
        <p:scale>
          <a:sx n="100" d="100"/>
          <a:sy n="100" d="100"/>
        </p:scale>
        <p:origin x="-486" y="-306"/>
      </p:cViewPr>
      <p:guideLst>
        <p:guide orient="horz" pos="482"/>
        <p:guide pos="5647"/>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F7D7B5-56BD-46B4-934A-98692C0EB636}" type="doc">
      <dgm:prSet loTypeId="urn:microsoft.com/office/officeart/2005/8/layout/vList3" loCatId="list" qsTypeId="urn:microsoft.com/office/officeart/2005/8/quickstyle/simple1" qsCatId="simple" csTypeId="urn:microsoft.com/office/officeart/2005/8/colors/accent1_2" csCatId="accent1" phldr="1"/>
      <dgm:spPr/>
    </dgm:pt>
    <dgm:pt modelId="{44BB4111-A2F3-446A-A858-DC937B5FEDA5}">
      <dgm:prSet phldrT="[Texto]"/>
      <dgm:spPr>
        <a:solidFill>
          <a:srgbClr val="00B050"/>
        </a:solidFill>
      </dgm:spPr>
      <dgm:t>
        <a:bodyPr/>
        <a:lstStyle/>
        <a:p>
          <a:r>
            <a:rPr lang="es-MX" dirty="0" smtClean="0"/>
            <a:t>Innovación Educativa</a:t>
          </a:r>
          <a:endParaRPr lang="es-MX" dirty="0"/>
        </a:p>
      </dgm:t>
    </dgm:pt>
    <dgm:pt modelId="{7FBBCDF5-0D88-4287-A92F-B5C79AE5D96B}" type="parTrans" cxnId="{BBD63A2E-8386-4A20-B231-7FA77472323A}">
      <dgm:prSet/>
      <dgm:spPr/>
      <dgm:t>
        <a:bodyPr/>
        <a:lstStyle/>
        <a:p>
          <a:endParaRPr lang="es-MX"/>
        </a:p>
      </dgm:t>
    </dgm:pt>
    <dgm:pt modelId="{6A5B40B4-2D6E-4404-ACA2-50BDDD6C191C}" type="sibTrans" cxnId="{BBD63A2E-8386-4A20-B231-7FA77472323A}">
      <dgm:prSet/>
      <dgm:spPr/>
      <dgm:t>
        <a:bodyPr/>
        <a:lstStyle/>
        <a:p>
          <a:endParaRPr lang="es-MX"/>
        </a:p>
      </dgm:t>
    </dgm:pt>
    <dgm:pt modelId="{855AB25F-2C2A-4857-9904-4E2B29DBB28B}">
      <dgm:prSet phldrT="[Texto]"/>
      <dgm:spPr>
        <a:solidFill>
          <a:srgbClr val="00B050"/>
        </a:solidFill>
      </dgm:spPr>
      <dgm:t>
        <a:bodyPr/>
        <a:lstStyle/>
        <a:p>
          <a:r>
            <a:rPr lang="es-MX" dirty="0" smtClean="0"/>
            <a:t>Investigación</a:t>
          </a:r>
          <a:endParaRPr lang="es-MX" dirty="0"/>
        </a:p>
      </dgm:t>
    </dgm:pt>
    <dgm:pt modelId="{910083EF-17D8-4749-998C-A5F004D9BCA2}" type="parTrans" cxnId="{2C21320B-B42C-415B-BD5F-59EEDAD96763}">
      <dgm:prSet/>
      <dgm:spPr/>
      <dgm:t>
        <a:bodyPr/>
        <a:lstStyle/>
        <a:p>
          <a:endParaRPr lang="es-MX"/>
        </a:p>
      </dgm:t>
    </dgm:pt>
    <dgm:pt modelId="{99C6CE65-1C88-4430-885B-3F85F0B6AA46}" type="sibTrans" cxnId="{2C21320B-B42C-415B-BD5F-59EEDAD96763}">
      <dgm:prSet/>
      <dgm:spPr/>
      <dgm:t>
        <a:bodyPr/>
        <a:lstStyle/>
        <a:p>
          <a:endParaRPr lang="es-MX"/>
        </a:p>
      </dgm:t>
    </dgm:pt>
    <dgm:pt modelId="{26F77161-A64C-42F4-80E1-03514D9DDE81}">
      <dgm:prSet phldrT="[Texto]"/>
      <dgm:spPr>
        <a:solidFill>
          <a:srgbClr val="00B050"/>
        </a:solidFill>
      </dgm:spPr>
      <dgm:t>
        <a:bodyPr/>
        <a:lstStyle/>
        <a:p>
          <a:r>
            <a:rPr lang="es-MX" dirty="0" smtClean="0"/>
            <a:t>Internacionalización</a:t>
          </a:r>
          <a:endParaRPr lang="es-MX" dirty="0"/>
        </a:p>
      </dgm:t>
    </dgm:pt>
    <dgm:pt modelId="{B5A2EE61-2817-485E-92F3-C30E6B313E50}" type="parTrans" cxnId="{AC50FE85-851D-4B12-B25C-17E91BCC50FF}">
      <dgm:prSet/>
      <dgm:spPr/>
      <dgm:t>
        <a:bodyPr/>
        <a:lstStyle/>
        <a:p>
          <a:endParaRPr lang="es-MX"/>
        </a:p>
      </dgm:t>
    </dgm:pt>
    <dgm:pt modelId="{F6FC3488-86BF-4BAE-A9A9-1FC3B80B64F3}" type="sibTrans" cxnId="{AC50FE85-851D-4B12-B25C-17E91BCC50FF}">
      <dgm:prSet/>
      <dgm:spPr/>
      <dgm:t>
        <a:bodyPr/>
        <a:lstStyle/>
        <a:p>
          <a:endParaRPr lang="es-MX"/>
        </a:p>
      </dgm:t>
    </dgm:pt>
    <dgm:pt modelId="{6EF95F8C-B666-4BA1-81B1-0D5FF919D32C}">
      <dgm:prSet phldrT="[Texto]"/>
      <dgm:spPr>
        <a:solidFill>
          <a:srgbClr val="00B050"/>
        </a:solidFill>
      </dgm:spPr>
      <dgm:t>
        <a:bodyPr/>
        <a:lstStyle/>
        <a:p>
          <a:r>
            <a:rPr lang="es-MX" dirty="0" smtClean="0"/>
            <a:t>Extensión</a:t>
          </a:r>
          <a:endParaRPr lang="es-MX" dirty="0"/>
        </a:p>
      </dgm:t>
    </dgm:pt>
    <dgm:pt modelId="{DDCB639E-D0FE-4225-90EA-4048B97E3175}" type="parTrans" cxnId="{3A48A310-4901-4DD4-9C20-D91C01F801BD}">
      <dgm:prSet/>
      <dgm:spPr/>
      <dgm:t>
        <a:bodyPr/>
        <a:lstStyle/>
        <a:p>
          <a:endParaRPr lang="es-MX"/>
        </a:p>
      </dgm:t>
    </dgm:pt>
    <dgm:pt modelId="{63A0B735-05E3-4204-A6A3-A2D413ED9A7C}" type="sibTrans" cxnId="{3A48A310-4901-4DD4-9C20-D91C01F801BD}">
      <dgm:prSet/>
      <dgm:spPr/>
      <dgm:t>
        <a:bodyPr/>
        <a:lstStyle/>
        <a:p>
          <a:endParaRPr lang="es-MX"/>
        </a:p>
      </dgm:t>
    </dgm:pt>
    <dgm:pt modelId="{9AD239EB-225E-4C24-9143-783D3C62E8A1}">
      <dgm:prSet phldrT="[Texto]"/>
      <dgm:spPr>
        <a:solidFill>
          <a:srgbClr val="00B050"/>
        </a:solidFill>
      </dgm:spPr>
      <dgm:t>
        <a:bodyPr/>
        <a:lstStyle/>
        <a:p>
          <a:r>
            <a:rPr lang="es-MX" dirty="0" smtClean="0"/>
            <a:t>Gestión</a:t>
          </a:r>
          <a:endParaRPr lang="es-MX" dirty="0"/>
        </a:p>
      </dgm:t>
    </dgm:pt>
    <dgm:pt modelId="{9163C2E1-A97A-48DE-829C-E98EE09B0C5E}" type="parTrans" cxnId="{01B57C3F-070D-47B3-9F64-50C27B61C6B7}">
      <dgm:prSet/>
      <dgm:spPr/>
      <dgm:t>
        <a:bodyPr/>
        <a:lstStyle/>
        <a:p>
          <a:endParaRPr lang="es-MX"/>
        </a:p>
      </dgm:t>
    </dgm:pt>
    <dgm:pt modelId="{31782AE2-64D0-4D4A-AD81-5DE1F229F83C}" type="sibTrans" cxnId="{01B57C3F-070D-47B3-9F64-50C27B61C6B7}">
      <dgm:prSet/>
      <dgm:spPr/>
      <dgm:t>
        <a:bodyPr/>
        <a:lstStyle/>
        <a:p>
          <a:endParaRPr lang="es-MX"/>
        </a:p>
      </dgm:t>
    </dgm:pt>
    <dgm:pt modelId="{8D0E3330-85C1-42CA-A8D6-DD969AD9C078}">
      <dgm:prSet phldrT="[Texto]"/>
      <dgm:spPr>
        <a:solidFill>
          <a:srgbClr val="00B050"/>
        </a:solidFill>
      </dgm:spPr>
      <dgm:t>
        <a:bodyPr/>
        <a:lstStyle/>
        <a:p>
          <a:r>
            <a:rPr lang="es-MX" dirty="0" smtClean="0"/>
            <a:t>Gobierno</a:t>
          </a:r>
          <a:endParaRPr lang="es-MX" dirty="0"/>
        </a:p>
      </dgm:t>
    </dgm:pt>
    <dgm:pt modelId="{14786206-4D06-450B-B9D3-26DE2C329F14}" type="parTrans" cxnId="{35E26862-99F1-4640-80F4-4FF985BEB42F}">
      <dgm:prSet/>
      <dgm:spPr/>
      <dgm:t>
        <a:bodyPr/>
        <a:lstStyle/>
        <a:p>
          <a:endParaRPr lang="es-MX"/>
        </a:p>
      </dgm:t>
    </dgm:pt>
    <dgm:pt modelId="{3AAF889B-B206-4BD6-ADCB-B97B19922356}" type="sibTrans" cxnId="{35E26862-99F1-4640-80F4-4FF985BEB42F}">
      <dgm:prSet/>
      <dgm:spPr/>
      <dgm:t>
        <a:bodyPr/>
        <a:lstStyle/>
        <a:p>
          <a:endParaRPr lang="es-MX"/>
        </a:p>
      </dgm:t>
    </dgm:pt>
    <dgm:pt modelId="{C7217EBB-B40D-410B-8A40-21A8B9E156F5}">
      <dgm:prSet phldrT="[Texto]"/>
      <dgm:spPr>
        <a:solidFill>
          <a:srgbClr val="00B050"/>
        </a:solidFill>
      </dgm:spPr>
      <dgm:t>
        <a:bodyPr/>
        <a:lstStyle/>
        <a:p>
          <a:r>
            <a:rPr lang="es-MX" dirty="0" smtClean="0"/>
            <a:t>SEMS</a:t>
          </a:r>
          <a:endParaRPr lang="es-MX" dirty="0"/>
        </a:p>
      </dgm:t>
    </dgm:pt>
    <dgm:pt modelId="{483B8061-8E7C-469B-A543-FFD0667D0883}" type="parTrans" cxnId="{B4138918-31B2-45FC-A10E-0B1ECC7C8B73}">
      <dgm:prSet/>
      <dgm:spPr/>
      <dgm:t>
        <a:bodyPr/>
        <a:lstStyle/>
        <a:p>
          <a:endParaRPr lang="es-MX"/>
        </a:p>
      </dgm:t>
    </dgm:pt>
    <dgm:pt modelId="{44A42EFB-6C8F-431F-B7E8-DB097E5A4C7B}" type="sibTrans" cxnId="{B4138918-31B2-45FC-A10E-0B1ECC7C8B73}">
      <dgm:prSet/>
      <dgm:spPr/>
      <dgm:t>
        <a:bodyPr/>
        <a:lstStyle/>
        <a:p>
          <a:endParaRPr lang="es-MX"/>
        </a:p>
      </dgm:t>
    </dgm:pt>
    <dgm:pt modelId="{0EFAF18A-1BF2-4CD1-A29E-532B501919E8}" type="pres">
      <dgm:prSet presAssocID="{43F7D7B5-56BD-46B4-934A-98692C0EB636}" presName="linearFlow" presStyleCnt="0">
        <dgm:presLayoutVars>
          <dgm:dir/>
          <dgm:resizeHandles val="exact"/>
        </dgm:presLayoutVars>
      </dgm:prSet>
      <dgm:spPr/>
    </dgm:pt>
    <dgm:pt modelId="{D539706E-BF76-45F0-AAAC-1087C04D0731}" type="pres">
      <dgm:prSet presAssocID="{44BB4111-A2F3-446A-A858-DC937B5FEDA5}" presName="composite" presStyleCnt="0"/>
      <dgm:spPr/>
    </dgm:pt>
    <dgm:pt modelId="{2A098DCC-D0B1-4A29-9E95-DB421CFC42CF}" type="pres">
      <dgm:prSet presAssocID="{44BB4111-A2F3-446A-A858-DC937B5FEDA5}" presName="imgShp" presStyleLbl="fgImgPlace1" presStyleIdx="0" presStyleCnt="7"/>
      <dgm:spPr/>
    </dgm:pt>
    <dgm:pt modelId="{D766FDE2-E548-4203-8E0E-9B4BDBB03A65}" type="pres">
      <dgm:prSet presAssocID="{44BB4111-A2F3-446A-A858-DC937B5FEDA5}" presName="txShp" presStyleLbl="node1" presStyleIdx="0" presStyleCnt="7">
        <dgm:presLayoutVars>
          <dgm:bulletEnabled val="1"/>
        </dgm:presLayoutVars>
      </dgm:prSet>
      <dgm:spPr/>
      <dgm:t>
        <a:bodyPr/>
        <a:lstStyle/>
        <a:p>
          <a:endParaRPr lang="es-ES"/>
        </a:p>
      </dgm:t>
    </dgm:pt>
    <dgm:pt modelId="{2DA4B346-0C71-4D43-8B78-1E7A6B95C8B3}" type="pres">
      <dgm:prSet presAssocID="{6A5B40B4-2D6E-4404-ACA2-50BDDD6C191C}" presName="spacing" presStyleCnt="0"/>
      <dgm:spPr/>
    </dgm:pt>
    <dgm:pt modelId="{594958DF-41A5-494F-86CF-06B08E447300}" type="pres">
      <dgm:prSet presAssocID="{855AB25F-2C2A-4857-9904-4E2B29DBB28B}" presName="composite" presStyleCnt="0"/>
      <dgm:spPr/>
    </dgm:pt>
    <dgm:pt modelId="{834207B7-E422-4ADD-8299-633DE4B292FA}" type="pres">
      <dgm:prSet presAssocID="{855AB25F-2C2A-4857-9904-4E2B29DBB28B}" presName="imgShp" presStyleLbl="fgImgPlace1" presStyleIdx="1" presStyleCnt="7"/>
      <dgm:spPr/>
    </dgm:pt>
    <dgm:pt modelId="{E87F0D49-E13E-41DF-A787-2D881CCA4D24}" type="pres">
      <dgm:prSet presAssocID="{855AB25F-2C2A-4857-9904-4E2B29DBB28B}" presName="txShp" presStyleLbl="node1" presStyleIdx="1" presStyleCnt="7">
        <dgm:presLayoutVars>
          <dgm:bulletEnabled val="1"/>
        </dgm:presLayoutVars>
      </dgm:prSet>
      <dgm:spPr/>
      <dgm:t>
        <a:bodyPr/>
        <a:lstStyle/>
        <a:p>
          <a:endParaRPr lang="es-ES"/>
        </a:p>
      </dgm:t>
    </dgm:pt>
    <dgm:pt modelId="{46C332AC-628F-4070-A9C4-641D62E0AF29}" type="pres">
      <dgm:prSet presAssocID="{99C6CE65-1C88-4430-885B-3F85F0B6AA46}" presName="spacing" presStyleCnt="0"/>
      <dgm:spPr/>
    </dgm:pt>
    <dgm:pt modelId="{58EBE060-DD33-4A2E-A67C-C207D632D1C4}" type="pres">
      <dgm:prSet presAssocID="{26F77161-A64C-42F4-80E1-03514D9DDE81}" presName="composite" presStyleCnt="0"/>
      <dgm:spPr/>
    </dgm:pt>
    <dgm:pt modelId="{CB04C8BA-A413-4C6D-805C-29FD299F992B}" type="pres">
      <dgm:prSet presAssocID="{26F77161-A64C-42F4-80E1-03514D9DDE81}" presName="imgShp" presStyleLbl="fgImgPlace1" presStyleIdx="2" presStyleCnt="7"/>
      <dgm:spPr/>
    </dgm:pt>
    <dgm:pt modelId="{C3CA4BAF-771F-48D1-81EF-F65E86032F2B}" type="pres">
      <dgm:prSet presAssocID="{26F77161-A64C-42F4-80E1-03514D9DDE81}" presName="txShp" presStyleLbl="node1" presStyleIdx="2" presStyleCnt="7">
        <dgm:presLayoutVars>
          <dgm:bulletEnabled val="1"/>
        </dgm:presLayoutVars>
      </dgm:prSet>
      <dgm:spPr/>
      <dgm:t>
        <a:bodyPr/>
        <a:lstStyle/>
        <a:p>
          <a:endParaRPr lang="es-MX"/>
        </a:p>
      </dgm:t>
    </dgm:pt>
    <dgm:pt modelId="{2ADCA9D1-1556-49BA-A180-2D0E6D73AA36}" type="pres">
      <dgm:prSet presAssocID="{F6FC3488-86BF-4BAE-A9A9-1FC3B80B64F3}" presName="spacing" presStyleCnt="0"/>
      <dgm:spPr/>
    </dgm:pt>
    <dgm:pt modelId="{91D64395-8757-4349-BBEE-CBE2E400A4FF}" type="pres">
      <dgm:prSet presAssocID="{6EF95F8C-B666-4BA1-81B1-0D5FF919D32C}" presName="composite" presStyleCnt="0"/>
      <dgm:spPr/>
    </dgm:pt>
    <dgm:pt modelId="{6408D77C-AE33-4761-84EA-A763E19643F3}" type="pres">
      <dgm:prSet presAssocID="{6EF95F8C-B666-4BA1-81B1-0D5FF919D32C}" presName="imgShp" presStyleLbl="fgImgPlace1" presStyleIdx="3" presStyleCnt="7"/>
      <dgm:spPr/>
    </dgm:pt>
    <dgm:pt modelId="{A72D8FC6-7AA1-44F9-9C88-0A4BF2FD55D6}" type="pres">
      <dgm:prSet presAssocID="{6EF95F8C-B666-4BA1-81B1-0D5FF919D32C}" presName="txShp" presStyleLbl="node1" presStyleIdx="3" presStyleCnt="7">
        <dgm:presLayoutVars>
          <dgm:bulletEnabled val="1"/>
        </dgm:presLayoutVars>
      </dgm:prSet>
      <dgm:spPr/>
      <dgm:t>
        <a:bodyPr/>
        <a:lstStyle/>
        <a:p>
          <a:endParaRPr lang="es-ES"/>
        </a:p>
      </dgm:t>
    </dgm:pt>
    <dgm:pt modelId="{FF6497FF-0AB4-40F5-97F2-AD37440F13B9}" type="pres">
      <dgm:prSet presAssocID="{63A0B735-05E3-4204-A6A3-A2D413ED9A7C}" presName="spacing" presStyleCnt="0"/>
      <dgm:spPr/>
    </dgm:pt>
    <dgm:pt modelId="{65F68622-39FC-4360-87EA-42764BD00DC7}" type="pres">
      <dgm:prSet presAssocID="{9AD239EB-225E-4C24-9143-783D3C62E8A1}" presName="composite" presStyleCnt="0"/>
      <dgm:spPr/>
    </dgm:pt>
    <dgm:pt modelId="{2E430A42-22A3-4C07-9F7C-C91EB5A99487}" type="pres">
      <dgm:prSet presAssocID="{9AD239EB-225E-4C24-9143-783D3C62E8A1}" presName="imgShp" presStyleLbl="fgImgPlace1" presStyleIdx="4" presStyleCnt="7"/>
      <dgm:spPr/>
    </dgm:pt>
    <dgm:pt modelId="{42EC7359-3514-48B3-8F5A-A10088F4D744}" type="pres">
      <dgm:prSet presAssocID="{9AD239EB-225E-4C24-9143-783D3C62E8A1}" presName="txShp" presStyleLbl="node1" presStyleIdx="4" presStyleCnt="7">
        <dgm:presLayoutVars>
          <dgm:bulletEnabled val="1"/>
        </dgm:presLayoutVars>
      </dgm:prSet>
      <dgm:spPr/>
      <dgm:t>
        <a:bodyPr/>
        <a:lstStyle/>
        <a:p>
          <a:endParaRPr lang="es-ES"/>
        </a:p>
      </dgm:t>
    </dgm:pt>
    <dgm:pt modelId="{FA3524E2-15B7-43B6-8B82-5DEAD14112B7}" type="pres">
      <dgm:prSet presAssocID="{31782AE2-64D0-4D4A-AD81-5DE1F229F83C}" presName="spacing" presStyleCnt="0"/>
      <dgm:spPr/>
    </dgm:pt>
    <dgm:pt modelId="{794D4319-5E86-4C3B-B775-0CC05612C75A}" type="pres">
      <dgm:prSet presAssocID="{8D0E3330-85C1-42CA-A8D6-DD969AD9C078}" presName="composite" presStyleCnt="0"/>
      <dgm:spPr/>
    </dgm:pt>
    <dgm:pt modelId="{94AE0079-51D7-44B7-96F4-8955708875A2}" type="pres">
      <dgm:prSet presAssocID="{8D0E3330-85C1-42CA-A8D6-DD969AD9C078}" presName="imgShp" presStyleLbl="fgImgPlace1" presStyleIdx="5" presStyleCnt="7"/>
      <dgm:spPr/>
    </dgm:pt>
    <dgm:pt modelId="{6C5D7FFE-3646-4EAA-ABA3-D28B59024D93}" type="pres">
      <dgm:prSet presAssocID="{8D0E3330-85C1-42CA-A8D6-DD969AD9C078}" presName="txShp" presStyleLbl="node1" presStyleIdx="5" presStyleCnt="7">
        <dgm:presLayoutVars>
          <dgm:bulletEnabled val="1"/>
        </dgm:presLayoutVars>
      </dgm:prSet>
      <dgm:spPr/>
      <dgm:t>
        <a:bodyPr/>
        <a:lstStyle/>
        <a:p>
          <a:endParaRPr lang="es-ES"/>
        </a:p>
      </dgm:t>
    </dgm:pt>
    <dgm:pt modelId="{62859886-29D3-4E52-B41B-41EA4B6AC440}" type="pres">
      <dgm:prSet presAssocID="{3AAF889B-B206-4BD6-ADCB-B97B19922356}" presName="spacing" presStyleCnt="0"/>
      <dgm:spPr/>
    </dgm:pt>
    <dgm:pt modelId="{8878561A-263D-4165-94C7-F3110FB38242}" type="pres">
      <dgm:prSet presAssocID="{C7217EBB-B40D-410B-8A40-21A8B9E156F5}" presName="composite" presStyleCnt="0"/>
      <dgm:spPr/>
    </dgm:pt>
    <dgm:pt modelId="{085E76E3-C16F-4BF4-A554-DC32AF72AFB4}" type="pres">
      <dgm:prSet presAssocID="{C7217EBB-B40D-410B-8A40-21A8B9E156F5}" presName="imgShp" presStyleLbl="fgImgPlace1" presStyleIdx="6" presStyleCnt="7"/>
      <dgm:spPr/>
    </dgm:pt>
    <dgm:pt modelId="{7B9C0065-91D9-4399-81FF-D6DA4C4E8605}" type="pres">
      <dgm:prSet presAssocID="{C7217EBB-B40D-410B-8A40-21A8B9E156F5}" presName="txShp" presStyleLbl="node1" presStyleIdx="6" presStyleCnt="7">
        <dgm:presLayoutVars>
          <dgm:bulletEnabled val="1"/>
        </dgm:presLayoutVars>
      </dgm:prSet>
      <dgm:spPr/>
      <dgm:t>
        <a:bodyPr/>
        <a:lstStyle/>
        <a:p>
          <a:endParaRPr lang="es-MX"/>
        </a:p>
      </dgm:t>
    </dgm:pt>
  </dgm:ptLst>
  <dgm:cxnLst>
    <dgm:cxn modelId="{3A48A310-4901-4DD4-9C20-D91C01F801BD}" srcId="{43F7D7B5-56BD-46B4-934A-98692C0EB636}" destId="{6EF95F8C-B666-4BA1-81B1-0D5FF919D32C}" srcOrd="3" destOrd="0" parTransId="{DDCB639E-D0FE-4225-90EA-4048B97E3175}" sibTransId="{63A0B735-05E3-4204-A6A3-A2D413ED9A7C}"/>
    <dgm:cxn modelId="{9FAF94BC-179D-4096-8DBE-A3962FBDF687}" type="presOf" srcId="{6EF95F8C-B666-4BA1-81B1-0D5FF919D32C}" destId="{A72D8FC6-7AA1-44F9-9C88-0A4BF2FD55D6}" srcOrd="0" destOrd="0" presId="urn:microsoft.com/office/officeart/2005/8/layout/vList3"/>
    <dgm:cxn modelId="{BBD63A2E-8386-4A20-B231-7FA77472323A}" srcId="{43F7D7B5-56BD-46B4-934A-98692C0EB636}" destId="{44BB4111-A2F3-446A-A858-DC937B5FEDA5}" srcOrd="0" destOrd="0" parTransId="{7FBBCDF5-0D88-4287-A92F-B5C79AE5D96B}" sibTransId="{6A5B40B4-2D6E-4404-ACA2-50BDDD6C191C}"/>
    <dgm:cxn modelId="{3CF76EA9-5604-4346-9EA5-D2FBE3759B1F}" type="presOf" srcId="{8D0E3330-85C1-42CA-A8D6-DD969AD9C078}" destId="{6C5D7FFE-3646-4EAA-ABA3-D28B59024D93}" srcOrd="0" destOrd="0" presId="urn:microsoft.com/office/officeart/2005/8/layout/vList3"/>
    <dgm:cxn modelId="{AF79A84A-212A-4D8E-8901-F37AA7A23449}" type="presOf" srcId="{26F77161-A64C-42F4-80E1-03514D9DDE81}" destId="{C3CA4BAF-771F-48D1-81EF-F65E86032F2B}" srcOrd="0" destOrd="0" presId="urn:microsoft.com/office/officeart/2005/8/layout/vList3"/>
    <dgm:cxn modelId="{B4138918-31B2-45FC-A10E-0B1ECC7C8B73}" srcId="{43F7D7B5-56BD-46B4-934A-98692C0EB636}" destId="{C7217EBB-B40D-410B-8A40-21A8B9E156F5}" srcOrd="6" destOrd="0" parTransId="{483B8061-8E7C-469B-A543-FFD0667D0883}" sibTransId="{44A42EFB-6C8F-431F-B7E8-DB097E5A4C7B}"/>
    <dgm:cxn modelId="{53D51F28-8012-48B0-A567-AEC28FAAE49C}" type="presOf" srcId="{855AB25F-2C2A-4857-9904-4E2B29DBB28B}" destId="{E87F0D49-E13E-41DF-A787-2D881CCA4D24}" srcOrd="0" destOrd="0" presId="urn:microsoft.com/office/officeart/2005/8/layout/vList3"/>
    <dgm:cxn modelId="{ACB76C0E-D968-42AD-B3CD-80A851B3A9CD}" type="presOf" srcId="{44BB4111-A2F3-446A-A858-DC937B5FEDA5}" destId="{D766FDE2-E548-4203-8E0E-9B4BDBB03A65}" srcOrd="0" destOrd="0" presId="urn:microsoft.com/office/officeart/2005/8/layout/vList3"/>
    <dgm:cxn modelId="{35E26862-99F1-4640-80F4-4FF985BEB42F}" srcId="{43F7D7B5-56BD-46B4-934A-98692C0EB636}" destId="{8D0E3330-85C1-42CA-A8D6-DD969AD9C078}" srcOrd="5" destOrd="0" parTransId="{14786206-4D06-450B-B9D3-26DE2C329F14}" sibTransId="{3AAF889B-B206-4BD6-ADCB-B97B19922356}"/>
    <dgm:cxn modelId="{53B95EBE-0BF0-48CF-96B5-CC6EF2B25889}" type="presOf" srcId="{9AD239EB-225E-4C24-9143-783D3C62E8A1}" destId="{42EC7359-3514-48B3-8F5A-A10088F4D744}" srcOrd="0" destOrd="0" presId="urn:microsoft.com/office/officeart/2005/8/layout/vList3"/>
    <dgm:cxn modelId="{49013C49-3C19-4CEF-89D8-698D16D2A8CD}" type="presOf" srcId="{C7217EBB-B40D-410B-8A40-21A8B9E156F5}" destId="{7B9C0065-91D9-4399-81FF-D6DA4C4E8605}" srcOrd="0" destOrd="0" presId="urn:microsoft.com/office/officeart/2005/8/layout/vList3"/>
    <dgm:cxn modelId="{AC50FE85-851D-4B12-B25C-17E91BCC50FF}" srcId="{43F7D7B5-56BD-46B4-934A-98692C0EB636}" destId="{26F77161-A64C-42F4-80E1-03514D9DDE81}" srcOrd="2" destOrd="0" parTransId="{B5A2EE61-2817-485E-92F3-C30E6B313E50}" sibTransId="{F6FC3488-86BF-4BAE-A9A9-1FC3B80B64F3}"/>
    <dgm:cxn modelId="{01B57C3F-070D-47B3-9F64-50C27B61C6B7}" srcId="{43F7D7B5-56BD-46B4-934A-98692C0EB636}" destId="{9AD239EB-225E-4C24-9143-783D3C62E8A1}" srcOrd="4" destOrd="0" parTransId="{9163C2E1-A97A-48DE-829C-E98EE09B0C5E}" sibTransId="{31782AE2-64D0-4D4A-AD81-5DE1F229F83C}"/>
    <dgm:cxn modelId="{D2021A3B-1382-4E1C-95FE-D04AEA3EA3BA}" type="presOf" srcId="{43F7D7B5-56BD-46B4-934A-98692C0EB636}" destId="{0EFAF18A-1BF2-4CD1-A29E-532B501919E8}" srcOrd="0" destOrd="0" presId="urn:microsoft.com/office/officeart/2005/8/layout/vList3"/>
    <dgm:cxn modelId="{2C21320B-B42C-415B-BD5F-59EEDAD96763}" srcId="{43F7D7B5-56BD-46B4-934A-98692C0EB636}" destId="{855AB25F-2C2A-4857-9904-4E2B29DBB28B}" srcOrd="1" destOrd="0" parTransId="{910083EF-17D8-4749-998C-A5F004D9BCA2}" sibTransId="{99C6CE65-1C88-4430-885B-3F85F0B6AA46}"/>
    <dgm:cxn modelId="{E91CB109-26A8-4624-86BF-8A40A87F7BF9}" type="presParOf" srcId="{0EFAF18A-1BF2-4CD1-A29E-532B501919E8}" destId="{D539706E-BF76-45F0-AAAC-1087C04D0731}" srcOrd="0" destOrd="0" presId="urn:microsoft.com/office/officeart/2005/8/layout/vList3"/>
    <dgm:cxn modelId="{2BA274CC-52AD-421F-B33D-2D82F5C8AE41}" type="presParOf" srcId="{D539706E-BF76-45F0-AAAC-1087C04D0731}" destId="{2A098DCC-D0B1-4A29-9E95-DB421CFC42CF}" srcOrd="0" destOrd="0" presId="urn:microsoft.com/office/officeart/2005/8/layout/vList3"/>
    <dgm:cxn modelId="{F66EB78D-3DAE-4B79-A789-C754E30DE074}" type="presParOf" srcId="{D539706E-BF76-45F0-AAAC-1087C04D0731}" destId="{D766FDE2-E548-4203-8E0E-9B4BDBB03A65}" srcOrd="1" destOrd="0" presId="urn:microsoft.com/office/officeart/2005/8/layout/vList3"/>
    <dgm:cxn modelId="{319B7772-0D59-42E6-AC88-30BD84DF1429}" type="presParOf" srcId="{0EFAF18A-1BF2-4CD1-A29E-532B501919E8}" destId="{2DA4B346-0C71-4D43-8B78-1E7A6B95C8B3}" srcOrd="1" destOrd="0" presId="urn:microsoft.com/office/officeart/2005/8/layout/vList3"/>
    <dgm:cxn modelId="{3FCC78EE-EEE5-4D13-B3FE-2C21CE0D52AE}" type="presParOf" srcId="{0EFAF18A-1BF2-4CD1-A29E-532B501919E8}" destId="{594958DF-41A5-494F-86CF-06B08E447300}" srcOrd="2" destOrd="0" presId="urn:microsoft.com/office/officeart/2005/8/layout/vList3"/>
    <dgm:cxn modelId="{798EAFF7-044D-4324-9996-462C6784601B}" type="presParOf" srcId="{594958DF-41A5-494F-86CF-06B08E447300}" destId="{834207B7-E422-4ADD-8299-633DE4B292FA}" srcOrd="0" destOrd="0" presId="urn:microsoft.com/office/officeart/2005/8/layout/vList3"/>
    <dgm:cxn modelId="{50BBE58C-0952-46AB-B95C-9646A612C534}" type="presParOf" srcId="{594958DF-41A5-494F-86CF-06B08E447300}" destId="{E87F0D49-E13E-41DF-A787-2D881CCA4D24}" srcOrd="1" destOrd="0" presId="urn:microsoft.com/office/officeart/2005/8/layout/vList3"/>
    <dgm:cxn modelId="{FBB28FCD-C7C4-4711-999F-6D53C2E30146}" type="presParOf" srcId="{0EFAF18A-1BF2-4CD1-A29E-532B501919E8}" destId="{46C332AC-628F-4070-A9C4-641D62E0AF29}" srcOrd="3" destOrd="0" presId="urn:microsoft.com/office/officeart/2005/8/layout/vList3"/>
    <dgm:cxn modelId="{6BF3A2E9-9454-4405-A10C-C7CA297E045C}" type="presParOf" srcId="{0EFAF18A-1BF2-4CD1-A29E-532B501919E8}" destId="{58EBE060-DD33-4A2E-A67C-C207D632D1C4}" srcOrd="4" destOrd="0" presId="urn:microsoft.com/office/officeart/2005/8/layout/vList3"/>
    <dgm:cxn modelId="{13813FFC-4BAC-433E-A335-AF5358ABA949}" type="presParOf" srcId="{58EBE060-DD33-4A2E-A67C-C207D632D1C4}" destId="{CB04C8BA-A413-4C6D-805C-29FD299F992B}" srcOrd="0" destOrd="0" presId="urn:microsoft.com/office/officeart/2005/8/layout/vList3"/>
    <dgm:cxn modelId="{B43BC6A1-63EA-4B7A-9683-2CC8C5A2BB61}" type="presParOf" srcId="{58EBE060-DD33-4A2E-A67C-C207D632D1C4}" destId="{C3CA4BAF-771F-48D1-81EF-F65E86032F2B}" srcOrd="1" destOrd="0" presId="urn:microsoft.com/office/officeart/2005/8/layout/vList3"/>
    <dgm:cxn modelId="{F6F894CF-D646-4497-A62E-9AB1F1B1A11C}" type="presParOf" srcId="{0EFAF18A-1BF2-4CD1-A29E-532B501919E8}" destId="{2ADCA9D1-1556-49BA-A180-2D0E6D73AA36}" srcOrd="5" destOrd="0" presId="urn:microsoft.com/office/officeart/2005/8/layout/vList3"/>
    <dgm:cxn modelId="{034EE44E-A21F-400E-87BE-80F2DF345759}" type="presParOf" srcId="{0EFAF18A-1BF2-4CD1-A29E-532B501919E8}" destId="{91D64395-8757-4349-BBEE-CBE2E400A4FF}" srcOrd="6" destOrd="0" presId="urn:microsoft.com/office/officeart/2005/8/layout/vList3"/>
    <dgm:cxn modelId="{B2A6F15A-5F00-4AA3-BF90-486C3B208C17}" type="presParOf" srcId="{91D64395-8757-4349-BBEE-CBE2E400A4FF}" destId="{6408D77C-AE33-4761-84EA-A763E19643F3}" srcOrd="0" destOrd="0" presId="urn:microsoft.com/office/officeart/2005/8/layout/vList3"/>
    <dgm:cxn modelId="{B0C34EE3-297C-4FC4-8504-E6431B0F76B2}" type="presParOf" srcId="{91D64395-8757-4349-BBEE-CBE2E400A4FF}" destId="{A72D8FC6-7AA1-44F9-9C88-0A4BF2FD55D6}" srcOrd="1" destOrd="0" presId="urn:microsoft.com/office/officeart/2005/8/layout/vList3"/>
    <dgm:cxn modelId="{6D5B99DD-614B-4164-92A5-0C2E0F6311D8}" type="presParOf" srcId="{0EFAF18A-1BF2-4CD1-A29E-532B501919E8}" destId="{FF6497FF-0AB4-40F5-97F2-AD37440F13B9}" srcOrd="7" destOrd="0" presId="urn:microsoft.com/office/officeart/2005/8/layout/vList3"/>
    <dgm:cxn modelId="{A70731A5-AC52-4693-B64C-4DB2B9FEA4AC}" type="presParOf" srcId="{0EFAF18A-1BF2-4CD1-A29E-532B501919E8}" destId="{65F68622-39FC-4360-87EA-42764BD00DC7}" srcOrd="8" destOrd="0" presId="urn:microsoft.com/office/officeart/2005/8/layout/vList3"/>
    <dgm:cxn modelId="{EF87E7C4-F6EC-4479-BAB7-C7234A5C79E3}" type="presParOf" srcId="{65F68622-39FC-4360-87EA-42764BD00DC7}" destId="{2E430A42-22A3-4C07-9F7C-C91EB5A99487}" srcOrd="0" destOrd="0" presId="urn:microsoft.com/office/officeart/2005/8/layout/vList3"/>
    <dgm:cxn modelId="{07E84BD5-3372-4876-8E4A-904053EAC0B0}" type="presParOf" srcId="{65F68622-39FC-4360-87EA-42764BD00DC7}" destId="{42EC7359-3514-48B3-8F5A-A10088F4D744}" srcOrd="1" destOrd="0" presId="urn:microsoft.com/office/officeart/2005/8/layout/vList3"/>
    <dgm:cxn modelId="{16F99188-F17C-41A8-9CFE-281D734AC399}" type="presParOf" srcId="{0EFAF18A-1BF2-4CD1-A29E-532B501919E8}" destId="{FA3524E2-15B7-43B6-8B82-5DEAD14112B7}" srcOrd="9" destOrd="0" presId="urn:microsoft.com/office/officeart/2005/8/layout/vList3"/>
    <dgm:cxn modelId="{30C1A7A3-B19C-4C57-8472-93D6C2780683}" type="presParOf" srcId="{0EFAF18A-1BF2-4CD1-A29E-532B501919E8}" destId="{794D4319-5E86-4C3B-B775-0CC05612C75A}" srcOrd="10" destOrd="0" presId="urn:microsoft.com/office/officeart/2005/8/layout/vList3"/>
    <dgm:cxn modelId="{FBA723EF-5A8C-4068-A39B-4AF0470A80A0}" type="presParOf" srcId="{794D4319-5E86-4C3B-B775-0CC05612C75A}" destId="{94AE0079-51D7-44B7-96F4-8955708875A2}" srcOrd="0" destOrd="0" presId="urn:microsoft.com/office/officeart/2005/8/layout/vList3"/>
    <dgm:cxn modelId="{C05C0ED9-9200-4DAE-8E66-A60705EE215B}" type="presParOf" srcId="{794D4319-5E86-4C3B-B775-0CC05612C75A}" destId="{6C5D7FFE-3646-4EAA-ABA3-D28B59024D93}" srcOrd="1" destOrd="0" presId="urn:microsoft.com/office/officeart/2005/8/layout/vList3"/>
    <dgm:cxn modelId="{B280EAAC-5714-431C-9881-F6D57278E5EF}" type="presParOf" srcId="{0EFAF18A-1BF2-4CD1-A29E-532B501919E8}" destId="{62859886-29D3-4E52-B41B-41EA4B6AC440}" srcOrd="11" destOrd="0" presId="urn:microsoft.com/office/officeart/2005/8/layout/vList3"/>
    <dgm:cxn modelId="{3F67873E-E259-4D8E-9516-F4A5FD79641F}" type="presParOf" srcId="{0EFAF18A-1BF2-4CD1-A29E-532B501919E8}" destId="{8878561A-263D-4165-94C7-F3110FB38242}" srcOrd="12" destOrd="0" presId="urn:microsoft.com/office/officeart/2005/8/layout/vList3"/>
    <dgm:cxn modelId="{7574A25F-6AEE-4F7D-9308-79604EC693CE}" type="presParOf" srcId="{8878561A-263D-4165-94C7-F3110FB38242}" destId="{085E76E3-C16F-4BF4-A554-DC32AF72AFB4}" srcOrd="0" destOrd="0" presId="urn:microsoft.com/office/officeart/2005/8/layout/vList3"/>
    <dgm:cxn modelId="{8FE729B7-0193-41C0-AB92-DD28543D8AEF}" type="presParOf" srcId="{8878561A-263D-4165-94C7-F3110FB38242}" destId="{7B9C0065-91D9-4399-81FF-D6DA4C4E8605}" srcOrd="1" destOrd="0" presId="urn:microsoft.com/office/officeart/2005/8/layout/vList3"/>
  </dgm:cxnLst>
  <dgm:bg/>
  <dgm:whole/>
</dgm:dataModel>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11488" cy="461963"/>
          </a:xfrm>
          <a:prstGeom prst="rect">
            <a:avLst/>
          </a:prstGeom>
        </p:spPr>
        <p:txBody>
          <a:bodyPr vert="horz" lIns="91440" tIns="45720" rIns="91440" bIns="45720" rtlCol="0"/>
          <a:lstStyle>
            <a:lvl1pPr algn="l">
              <a:defRPr sz="1200" smtClean="0"/>
            </a:lvl1pPr>
          </a:lstStyle>
          <a:p>
            <a:pPr>
              <a:defRPr/>
            </a:pPr>
            <a:endParaRPr lang="es-MX"/>
          </a:p>
        </p:txBody>
      </p:sp>
      <p:sp>
        <p:nvSpPr>
          <p:cNvPr id="3" name="2 Marcador de fecha"/>
          <p:cNvSpPr>
            <a:spLocks noGrp="1"/>
          </p:cNvSpPr>
          <p:nvPr>
            <p:ph type="dt" sz="quarter" idx="1"/>
          </p:nvPr>
        </p:nvSpPr>
        <p:spPr>
          <a:xfrm>
            <a:off x="3937000" y="0"/>
            <a:ext cx="3011488" cy="461963"/>
          </a:xfrm>
          <a:prstGeom prst="rect">
            <a:avLst/>
          </a:prstGeom>
        </p:spPr>
        <p:txBody>
          <a:bodyPr vert="horz" lIns="91440" tIns="45720" rIns="91440" bIns="45720" rtlCol="0"/>
          <a:lstStyle>
            <a:lvl1pPr algn="r">
              <a:defRPr sz="1200" smtClean="0"/>
            </a:lvl1pPr>
          </a:lstStyle>
          <a:p>
            <a:pPr>
              <a:defRPr/>
            </a:pPr>
            <a:fld id="{54CA7B53-17F7-4B6A-9032-0ABE4162EF8A}" type="datetimeFigureOut">
              <a:rPr lang="es-MX"/>
              <a:pPr>
                <a:defRPr/>
              </a:pPr>
              <a:t>12/09/2008</a:t>
            </a:fld>
            <a:endParaRPr lang="es-MX"/>
          </a:p>
        </p:txBody>
      </p:sp>
      <p:sp>
        <p:nvSpPr>
          <p:cNvPr id="4" name="3 Marcador de pie de página"/>
          <p:cNvSpPr>
            <a:spLocks noGrp="1"/>
          </p:cNvSpPr>
          <p:nvPr>
            <p:ph type="ftr" sz="quarter" idx="2"/>
          </p:nvPr>
        </p:nvSpPr>
        <p:spPr>
          <a:xfrm>
            <a:off x="0" y="8772525"/>
            <a:ext cx="3011488" cy="461963"/>
          </a:xfrm>
          <a:prstGeom prst="rect">
            <a:avLst/>
          </a:prstGeom>
        </p:spPr>
        <p:txBody>
          <a:bodyPr vert="horz" lIns="91440" tIns="45720" rIns="91440" bIns="45720" rtlCol="0" anchor="b"/>
          <a:lstStyle>
            <a:lvl1pPr algn="l">
              <a:defRPr sz="1200" smtClean="0"/>
            </a:lvl1pPr>
          </a:lstStyle>
          <a:p>
            <a:pPr>
              <a:defRPr/>
            </a:pPr>
            <a:endParaRPr lang="es-MX"/>
          </a:p>
        </p:txBody>
      </p:sp>
      <p:sp>
        <p:nvSpPr>
          <p:cNvPr id="5" name="4 Marcador de número de diapositiva"/>
          <p:cNvSpPr>
            <a:spLocks noGrp="1"/>
          </p:cNvSpPr>
          <p:nvPr>
            <p:ph type="sldNum" sz="quarter" idx="3"/>
          </p:nvPr>
        </p:nvSpPr>
        <p:spPr>
          <a:xfrm>
            <a:off x="3937000" y="8772525"/>
            <a:ext cx="3011488" cy="461963"/>
          </a:xfrm>
          <a:prstGeom prst="rect">
            <a:avLst/>
          </a:prstGeom>
        </p:spPr>
        <p:txBody>
          <a:bodyPr vert="horz" lIns="91440" tIns="45720" rIns="91440" bIns="45720" rtlCol="0" anchor="b"/>
          <a:lstStyle>
            <a:lvl1pPr algn="r">
              <a:defRPr sz="1200" smtClean="0"/>
            </a:lvl1pPr>
          </a:lstStyle>
          <a:p>
            <a:pPr>
              <a:defRPr/>
            </a:pPr>
            <a:fld id="{A61A1302-33F3-4E2A-BE92-FB93CF988E2E}" type="slidenum">
              <a:rPr lang="es-MX"/>
              <a:pPr>
                <a:defRPr/>
              </a:pPr>
              <a:t>‹Nº›</a:t>
            </a:fld>
            <a:endParaRPr lang="es-MX"/>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13075" cy="461963"/>
          </a:xfrm>
          <a:prstGeom prst="rect">
            <a:avLst/>
          </a:prstGeom>
          <a:noFill/>
          <a:ln w="9525">
            <a:noFill/>
            <a:miter lim="800000"/>
            <a:headEnd/>
            <a:tailEnd/>
          </a:ln>
          <a:effectLst/>
        </p:spPr>
        <p:txBody>
          <a:bodyPr vert="horz" wrap="square" lIns="92487" tIns="46244" rIns="92487" bIns="46244" numCol="1" anchor="t" anchorCtr="0" compatLnSpc="1">
            <a:prstTxWarp prst="textNoShape">
              <a:avLst/>
            </a:prstTxWarp>
          </a:bodyPr>
          <a:lstStyle>
            <a:lvl1pPr defTabSz="924967">
              <a:defRPr sz="1200">
                <a:cs typeface="+mn-cs"/>
              </a:defRPr>
            </a:lvl1pPr>
          </a:lstStyle>
          <a:p>
            <a:pPr>
              <a:defRPr/>
            </a:pPr>
            <a:endParaRPr lang="en-US"/>
          </a:p>
        </p:txBody>
      </p:sp>
      <p:sp>
        <p:nvSpPr>
          <p:cNvPr id="5123" name="Rectangle 3"/>
          <p:cNvSpPr>
            <a:spLocks noGrp="1" noChangeArrowheads="1"/>
          </p:cNvSpPr>
          <p:nvPr>
            <p:ph type="dt" idx="1"/>
          </p:nvPr>
        </p:nvSpPr>
        <p:spPr bwMode="auto">
          <a:xfrm>
            <a:off x="3935413" y="0"/>
            <a:ext cx="3013075" cy="461963"/>
          </a:xfrm>
          <a:prstGeom prst="rect">
            <a:avLst/>
          </a:prstGeom>
          <a:noFill/>
          <a:ln w="9525">
            <a:noFill/>
            <a:miter lim="800000"/>
            <a:headEnd/>
            <a:tailEnd/>
          </a:ln>
          <a:effectLst/>
        </p:spPr>
        <p:txBody>
          <a:bodyPr vert="horz" wrap="square" lIns="92487" tIns="46244" rIns="92487" bIns="46244" numCol="1" anchor="t" anchorCtr="0" compatLnSpc="1">
            <a:prstTxWarp prst="textNoShape">
              <a:avLst/>
            </a:prstTxWarp>
          </a:bodyPr>
          <a:lstStyle>
            <a:lvl1pPr algn="r" defTabSz="924967">
              <a:defRPr sz="1200">
                <a:cs typeface="+mn-cs"/>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66813" y="692150"/>
            <a:ext cx="4616450" cy="3463925"/>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95325" y="4387850"/>
            <a:ext cx="5559425" cy="4156075"/>
          </a:xfrm>
          <a:prstGeom prst="rect">
            <a:avLst/>
          </a:prstGeom>
          <a:noFill/>
          <a:ln w="9525">
            <a:noFill/>
            <a:miter lim="800000"/>
            <a:headEnd/>
            <a:tailEnd/>
          </a:ln>
          <a:effectLst/>
        </p:spPr>
        <p:txBody>
          <a:bodyPr vert="horz" wrap="square" lIns="92487" tIns="46244" rIns="92487" bIns="46244" numCol="1" anchor="t" anchorCtr="0" compatLnSpc="1">
            <a:prstTxWarp prst="textNoShape">
              <a:avLst/>
            </a:prstTxWarp>
          </a:bodyPr>
          <a:lstStyle/>
          <a:p>
            <a:pPr lvl="0"/>
            <a:r>
              <a:rPr lang="en-US" noProof="0" smtClean="0"/>
              <a:t>Haga clic para modificar el estilo de texto del patrón</a:t>
            </a:r>
          </a:p>
          <a:p>
            <a:pPr lvl="1"/>
            <a:r>
              <a:rPr lang="en-US" noProof="0" smtClean="0"/>
              <a:t>Segundo nivel</a:t>
            </a:r>
          </a:p>
          <a:p>
            <a:pPr lvl="2"/>
            <a:r>
              <a:rPr lang="en-US" noProof="0" smtClean="0"/>
              <a:t>Tercer nivel</a:t>
            </a:r>
          </a:p>
          <a:p>
            <a:pPr lvl="3"/>
            <a:r>
              <a:rPr lang="en-US" noProof="0" smtClean="0"/>
              <a:t>Cuarto nivel</a:t>
            </a:r>
          </a:p>
          <a:p>
            <a:pPr lvl="4"/>
            <a:r>
              <a:rPr lang="en-US" noProof="0" smtClean="0"/>
              <a:t>Quinto nivel</a:t>
            </a:r>
          </a:p>
        </p:txBody>
      </p:sp>
      <p:sp>
        <p:nvSpPr>
          <p:cNvPr id="5126" name="Rectangle 6"/>
          <p:cNvSpPr>
            <a:spLocks noGrp="1" noChangeArrowheads="1"/>
          </p:cNvSpPr>
          <p:nvPr>
            <p:ph type="ftr" sz="quarter" idx="4"/>
          </p:nvPr>
        </p:nvSpPr>
        <p:spPr bwMode="auto">
          <a:xfrm>
            <a:off x="0" y="8772525"/>
            <a:ext cx="3013075" cy="461963"/>
          </a:xfrm>
          <a:prstGeom prst="rect">
            <a:avLst/>
          </a:prstGeom>
          <a:noFill/>
          <a:ln w="9525">
            <a:noFill/>
            <a:miter lim="800000"/>
            <a:headEnd/>
            <a:tailEnd/>
          </a:ln>
          <a:effectLst/>
        </p:spPr>
        <p:txBody>
          <a:bodyPr vert="horz" wrap="square" lIns="92487" tIns="46244" rIns="92487" bIns="46244" numCol="1" anchor="b" anchorCtr="0" compatLnSpc="1">
            <a:prstTxWarp prst="textNoShape">
              <a:avLst/>
            </a:prstTxWarp>
          </a:bodyPr>
          <a:lstStyle>
            <a:lvl1pPr defTabSz="924967">
              <a:defRPr sz="1200">
                <a:cs typeface="+mn-cs"/>
              </a:defRPr>
            </a:lvl1pPr>
          </a:lstStyle>
          <a:p>
            <a:pPr>
              <a:defRPr/>
            </a:pPr>
            <a:endParaRPr lang="en-US"/>
          </a:p>
        </p:txBody>
      </p:sp>
      <p:sp>
        <p:nvSpPr>
          <p:cNvPr id="5127" name="Rectangle 7"/>
          <p:cNvSpPr>
            <a:spLocks noGrp="1" noChangeArrowheads="1"/>
          </p:cNvSpPr>
          <p:nvPr>
            <p:ph type="sldNum" sz="quarter" idx="5"/>
          </p:nvPr>
        </p:nvSpPr>
        <p:spPr bwMode="auto">
          <a:xfrm>
            <a:off x="3935413" y="8772525"/>
            <a:ext cx="3013075" cy="461963"/>
          </a:xfrm>
          <a:prstGeom prst="rect">
            <a:avLst/>
          </a:prstGeom>
          <a:noFill/>
          <a:ln w="9525">
            <a:noFill/>
            <a:miter lim="800000"/>
            <a:headEnd/>
            <a:tailEnd/>
          </a:ln>
          <a:effectLst/>
        </p:spPr>
        <p:txBody>
          <a:bodyPr vert="horz" wrap="square" lIns="92487" tIns="46244" rIns="92487" bIns="46244" numCol="1" anchor="b" anchorCtr="0" compatLnSpc="1">
            <a:prstTxWarp prst="textNoShape">
              <a:avLst/>
            </a:prstTxWarp>
          </a:bodyPr>
          <a:lstStyle>
            <a:lvl1pPr algn="r" defTabSz="924967">
              <a:defRPr sz="1200">
                <a:cs typeface="+mn-cs"/>
              </a:defRPr>
            </a:lvl1pPr>
          </a:lstStyle>
          <a:p>
            <a:pPr>
              <a:defRPr/>
            </a:pPr>
            <a:fld id="{F9C28115-46EE-4F16-BDF7-C874DFE38E31}" type="slidenum">
              <a:rPr lang="en-US"/>
              <a:pPr>
                <a:defRPr/>
              </a:pPr>
              <a:t>‹Nº›</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p:txBody>
          <a:bodyPr/>
          <a:lstStyle/>
          <a:p>
            <a:pPr>
              <a:defRPr/>
            </a:pPr>
            <a:fld id="{239766FA-D6C7-4C6C-BFE3-9B177C0689CF}" type="slidenum">
              <a:rPr lang="en-US" smtClean="0"/>
              <a:pPr>
                <a:defRPr/>
              </a:pPr>
              <a:t>1</a:t>
            </a:fld>
            <a:endParaRPr lang="en-US"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s-MX"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p:txBody>
          <a:bodyPr/>
          <a:lstStyle/>
          <a:p>
            <a:pPr>
              <a:defRPr/>
            </a:pPr>
            <a:fld id="{DEE0DD87-19C5-4A99-B0D7-A59992FE8713}" type="slidenum">
              <a:rPr lang="en-US" smtClean="0"/>
              <a:pPr>
                <a:defRPr/>
              </a:pPr>
              <a:t>4</a:t>
            </a:fld>
            <a:endParaRPr lang="en-US"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es-MX"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p:txBody>
          <a:bodyPr/>
          <a:lstStyle/>
          <a:p>
            <a:pPr>
              <a:defRPr/>
            </a:pPr>
            <a:fld id="{538530F4-A6DC-40DD-9A25-361BF634F064}" type="slidenum">
              <a:rPr lang="en-US" smtClean="0"/>
              <a:pPr>
                <a:defRPr/>
              </a:pPr>
              <a:t>5</a:t>
            </a:fld>
            <a:endParaRPr lang="en-US"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s-MX"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p:txBody>
          <a:bodyPr/>
          <a:lstStyle/>
          <a:p>
            <a:pPr>
              <a:defRPr/>
            </a:pPr>
            <a:fld id="{58962F90-F583-43A5-AB75-1A61022CED08}" type="slidenum">
              <a:rPr lang="en-US" smtClean="0"/>
              <a:pPr>
                <a:defRPr/>
              </a:pPr>
              <a:t>6</a:t>
            </a:fld>
            <a:endParaRPr lang="en-US"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s-MX"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MX"/>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E05E80C-351C-4C4F-AA97-FC7CB3151E8C}" type="slidenum">
              <a:rPr lang="en-US"/>
              <a:pPr>
                <a:defRPr/>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7D81A86-765A-4F9D-AD4A-1AA1A2E79F98}" type="slidenum">
              <a:rPr lang="en-US"/>
              <a:pPr>
                <a:defRPr/>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4723AF6-26D4-4048-8932-301A24F3DE3C}" type="slidenum">
              <a:rPr lang="en-US"/>
              <a:pPr>
                <a:defRPr/>
              </a:pPr>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MX"/>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448A9C-684B-4185-970E-C9CE4C16E6BD}" type="slidenum">
              <a:rPr lang="en-US"/>
              <a:pPr>
                <a:defRPr/>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93A59C3-658F-4872-BD75-9709E305B4EE}" type="slidenum">
              <a:rPr lang="en-US"/>
              <a:pPr>
                <a:defRPr/>
              </a:pPr>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9FB849E-1B9D-4460-AE95-47A8D17F2ABF}" type="slidenum">
              <a:rPr lang="en-US"/>
              <a:pPr>
                <a:defRPr/>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715AFB2-04FC-4735-9E54-2B26C141631D}" type="slidenum">
              <a:rPr lang="en-US"/>
              <a:pPr>
                <a:defRPr/>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1E6D43D-4494-4ED9-8C17-EC99C6C92D55}" type="slidenum">
              <a:rPr lang="en-US"/>
              <a:pPr>
                <a:defRPr/>
              </a:pPr>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F058E27-4CE4-4C7D-AB61-F4CA99CBF741}" type="slidenum">
              <a:rPr lang="en-US"/>
              <a:pPr>
                <a:defRPr/>
              </a:pPr>
              <a:t>‹Nº›</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1487B47-4D7D-49F9-BDA8-C8454BCF73F8}" type="slidenum">
              <a:rPr lang="en-US"/>
              <a:pPr>
                <a:defRPr/>
              </a:pPr>
              <a:t>‹Nº›</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1AEE591-468D-4E63-83E2-454EAE07B432}" type="slidenum">
              <a:rPr lang="en-US"/>
              <a:pPr>
                <a:defRPr/>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3D888BA-1143-4E76-BE45-DB37A7366D73}" type="slidenum">
              <a:rPr lang="en-US"/>
              <a:pPr>
                <a:defRPr/>
              </a:pPr>
              <a:t>‹Nº›</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dirty="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912B2C6-521C-4B70-84B4-1C865BDBAD85}" type="slidenum">
              <a:rPr lang="en-US"/>
              <a:pPr>
                <a:defRPr/>
              </a:pPr>
              <a:t>‹Nº›</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EFD5FDD-C23B-44D3-A707-D24569F9A575}" type="slidenum">
              <a:rPr lang="en-US"/>
              <a:pPr>
                <a:defRPr/>
              </a:pPr>
              <a:t>‹Nº›</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4AE8DD5-35B7-44F2-A062-E50516DABF32}" type="slidenum">
              <a:rPr lang="en-US"/>
              <a:pPr>
                <a:defRPr/>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F0EFB82-F694-4B38-947A-BB36CDF84E7C}" type="slidenum">
              <a:rPr lang="en-US"/>
              <a:pPr>
                <a:defRPr/>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6BC9C1B-F321-4A0D-8029-9F0C28A31D72}" type="slidenum">
              <a:rPr lang="en-US"/>
              <a:pPr>
                <a:defRPr/>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F786051-B104-4159-A70E-14A49C636A3C}" type="slidenum">
              <a:rPr lang="en-US"/>
              <a:pPr>
                <a:defRPr/>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62F9E5A-C61C-419E-A391-730FC1EC48B4}" type="slidenum">
              <a:rPr lang="en-US"/>
              <a:pPr>
                <a:defRPr/>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21C1B5B-21A1-485E-866F-640F9F64E950}" type="slidenum">
              <a:rPr lang="en-US"/>
              <a:pPr>
                <a:defRPr/>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BAD6446-9E3E-4B5B-9143-6B7247E41603}" type="slidenum">
              <a:rPr lang="en-US"/>
              <a:pPr>
                <a:defRPr/>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dirty="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A672EA1-2547-4DB3-810F-F81333303F77}" type="slidenum">
              <a:rPr lang="en-US"/>
              <a:pPr>
                <a:defRPr/>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cs typeface="+mn-cs"/>
              </a:defRPr>
            </a:lvl1pPr>
          </a:lstStyle>
          <a:p>
            <a:pPr>
              <a:defRPr/>
            </a:pPr>
            <a:fld id="{BA552E36-99EB-4D63-94EC-3966D98A97E3}" type="slidenum">
              <a:rPr lang="en-US"/>
              <a:pPr>
                <a:defRPr/>
              </a:pPr>
              <a:t>‹Nº›</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Haga clic para cambiar el estilo de título	</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cs typeface="+mn-cs"/>
              </a:defRPr>
            </a:lvl1pPr>
          </a:lstStyle>
          <a:p>
            <a:pPr>
              <a:defRPr/>
            </a:pPr>
            <a:fld id="{CD24350C-0989-406E-8503-35FFC5F550FC}" type="slidenum">
              <a:rPr lang="en-US"/>
              <a:pPr>
                <a:defRPr/>
              </a:pPr>
              <a:t>‹Nº›</a:t>
            </a:fld>
            <a:endParaRPr lang="en-US" dirty="0"/>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074" name="Rectangle 4"/>
          <p:cNvSpPr>
            <a:spLocks noChangeArrowheads="1"/>
          </p:cNvSpPr>
          <p:nvPr/>
        </p:nvSpPr>
        <p:spPr bwMode="auto">
          <a:xfrm>
            <a:off x="3203575" y="4822825"/>
            <a:ext cx="5280025" cy="1846263"/>
          </a:xfrm>
          <a:prstGeom prst="rect">
            <a:avLst/>
          </a:prstGeom>
          <a:noFill/>
          <a:ln w="9525">
            <a:noFill/>
            <a:miter lim="800000"/>
            <a:headEnd/>
            <a:tailEnd/>
          </a:ln>
        </p:spPr>
        <p:txBody>
          <a:bodyPr>
            <a:spAutoFit/>
          </a:bodyPr>
          <a:lstStyle/>
          <a:p>
            <a:pPr algn="r"/>
            <a:r>
              <a:rPr lang="es-ES" sz="2600" b="1">
                <a:solidFill>
                  <a:schemeClr val="bg1"/>
                </a:solidFill>
                <a:latin typeface="Calibri" pitchFamily="34" charset="0"/>
              </a:rPr>
              <a:t>Actualización del </a:t>
            </a:r>
          </a:p>
          <a:p>
            <a:pPr algn="r"/>
            <a:r>
              <a:rPr lang="es-ES" sz="2600" b="1">
                <a:solidFill>
                  <a:schemeClr val="bg1"/>
                </a:solidFill>
                <a:latin typeface="Calibri" pitchFamily="34" charset="0"/>
              </a:rPr>
              <a:t>Plan de Desarrollo Institucional</a:t>
            </a:r>
          </a:p>
          <a:p>
            <a:pPr algn="r"/>
            <a:r>
              <a:rPr lang="es-MX" sz="2600" b="1">
                <a:solidFill>
                  <a:schemeClr val="bg1"/>
                </a:solidFill>
                <a:latin typeface="Calibri" pitchFamily="34" charset="0"/>
              </a:rPr>
              <a:t>Versión 3.0</a:t>
            </a:r>
            <a:endParaRPr lang="es-ES" sz="2600" b="1">
              <a:solidFill>
                <a:schemeClr val="bg1"/>
              </a:solidFill>
              <a:latin typeface="Calibri" pitchFamily="34" charset="0"/>
            </a:endParaRPr>
          </a:p>
          <a:p>
            <a:pPr algn="r"/>
            <a:endParaRPr lang="es-ES" sz="2400" b="1">
              <a:solidFill>
                <a:schemeClr val="bg1"/>
              </a:solidFill>
              <a:latin typeface="Calibri" pitchFamily="34" charset="0"/>
            </a:endParaRPr>
          </a:p>
          <a:p>
            <a:pPr algn="r"/>
            <a:r>
              <a:rPr lang="es-MX" sz="1300">
                <a:solidFill>
                  <a:schemeClr val="bg1"/>
                </a:solidFill>
                <a:latin typeface="Calibri" pitchFamily="34" charset="0"/>
              </a:rPr>
              <a:t>Septiembre de 2008</a:t>
            </a:r>
            <a:endParaRPr lang="en-US" sz="1300">
              <a:solidFill>
                <a:schemeClr val="bg1"/>
              </a:solidFill>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Elipse"/>
          <p:cNvSpPr/>
          <p:nvPr/>
        </p:nvSpPr>
        <p:spPr>
          <a:xfrm>
            <a:off x="2196687" y="1428736"/>
            <a:ext cx="1571636" cy="1571636"/>
          </a:xfrm>
          <a:prstGeom prst="ellipse">
            <a:avLst/>
          </a:prstGeom>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sz="1400" dirty="0">
                <a:solidFill>
                  <a:schemeClr val="tx1"/>
                </a:solidFill>
              </a:rPr>
              <a:t>Docentes</a:t>
            </a:r>
          </a:p>
        </p:txBody>
      </p:sp>
      <p:sp>
        <p:nvSpPr>
          <p:cNvPr id="12291" name="7 CuadroTexto"/>
          <p:cNvSpPr txBox="1">
            <a:spLocks noChangeArrowheads="1"/>
          </p:cNvSpPr>
          <p:nvPr/>
        </p:nvSpPr>
        <p:spPr bwMode="auto">
          <a:xfrm>
            <a:off x="5334000" y="0"/>
            <a:ext cx="3690938" cy="457200"/>
          </a:xfrm>
          <a:prstGeom prst="rect">
            <a:avLst/>
          </a:prstGeom>
          <a:noFill/>
          <a:ln w="9525">
            <a:noFill/>
            <a:miter lim="800000"/>
            <a:headEnd/>
            <a:tailEnd/>
          </a:ln>
        </p:spPr>
        <p:txBody>
          <a:bodyPr wrap="none">
            <a:spAutoFit/>
          </a:bodyPr>
          <a:lstStyle/>
          <a:p>
            <a:r>
              <a:rPr lang="es-MX" sz="2400" b="1">
                <a:solidFill>
                  <a:srgbClr val="003300"/>
                </a:solidFill>
                <a:latin typeface="Calibri" pitchFamily="34" charset="0"/>
              </a:rPr>
              <a:t>Tipos de grupos de enfoque</a:t>
            </a:r>
          </a:p>
        </p:txBody>
      </p:sp>
      <p:sp>
        <p:nvSpPr>
          <p:cNvPr id="10" name="9 Elipse"/>
          <p:cNvSpPr/>
          <p:nvPr/>
        </p:nvSpPr>
        <p:spPr>
          <a:xfrm>
            <a:off x="500034" y="1357298"/>
            <a:ext cx="1571636" cy="1571636"/>
          </a:xfrm>
          <a:prstGeom prst="ellipse">
            <a:avLst/>
          </a:prstGeom>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sz="1400" dirty="0">
                <a:solidFill>
                  <a:schemeClr val="tx1"/>
                </a:solidFill>
              </a:rPr>
              <a:t>Alumnos</a:t>
            </a:r>
          </a:p>
        </p:txBody>
      </p:sp>
      <p:sp>
        <p:nvSpPr>
          <p:cNvPr id="12" name="11 Elipse"/>
          <p:cNvSpPr/>
          <p:nvPr/>
        </p:nvSpPr>
        <p:spPr>
          <a:xfrm>
            <a:off x="3857620" y="1428736"/>
            <a:ext cx="1571636" cy="1571636"/>
          </a:xfrm>
          <a:prstGeom prst="ellipse">
            <a:avLst/>
          </a:prstGeom>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sz="1400" dirty="0">
                <a:solidFill>
                  <a:schemeClr val="tx1"/>
                </a:solidFill>
              </a:rPr>
              <a:t>Investiga-dores</a:t>
            </a:r>
          </a:p>
        </p:txBody>
      </p:sp>
      <p:sp>
        <p:nvSpPr>
          <p:cNvPr id="13" name="12 Elipse"/>
          <p:cNvSpPr/>
          <p:nvPr/>
        </p:nvSpPr>
        <p:spPr>
          <a:xfrm>
            <a:off x="5572132" y="1428736"/>
            <a:ext cx="1571636" cy="1571636"/>
          </a:xfrm>
          <a:prstGeom prst="ellipse">
            <a:avLst/>
          </a:prstGeom>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sz="1400" dirty="0">
                <a:solidFill>
                  <a:schemeClr val="tx1"/>
                </a:solidFill>
              </a:rPr>
              <a:t>Administra-</a:t>
            </a:r>
            <a:r>
              <a:rPr lang="es-MX" sz="1400" dirty="0" err="1">
                <a:solidFill>
                  <a:schemeClr val="tx1"/>
                </a:solidFill>
              </a:rPr>
              <a:t>tivos</a:t>
            </a:r>
            <a:endParaRPr lang="es-MX" sz="1400" dirty="0">
              <a:solidFill>
                <a:schemeClr val="tx1"/>
              </a:solidFill>
            </a:endParaRPr>
          </a:p>
        </p:txBody>
      </p:sp>
      <p:sp>
        <p:nvSpPr>
          <p:cNvPr id="14" name="13 Elipse"/>
          <p:cNvSpPr/>
          <p:nvPr/>
        </p:nvSpPr>
        <p:spPr>
          <a:xfrm>
            <a:off x="7286644" y="1428736"/>
            <a:ext cx="1571636" cy="1571636"/>
          </a:xfrm>
          <a:prstGeom prst="ellipse">
            <a:avLst/>
          </a:prstGeom>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sz="1400" dirty="0">
                <a:solidFill>
                  <a:schemeClr val="tx1"/>
                </a:solidFill>
              </a:rPr>
              <a:t>Directivos</a:t>
            </a:r>
          </a:p>
        </p:txBody>
      </p:sp>
      <p:sp>
        <p:nvSpPr>
          <p:cNvPr id="15" name="14 Elipse"/>
          <p:cNvSpPr/>
          <p:nvPr/>
        </p:nvSpPr>
        <p:spPr>
          <a:xfrm>
            <a:off x="2214546" y="4071942"/>
            <a:ext cx="1571636" cy="1571636"/>
          </a:xfrm>
          <a:prstGeom prst="ellipse">
            <a:avLst/>
          </a:prstGeom>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sz="1200" dirty="0">
                <a:solidFill>
                  <a:schemeClr val="tx1"/>
                </a:solidFill>
              </a:rPr>
              <a:t>Empresarios</a:t>
            </a:r>
          </a:p>
        </p:txBody>
      </p:sp>
      <p:sp>
        <p:nvSpPr>
          <p:cNvPr id="16" name="15 Elipse"/>
          <p:cNvSpPr/>
          <p:nvPr/>
        </p:nvSpPr>
        <p:spPr>
          <a:xfrm>
            <a:off x="4000496" y="4071942"/>
            <a:ext cx="1571636" cy="1571636"/>
          </a:xfrm>
          <a:prstGeom prst="ellipse">
            <a:avLst/>
          </a:prstGeom>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sz="1200" dirty="0">
                <a:solidFill>
                  <a:schemeClr val="tx1"/>
                </a:solidFill>
              </a:rPr>
              <a:t>Académicos de otras </a:t>
            </a:r>
            <a:r>
              <a:rPr lang="es-MX" sz="1200" dirty="0" err="1">
                <a:solidFill>
                  <a:schemeClr val="tx1"/>
                </a:solidFill>
              </a:rPr>
              <a:t>Universi-dades</a:t>
            </a:r>
            <a:endParaRPr lang="es-MX" sz="1200" dirty="0">
              <a:solidFill>
                <a:schemeClr val="tx1"/>
              </a:solidFill>
            </a:endParaRPr>
          </a:p>
        </p:txBody>
      </p:sp>
      <p:sp>
        <p:nvSpPr>
          <p:cNvPr id="17" name="16 Elipse"/>
          <p:cNvSpPr/>
          <p:nvPr/>
        </p:nvSpPr>
        <p:spPr>
          <a:xfrm>
            <a:off x="5786446" y="4071942"/>
            <a:ext cx="1571636" cy="1571636"/>
          </a:xfrm>
          <a:prstGeom prst="ellipse">
            <a:avLst/>
          </a:prstGeom>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sz="1200" dirty="0">
                <a:solidFill>
                  <a:schemeClr val="tx1"/>
                </a:solidFill>
              </a:rPr>
              <a:t>Medio Político</a:t>
            </a:r>
          </a:p>
        </p:txBody>
      </p:sp>
      <p:sp>
        <p:nvSpPr>
          <p:cNvPr id="18" name="17 Rectángulo"/>
          <p:cNvSpPr/>
          <p:nvPr/>
        </p:nvSpPr>
        <p:spPr>
          <a:xfrm>
            <a:off x="2109770" y="5694378"/>
            <a:ext cx="5286413" cy="500066"/>
          </a:xfrm>
          <a:prstGeom prst="rect">
            <a:avLst/>
          </a:prstGeom>
          <a:solidFill>
            <a:srgbClr val="00CC66"/>
          </a:solidFill>
        </p:spPr>
        <p:style>
          <a:lnRef idx="0">
            <a:schemeClr val="accent6"/>
          </a:lnRef>
          <a:fillRef idx="3">
            <a:schemeClr val="accent6"/>
          </a:fillRef>
          <a:effectRef idx="3">
            <a:schemeClr val="accent6"/>
          </a:effectRef>
          <a:fontRef idx="minor">
            <a:schemeClr val="lt1"/>
          </a:fontRef>
        </p:style>
        <p:txBody>
          <a:bodyPr anchor="ctr"/>
          <a:lstStyle/>
          <a:p>
            <a:pPr algn="ctr">
              <a:defRPr/>
            </a:pPr>
            <a:r>
              <a:rPr lang="es-MX" dirty="0"/>
              <a:t>Una sola vez</a:t>
            </a:r>
          </a:p>
        </p:txBody>
      </p:sp>
      <p:sp>
        <p:nvSpPr>
          <p:cNvPr id="19" name="18 Rectángulo"/>
          <p:cNvSpPr/>
          <p:nvPr/>
        </p:nvSpPr>
        <p:spPr>
          <a:xfrm>
            <a:off x="428596" y="3214686"/>
            <a:ext cx="8501122" cy="500066"/>
          </a:xfrm>
          <a:prstGeom prst="rect">
            <a:avLst/>
          </a:prstGeom>
          <a:solidFill>
            <a:srgbClr val="00CC66"/>
          </a:solidFill>
        </p:spPr>
        <p:style>
          <a:lnRef idx="0">
            <a:schemeClr val="accent6"/>
          </a:lnRef>
          <a:fillRef idx="3">
            <a:schemeClr val="accent6"/>
          </a:fillRef>
          <a:effectRef idx="3">
            <a:schemeClr val="accent6"/>
          </a:effectRef>
          <a:fontRef idx="minor">
            <a:schemeClr val="lt1"/>
          </a:fontRef>
        </p:style>
        <p:txBody>
          <a:bodyPr anchor="ctr"/>
          <a:lstStyle/>
          <a:p>
            <a:pPr algn="ctr">
              <a:defRPr/>
            </a:pPr>
            <a:r>
              <a:rPr lang="es-MX" dirty="0"/>
              <a:t>Para cada Centro Universitario, SUV y SEMS</a:t>
            </a:r>
          </a:p>
        </p:txBody>
      </p:sp>
      <p:sp>
        <p:nvSpPr>
          <p:cNvPr id="20" name="19 Rectángulo"/>
          <p:cNvSpPr/>
          <p:nvPr/>
        </p:nvSpPr>
        <p:spPr>
          <a:xfrm>
            <a:off x="5572132" y="642918"/>
            <a:ext cx="3357586" cy="500066"/>
          </a:xfrm>
          <a:prstGeom prst="rect">
            <a:avLst/>
          </a:prstGeom>
          <a:solidFill>
            <a:srgbClr val="00CC66"/>
          </a:solidFill>
        </p:spPr>
        <p:style>
          <a:lnRef idx="0">
            <a:schemeClr val="accent6"/>
          </a:lnRef>
          <a:fillRef idx="3">
            <a:schemeClr val="accent6"/>
          </a:fillRef>
          <a:effectRef idx="3">
            <a:schemeClr val="accent6"/>
          </a:effectRef>
          <a:fontRef idx="minor">
            <a:schemeClr val="lt1"/>
          </a:fontRef>
        </p:style>
        <p:txBody>
          <a:bodyPr anchor="ctr"/>
          <a:lstStyle/>
          <a:p>
            <a:pPr algn="ctr">
              <a:defRPr/>
            </a:pPr>
            <a:r>
              <a:rPr lang="es-MX" dirty="0"/>
              <a:t>AG  (una sola vez )</a:t>
            </a:r>
          </a:p>
        </p:txBody>
      </p:sp>
      <p:sp>
        <p:nvSpPr>
          <p:cNvPr id="21" name="20 Rectángulo"/>
          <p:cNvSpPr>
            <a:spLocks noChangeArrowheads="1"/>
          </p:cNvSpPr>
          <p:nvPr/>
        </p:nvSpPr>
        <p:spPr bwMode="auto">
          <a:xfrm>
            <a:off x="285750" y="571500"/>
            <a:ext cx="8715375" cy="3214688"/>
          </a:xfrm>
          <a:prstGeom prst="rect">
            <a:avLst/>
          </a:prstGeom>
          <a:noFill/>
          <a:ln w="19050" algn="ctr">
            <a:solidFill>
              <a:srgbClr val="003300"/>
            </a:solidFill>
            <a:miter lim="800000"/>
            <a:headEnd/>
            <a:tailEnd/>
          </a:ln>
        </p:spPr>
        <p:txBody>
          <a:bodyPr anchor="ctr"/>
          <a:lstStyle/>
          <a:p>
            <a:pPr algn="ctr">
              <a:defRPr/>
            </a:pPr>
            <a:endParaRPr lang="es-MX">
              <a:solidFill>
                <a:schemeClr val="lt1"/>
              </a:solidFill>
              <a:latin typeface="+mn-lt"/>
              <a:cs typeface="+mn-cs"/>
            </a:endParaRPr>
          </a:p>
        </p:txBody>
      </p:sp>
      <p:sp>
        <p:nvSpPr>
          <p:cNvPr id="22" name="21 Rectángulo"/>
          <p:cNvSpPr>
            <a:spLocks noChangeArrowheads="1"/>
          </p:cNvSpPr>
          <p:nvPr/>
        </p:nvSpPr>
        <p:spPr bwMode="auto">
          <a:xfrm>
            <a:off x="2000250" y="3929063"/>
            <a:ext cx="5572125" cy="2286000"/>
          </a:xfrm>
          <a:prstGeom prst="rect">
            <a:avLst/>
          </a:prstGeom>
          <a:noFill/>
          <a:ln w="19050" algn="ctr">
            <a:solidFill>
              <a:srgbClr val="003300"/>
            </a:solidFill>
            <a:miter lim="800000"/>
            <a:headEnd/>
            <a:tailEnd/>
          </a:ln>
        </p:spPr>
        <p:txBody>
          <a:bodyPr anchor="ctr"/>
          <a:lstStyle/>
          <a:p>
            <a:pPr algn="ctr">
              <a:defRPr/>
            </a:pPr>
            <a:endParaRPr lang="es-MX">
              <a:solidFill>
                <a:schemeClr val="lt1"/>
              </a:solidFill>
              <a:latin typeface="+mn-lt"/>
              <a:cs typeface="+mn-cs"/>
            </a:endParaRPr>
          </a:p>
        </p:txBody>
      </p:sp>
      <p:sp>
        <p:nvSpPr>
          <p:cNvPr id="23" name="22 Abrir llave"/>
          <p:cNvSpPr/>
          <p:nvPr/>
        </p:nvSpPr>
        <p:spPr>
          <a:xfrm rot="5400000">
            <a:off x="7072313" y="-357188"/>
            <a:ext cx="357188" cy="3357563"/>
          </a:xfrm>
          <a:prstGeom prst="leftBrace">
            <a:avLst>
              <a:gd name="adj1" fmla="val 0"/>
              <a:gd name="adj2" fmla="val 50000"/>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s-ES"/>
          </a:p>
        </p:txBody>
      </p:sp>
      <p:sp>
        <p:nvSpPr>
          <p:cNvPr id="24" name="23 Abrir llave"/>
          <p:cNvSpPr>
            <a:spLocks/>
          </p:cNvSpPr>
          <p:nvPr/>
        </p:nvSpPr>
        <p:spPr bwMode="auto">
          <a:xfrm rot="-5400000">
            <a:off x="4500563" y="-1000125"/>
            <a:ext cx="285750" cy="8143875"/>
          </a:xfrm>
          <a:prstGeom prst="leftBrace">
            <a:avLst>
              <a:gd name="adj1" fmla="val 0"/>
              <a:gd name="adj2" fmla="val 50000"/>
            </a:avLst>
          </a:prstGeom>
          <a:noFill/>
          <a:ln w="9525" algn="ctr">
            <a:solidFill>
              <a:srgbClr val="003300"/>
            </a:solidFill>
            <a:round/>
            <a:headEnd/>
            <a:tailEnd/>
          </a:ln>
        </p:spPr>
        <p:txBody>
          <a:bodyPr vert="eaVert" anchor="ctr"/>
          <a:lstStyle/>
          <a:p>
            <a:pPr algn="ctr">
              <a:defRPr/>
            </a:pPr>
            <a:endParaRPr lang="es-ES">
              <a:latin typeface="+mn-lt"/>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1"/>
          <p:cNvSpPr>
            <a:spLocks noChangeArrowheads="1"/>
          </p:cNvSpPr>
          <p:nvPr/>
        </p:nvSpPr>
        <p:spPr bwMode="auto">
          <a:xfrm>
            <a:off x="1030288" y="404813"/>
            <a:ext cx="8005762" cy="488950"/>
          </a:xfrm>
          <a:prstGeom prst="rect">
            <a:avLst/>
          </a:prstGeom>
          <a:noFill/>
          <a:ln w="9525">
            <a:noFill/>
            <a:miter lim="800000"/>
            <a:headEnd/>
            <a:tailEnd/>
          </a:ln>
        </p:spPr>
        <p:txBody>
          <a:bodyPr>
            <a:spAutoFit/>
          </a:bodyPr>
          <a:lstStyle/>
          <a:p>
            <a:pPr algn="r"/>
            <a:r>
              <a:rPr lang="es-ES" sz="2600" b="1">
                <a:solidFill>
                  <a:srgbClr val="003300"/>
                </a:solidFill>
                <a:latin typeface="Calibri" pitchFamily="34" charset="0"/>
              </a:rPr>
              <a:t>Grupos de enfoque</a:t>
            </a:r>
          </a:p>
        </p:txBody>
      </p:sp>
      <p:sp>
        <p:nvSpPr>
          <p:cNvPr id="13315" name="5 CuadroTexto"/>
          <p:cNvSpPr txBox="1">
            <a:spLocks noChangeArrowheads="1"/>
          </p:cNvSpPr>
          <p:nvPr/>
        </p:nvSpPr>
        <p:spPr bwMode="auto">
          <a:xfrm>
            <a:off x="857250" y="1285875"/>
            <a:ext cx="7500938" cy="4800600"/>
          </a:xfrm>
          <a:prstGeom prst="rect">
            <a:avLst/>
          </a:prstGeom>
          <a:noFill/>
          <a:ln w="9525">
            <a:noFill/>
            <a:miter lim="800000"/>
            <a:headEnd/>
            <a:tailEnd/>
          </a:ln>
        </p:spPr>
        <p:txBody>
          <a:bodyPr>
            <a:spAutoFit/>
          </a:bodyPr>
          <a:lstStyle/>
          <a:p>
            <a:pPr algn="just">
              <a:buFont typeface="Arial" charset="0"/>
              <a:buChar char="•"/>
            </a:pPr>
            <a:r>
              <a:rPr lang="es-MX"/>
              <a:t>La consulta a la comunidad universitaria será a través de la metodología de grupos de enfoque.</a:t>
            </a:r>
          </a:p>
          <a:p>
            <a:pPr algn="just">
              <a:buFont typeface="Arial" charset="0"/>
              <a:buChar char="•"/>
            </a:pPr>
            <a:endParaRPr lang="es-MX"/>
          </a:p>
          <a:p>
            <a:pPr algn="just">
              <a:buFont typeface="Arial" charset="0"/>
              <a:buChar char="•"/>
            </a:pPr>
            <a:r>
              <a:rPr lang="es-MX"/>
              <a:t>Los grupos de enfoque (10 a 12 personas) serán llevados a cabo en los centros Universitarios SUV, SEMS y AG y deberán integrarse armónicamente de acuerdo con la comunidad universitaria y actores externos:</a:t>
            </a:r>
          </a:p>
          <a:p>
            <a:pPr lvl="1" algn="just">
              <a:buFont typeface="Arial" charset="0"/>
              <a:buChar char="•"/>
            </a:pPr>
            <a:r>
              <a:rPr lang="es-MX"/>
              <a:t>Alumnos</a:t>
            </a:r>
          </a:p>
          <a:p>
            <a:pPr lvl="1" algn="just">
              <a:buFont typeface="Arial" charset="0"/>
              <a:buChar char="•"/>
            </a:pPr>
            <a:r>
              <a:rPr lang="es-MX"/>
              <a:t>Docentes</a:t>
            </a:r>
          </a:p>
          <a:p>
            <a:pPr lvl="1" algn="just">
              <a:buFont typeface="Arial" charset="0"/>
              <a:buChar char="•"/>
            </a:pPr>
            <a:r>
              <a:rPr lang="es-MX"/>
              <a:t>Investigadores</a:t>
            </a:r>
          </a:p>
          <a:p>
            <a:pPr lvl="1" algn="just">
              <a:buFont typeface="Arial" charset="0"/>
              <a:buChar char="•"/>
            </a:pPr>
            <a:r>
              <a:rPr lang="es-MX"/>
              <a:t>Administrativos</a:t>
            </a:r>
          </a:p>
          <a:p>
            <a:pPr lvl="1" algn="just">
              <a:buFont typeface="Arial" charset="0"/>
              <a:buChar char="•"/>
            </a:pPr>
            <a:r>
              <a:rPr lang="es-MX"/>
              <a:t>Directivos</a:t>
            </a:r>
          </a:p>
          <a:p>
            <a:pPr lvl="1" algn="just">
              <a:buFont typeface="Arial" charset="0"/>
              <a:buChar char="•"/>
            </a:pPr>
            <a:endParaRPr lang="es-MX"/>
          </a:p>
          <a:p>
            <a:pPr lvl="1" algn="just">
              <a:buFont typeface="Arial" charset="0"/>
              <a:buChar char="•"/>
            </a:pPr>
            <a:r>
              <a:rPr lang="es-MX"/>
              <a:t>Empresarios</a:t>
            </a:r>
          </a:p>
          <a:p>
            <a:pPr lvl="1" algn="just">
              <a:buFont typeface="Arial" charset="0"/>
              <a:buChar char="•"/>
            </a:pPr>
            <a:r>
              <a:rPr lang="es-MX"/>
              <a:t>Académicos de otras universidades</a:t>
            </a:r>
          </a:p>
          <a:p>
            <a:pPr lvl="1" algn="just">
              <a:buFont typeface="Arial" charset="0"/>
              <a:buChar char="•"/>
            </a:pPr>
            <a:r>
              <a:rPr lang="es-MX"/>
              <a:t>Medio político.</a:t>
            </a:r>
          </a:p>
          <a:p>
            <a:pPr algn="just">
              <a:buFont typeface="Arial" charset="0"/>
              <a:buChar char="•"/>
            </a:pPr>
            <a:endParaRPr lang="es-MX"/>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1"/>
          <p:cNvSpPr>
            <a:spLocks noChangeArrowheads="1"/>
          </p:cNvSpPr>
          <p:nvPr/>
        </p:nvSpPr>
        <p:spPr bwMode="auto">
          <a:xfrm>
            <a:off x="1030288" y="404813"/>
            <a:ext cx="8005762" cy="488950"/>
          </a:xfrm>
          <a:prstGeom prst="rect">
            <a:avLst/>
          </a:prstGeom>
          <a:noFill/>
          <a:ln w="9525">
            <a:noFill/>
            <a:miter lim="800000"/>
            <a:headEnd/>
            <a:tailEnd/>
          </a:ln>
        </p:spPr>
        <p:txBody>
          <a:bodyPr>
            <a:spAutoFit/>
          </a:bodyPr>
          <a:lstStyle/>
          <a:p>
            <a:pPr algn="r"/>
            <a:r>
              <a:rPr lang="es-ES" sz="2600" b="1">
                <a:solidFill>
                  <a:srgbClr val="003300"/>
                </a:solidFill>
                <a:latin typeface="Calibri" pitchFamily="34" charset="0"/>
              </a:rPr>
              <a:t>Grupos de enfoque</a:t>
            </a:r>
          </a:p>
        </p:txBody>
      </p:sp>
      <p:sp>
        <p:nvSpPr>
          <p:cNvPr id="14339" name="5 CuadroTexto"/>
          <p:cNvSpPr txBox="1">
            <a:spLocks noChangeArrowheads="1"/>
          </p:cNvSpPr>
          <p:nvPr/>
        </p:nvSpPr>
        <p:spPr bwMode="auto">
          <a:xfrm>
            <a:off x="857250" y="1214438"/>
            <a:ext cx="7500938" cy="3694112"/>
          </a:xfrm>
          <a:prstGeom prst="rect">
            <a:avLst/>
          </a:prstGeom>
          <a:noFill/>
          <a:ln w="9525">
            <a:noFill/>
            <a:miter lim="800000"/>
            <a:headEnd/>
            <a:tailEnd/>
          </a:ln>
        </p:spPr>
        <p:txBody>
          <a:bodyPr>
            <a:spAutoFit/>
          </a:bodyPr>
          <a:lstStyle/>
          <a:p>
            <a:pPr algn="just">
              <a:buFont typeface="Arial" charset="0"/>
              <a:buChar char="•"/>
            </a:pPr>
            <a:endParaRPr lang="es-MX"/>
          </a:p>
          <a:p>
            <a:pPr algn="just">
              <a:buFont typeface="Arial" charset="0"/>
              <a:buChar char="•"/>
            </a:pPr>
            <a:r>
              <a:rPr lang="es-MX"/>
              <a:t>La coordinación de los grupos de enfoque será responsabilidad de la COPLADI en coordinación con el personal del asesor externo, se propone al Dr. Tomás Miklos.</a:t>
            </a:r>
          </a:p>
          <a:p>
            <a:pPr algn="just"/>
            <a:endParaRPr lang="es-MX"/>
          </a:p>
          <a:p>
            <a:pPr algn="just">
              <a:buFont typeface="Arial" charset="0"/>
              <a:buChar char="•"/>
            </a:pPr>
            <a:r>
              <a:rPr lang="es-MX"/>
              <a:t>Foros de participación libre a través de Tecnologías de Información y Comunicación.</a:t>
            </a:r>
          </a:p>
          <a:p>
            <a:pPr algn="just">
              <a:buFont typeface="Arial" charset="0"/>
              <a:buChar char="•"/>
            </a:pPr>
            <a:endParaRPr lang="es-MX"/>
          </a:p>
          <a:p>
            <a:pPr algn="just">
              <a:buFont typeface="Arial" charset="0"/>
              <a:buChar char="•"/>
            </a:pPr>
            <a:r>
              <a:rPr lang="es-MX"/>
              <a:t>La información generada en los grupos de enfoque y foros de participación libre (TIC’s) será sistematizada por la COPLADI, CTP y el personal capacitado para tal fin.</a:t>
            </a:r>
          </a:p>
          <a:p>
            <a:pPr algn="just">
              <a:buFont typeface="Arial" charset="0"/>
              <a:buChar char="•"/>
            </a:pPr>
            <a:endParaRPr lang="es-MX"/>
          </a:p>
          <a:p>
            <a:pPr algn="just">
              <a:buFont typeface="Arial" charset="0"/>
              <a:buChar char="•"/>
            </a:pPr>
            <a:endParaRPr lang="es-MX"/>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1"/>
          <p:cNvSpPr>
            <a:spLocks noChangeArrowheads="1"/>
          </p:cNvSpPr>
          <p:nvPr/>
        </p:nvSpPr>
        <p:spPr bwMode="auto">
          <a:xfrm>
            <a:off x="1030288" y="404813"/>
            <a:ext cx="8005762" cy="830262"/>
          </a:xfrm>
          <a:prstGeom prst="rect">
            <a:avLst/>
          </a:prstGeom>
          <a:noFill/>
          <a:ln w="9525">
            <a:noFill/>
            <a:miter lim="800000"/>
            <a:headEnd/>
            <a:tailEnd/>
          </a:ln>
        </p:spPr>
        <p:txBody>
          <a:bodyPr>
            <a:spAutoFit/>
          </a:bodyPr>
          <a:lstStyle/>
          <a:p>
            <a:pPr algn="r"/>
            <a:r>
              <a:rPr lang="es-ES" sz="2400" b="1">
                <a:solidFill>
                  <a:srgbClr val="003300"/>
                </a:solidFill>
                <a:latin typeface="Calibri" pitchFamily="34" charset="0"/>
              </a:rPr>
              <a:t>Papel del Rector o Director de Sistema responsable de Eje Estratégico </a:t>
            </a:r>
          </a:p>
        </p:txBody>
      </p:sp>
      <p:sp>
        <p:nvSpPr>
          <p:cNvPr id="15363" name="5 CuadroTexto"/>
          <p:cNvSpPr txBox="1">
            <a:spLocks noChangeArrowheads="1"/>
          </p:cNvSpPr>
          <p:nvPr/>
        </p:nvSpPr>
        <p:spPr bwMode="auto">
          <a:xfrm>
            <a:off x="857250" y="1500188"/>
            <a:ext cx="7500938" cy="2862262"/>
          </a:xfrm>
          <a:prstGeom prst="rect">
            <a:avLst/>
          </a:prstGeom>
          <a:noFill/>
          <a:ln w="9525">
            <a:noFill/>
            <a:miter lim="800000"/>
            <a:headEnd/>
            <a:tailEnd/>
          </a:ln>
        </p:spPr>
        <p:txBody>
          <a:bodyPr>
            <a:spAutoFit/>
          </a:bodyPr>
          <a:lstStyle/>
          <a:p>
            <a:pPr algn="just">
              <a:buFont typeface="Arial" charset="0"/>
              <a:buChar char="•"/>
            </a:pPr>
            <a:endParaRPr lang="es-MX"/>
          </a:p>
          <a:p>
            <a:pPr algn="just">
              <a:buFont typeface="Arial" charset="0"/>
              <a:buChar char="•"/>
            </a:pPr>
            <a:r>
              <a:rPr lang="es-MX"/>
              <a:t>Definir preguntas orientadoras para el eje que les corresponda</a:t>
            </a:r>
          </a:p>
          <a:p>
            <a:pPr algn="just">
              <a:buFont typeface="Arial" charset="0"/>
              <a:buChar char="•"/>
            </a:pPr>
            <a:endParaRPr lang="es-MX"/>
          </a:p>
          <a:p>
            <a:pPr algn="just">
              <a:buFont typeface="Arial" charset="0"/>
              <a:buChar char="•"/>
            </a:pPr>
            <a:r>
              <a:rPr lang="es-MX"/>
              <a:t>Coordinar el flujo de la información proveniente de cada uno de los grupos de enfoque.</a:t>
            </a:r>
          </a:p>
          <a:p>
            <a:pPr algn="just">
              <a:buFont typeface="Arial" charset="0"/>
              <a:buChar char="•"/>
            </a:pPr>
            <a:endParaRPr lang="es-MX"/>
          </a:p>
          <a:p>
            <a:pPr algn="just">
              <a:buFont typeface="Arial" charset="0"/>
              <a:buChar char="•"/>
            </a:pPr>
            <a:r>
              <a:rPr lang="es-MX"/>
              <a:t>Vigilar la correcta sistematización y síntesis de la información con el fin de obtener insumos institucionales y por eje estratégico para el taller de la alta dirección.</a:t>
            </a:r>
          </a:p>
          <a:p>
            <a:pPr algn="just">
              <a:buFont typeface="Arial" charset="0"/>
              <a:buChar char="•"/>
            </a:pPr>
            <a:endParaRPr lang="es-MX"/>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Elipse"/>
          <p:cNvSpPr/>
          <p:nvPr/>
        </p:nvSpPr>
        <p:spPr>
          <a:xfrm>
            <a:off x="428596" y="2079627"/>
            <a:ext cx="1857388" cy="1857388"/>
          </a:xfrm>
          <a:prstGeom prst="ellipse">
            <a:avLst/>
          </a:prstGeom>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MX"/>
          </a:p>
        </p:txBody>
      </p:sp>
      <p:graphicFrame>
        <p:nvGraphicFramePr>
          <p:cNvPr id="5" name="4 Diagrama"/>
          <p:cNvGraphicFramePr/>
          <p:nvPr/>
        </p:nvGraphicFramePr>
        <p:xfrm>
          <a:off x="2071670" y="1365248"/>
          <a:ext cx="4929222" cy="33496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6388" name="6 CuadroTexto"/>
          <p:cNvSpPr txBox="1">
            <a:spLocks noChangeArrowheads="1"/>
          </p:cNvSpPr>
          <p:nvPr/>
        </p:nvSpPr>
        <p:spPr bwMode="auto">
          <a:xfrm>
            <a:off x="746125" y="2651125"/>
            <a:ext cx="1200150" cy="641350"/>
          </a:xfrm>
          <a:prstGeom prst="rect">
            <a:avLst/>
          </a:prstGeom>
          <a:noFill/>
          <a:ln w="9525">
            <a:noFill/>
            <a:miter lim="800000"/>
            <a:headEnd/>
            <a:tailEnd/>
          </a:ln>
        </p:spPr>
        <p:txBody>
          <a:bodyPr wrap="none">
            <a:spAutoFit/>
          </a:bodyPr>
          <a:lstStyle/>
          <a:p>
            <a:pPr algn="ctr"/>
            <a:r>
              <a:rPr lang="es-MX"/>
              <a:t>Grupo de </a:t>
            </a:r>
          </a:p>
          <a:p>
            <a:pPr algn="ctr"/>
            <a:r>
              <a:rPr lang="es-MX"/>
              <a:t>Enfoque</a:t>
            </a:r>
          </a:p>
        </p:txBody>
      </p:sp>
      <p:sp>
        <p:nvSpPr>
          <p:cNvPr id="16389" name="7 CuadroTexto"/>
          <p:cNvSpPr txBox="1">
            <a:spLocks noChangeArrowheads="1"/>
          </p:cNvSpPr>
          <p:nvPr/>
        </p:nvSpPr>
        <p:spPr bwMode="auto">
          <a:xfrm>
            <a:off x="714375" y="142875"/>
            <a:ext cx="8429625" cy="488950"/>
          </a:xfrm>
          <a:prstGeom prst="rect">
            <a:avLst/>
          </a:prstGeom>
          <a:noFill/>
          <a:ln w="9525">
            <a:noFill/>
            <a:miter lim="800000"/>
            <a:headEnd/>
            <a:tailEnd/>
          </a:ln>
        </p:spPr>
        <p:txBody>
          <a:bodyPr>
            <a:spAutoFit/>
          </a:bodyPr>
          <a:lstStyle/>
          <a:p>
            <a:pPr algn="r"/>
            <a:r>
              <a:rPr lang="es-MX" sz="2600" b="1">
                <a:solidFill>
                  <a:srgbClr val="003300"/>
                </a:solidFill>
                <a:latin typeface="Calibri" pitchFamily="34" charset="0"/>
              </a:rPr>
              <a:t>Ejes estratégicos en todos los grupos de enfoque</a:t>
            </a:r>
          </a:p>
        </p:txBody>
      </p:sp>
      <p:sp>
        <p:nvSpPr>
          <p:cNvPr id="11" name="10 Abrir llave"/>
          <p:cNvSpPr>
            <a:spLocks/>
          </p:cNvSpPr>
          <p:nvPr/>
        </p:nvSpPr>
        <p:spPr bwMode="auto">
          <a:xfrm>
            <a:off x="2339975" y="1265238"/>
            <a:ext cx="428625" cy="3500437"/>
          </a:xfrm>
          <a:prstGeom prst="leftBrace">
            <a:avLst>
              <a:gd name="adj1" fmla="val 8318"/>
              <a:gd name="adj2" fmla="val 50000"/>
            </a:avLst>
          </a:prstGeom>
          <a:noFill/>
          <a:ln w="9525" algn="ctr">
            <a:solidFill>
              <a:srgbClr val="003300"/>
            </a:solidFill>
            <a:round/>
            <a:headEnd/>
            <a:tailEnd/>
          </a:ln>
        </p:spPr>
        <p:txBody>
          <a:bodyPr anchor="ctr"/>
          <a:lstStyle/>
          <a:p>
            <a:pPr algn="ctr">
              <a:defRPr/>
            </a:pPr>
            <a:endParaRPr lang="es-MX">
              <a:latin typeface="+mn-lt"/>
              <a:cs typeface="+mn-cs"/>
            </a:endParaRPr>
          </a:p>
        </p:txBody>
      </p:sp>
      <p:sp>
        <p:nvSpPr>
          <p:cNvPr id="12" name="11 Rectángulo"/>
          <p:cNvSpPr/>
          <p:nvPr/>
        </p:nvSpPr>
        <p:spPr>
          <a:xfrm>
            <a:off x="6408750" y="714356"/>
            <a:ext cx="2500331" cy="4000528"/>
          </a:xfrm>
          <a:prstGeom prst="rect">
            <a:avLst/>
          </a:prstGeom>
          <a:solidFill>
            <a:srgbClr val="99FFCC"/>
          </a:solidFill>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s-MX"/>
          </a:p>
        </p:txBody>
      </p:sp>
      <p:sp>
        <p:nvSpPr>
          <p:cNvPr id="9" name="8 Rectángulo"/>
          <p:cNvSpPr/>
          <p:nvPr/>
        </p:nvSpPr>
        <p:spPr>
          <a:xfrm>
            <a:off x="2643174" y="5000635"/>
            <a:ext cx="3643338" cy="500066"/>
          </a:xfrm>
          <a:prstGeom prst="rect">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sz="1400" b="1" dirty="0">
                <a:solidFill>
                  <a:schemeClr val="tx1"/>
                </a:solidFill>
              </a:rPr>
              <a:t>Conducción de los Grupos de Enfoque:</a:t>
            </a:r>
          </a:p>
          <a:p>
            <a:pPr algn="ctr">
              <a:defRPr/>
            </a:pPr>
            <a:r>
              <a:rPr lang="es-MX" sz="1400" b="1" dirty="0">
                <a:solidFill>
                  <a:schemeClr val="tx1"/>
                </a:solidFill>
              </a:rPr>
              <a:t>COPLADI y equipo del asesor externo</a:t>
            </a:r>
          </a:p>
        </p:txBody>
      </p:sp>
      <p:sp>
        <p:nvSpPr>
          <p:cNvPr id="10" name="9 Rectángulo"/>
          <p:cNvSpPr/>
          <p:nvPr/>
        </p:nvSpPr>
        <p:spPr>
          <a:xfrm>
            <a:off x="2643174" y="5643578"/>
            <a:ext cx="3643338" cy="500066"/>
          </a:xfrm>
          <a:prstGeom prst="rect">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sz="1400" b="1" dirty="0">
                <a:solidFill>
                  <a:schemeClr val="tx1"/>
                </a:solidFill>
              </a:rPr>
              <a:t>Sistematización y apoyo:</a:t>
            </a:r>
          </a:p>
          <a:p>
            <a:pPr algn="ctr">
              <a:defRPr/>
            </a:pPr>
            <a:r>
              <a:rPr lang="es-MX" sz="1400" b="1" dirty="0">
                <a:solidFill>
                  <a:schemeClr val="tx1"/>
                </a:solidFill>
              </a:rPr>
              <a:t>COPLADI, CTP y personal capacitado</a:t>
            </a:r>
          </a:p>
        </p:txBody>
      </p:sp>
      <p:sp>
        <p:nvSpPr>
          <p:cNvPr id="16400" name="12 CuadroTexto"/>
          <p:cNvSpPr txBox="1">
            <a:spLocks noChangeArrowheads="1"/>
          </p:cNvSpPr>
          <p:nvPr/>
        </p:nvSpPr>
        <p:spPr bwMode="auto">
          <a:xfrm>
            <a:off x="6357938" y="711200"/>
            <a:ext cx="2500312" cy="646113"/>
          </a:xfrm>
          <a:prstGeom prst="rect">
            <a:avLst/>
          </a:prstGeom>
          <a:noFill/>
          <a:ln w="9525">
            <a:noFill/>
            <a:miter lim="800000"/>
            <a:headEnd/>
            <a:tailEnd/>
          </a:ln>
        </p:spPr>
        <p:txBody>
          <a:bodyPr>
            <a:spAutoFit/>
          </a:bodyPr>
          <a:lstStyle/>
          <a:p>
            <a:pPr algn="ctr"/>
            <a:r>
              <a:rPr lang="es-MX" sz="1200" b="1"/>
              <a:t>Rector de CU o Director de Sistema responsable de Eje Estratégico</a:t>
            </a:r>
          </a:p>
        </p:txBody>
      </p:sp>
      <p:cxnSp>
        <p:nvCxnSpPr>
          <p:cNvPr id="15" name="14 Conector recto"/>
          <p:cNvCxnSpPr/>
          <p:nvPr/>
        </p:nvCxnSpPr>
        <p:spPr>
          <a:xfrm>
            <a:off x="6429375" y="1785938"/>
            <a:ext cx="2428875" cy="1587"/>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15 Conector recto"/>
          <p:cNvCxnSpPr/>
          <p:nvPr/>
        </p:nvCxnSpPr>
        <p:spPr>
          <a:xfrm>
            <a:off x="6429375" y="2214563"/>
            <a:ext cx="2428875" cy="1587"/>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7" name="16 Conector recto"/>
          <p:cNvCxnSpPr/>
          <p:nvPr/>
        </p:nvCxnSpPr>
        <p:spPr>
          <a:xfrm>
            <a:off x="6429375" y="2714625"/>
            <a:ext cx="2428875"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8" name="17 Conector recto"/>
          <p:cNvCxnSpPr/>
          <p:nvPr/>
        </p:nvCxnSpPr>
        <p:spPr>
          <a:xfrm>
            <a:off x="6429375" y="3214688"/>
            <a:ext cx="2428875" cy="1587"/>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9" name="18 Conector recto"/>
          <p:cNvCxnSpPr/>
          <p:nvPr/>
        </p:nvCxnSpPr>
        <p:spPr>
          <a:xfrm>
            <a:off x="6429375" y="3643313"/>
            <a:ext cx="2428875" cy="1587"/>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0" name="19 Conector recto"/>
          <p:cNvCxnSpPr/>
          <p:nvPr/>
        </p:nvCxnSpPr>
        <p:spPr>
          <a:xfrm>
            <a:off x="6429375" y="4143375"/>
            <a:ext cx="2428875"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1" name="20 Conector recto"/>
          <p:cNvCxnSpPr/>
          <p:nvPr/>
        </p:nvCxnSpPr>
        <p:spPr>
          <a:xfrm>
            <a:off x="6429375" y="4643438"/>
            <a:ext cx="2428875" cy="1587"/>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2" name="21 Flecha izquierda y arriba"/>
          <p:cNvSpPr/>
          <p:nvPr/>
        </p:nvSpPr>
        <p:spPr>
          <a:xfrm>
            <a:off x="6858000" y="4857750"/>
            <a:ext cx="1071563" cy="1000125"/>
          </a:xfrm>
          <a:prstGeom prst="leftUpArrow">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MX"/>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1"/>
          <p:cNvSpPr>
            <a:spLocks noChangeArrowheads="1"/>
          </p:cNvSpPr>
          <p:nvPr/>
        </p:nvSpPr>
        <p:spPr bwMode="auto">
          <a:xfrm>
            <a:off x="4024313" y="404813"/>
            <a:ext cx="4940300" cy="488950"/>
          </a:xfrm>
          <a:prstGeom prst="rect">
            <a:avLst/>
          </a:prstGeom>
          <a:noFill/>
          <a:ln w="9525">
            <a:noFill/>
            <a:miter lim="800000"/>
            <a:headEnd/>
            <a:tailEnd/>
          </a:ln>
        </p:spPr>
        <p:txBody>
          <a:bodyPr>
            <a:spAutoFit/>
          </a:bodyPr>
          <a:lstStyle/>
          <a:p>
            <a:pPr algn="r"/>
            <a:r>
              <a:rPr lang="es-ES" sz="2600" b="1">
                <a:solidFill>
                  <a:srgbClr val="003300"/>
                </a:solidFill>
                <a:latin typeface="Calibri" pitchFamily="34" charset="0"/>
              </a:rPr>
              <a:t>Antecedentes   </a:t>
            </a:r>
          </a:p>
        </p:txBody>
      </p:sp>
      <p:sp>
        <p:nvSpPr>
          <p:cNvPr id="4099" name="5 CuadroTexto"/>
          <p:cNvSpPr txBox="1">
            <a:spLocks noChangeArrowheads="1"/>
          </p:cNvSpPr>
          <p:nvPr/>
        </p:nvSpPr>
        <p:spPr bwMode="auto">
          <a:xfrm>
            <a:off x="857250" y="1285875"/>
            <a:ext cx="7358063" cy="4800600"/>
          </a:xfrm>
          <a:prstGeom prst="rect">
            <a:avLst/>
          </a:prstGeom>
          <a:noFill/>
          <a:ln w="9525">
            <a:noFill/>
            <a:miter lim="800000"/>
            <a:headEnd/>
            <a:tailEnd/>
          </a:ln>
        </p:spPr>
        <p:txBody>
          <a:bodyPr>
            <a:spAutoFit/>
          </a:bodyPr>
          <a:lstStyle/>
          <a:p>
            <a:pPr algn="just"/>
            <a:r>
              <a:rPr lang="es-MX" b="1"/>
              <a:t>En la sesión 241, 9 de junio de 2008</a:t>
            </a:r>
          </a:p>
          <a:p>
            <a:pPr algn="just"/>
            <a:endParaRPr lang="es-MX" sz="1600"/>
          </a:p>
          <a:p>
            <a:pPr lvl="1" algn="just"/>
            <a:r>
              <a:rPr lang="es-MX" sz="1600" b="1" i="1"/>
              <a:t>ACUERDO 241-04.- </a:t>
            </a:r>
            <a:r>
              <a:rPr lang="es-MX" sz="1600" i="1"/>
              <a:t>Los miembros del Consejo de Rectores acordaron formar una comisión integrada por el Dr. Jesús Arroyo Alejandre, el Dr. Miguel Ángel Navarro,  el Mtro. Enrique Solórzano y la Mtra. Ruth Padilla Muñoz, para que conjuntamente con la Mtra. Carmen Rodríguez, se trabaje con el Consejo Técnico de Planeación, en la propuesta de Actualización del Plan de Desarrollo Institucional, para posteriormente ser presentada nuevamente en el Consejo de Rectores.</a:t>
            </a:r>
          </a:p>
          <a:p>
            <a:pPr algn="just"/>
            <a:endParaRPr lang="es-MX"/>
          </a:p>
          <a:p>
            <a:pPr algn="just"/>
            <a:endParaRPr lang="es-MX"/>
          </a:p>
          <a:p>
            <a:pPr algn="just"/>
            <a:r>
              <a:rPr lang="es-MX" b="1"/>
              <a:t>Primera sesión de la comisión, 1 de julio de 2008. </a:t>
            </a:r>
          </a:p>
          <a:p>
            <a:pPr algn="just"/>
            <a:endParaRPr lang="es-MX"/>
          </a:p>
          <a:p>
            <a:pPr algn="just"/>
            <a:r>
              <a:rPr lang="es-MX"/>
              <a:t>Las ideas planteadas y los comentarios quedaron plasmados en la presentación versión 2.0 que fue enviada el día 7 de julio por la COPLADI a los miembros de la Comisión, a través de correo electrónico.</a:t>
            </a:r>
          </a:p>
          <a:p>
            <a:pPr algn="just"/>
            <a:endParaRPr lang="es-MX" sz="16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1"/>
          <p:cNvSpPr>
            <a:spLocks noChangeArrowheads="1"/>
          </p:cNvSpPr>
          <p:nvPr/>
        </p:nvSpPr>
        <p:spPr bwMode="auto">
          <a:xfrm>
            <a:off x="958850" y="404813"/>
            <a:ext cx="8005763" cy="488950"/>
          </a:xfrm>
          <a:prstGeom prst="rect">
            <a:avLst/>
          </a:prstGeom>
          <a:noFill/>
          <a:ln w="9525">
            <a:noFill/>
            <a:miter lim="800000"/>
            <a:headEnd/>
            <a:tailEnd/>
          </a:ln>
        </p:spPr>
        <p:txBody>
          <a:bodyPr>
            <a:spAutoFit/>
          </a:bodyPr>
          <a:lstStyle/>
          <a:p>
            <a:pPr algn="r"/>
            <a:r>
              <a:rPr lang="es-ES" sz="2600" b="1">
                <a:solidFill>
                  <a:srgbClr val="003300"/>
                </a:solidFill>
                <a:latin typeface="Calibri" pitchFamily="34" charset="0"/>
              </a:rPr>
              <a:t>Antecedentes   </a:t>
            </a:r>
          </a:p>
        </p:txBody>
      </p:sp>
      <p:sp>
        <p:nvSpPr>
          <p:cNvPr id="5123" name="5 CuadroTexto"/>
          <p:cNvSpPr txBox="1">
            <a:spLocks noChangeArrowheads="1"/>
          </p:cNvSpPr>
          <p:nvPr/>
        </p:nvSpPr>
        <p:spPr bwMode="auto">
          <a:xfrm>
            <a:off x="1004888" y="2060575"/>
            <a:ext cx="7134225" cy="1616075"/>
          </a:xfrm>
          <a:prstGeom prst="rect">
            <a:avLst/>
          </a:prstGeom>
          <a:noFill/>
          <a:ln w="9525">
            <a:noFill/>
            <a:miter lim="800000"/>
            <a:headEnd/>
            <a:tailEnd/>
          </a:ln>
        </p:spPr>
        <p:txBody>
          <a:bodyPr>
            <a:spAutoFit/>
          </a:bodyPr>
          <a:lstStyle/>
          <a:p>
            <a:pPr algn="just"/>
            <a:r>
              <a:rPr lang="es-MX" sz="2000" b="1"/>
              <a:t>Sesión 242, 20 de agosto de 2008.</a:t>
            </a:r>
          </a:p>
          <a:p>
            <a:pPr algn="just"/>
            <a:endParaRPr lang="es-MX" sz="2000"/>
          </a:p>
          <a:p>
            <a:pPr algn="just"/>
            <a:endParaRPr lang="es-MX" sz="2000"/>
          </a:p>
          <a:p>
            <a:pPr algn="just"/>
            <a:r>
              <a:rPr lang="es-MX" sz="2000"/>
              <a:t>El Consejo de Rectores avala la metodología mediante los Grupos de Enfoque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16 Conector recto"/>
          <p:cNvCxnSpPr/>
          <p:nvPr/>
        </p:nvCxnSpPr>
        <p:spPr>
          <a:xfrm rot="5400000">
            <a:off x="1767681" y="3499644"/>
            <a:ext cx="1285875" cy="1588"/>
          </a:xfrm>
          <a:prstGeom prst="line">
            <a:avLst/>
          </a:prstGeom>
          <a:ln w="571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6147" name="Rectangle 3"/>
          <p:cNvSpPr>
            <a:spLocks noChangeArrowheads="1"/>
          </p:cNvSpPr>
          <p:nvPr/>
        </p:nvSpPr>
        <p:spPr bwMode="auto">
          <a:xfrm>
            <a:off x="1571625" y="1571625"/>
            <a:ext cx="1679575" cy="1714500"/>
          </a:xfrm>
          <a:prstGeom prst="rect">
            <a:avLst/>
          </a:prstGeom>
          <a:solidFill>
            <a:srgbClr val="003300"/>
          </a:solidFill>
          <a:ln w="9525">
            <a:noFill/>
            <a:miter lim="800000"/>
            <a:headEnd/>
            <a:tailEnd/>
          </a:ln>
        </p:spPr>
        <p:txBody>
          <a:bodyPr anchor="ctr"/>
          <a:lstStyle/>
          <a:p>
            <a:pPr algn="ctr"/>
            <a:endParaRPr lang="es-ES" sz="800">
              <a:solidFill>
                <a:schemeClr val="bg1"/>
              </a:solidFill>
            </a:endParaRPr>
          </a:p>
          <a:p>
            <a:pPr algn="ctr"/>
            <a:endParaRPr lang="es-ES" sz="800">
              <a:solidFill>
                <a:schemeClr val="bg1"/>
              </a:solidFill>
            </a:endParaRPr>
          </a:p>
          <a:p>
            <a:pPr algn="ctr"/>
            <a:endParaRPr lang="es-ES" sz="800">
              <a:solidFill>
                <a:schemeClr val="bg1"/>
              </a:solidFill>
            </a:endParaRPr>
          </a:p>
          <a:p>
            <a:pPr algn="ctr"/>
            <a:endParaRPr lang="es-ES" sz="800">
              <a:solidFill>
                <a:schemeClr val="bg1"/>
              </a:solidFill>
            </a:endParaRPr>
          </a:p>
          <a:p>
            <a:pPr algn="ctr"/>
            <a:endParaRPr lang="es-ES" sz="800">
              <a:solidFill>
                <a:schemeClr val="bg1"/>
              </a:solidFill>
            </a:endParaRPr>
          </a:p>
          <a:p>
            <a:pPr algn="ctr"/>
            <a:endParaRPr lang="es-ES" sz="800">
              <a:solidFill>
                <a:schemeClr val="bg1"/>
              </a:solidFill>
            </a:endParaRPr>
          </a:p>
          <a:p>
            <a:pPr algn="ctr"/>
            <a:endParaRPr lang="es-ES" sz="800">
              <a:solidFill>
                <a:schemeClr val="bg1"/>
              </a:solidFill>
            </a:endParaRPr>
          </a:p>
          <a:p>
            <a:pPr algn="ctr"/>
            <a:endParaRPr lang="es-ES" sz="1400" b="1">
              <a:solidFill>
                <a:schemeClr val="bg1"/>
              </a:solidFill>
            </a:endParaRPr>
          </a:p>
          <a:p>
            <a:pPr algn="ctr"/>
            <a:r>
              <a:rPr lang="es-ES" sz="1400" b="1">
                <a:solidFill>
                  <a:schemeClr val="bg1"/>
                </a:solidFill>
              </a:rPr>
              <a:t>Insumos</a:t>
            </a:r>
          </a:p>
          <a:p>
            <a:pPr algn="ctr"/>
            <a:endParaRPr lang="es-MX" sz="800" b="1">
              <a:solidFill>
                <a:schemeClr val="bg1"/>
              </a:solidFill>
            </a:endParaRPr>
          </a:p>
          <a:p>
            <a:pPr algn="ctr"/>
            <a:r>
              <a:rPr lang="es-MX" sz="800" b="1">
                <a:solidFill>
                  <a:schemeClr val="bg1"/>
                </a:solidFill>
              </a:rPr>
              <a:t>Actual PDI </a:t>
            </a:r>
          </a:p>
          <a:p>
            <a:pPr algn="ctr"/>
            <a:r>
              <a:rPr lang="es-MX" sz="800" b="1">
                <a:solidFill>
                  <a:schemeClr val="bg1"/>
                </a:solidFill>
              </a:rPr>
              <a:t>2005 - 2010</a:t>
            </a:r>
          </a:p>
          <a:p>
            <a:pPr algn="ctr"/>
            <a:endParaRPr lang="es-MX" sz="800" b="1">
              <a:solidFill>
                <a:schemeClr val="bg1"/>
              </a:solidFill>
            </a:endParaRPr>
          </a:p>
          <a:p>
            <a:pPr algn="ctr"/>
            <a:r>
              <a:rPr lang="es-MX" sz="800" b="1">
                <a:solidFill>
                  <a:schemeClr val="bg1"/>
                </a:solidFill>
              </a:rPr>
              <a:t>Evaluación cuantitativa de las metas y objetivos  del PDI vigente</a:t>
            </a:r>
          </a:p>
          <a:p>
            <a:pPr algn="ctr"/>
            <a:endParaRPr lang="es-MX" sz="800" b="1">
              <a:solidFill>
                <a:schemeClr val="bg1"/>
              </a:solidFill>
            </a:endParaRPr>
          </a:p>
          <a:p>
            <a:pPr algn="ctr"/>
            <a:r>
              <a:rPr lang="es-MX" sz="800" b="1">
                <a:solidFill>
                  <a:schemeClr val="bg1"/>
                </a:solidFill>
              </a:rPr>
              <a:t>Resultados de los Grupos de Enfoque</a:t>
            </a:r>
          </a:p>
          <a:p>
            <a:pPr algn="ctr"/>
            <a:endParaRPr lang="es-MX" sz="800" b="1">
              <a:solidFill>
                <a:schemeClr val="bg1"/>
              </a:solidFill>
            </a:endParaRPr>
          </a:p>
          <a:p>
            <a:pPr algn="ctr"/>
            <a:endParaRPr lang="es-ES" sz="800">
              <a:solidFill>
                <a:schemeClr val="bg1"/>
              </a:solidFill>
            </a:endParaRPr>
          </a:p>
          <a:p>
            <a:pPr algn="ctr"/>
            <a:endParaRPr lang="es-ES" sz="800">
              <a:solidFill>
                <a:schemeClr val="bg1"/>
              </a:solidFill>
            </a:endParaRPr>
          </a:p>
          <a:p>
            <a:pPr algn="ctr"/>
            <a:endParaRPr lang="es-ES" sz="800">
              <a:solidFill>
                <a:schemeClr val="bg1"/>
              </a:solidFill>
            </a:endParaRPr>
          </a:p>
          <a:p>
            <a:pPr algn="ctr"/>
            <a:endParaRPr lang="es-ES" sz="800">
              <a:solidFill>
                <a:schemeClr val="bg1"/>
              </a:solidFill>
            </a:endParaRPr>
          </a:p>
          <a:p>
            <a:pPr algn="ctr"/>
            <a:endParaRPr lang="es-ES" sz="800">
              <a:solidFill>
                <a:schemeClr val="bg1"/>
              </a:solidFill>
            </a:endParaRPr>
          </a:p>
          <a:p>
            <a:pPr algn="ctr"/>
            <a:endParaRPr lang="es-ES" sz="800">
              <a:solidFill>
                <a:schemeClr val="bg1"/>
              </a:solidFill>
            </a:endParaRPr>
          </a:p>
          <a:p>
            <a:pPr algn="ctr"/>
            <a:endParaRPr lang="es-ES" sz="800">
              <a:solidFill>
                <a:schemeClr val="bg1"/>
              </a:solidFill>
            </a:endParaRPr>
          </a:p>
          <a:p>
            <a:pPr algn="ctr"/>
            <a:endParaRPr lang="en-US" sz="800">
              <a:solidFill>
                <a:schemeClr val="bg1"/>
              </a:solidFill>
            </a:endParaRPr>
          </a:p>
        </p:txBody>
      </p:sp>
      <p:sp>
        <p:nvSpPr>
          <p:cNvPr id="4100" name="AutoShape 5"/>
          <p:cNvSpPr>
            <a:spLocks noChangeArrowheads="1"/>
          </p:cNvSpPr>
          <p:nvPr/>
        </p:nvSpPr>
        <p:spPr bwMode="auto">
          <a:xfrm>
            <a:off x="3251200" y="3000375"/>
            <a:ext cx="576263" cy="288925"/>
          </a:xfrm>
          <a:prstGeom prst="rightArrow">
            <a:avLst>
              <a:gd name="adj1" fmla="val 50000"/>
              <a:gd name="adj2" fmla="val 49863"/>
            </a:avLst>
          </a:prstGeom>
          <a:solidFill>
            <a:srgbClr val="FF9900"/>
          </a:solidFill>
          <a:ln w="9525">
            <a:noFill/>
            <a:miter lim="800000"/>
            <a:headEnd/>
            <a:tailEnd/>
          </a:ln>
        </p:spPr>
        <p:txBody>
          <a:bodyPr wrap="none" anchor="ctr"/>
          <a:lstStyle/>
          <a:p>
            <a:pPr>
              <a:defRPr/>
            </a:pPr>
            <a:endParaRPr lang="es-MX" dirty="0">
              <a:cs typeface="+mn-cs"/>
            </a:endParaRPr>
          </a:p>
        </p:txBody>
      </p:sp>
      <p:sp>
        <p:nvSpPr>
          <p:cNvPr id="6149" name="Rectangle 6"/>
          <p:cNvSpPr>
            <a:spLocks noChangeArrowheads="1"/>
          </p:cNvSpPr>
          <p:nvPr/>
        </p:nvSpPr>
        <p:spPr bwMode="auto">
          <a:xfrm rot="10800000">
            <a:off x="3825875" y="1571625"/>
            <a:ext cx="215900" cy="3600450"/>
          </a:xfrm>
          <a:prstGeom prst="rect">
            <a:avLst/>
          </a:prstGeom>
          <a:solidFill>
            <a:schemeClr val="folHlink"/>
          </a:solidFill>
          <a:ln w="9525" algn="ctr">
            <a:noFill/>
            <a:miter lim="800000"/>
            <a:headEnd/>
            <a:tailEnd/>
          </a:ln>
        </p:spPr>
        <p:txBody>
          <a:bodyPr vert="eaVert" wrap="none" anchor="ctr"/>
          <a:lstStyle/>
          <a:p>
            <a:pPr algn="ctr"/>
            <a:r>
              <a:rPr lang="es-ES" sz="1000"/>
              <a:t>Análisis Interno, fortalezas y debilidades</a:t>
            </a:r>
            <a:endParaRPr lang="en-US" sz="1000"/>
          </a:p>
        </p:txBody>
      </p:sp>
      <p:sp>
        <p:nvSpPr>
          <p:cNvPr id="6150" name="Rectangle 7"/>
          <p:cNvSpPr>
            <a:spLocks noChangeArrowheads="1"/>
          </p:cNvSpPr>
          <p:nvPr/>
        </p:nvSpPr>
        <p:spPr bwMode="auto">
          <a:xfrm>
            <a:off x="4041775" y="1571625"/>
            <a:ext cx="1295400" cy="287338"/>
          </a:xfrm>
          <a:prstGeom prst="rect">
            <a:avLst/>
          </a:prstGeom>
          <a:solidFill>
            <a:srgbClr val="3399FF"/>
          </a:solidFill>
          <a:ln w="9525">
            <a:noFill/>
            <a:miter lim="800000"/>
            <a:headEnd/>
            <a:tailEnd/>
          </a:ln>
        </p:spPr>
        <p:txBody>
          <a:bodyPr wrap="none" anchor="ctr"/>
          <a:lstStyle/>
          <a:p>
            <a:pPr algn="ctr"/>
            <a:r>
              <a:rPr lang="es-ES" sz="1000" b="1">
                <a:solidFill>
                  <a:schemeClr val="bg1"/>
                </a:solidFill>
              </a:rPr>
              <a:t>Nivel Estratégico</a:t>
            </a:r>
            <a:endParaRPr lang="en-US" sz="1000" b="1">
              <a:solidFill>
                <a:schemeClr val="bg1"/>
              </a:solidFill>
            </a:endParaRPr>
          </a:p>
        </p:txBody>
      </p:sp>
      <p:sp>
        <p:nvSpPr>
          <p:cNvPr id="6151" name="Rectangle 8"/>
          <p:cNvSpPr>
            <a:spLocks noChangeArrowheads="1"/>
          </p:cNvSpPr>
          <p:nvPr/>
        </p:nvSpPr>
        <p:spPr bwMode="auto">
          <a:xfrm>
            <a:off x="4041775" y="1571625"/>
            <a:ext cx="1296988" cy="3600450"/>
          </a:xfrm>
          <a:prstGeom prst="rect">
            <a:avLst/>
          </a:prstGeom>
          <a:solidFill>
            <a:srgbClr val="003300"/>
          </a:solidFill>
          <a:ln w="9525">
            <a:noFill/>
            <a:miter lim="800000"/>
            <a:headEnd/>
            <a:tailEnd/>
          </a:ln>
        </p:spPr>
        <p:txBody>
          <a:bodyPr anchor="ctr"/>
          <a:lstStyle/>
          <a:p>
            <a:pPr algn="ctr"/>
            <a:endParaRPr lang="es-ES" sz="1000">
              <a:solidFill>
                <a:schemeClr val="bg1"/>
              </a:solidFill>
            </a:endParaRPr>
          </a:p>
          <a:p>
            <a:pPr algn="ctr"/>
            <a:endParaRPr lang="es-ES" sz="1000">
              <a:solidFill>
                <a:schemeClr val="bg1"/>
              </a:solidFill>
            </a:endParaRPr>
          </a:p>
          <a:p>
            <a:pPr algn="ctr"/>
            <a:endParaRPr lang="es-ES" sz="1000">
              <a:solidFill>
                <a:schemeClr val="bg1"/>
              </a:solidFill>
            </a:endParaRPr>
          </a:p>
          <a:p>
            <a:pPr algn="ctr"/>
            <a:endParaRPr lang="es-ES" sz="1000">
              <a:solidFill>
                <a:schemeClr val="bg1"/>
              </a:solidFill>
            </a:endParaRPr>
          </a:p>
          <a:p>
            <a:pPr algn="ctr"/>
            <a:endParaRPr lang="es-ES" sz="1000">
              <a:solidFill>
                <a:schemeClr val="bg1"/>
              </a:solidFill>
            </a:endParaRPr>
          </a:p>
          <a:p>
            <a:pPr algn="ctr"/>
            <a:endParaRPr lang="es-ES" sz="1000">
              <a:solidFill>
                <a:schemeClr val="bg1"/>
              </a:solidFill>
            </a:endParaRPr>
          </a:p>
          <a:p>
            <a:pPr algn="ctr"/>
            <a:endParaRPr lang="es-ES" sz="1000">
              <a:solidFill>
                <a:schemeClr val="bg1"/>
              </a:solidFill>
            </a:endParaRPr>
          </a:p>
          <a:p>
            <a:pPr algn="ctr"/>
            <a:endParaRPr lang="es-ES" sz="1000">
              <a:solidFill>
                <a:schemeClr val="bg1"/>
              </a:solidFill>
            </a:endParaRPr>
          </a:p>
          <a:p>
            <a:pPr algn="ctr"/>
            <a:endParaRPr lang="es-ES" sz="1000" b="1">
              <a:solidFill>
                <a:schemeClr val="bg1"/>
              </a:solidFill>
            </a:endParaRPr>
          </a:p>
          <a:p>
            <a:pPr algn="ctr"/>
            <a:endParaRPr lang="es-ES" sz="1000" b="1">
              <a:solidFill>
                <a:schemeClr val="bg1"/>
              </a:solidFill>
            </a:endParaRPr>
          </a:p>
          <a:p>
            <a:pPr algn="ctr"/>
            <a:endParaRPr lang="es-ES" sz="1000" b="1">
              <a:solidFill>
                <a:schemeClr val="bg1"/>
              </a:solidFill>
            </a:endParaRPr>
          </a:p>
          <a:p>
            <a:pPr algn="ctr"/>
            <a:endParaRPr lang="es-ES" sz="1000" b="1">
              <a:solidFill>
                <a:schemeClr val="bg1"/>
              </a:solidFill>
            </a:endParaRPr>
          </a:p>
          <a:p>
            <a:pPr algn="ctr"/>
            <a:endParaRPr lang="es-ES" sz="1000" b="1">
              <a:solidFill>
                <a:schemeClr val="bg1"/>
              </a:solidFill>
            </a:endParaRPr>
          </a:p>
          <a:p>
            <a:pPr algn="ctr"/>
            <a:endParaRPr lang="es-ES" sz="1000" b="1">
              <a:solidFill>
                <a:schemeClr val="bg1"/>
              </a:solidFill>
            </a:endParaRPr>
          </a:p>
          <a:p>
            <a:pPr algn="ctr"/>
            <a:endParaRPr lang="es-ES" sz="1000" b="1">
              <a:solidFill>
                <a:schemeClr val="bg1"/>
              </a:solidFill>
            </a:endParaRPr>
          </a:p>
          <a:p>
            <a:pPr algn="ctr"/>
            <a:endParaRPr lang="es-ES" sz="1000" b="1">
              <a:solidFill>
                <a:schemeClr val="bg1"/>
              </a:solidFill>
            </a:endParaRPr>
          </a:p>
          <a:p>
            <a:pPr algn="ctr"/>
            <a:endParaRPr lang="es-ES" sz="1000" b="1">
              <a:solidFill>
                <a:schemeClr val="bg1"/>
              </a:solidFill>
            </a:endParaRPr>
          </a:p>
          <a:p>
            <a:pPr algn="ctr"/>
            <a:endParaRPr lang="es-ES" sz="1000" b="1">
              <a:solidFill>
                <a:schemeClr val="bg1"/>
              </a:solidFill>
            </a:endParaRPr>
          </a:p>
          <a:p>
            <a:pPr algn="ctr"/>
            <a:endParaRPr lang="es-ES" sz="1000" b="1">
              <a:solidFill>
                <a:schemeClr val="bg1"/>
              </a:solidFill>
            </a:endParaRPr>
          </a:p>
          <a:p>
            <a:pPr algn="ctr"/>
            <a:r>
              <a:rPr lang="es-ES" sz="1000" b="1">
                <a:solidFill>
                  <a:schemeClr val="bg1"/>
                </a:solidFill>
              </a:rPr>
              <a:t>Actualización del PDI</a:t>
            </a:r>
          </a:p>
          <a:p>
            <a:pPr algn="ctr"/>
            <a:endParaRPr lang="es-ES" sz="1000" b="1">
              <a:solidFill>
                <a:schemeClr val="bg1"/>
              </a:solidFill>
            </a:endParaRPr>
          </a:p>
          <a:p>
            <a:pPr algn="ctr">
              <a:buFontTx/>
              <a:buChar char="•"/>
            </a:pPr>
            <a:r>
              <a:rPr lang="es-ES" sz="1000">
                <a:solidFill>
                  <a:srgbClr val="FFFFFF"/>
                </a:solidFill>
              </a:rPr>
              <a:t>Misión </a:t>
            </a:r>
          </a:p>
          <a:p>
            <a:pPr algn="ctr">
              <a:buFontTx/>
              <a:buChar char="•"/>
            </a:pPr>
            <a:r>
              <a:rPr lang="es-ES" sz="1000">
                <a:solidFill>
                  <a:srgbClr val="FFFFFF"/>
                </a:solidFill>
              </a:rPr>
              <a:t>Visión</a:t>
            </a:r>
          </a:p>
          <a:p>
            <a:pPr algn="ctr">
              <a:buFontTx/>
              <a:buChar char="•"/>
            </a:pPr>
            <a:r>
              <a:rPr lang="es-ES" sz="1000">
                <a:solidFill>
                  <a:srgbClr val="FFFFFF"/>
                </a:solidFill>
              </a:rPr>
              <a:t>Ejes estratégicos</a:t>
            </a:r>
          </a:p>
          <a:p>
            <a:pPr algn="ctr">
              <a:buFontTx/>
              <a:buChar char="•"/>
            </a:pPr>
            <a:r>
              <a:rPr lang="es-ES" sz="1000">
                <a:solidFill>
                  <a:srgbClr val="FFFFFF"/>
                </a:solidFill>
              </a:rPr>
              <a:t>Políticas Institucionales</a:t>
            </a:r>
          </a:p>
          <a:p>
            <a:pPr algn="ctr">
              <a:buFontTx/>
              <a:buChar char="•"/>
            </a:pPr>
            <a:r>
              <a:rPr lang="es-ES" sz="1000">
                <a:solidFill>
                  <a:srgbClr val="FFFFFF"/>
                </a:solidFill>
              </a:rPr>
              <a:t>Objetivos</a:t>
            </a:r>
          </a:p>
          <a:p>
            <a:pPr algn="ctr">
              <a:buFont typeface="Arial" charset="0"/>
              <a:buChar char="•"/>
            </a:pPr>
            <a:r>
              <a:rPr lang="es-ES" sz="1000">
                <a:solidFill>
                  <a:srgbClr val="FFFFFF"/>
                </a:solidFill>
              </a:rPr>
              <a:t>Indicadores de impacto</a:t>
            </a:r>
          </a:p>
          <a:p>
            <a:pPr algn="ctr">
              <a:buFont typeface="Arial" charset="0"/>
              <a:buChar char="•"/>
            </a:pPr>
            <a:r>
              <a:rPr lang="es-ES" sz="1000">
                <a:solidFill>
                  <a:srgbClr val="FFFFFF"/>
                </a:solidFill>
              </a:rPr>
              <a:t>Metas institucionales</a:t>
            </a:r>
          </a:p>
          <a:p>
            <a:pPr algn="ctr">
              <a:buFontTx/>
              <a:buChar char="•"/>
            </a:pPr>
            <a:r>
              <a:rPr lang="es-ES" sz="1000">
                <a:solidFill>
                  <a:srgbClr val="FFFFFF"/>
                </a:solidFill>
              </a:rPr>
              <a:t>Estrategias</a:t>
            </a:r>
          </a:p>
          <a:p>
            <a:pPr algn="ctr">
              <a:buFontTx/>
              <a:buChar char="•"/>
            </a:pPr>
            <a:r>
              <a:rPr lang="es-ES" sz="1000">
                <a:solidFill>
                  <a:srgbClr val="FFFFFF"/>
                </a:solidFill>
              </a:rPr>
              <a:t>Programas</a:t>
            </a:r>
            <a:endParaRPr lang="es-ES" sz="1000">
              <a:solidFill>
                <a:schemeClr val="bg1"/>
              </a:solidFill>
            </a:endParaRPr>
          </a:p>
          <a:p>
            <a:pPr algn="ctr"/>
            <a:endParaRPr lang="es-ES" sz="1000">
              <a:solidFill>
                <a:schemeClr val="bg1"/>
              </a:solidFill>
            </a:endParaRPr>
          </a:p>
          <a:p>
            <a:pPr algn="ctr"/>
            <a:endParaRPr lang="es-ES" sz="1000">
              <a:solidFill>
                <a:schemeClr val="bg1"/>
              </a:solidFill>
            </a:endParaRPr>
          </a:p>
          <a:p>
            <a:pPr algn="ctr"/>
            <a:endParaRPr lang="es-ES" sz="1000">
              <a:solidFill>
                <a:schemeClr val="bg1"/>
              </a:solidFill>
            </a:endParaRPr>
          </a:p>
          <a:p>
            <a:pPr algn="ctr"/>
            <a:endParaRPr lang="es-ES" sz="1000">
              <a:solidFill>
                <a:schemeClr val="bg1"/>
              </a:solidFill>
            </a:endParaRPr>
          </a:p>
          <a:p>
            <a:pPr algn="ctr"/>
            <a:endParaRPr lang="es-ES" sz="1000">
              <a:solidFill>
                <a:schemeClr val="bg1"/>
              </a:solidFill>
            </a:endParaRPr>
          </a:p>
          <a:p>
            <a:pPr algn="ctr"/>
            <a:endParaRPr lang="es-ES" sz="1000">
              <a:solidFill>
                <a:schemeClr val="bg1"/>
              </a:solidFill>
            </a:endParaRPr>
          </a:p>
          <a:p>
            <a:pPr algn="ctr"/>
            <a:endParaRPr lang="es-ES" sz="1000">
              <a:solidFill>
                <a:schemeClr val="bg1"/>
              </a:solidFill>
            </a:endParaRPr>
          </a:p>
          <a:p>
            <a:pPr algn="ctr"/>
            <a:endParaRPr lang="es-ES" sz="1000">
              <a:solidFill>
                <a:schemeClr val="bg1"/>
              </a:solidFill>
            </a:endParaRPr>
          </a:p>
          <a:p>
            <a:pPr algn="ctr"/>
            <a:endParaRPr lang="es-ES" sz="1000">
              <a:solidFill>
                <a:schemeClr val="bg1"/>
              </a:solidFill>
            </a:endParaRPr>
          </a:p>
          <a:p>
            <a:pPr algn="ctr"/>
            <a:endParaRPr lang="es-ES" sz="1000">
              <a:solidFill>
                <a:schemeClr val="bg1"/>
              </a:solidFill>
            </a:endParaRPr>
          </a:p>
          <a:p>
            <a:pPr algn="ctr"/>
            <a:endParaRPr lang="es-ES" sz="1000">
              <a:solidFill>
                <a:schemeClr val="bg1"/>
              </a:solidFill>
            </a:endParaRPr>
          </a:p>
          <a:p>
            <a:pPr algn="ctr"/>
            <a:endParaRPr lang="es-ES" sz="1000">
              <a:solidFill>
                <a:schemeClr val="bg1"/>
              </a:solidFill>
            </a:endParaRPr>
          </a:p>
          <a:p>
            <a:pPr algn="ctr"/>
            <a:endParaRPr lang="es-ES" sz="1000">
              <a:solidFill>
                <a:schemeClr val="bg1"/>
              </a:solidFill>
            </a:endParaRPr>
          </a:p>
          <a:p>
            <a:pPr algn="ctr"/>
            <a:endParaRPr lang="es-ES" sz="1000">
              <a:solidFill>
                <a:schemeClr val="bg1"/>
              </a:solidFill>
            </a:endParaRPr>
          </a:p>
          <a:p>
            <a:pPr algn="ctr"/>
            <a:endParaRPr lang="es-ES" sz="1000">
              <a:solidFill>
                <a:schemeClr val="bg1"/>
              </a:solidFill>
            </a:endParaRPr>
          </a:p>
          <a:p>
            <a:pPr algn="ctr"/>
            <a:endParaRPr lang="es-ES" sz="1000">
              <a:solidFill>
                <a:schemeClr val="bg1"/>
              </a:solidFill>
            </a:endParaRPr>
          </a:p>
          <a:p>
            <a:pPr algn="ctr"/>
            <a:endParaRPr lang="es-ES" sz="1000">
              <a:solidFill>
                <a:schemeClr val="bg1"/>
              </a:solidFill>
            </a:endParaRPr>
          </a:p>
          <a:p>
            <a:pPr algn="ctr"/>
            <a:endParaRPr lang="es-ES" sz="1000">
              <a:solidFill>
                <a:schemeClr val="bg1"/>
              </a:solidFill>
            </a:endParaRPr>
          </a:p>
          <a:p>
            <a:pPr algn="ctr"/>
            <a:endParaRPr lang="es-ES" sz="1000">
              <a:solidFill>
                <a:schemeClr val="bg1"/>
              </a:solidFill>
            </a:endParaRPr>
          </a:p>
          <a:p>
            <a:pPr algn="ctr"/>
            <a:endParaRPr lang="en-US" sz="1000">
              <a:solidFill>
                <a:schemeClr val="bg1"/>
              </a:solidFill>
            </a:endParaRPr>
          </a:p>
        </p:txBody>
      </p:sp>
      <p:sp>
        <p:nvSpPr>
          <p:cNvPr id="4105" name="AutoShape 10"/>
          <p:cNvSpPr>
            <a:spLocks noChangeArrowheads="1"/>
          </p:cNvSpPr>
          <p:nvPr/>
        </p:nvSpPr>
        <p:spPr bwMode="auto">
          <a:xfrm>
            <a:off x="5554663" y="3000375"/>
            <a:ext cx="431800" cy="287338"/>
          </a:xfrm>
          <a:prstGeom prst="rightArrow">
            <a:avLst>
              <a:gd name="adj1" fmla="val 50000"/>
              <a:gd name="adj2" fmla="val 37569"/>
            </a:avLst>
          </a:prstGeom>
          <a:solidFill>
            <a:srgbClr val="FF9900"/>
          </a:solidFill>
          <a:ln w="9525">
            <a:noFill/>
            <a:miter lim="800000"/>
            <a:headEnd/>
            <a:tailEnd/>
          </a:ln>
        </p:spPr>
        <p:txBody>
          <a:bodyPr wrap="none" anchor="ctr"/>
          <a:lstStyle/>
          <a:p>
            <a:pPr>
              <a:defRPr/>
            </a:pPr>
            <a:endParaRPr lang="es-MX" dirty="0">
              <a:cs typeface="+mn-cs"/>
            </a:endParaRPr>
          </a:p>
        </p:txBody>
      </p:sp>
      <p:sp>
        <p:nvSpPr>
          <p:cNvPr id="6153" name="Rectangle 11"/>
          <p:cNvSpPr>
            <a:spLocks noChangeArrowheads="1"/>
          </p:cNvSpPr>
          <p:nvPr/>
        </p:nvSpPr>
        <p:spPr bwMode="auto">
          <a:xfrm>
            <a:off x="5989638" y="1582738"/>
            <a:ext cx="1654175" cy="3600450"/>
          </a:xfrm>
          <a:prstGeom prst="rect">
            <a:avLst/>
          </a:prstGeom>
          <a:solidFill>
            <a:srgbClr val="003300"/>
          </a:solidFill>
          <a:ln w="9525">
            <a:noFill/>
            <a:miter lim="800000"/>
            <a:headEnd/>
            <a:tailEnd/>
          </a:ln>
        </p:spPr>
        <p:txBody>
          <a:bodyPr anchor="ctr"/>
          <a:lstStyle/>
          <a:p>
            <a:pPr algn="ctr"/>
            <a:r>
              <a:rPr lang="es-ES" sz="1600">
                <a:solidFill>
                  <a:schemeClr val="bg1"/>
                </a:solidFill>
              </a:rPr>
              <a:t>Nuevo </a:t>
            </a:r>
          </a:p>
          <a:p>
            <a:pPr algn="ctr"/>
            <a:r>
              <a:rPr lang="es-ES" sz="1600">
                <a:solidFill>
                  <a:schemeClr val="bg1"/>
                </a:solidFill>
              </a:rPr>
              <a:t>Plan de Desarrollo Institucional</a:t>
            </a:r>
            <a:endParaRPr lang="en-US" sz="1600">
              <a:solidFill>
                <a:schemeClr val="bg1"/>
              </a:solidFill>
            </a:endParaRPr>
          </a:p>
        </p:txBody>
      </p:sp>
      <p:sp>
        <p:nvSpPr>
          <p:cNvPr id="6154" name="Rectangle 19"/>
          <p:cNvSpPr>
            <a:spLocks noChangeArrowheads="1"/>
          </p:cNvSpPr>
          <p:nvPr/>
        </p:nvSpPr>
        <p:spPr bwMode="auto">
          <a:xfrm>
            <a:off x="4043363" y="1571625"/>
            <a:ext cx="1295400" cy="287338"/>
          </a:xfrm>
          <a:prstGeom prst="rect">
            <a:avLst/>
          </a:prstGeom>
          <a:solidFill>
            <a:srgbClr val="008000"/>
          </a:solidFill>
          <a:ln w="9525">
            <a:noFill/>
            <a:miter lim="800000"/>
            <a:headEnd/>
            <a:tailEnd/>
          </a:ln>
        </p:spPr>
        <p:txBody>
          <a:bodyPr wrap="none" anchor="ctr"/>
          <a:lstStyle/>
          <a:p>
            <a:pPr algn="ctr"/>
            <a:r>
              <a:rPr lang="es-ES" sz="1000" b="1"/>
              <a:t>Nivel Estratégico</a:t>
            </a:r>
            <a:endParaRPr lang="en-US" sz="1000" b="1"/>
          </a:p>
        </p:txBody>
      </p:sp>
      <p:sp>
        <p:nvSpPr>
          <p:cNvPr id="6155" name="Rectangle 21"/>
          <p:cNvSpPr>
            <a:spLocks noChangeArrowheads="1"/>
          </p:cNvSpPr>
          <p:nvPr/>
        </p:nvSpPr>
        <p:spPr bwMode="auto">
          <a:xfrm>
            <a:off x="1042988" y="404813"/>
            <a:ext cx="8005762" cy="488950"/>
          </a:xfrm>
          <a:prstGeom prst="rect">
            <a:avLst/>
          </a:prstGeom>
          <a:noFill/>
          <a:ln w="9525">
            <a:noFill/>
            <a:miter lim="800000"/>
            <a:headEnd/>
            <a:tailEnd/>
          </a:ln>
        </p:spPr>
        <p:txBody>
          <a:bodyPr>
            <a:spAutoFit/>
          </a:bodyPr>
          <a:lstStyle/>
          <a:p>
            <a:pPr algn="r"/>
            <a:r>
              <a:rPr lang="es-ES" sz="2600" b="1">
                <a:solidFill>
                  <a:srgbClr val="003300"/>
                </a:solidFill>
                <a:latin typeface="Calibri" pitchFamily="34" charset="0"/>
              </a:rPr>
              <a:t>Modelo del proceso para la actualización del PDI</a:t>
            </a:r>
          </a:p>
        </p:txBody>
      </p:sp>
      <p:sp>
        <p:nvSpPr>
          <p:cNvPr id="6156" name="Rectangle 3"/>
          <p:cNvSpPr>
            <a:spLocks noChangeArrowheads="1"/>
          </p:cNvSpPr>
          <p:nvPr/>
        </p:nvSpPr>
        <p:spPr bwMode="auto">
          <a:xfrm>
            <a:off x="1571625" y="3786188"/>
            <a:ext cx="1654175" cy="1428750"/>
          </a:xfrm>
          <a:prstGeom prst="rect">
            <a:avLst/>
          </a:prstGeom>
          <a:solidFill>
            <a:srgbClr val="003300"/>
          </a:solidFill>
          <a:ln w="9525">
            <a:noFill/>
            <a:miter lim="800000"/>
            <a:headEnd/>
            <a:tailEnd/>
          </a:ln>
        </p:spPr>
        <p:txBody>
          <a:bodyPr anchor="ctr"/>
          <a:lstStyle/>
          <a:p>
            <a:pPr algn="ctr"/>
            <a:endParaRPr lang="es-ES" sz="800">
              <a:solidFill>
                <a:schemeClr val="bg1"/>
              </a:solidFill>
            </a:endParaRPr>
          </a:p>
          <a:p>
            <a:pPr algn="ctr"/>
            <a:endParaRPr lang="es-ES" sz="800">
              <a:solidFill>
                <a:schemeClr val="bg1"/>
              </a:solidFill>
            </a:endParaRPr>
          </a:p>
          <a:p>
            <a:pPr algn="ctr"/>
            <a:endParaRPr lang="es-ES" sz="800">
              <a:solidFill>
                <a:schemeClr val="bg1"/>
              </a:solidFill>
            </a:endParaRPr>
          </a:p>
          <a:p>
            <a:pPr algn="ctr"/>
            <a:endParaRPr lang="es-ES" sz="800">
              <a:solidFill>
                <a:schemeClr val="bg1"/>
              </a:solidFill>
            </a:endParaRPr>
          </a:p>
          <a:p>
            <a:pPr algn="ctr"/>
            <a:endParaRPr lang="es-ES" sz="800">
              <a:solidFill>
                <a:schemeClr val="bg1"/>
              </a:solidFill>
            </a:endParaRPr>
          </a:p>
          <a:p>
            <a:pPr algn="ctr"/>
            <a:endParaRPr lang="es-ES" sz="800">
              <a:solidFill>
                <a:schemeClr val="bg1"/>
              </a:solidFill>
            </a:endParaRPr>
          </a:p>
          <a:p>
            <a:pPr algn="ctr"/>
            <a:endParaRPr lang="es-ES" sz="800">
              <a:solidFill>
                <a:schemeClr val="bg1"/>
              </a:solidFill>
            </a:endParaRPr>
          </a:p>
          <a:p>
            <a:pPr algn="ctr"/>
            <a:endParaRPr lang="es-MX" sz="800" b="1">
              <a:solidFill>
                <a:schemeClr val="bg1"/>
              </a:solidFill>
            </a:endParaRPr>
          </a:p>
          <a:p>
            <a:pPr algn="ctr"/>
            <a:r>
              <a:rPr lang="es-ES" sz="1400" b="1">
                <a:solidFill>
                  <a:schemeClr val="bg1"/>
                </a:solidFill>
              </a:rPr>
              <a:t>Referentes</a:t>
            </a:r>
          </a:p>
          <a:p>
            <a:pPr algn="ctr">
              <a:buFontTx/>
              <a:buChar char="•"/>
            </a:pPr>
            <a:endParaRPr lang="es-ES" sz="800">
              <a:solidFill>
                <a:schemeClr val="bg1"/>
              </a:solidFill>
            </a:endParaRPr>
          </a:p>
          <a:p>
            <a:pPr algn="ctr">
              <a:buFontTx/>
              <a:buChar char="•"/>
            </a:pPr>
            <a:r>
              <a:rPr lang="es-ES" sz="800">
                <a:solidFill>
                  <a:schemeClr val="bg1"/>
                </a:solidFill>
              </a:rPr>
              <a:t>Plan  Nacional de Desarrollo 2030</a:t>
            </a:r>
          </a:p>
          <a:p>
            <a:pPr algn="ctr">
              <a:buFontTx/>
              <a:buChar char="•"/>
            </a:pPr>
            <a:r>
              <a:rPr lang="es-ES" sz="800">
                <a:solidFill>
                  <a:schemeClr val="bg1"/>
                </a:solidFill>
              </a:rPr>
              <a:t>Programa Sectorial Educación</a:t>
            </a:r>
          </a:p>
          <a:p>
            <a:pPr algn="ctr">
              <a:buFontTx/>
              <a:buChar char="•"/>
            </a:pPr>
            <a:r>
              <a:rPr lang="es-ES" sz="800">
                <a:solidFill>
                  <a:schemeClr val="bg1"/>
                </a:solidFill>
              </a:rPr>
              <a:t>Plan Estatal de Desarrollo 2030</a:t>
            </a:r>
          </a:p>
          <a:p>
            <a:pPr algn="ctr">
              <a:buFontTx/>
              <a:buChar char="•"/>
            </a:pPr>
            <a:r>
              <a:rPr lang="es-ES" sz="800">
                <a:solidFill>
                  <a:schemeClr val="bg1"/>
                </a:solidFill>
              </a:rPr>
              <a:t>Información contexto IES públicas</a:t>
            </a:r>
          </a:p>
          <a:p>
            <a:pPr algn="ctr">
              <a:buFontTx/>
              <a:buChar char="•"/>
            </a:pPr>
            <a:r>
              <a:rPr lang="es-ES" sz="800">
                <a:solidFill>
                  <a:schemeClr val="bg1"/>
                </a:solidFill>
              </a:rPr>
              <a:t>Otros</a:t>
            </a:r>
          </a:p>
          <a:p>
            <a:pPr algn="ctr"/>
            <a:endParaRPr lang="es-ES" sz="800">
              <a:solidFill>
                <a:schemeClr val="bg1"/>
              </a:solidFill>
            </a:endParaRPr>
          </a:p>
          <a:p>
            <a:pPr algn="ctr"/>
            <a:endParaRPr lang="es-ES" sz="800">
              <a:solidFill>
                <a:schemeClr val="bg1"/>
              </a:solidFill>
            </a:endParaRPr>
          </a:p>
          <a:p>
            <a:pPr algn="ctr"/>
            <a:endParaRPr lang="es-ES" sz="800">
              <a:solidFill>
                <a:schemeClr val="bg1"/>
              </a:solidFill>
            </a:endParaRPr>
          </a:p>
          <a:p>
            <a:pPr algn="ctr"/>
            <a:endParaRPr lang="es-ES" sz="800">
              <a:solidFill>
                <a:schemeClr val="bg1"/>
              </a:solidFill>
            </a:endParaRPr>
          </a:p>
          <a:p>
            <a:pPr algn="ctr"/>
            <a:endParaRPr lang="es-ES" sz="800">
              <a:solidFill>
                <a:schemeClr val="bg1"/>
              </a:solidFill>
            </a:endParaRPr>
          </a:p>
          <a:p>
            <a:pPr algn="ctr"/>
            <a:endParaRPr lang="es-ES" sz="800">
              <a:solidFill>
                <a:schemeClr val="bg1"/>
              </a:solidFill>
            </a:endParaRPr>
          </a:p>
          <a:p>
            <a:pPr algn="ctr"/>
            <a:endParaRPr lang="es-ES" sz="800">
              <a:solidFill>
                <a:schemeClr val="bg1"/>
              </a:solidFill>
            </a:endParaRPr>
          </a:p>
          <a:p>
            <a:pPr algn="ctr"/>
            <a:endParaRPr lang="en-US" sz="800">
              <a:solidFill>
                <a:schemeClr val="bg1"/>
              </a:solidFill>
            </a:endParaRPr>
          </a:p>
        </p:txBody>
      </p:sp>
      <p:sp>
        <p:nvSpPr>
          <p:cNvPr id="6157" name="Rectangle 9"/>
          <p:cNvSpPr>
            <a:spLocks noChangeArrowheads="1"/>
          </p:cNvSpPr>
          <p:nvPr/>
        </p:nvSpPr>
        <p:spPr bwMode="auto">
          <a:xfrm>
            <a:off x="5292725" y="1557338"/>
            <a:ext cx="215900" cy="3600450"/>
          </a:xfrm>
          <a:prstGeom prst="rect">
            <a:avLst/>
          </a:prstGeom>
          <a:solidFill>
            <a:schemeClr val="folHlink"/>
          </a:solidFill>
          <a:ln w="9525" algn="ctr">
            <a:noFill/>
            <a:miter lim="800000"/>
            <a:headEnd/>
            <a:tailEnd/>
          </a:ln>
        </p:spPr>
        <p:txBody>
          <a:bodyPr vert="eaVert" wrap="none" anchor="ctr"/>
          <a:lstStyle/>
          <a:p>
            <a:pPr algn="ctr"/>
            <a:r>
              <a:rPr lang="es-ES" sz="1000"/>
              <a:t>Análisis Externo, oportunidades y amenazas</a:t>
            </a:r>
            <a:endParaRPr lang="en-US" sz="10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95" name="Group 27"/>
          <p:cNvGraphicFramePr>
            <a:graphicFrameLocks noGrp="1"/>
          </p:cNvGraphicFramePr>
          <p:nvPr/>
        </p:nvGraphicFramePr>
        <p:xfrm>
          <a:off x="857250" y="1643063"/>
          <a:ext cx="7715250" cy="3328035"/>
        </p:xfrm>
        <a:graphic>
          <a:graphicData uri="http://schemas.openxmlformats.org/drawingml/2006/table">
            <a:tbl>
              <a:tblPr/>
              <a:tblGrid>
                <a:gridCol w="1714500"/>
                <a:gridCol w="3286125"/>
                <a:gridCol w="2714625"/>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800" b="1" i="0" u="none" strike="noStrike" cap="none" normalizeH="0" baseline="0" smtClean="0">
                          <a:ln>
                            <a:noFill/>
                          </a:ln>
                          <a:solidFill>
                            <a:srgbClr val="FFFFFF"/>
                          </a:solidFill>
                          <a:effectLst/>
                          <a:latin typeface="Calibri" pitchFamily="34" charset="0"/>
                          <a:cs typeface="Arial" charset="0"/>
                        </a:rPr>
                        <a:t>Temporalidad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366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800" b="1" i="0" u="none" strike="noStrike" cap="none" normalizeH="0" baseline="0" smtClean="0">
                          <a:ln>
                            <a:noFill/>
                          </a:ln>
                          <a:solidFill>
                            <a:srgbClr val="FFFFFF"/>
                          </a:solidFill>
                          <a:effectLst/>
                          <a:latin typeface="Calibri" pitchFamily="34" charset="0"/>
                          <a:cs typeface="Arial" charset="0"/>
                        </a:rPr>
                        <a:t>Columna vertebral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366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800" b="1" i="0" u="none" strike="noStrike" cap="none" normalizeH="0" baseline="0" smtClean="0">
                          <a:ln>
                            <a:noFill/>
                          </a:ln>
                          <a:solidFill>
                            <a:srgbClr val="FFFFFF"/>
                          </a:solidFill>
                          <a:effectLst/>
                          <a:latin typeface="Calibri" pitchFamily="34" charset="0"/>
                          <a:cs typeface="Arial" charset="0"/>
                        </a:rPr>
                        <a:t>Referentes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36600"/>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600" b="0" i="0" u="none" strike="noStrike" cap="none" normalizeH="0" baseline="0" smtClean="0">
                          <a:ln>
                            <a:noFill/>
                          </a:ln>
                          <a:solidFill>
                            <a:srgbClr val="000000"/>
                          </a:solidFill>
                          <a:effectLst/>
                          <a:latin typeface="Calibri" pitchFamily="34" charset="0"/>
                          <a:cs typeface="Arial" charset="0"/>
                        </a:rPr>
                        <a:t>Largo plazo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336600">
                        <a:alpha val="50000"/>
                      </a:srgb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MX" sz="1600" b="0" i="0" u="none" strike="noStrike" cap="none" normalizeH="0" baseline="0" smtClean="0">
                          <a:ln>
                            <a:noFill/>
                          </a:ln>
                          <a:solidFill>
                            <a:srgbClr val="000000"/>
                          </a:solidFill>
                          <a:effectLst/>
                          <a:latin typeface="Calibri" pitchFamily="34" charset="0"/>
                          <a:cs typeface="Arial" charset="0"/>
                        </a:rPr>
                        <a:t>Visión 2030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336600">
                        <a:alpha val="50000"/>
                      </a:srgb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MX" sz="1600" b="0" i="0" u="none" strike="noStrike" cap="none" normalizeH="0" baseline="0" smtClean="0">
                          <a:ln>
                            <a:noFill/>
                          </a:ln>
                          <a:solidFill>
                            <a:srgbClr val="000000"/>
                          </a:solidFill>
                          <a:effectLst/>
                          <a:latin typeface="Calibri" pitchFamily="34" charset="0"/>
                          <a:cs typeface="Arial" charset="0"/>
                        </a:rPr>
                        <a:t>Visión 2030 México,</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s-MX" sz="1600" b="0" i="0" u="none" strike="noStrike" cap="none" normalizeH="0" baseline="0" smtClean="0">
                          <a:ln>
                            <a:noFill/>
                          </a:ln>
                          <a:solidFill>
                            <a:srgbClr val="000000"/>
                          </a:solidFill>
                          <a:effectLst/>
                          <a:latin typeface="Calibri" pitchFamily="34" charset="0"/>
                          <a:cs typeface="Arial" charset="0"/>
                        </a:rPr>
                        <a:t>Visión 2025 SEP,</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s-MX" sz="1600" b="0" i="0" u="none" strike="noStrike" cap="none" normalizeH="0" baseline="0" smtClean="0">
                          <a:ln>
                            <a:noFill/>
                          </a:ln>
                          <a:solidFill>
                            <a:srgbClr val="000000"/>
                          </a:solidFill>
                          <a:effectLst/>
                          <a:latin typeface="Calibri" pitchFamily="34" charset="0"/>
                          <a:cs typeface="Arial" charset="0"/>
                        </a:rPr>
                        <a:t>PND, PED, Sociedad del conocimiento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336600">
                        <a:alpha val="50000"/>
                      </a:srgbClr>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600" b="0" i="0" u="none" strike="noStrike" cap="none" normalizeH="0" baseline="0" smtClean="0">
                          <a:ln>
                            <a:noFill/>
                          </a:ln>
                          <a:solidFill>
                            <a:srgbClr val="000000"/>
                          </a:solidFill>
                          <a:effectLst/>
                          <a:latin typeface="Calibri" pitchFamily="34" charset="0"/>
                          <a:cs typeface="Arial" charset="0"/>
                        </a:rPr>
                        <a:t>Mediano plazo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336600">
                        <a:alpha val="50000"/>
                      </a:srgb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MX" sz="1600" b="0" i="0" u="none" strike="noStrike" cap="none" normalizeH="0" baseline="0" smtClean="0">
                          <a:ln>
                            <a:noFill/>
                          </a:ln>
                          <a:solidFill>
                            <a:srgbClr val="000000"/>
                          </a:solidFill>
                          <a:effectLst/>
                          <a:latin typeface="Calibri" pitchFamily="34" charset="0"/>
                          <a:cs typeface="Arial" charset="0"/>
                        </a:rPr>
                        <a:t>Objetivos estratégicos para los escenarios deseables al 2020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336600">
                        <a:alpha val="50000"/>
                      </a:srgb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MX" sz="1600" b="0" i="0" u="none" strike="noStrike" cap="none" normalizeH="0" baseline="0" smtClean="0">
                          <a:ln>
                            <a:noFill/>
                          </a:ln>
                          <a:solidFill>
                            <a:srgbClr val="000000"/>
                          </a:solidFill>
                          <a:effectLst/>
                          <a:latin typeface="Calibri" pitchFamily="34" charset="0"/>
                          <a:cs typeface="Arial" charset="0"/>
                        </a:rPr>
                        <a:t>Visión 2020 ANUIES</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s-MX" sz="1600" b="0" i="0" u="none" strike="noStrike" cap="none" normalizeH="0" baseline="0" smtClean="0">
                          <a:ln>
                            <a:noFill/>
                          </a:ln>
                          <a:solidFill>
                            <a:srgbClr val="000000"/>
                          </a:solidFill>
                          <a:effectLst/>
                          <a:latin typeface="Calibri" pitchFamily="34" charset="0"/>
                          <a:cs typeface="Arial" charset="0"/>
                        </a:rPr>
                        <a:t>La Educación Superior en el Siglo XXI</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336600">
                        <a:alpha val="50000"/>
                      </a:srgbClr>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600" b="0" i="0" u="none" strike="noStrike" cap="none" normalizeH="0" baseline="0" smtClean="0">
                          <a:ln>
                            <a:noFill/>
                          </a:ln>
                          <a:solidFill>
                            <a:srgbClr val="000000"/>
                          </a:solidFill>
                          <a:effectLst/>
                          <a:latin typeface="Calibri" pitchFamily="34" charset="0"/>
                          <a:cs typeface="Arial" charset="0"/>
                        </a:rPr>
                        <a:t>Corto plazo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336600">
                        <a:alpha val="50000"/>
                      </a:srgb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MX" sz="1600" b="0" i="0" u="none" strike="noStrike" cap="none" normalizeH="0" baseline="0" smtClean="0">
                          <a:ln>
                            <a:noFill/>
                          </a:ln>
                          <a:solidFill>
                            <a:srgbClr val="000000"/>
                          </a:solidFill>
                          <a:effectLst/>
                          <a:latin typeface="Calibri" pitchFamily="34" charset="0"/>
                          <a:cs typeface="Arial" charset="0"/>
                        </a:rPr>
                        <a:t>Objetivos estratégicos para los escenarios del actual Rectorado al 2013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336600">
                        <a:alpha val="50000"/>
                      </a:srgb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MX" sz="1600" b="0" i="0" u="none" strike="noStrike" cap="none" normalizeH="0" baseline="0" smtClean="0">
                          <a:ln>
                            <a:noFill/>
                          </a:ln>
                          <a:solidFill>
                            <a:srgbClr val="000000"/>
                          </a:solidFill>
                          <a:effectLst/>
                          <a:latin typeface="Calibri" pitchFamily="34" charset="0"/>
                          <a:cs typeface="Arial" charset="0"/>
                        </a:rPr>
                        <a:t>Visión 2012 UdeG (PIFI 2007)</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s-MX" sz="1600" b="0" i="0" u="none" strike="noStrike" cap="none" normalizeH="0" baseline="0" smtClean="0">
                          <a:ln>
                            <a:noFill/>
                          </a:ln>
                          <a:solidFill>
                            <a:srgbClr val="000000"/>
                          </a:solidFill>
                          <a:effectLst/>
                          <a:latin typeface="Calibri" pitchFamily="34" charset="0"/>
                          <a:cs typeface="Arial" charset="0"/>
                        </a:rPr>
                        <a:t>Visión 2010 UdeG (PDI 1998-2010)</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s-MX" sz="1600" b="0" i="0" u="none" strike="noStrike" cap="none" normalizeH="0" baseline="0" smtClean="0">
                          <a:ln>
                            <a:noFill/>
                          </a:ln>
                          <a:solidFill>
                            <a:srgbClr val="000000"/>
                          </a:solidFill>
                          <a:effectLst/>
                          <a:latin typeface="Calibri" pitchFamily="34" charset="0"/>
                          <a:cs typeface="Arial" charset="0"/>
                        </a:rPr>
                        <a:t>Programas sectoriales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336600">
                        <a:alpha val="50000"/>
                      </a:srgbClr>
                    </a:solidFill>
                  </a:tcPr>
                </a:tc>
              </a:tr>
            </a:tbl>
          </a:graphicData>
        </a:graphic>
      </p:graphicFrame>
      <p:sp>
        <p:nvSpPr>
          <p:cNvPr id="7192" name="Rectangle 19"/>
          <p:cNvSpPr>
            <a:spLocks noChangeArrowheads="1"/>
          </p:cNvSpPr>
          <p:nvPr/>
        </p:nvSpPr>
        <p:spPr bwMode="auto">
          <a:xfrm>
            <a:off x="1042988" y="404813"/>
            <a:ext cx="8005762" cy="488950"/>
          </a:xfrm>
          <a:prstGeom prst="rect">
            <a:avLst/>
          </a:prstGeom>
          <a:noFill/>
          <a:ln w="9525">
            <a:noFill/>
            <a:miter lim="800000"/>
            <a:headEnd/>
            <a:tailEnd/>
          </a:ln>
        </p:spPr>
        <p:txBody>
          <a:bodyPr>
            <a:spAutoFit/>
          </a:bodyPr>
          <a:lstStyle/>
          <a:p>
            <a:pPr algn="r"/>
            <a:r>
              <a:rPr lang="es-ES" sz="2600" b="1">
                <a:solidFill>
                  <a:srgbClr val="003300"/>
                </a:solidFill>
                <a:latin typeface="Calibri" pitchFamily="34" charset="0"/>
              </a:rPr>
              <a:t>Temporalidades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ChangeArrowheads="1"/>
          </p:cNvSpPr>
          <p:nvPr/>
        </p:nvSpPr>
        <p:spPr bwMode="auto">
          <a:xfrm>
            <a:off x="249238" y="1022350"/>
            <a:ext cx="8715375" cy="5070475"/>
          </a:xfrm>
          <a:prstGeom prst="rect">
            <a:avLst/>
          </a:prstGeom>
          <a:solidFill>
            <a:srgbClr val="C0C0C0">
              <a:alpha val="20000"/>
            </a:srgbClr>
          </a:solidFill>
          <a:ln w="6350">
            <a:solidFill>
              <a:srgbClr val="336600"/>
            </a:solidFill>
            <a:miter lim="800000"/>
            <a:headEnd/>
            <a:tailEnd/>
          </a:ln>
        </p:spPr>
        <p:txBody>
          <a:bodyPr/>
          <a:lstStyle/>
          <a:p>
            <a:pPr marL="342900" indent="-342900">
              <a:spcBef>
                <a:spcPct val="20000"/>
              </a:spcBef>
              <a:buFontTx/>
              <a:buChar char="•"/>
            </a:pPr>
            <a:endParaRPr lang="es-ES" sz="3200"/>
          </a:p>
        </p:txBody>
      </p:sp>
      <p:sp>
        <p:nvSpPr>
          <p:cNvPr id="8195" name="Rectangle 8"/>
          <p:cNvSpPr>
            <a:spLocks noChangeArrowheads="1"/>
          </p:cNvSpPr>
          <p:nvPr/>
        </p:nvSpPr>
        <p:spPr bwMode="auto">
          <a:xfrm>
            <a:off x="4786313" y="4714875"/>
            <a:ext cx="1714500" cy="428625"/>
          </a:xfrm>
          <a:prstGeom prst="rect">
            <a:avLst/>
          </a:prstGeom>
          <a:solidFill>
            <a:srgbClr val="336600">
              <a:alpha val="45097"/>
            </a:srgbClr>
          </a:solidFill>
          <a:ln w="9525">
            <a:solidFill>
              <a:schemeClr val="tx1"/>
            </a:solidFill>
            <a:miter lim="800000"/>
            <a:headEnd/>
            <a:tailEnd/>
          </a:ln>
        </p:spPr>
        <p:txBody>
          <a:bodyPr wrap="none" anchor="ctr"/>
          <a:lstStyle/>
          <a:p>
            <a:pPr algn="ctr"/>
            <a:r>
              <a:rPr lang="es-ES" sz="1200"/>
              <a:t>Metas institucionales </a:t>
            </a:r>
          </a:p>
        </p:txBody>
      </p:sp>
      <p:sp>
        <p:nvSpPr>
          <p:cNvPr id="8196" name="Rectangle 20"/>
          <p:cNvSpPr>
            <a:spLocks noChangeArrowheads="1"/>
          </p:cNvSpPr>
          <p:nvPr/>
        </p:nvSpPr>
        <p:spPr bwMode="auto">
          <a:xfrm>
            <a:off x="4643438" y="4267200"/>
            <a:ext cx="1657350" cy="519113"/>
          </a:xfrm>
          <a:prstGeom prst="rect">
            <a:avLst/>
          </a:prstGeom>
          <a:solidFill>
            <a:srgbClr val="336600">
              <a:alpha val="45097"/>
            </a:srgbClr>
          </a:solidFill>
          <a:ln w="9525">
            <a:solidFill>
              <a:schemeClr val="tx1"/>
            </a:solidFill>
            <a:miter lim="800000"/>
            <a:headEnd/>
            <a:tailEnd/>
          </a:ln>
        </p:spPr>
        <p:txBody>
          <a:bodyPr wrap="none" anchor="ctr"/>
          <a:lstStyle/>
          <a:p>
            <a:pPr algn="ctr"/>
            <a:r>
              <a:rPr lang="es-ES" sz="1200"/>
              <a:t>Indicadores de impacto</a:t>
            </a:r>
          </a:p>
        </p:txBody>
      </p:sp>
      <p:sp>
        <p:nvSpPr>
          <p:cNvPr id="8197" name="Rectangle 2"/>
          <p:cNvSpPr>
            <a:spLocks noChangeArrowheads="1"/>
          </p:cNvSpPr>
          <p:nvPr/>
        </p:nvSpPr>
        <p:spPr bwMode="auto">
          <a:xfrm>
            <a:off x="4500563" y="404813"/>
            <a:ext cx="4546600" cy="488950"/>
          </a:xfrm>
          <a:prstGeom prst="rect">
            <a:avLst/>
          </a:prstGeom>
          <a:noFill/>
          <a:ln w="9525">
            <a:noFill/>
            <a:miter lim="800000"/>
            <a:headEnd/>
            <a:tailEnd/>
          </a:ln>
        </p:spPr>
        <p:txBody>
          <a:bodyPr wrap="none">
            <a:spAutoFit/>
          </a:bodyPr>
          <a:lstStyle/>
          <a:p>
            <a:pPr algn="r"/>
            <a:r>
              <a:rPr lang="es-ES" sz="2600" b="1">
                <a:solidFill>
                  <a:srgbClr val="003300"/>
                </a:solidFill>
                <a:latin typeface="Calibri" pitchFamily="34" charset="0"/>
              </a:rPr>
              <a:t>Propuesta de estructura del PDI</a:t>
            </a:r>
          </a:p>
        </p:txBody>
      </p:sp>
      <p:sp>
        <p:nvSpPr>
          <p:cNvPr id="8198" name="Rectangle 4"/>
          <p:cNvSpPr>
            <a:spLocks noChangeArrowheads="1"/>
          </p:cNvSpPr>
          <p:nvPr/>
        </p:nvSpPr>
        <p:spPr bwMode="auto">
          <a:xfrm>
            <a:off x="2771775" y="1785938"/>
            <a:ext cx="3168650" cy="360362"/>
          </a:xfrm>
          <a:prstGeom prst="rect">
            <a:avLst/>
          </a:prstGeom>
          <a:solidFill>
            <a:srgbClr val="336600"/>
          </a:solidFill>
          <a:ln w="9525">
            <a:solidFill>
              <a:schemeClr val="tx1"/>
            </a:solidFill>
            <a:miter lim="800000"/>
            <a:headEnd/>
            <a:tailEnd/>
          </a:ln>
        </p:spPr>
        <p:txBody>
          <a:bodyPr wrap="none" anchor="ctr"/>
          <a:lstStyle/>
          <a:p>
            <a:pPr algn="ctr"/>
            <a:r>
              <a:rPr lang="es-ES">
                <a:solidFill>
                  <a:schemeClr val="bg1"/>
                </a:solidFill>
              </a:rPr>
              <a:t>Misión</a:t>
            </a:r>
          </a:p>
        </p:txBody>
      </p:sp>
      <p:sp>
        <p:nvSpPr>
          <p:cNvPr id="8199" name="Rectangle 7"/>
          <p:cNvSpPr>
            <a:spLocks noChangeArrowheads="1"/>
          </p:cNvSpPr>
          <p:nvPr/>
        </p:nvSpPr>
        <p:spPr bwMode="auto">
          <a:xfrm>
            <a:off x="4716463" y="3357563"/>
            <a:ext cx="1857375" cy="285750"/>
          </a:xfrm>
          <a:prstGeom prst="rect">
            <a:avLst/>
          </a:prstGeom>
          <a:solidFill>
            <a:srgbClr val="336600">
              <a:alpha val="45097"/>
            </a:srgbClr>
          </a:solidFill>
          <a:ln w="9525">
            <a:solidFill>
              <a:schemeClr val="tx1"/>
            </a:solidFill>
            <a:miter lim="800000"/>
            <a:headEnd/>
            <a:tailEnd/>
          </a:ln>
        </p:spPr>
        <p:txBody>
          <a:bodyPr wrap="none" anchor="ctr"/>
          <a:lstStyle/>
          <a:p>
            <a:pPr algn="ctr"/>
            <a:r>
              <a:rPr lang="es-ES" sz="1200"/>
              <a:t>Políticas Institucionales</a:t>
            </a:r>
          </a:p>
        </p:txBody>
      </p:sp>
      <p:sp>
        <p:nvSpPr>
          <p:cNvPr id="8200" name="Line 9"/>
          <p:cNvSpPr>
            <a:spLocks noChangeShapeType="1"/>
          </p:cNvSpPr>
          <p:nvPr/>
        </p:nvSpPr>
        <p:spPr bwMode="auto">
          <a:xfrm>
            <a:off x="4354513" y="2143125"/>
            <a:ext cx="0" cy="233363"/>
          </a:xfrm>
          <a:prstGeom prst="line">
            <a:avLst/>
          </a:prstGeom>
          <a:noFill/>
          <a:ln w="9525">
            <a:solidFill>
              <a:schemeClr val="tx1"/>
            </a:solidFill>
            <a:round/>
            <a:headEnd/>
            <a:tailEnd type="triangle" w="med" len="med"/>
          </a:ln>
        </p:spPr>
        <p:txBody>
          <a:bodyPr/>
          <a:lstStyle/>
          <a:p>
            <a:endParaRPr lang="es-ES"/>
          </a:p>
        </p:txBody>
      </p:sp>
      <p:sp>
        <p:nvSpPr>
          <p:cNvPr id="8201" name="Line 10"/>
          <p:cNvSpPr>
            <a:spLocks noChangeShapeType="1"/>
          </p:cNvSpPr>
          <p:nvPr/>
        </p:nvSpPr>
        <p:spPr bwMode="auto">
          <a:xfrm>
            <a:off x="4354513" y="2719388"/>
            <a:ext cx="0" cy="307975"/>
          </a:xfrm>
          <a:prstGeom prst="line">
            <a:avLst/>
          </a:prstGeom>
          <a:noFill/>
          <a:ln w="9525">
            <a:solidFill>
              <a:schemeClr val="tx1"/>
            </a:solidFill>
            <a:round/>
            <a:headEnd/>
            <a:tailEnd type="triangle" w="med" len="med"/>
          </a:ln>
        </p:spPr>
        <p:txBody>
          <a:bodyPr/>
          <a:lstStyle/>
          <a:p>
            <a:endParaRPr lang="es-ES"/>
          </a:p>
        </p:txBody>
      </p:sp>
      <p:sp>
        <p:nvSpPr>
          <p:cNvPr id="8202" name="Rectangle 16"/>
          <p:cNvSpPr>
            <a:spLocks noChangeArrowheads="1"/>
          </p:cNvSpPr>
          <p:nvPr/>
        </p:nvSpPr>
        <p:spPr bwMode="auto">
          <a:xfrm>
            <a:off x="7143750" y="2571750"/>
            <a:ext cx="1655763" cy="1079500"/>
          </a:xfrm>
          <a:prstGeom prst="rect">
            <a:avLst/>
          </a:prstGeom>
          <a:solidFill>
            <a:schemeClr val="bg1"/>
          </a:solidFill>
          <a:ln w="9525">
            <a:solidFill>
              <a:schemeClr val="tx1"/>
            </a:solidFill>
            <a:miter lim="800000"/>
            <a:headEnd/>
            <a:tailEnd/>
          </a:ln>
        </p:spPr>
        <p:txBody>
          <a:bodyPr wrap="none" anchor="ctr"/>
          <a:lstStyle/>
          <a:p>
            <a:pPr algn="ctr"/>
            <a:r>
              <a:rPr lang="es-ES" sz="1400" b="1"/>
              <a:t>Análisis Externo</a:t>
            </a:r>
          </a:p>
          <a:p>
            <a:pPr algn="ctr"/>
            <a:r>
              <a:rPr lang="es-ES" sz="1400"/>
              <a:t>Oportunidades</a:t>
            </a:r>
          </a:p>
          <a:p>
            <a:pPr algn="ctr"/>
            <a:r>
              <a:rPr lang="es-ES" sz="1400"/>
              <a:t>Amenazas</a:t>
            </a:r>
          </a:p>
        </p:txBody>
      </p:sp>
      <p:sp>
        <p:nvSpPr>
          <p:cNvPr id="8203" name="Rectangle 17"/>
          <p:cNvSpPr>
            <a:spLocks noChangeArrowheads="1"/>
          </p:cNvSpPr>
          <p:nvPr/>
        </p:nvSpPr>
        <p:spPr bwMode="auto">
          <a:xfrm>
            <a:off x="428625" y="2500313"/>
            <a:ext cx="1655763" cy="1079500"/>
          </a:xfrm>
          <a:prstGeom prst="rect">
            <a:avLst/>
          </a:prstGeom>
          <a:solidFill>
            <a:schemeClr val="bg1"/>
          </a:solidFill>
          <a:ln w="9525">
            <a:solidFill>
              <a:schemeClr val="tx1"/>
            </a:solidFill>
            <a:miter lim="800000"/>
            <a:headEnd/>
            <a:tailEnd/>
          </a:ln>
        </p:spPr>
        <p:txBody>
          <a:bodyPr wrap="none" anchor="ctr"/>
          <a:lstStyle/>
          <a:p>
            <a:pPr algn="ctr"/>
            <a:r>
              <a:rPr lang="es-ES" sz="1400" b="1"/>
              <a:t>Análisis Interno</a:t>
            </a:r>
          </a:p>
          <a:p>
            <a:pPr algn="ctr"/>
            <a:r>
              <a:rPr lang="es-ES" sz="1400"/>
              <a:t>Fortalezas</a:t>
            </a:r>
          </a:p>
          <a:p>
            <a:pPr algn="ctr"/>
            <a:r>
              <a:rPr lang="es-ES" sz="1400"/>
              <a:t>Debilidades</a:t>
            </a:r>
          </a:p>
        </p:txBody>
      </p:sp>
      <p:sp>
        <p:nvSpPr>
          <p:cNvPr id="8204" name="Rectangle 8"/>
          <p:cNvSpPr>
            <a:spLocks noChangeArrowheads="1"/>
          </p:cNvSpPr>
          <p:nvPr/>
        </p:nvSpPr>
        <p:spPr bwMode="auto">
          <a:xfrm>
            <a:off x="2143125" y="4714875"/>
            <a:ext cx="1739900" cy="428625"/>
          </a:xfrm>
          <a:prstGeom prst="rect">
            <a:avLst/>
          </a:prstGeom>
          <a:solidFill>
            <a:srgbClr val="99CC00"/>
          </a:solidFill>
          <a:ln w="9525">
            <a:solidFill>
              <a:schemeClr val="tx1"/>
            </a:solidFill>
            <a:prstDash val="lgDash"/>
            <a:miter lim="800000"/>
            <a:headEnd/>
            <a:tailEnd/>
          </a:ln>
        </p:spPr>
        <p:txBody>
          <a:bodyPr wrap="none" anchor="ctr"/>
          <a:lstStyle/>
          <a:p>
            <a:pPr algn="ctr">
              <a:defRPr/>
            </a:pPr>
            <a:r>
              <a:rPr lang="es-ES" sz="1200" dirty="0">
                <a:cs typeface="+mn-cs"/>
              </a:rPr>
              <a:t>Programas</a:t>
            </a:r>
          </a:p>
          <a:p>
            <a:pPr algn="ctr">
              <a:defRPr/>
            </a:pPr>
            <a:r>
              <a:rPr lang="es-ES" sz="800" dirty="0">
                <a:cs typeface="+mn-cs"/>
              </a:rPr>
              <a:t>Metas anuales</a:t>
            </a:r>
          </a:p>
        </p:txBody>
      </p:sp>
      <p:sp>
        <p:nvSpPr>
          <p:cNvPr id="8205" name="Rectangle 5"/>
          <p:cNvSpPr>
            <a:spLocks noChangeArrowheads="1"/>
          </p:cNvSpPr>
          <p:nvPr/>
        </p:nvSpPr>
        <p:spPr bwMode="auto">
          <a:xfrm>
            <a:off x="2771775" y="2362200"/>
            <a:ext cx="3168650" cy="423863"/>
          </a:xfrm>
          <a:prstGeom prst="rect">
            <a:avLst/>
          </a:prstGeom>
          <a:solidFill>
            <a:srgbClr val="336600"/>
          </a:solidFill>
          <a:ln w="9525">
            <a:solidFill>
              <a:schemeClr val="tx1"/>
            </a:solidFill>
            <a:miter lim="800000"/>
            <a:headEnd/>
            <a:tailEnd/>
          </a:ln>
        </p:spPr>
        <p:txBody>
          <a:bodyPr wrap="none" anchor="ctr"/>
          <a:lstStyle/>
          <a:p>
            <a:pPr algn="ctr"/>
            <a:r>
              <a:rPr lang="es-ES">
                <a:solidFill>
                  <a:schemeClr val="bg1"/>
                </a:solidFill>
              </a:rPr>
              <a:t>Visión </a:t>
            </a:r>
          </a:p>
        </p:txBody>
      </p:sp>
      <p:sp>
        <p:nvSpPr>
          <p:cNvPr id="11274" name="Rectangle 8"/>
          <p:cNvSpPr>
            <a:spLocks noChangeArrowheads="1"/>
          </p:cNvSpPr>
          <p:nvPr/>
        </p:nvSpPr>
        <p:spPr bwMode="auto">
          <a:xfrm>
            <a:off x="2339975" y="4292600"/>
            <a:ext cx="1655763" cy="485775"/>
          </a:xfrm>
          <a:prstGeom prst="rect">
            <a:avLst/>
          </a:prstGeom>
          <a:solidFill>
            <a:srgbClr val="336600">
              <a:alpha val="45000"/>
            </a:srgbClr>
          </a:solidFill>
          <a:ln w="9525">
            <a:solidFill>
              <a:schemeClr val="tx1"/>
            </a:solidFill>
            <a:miter lim="800000"/>
            <a:headEnd/>
            <a:tailEnd/>
          </a:ln>
        </p:spPr>
        <p:txBody>
          <a:bodyPr wrap="none" anchor="ctr"/>
          <a:lstStyle/>
          <a:p>
            <a:pPr algn="ctr">
              <a:defRPr/>
            </a:pPr>
            <a:r>
              <a:rPr lang="es-ES" sz="1400" dirty="0">
                <a:cs typeface="+mn-cs"/>
              </a:rPr>
              <a:t>Estrategias </a:t>
            </a:r>
          </a:p>
        </p:txBody>
      </p:sp>
      <p:sp>
        <p:nvSpPr>
          <p:cNvPr id="8207" name="Rectangle 6"/>
          <p:cNvSpPr>
            <a:spLocks noChangeArrowheads="1"/>
          </p:cNvSpPr>
          <p:nvPr/>
        </p:nvSpPr>
        <p:spPr bwMode="auto">
          <a:xfrm>
            <a:off x="2771775" y="3009900"/>
            <a:ext cx="3168650" cy="419100"/>
          </a:xfrm>
          <a:prstGeom prst="rect">
            <a:avLst/>
          </a:prstGeom>
          <a:solidFill>
            <a:srgbClr val="336600"/>
          </a:solidFill>
          <a:ln w="9525">
            <a:solidFill>
              <a:schemeClr val="tx1"/>
            </a:solidFill>
            <a:miter lim="800000"/>
            <a:headEnd/>
            <a:tailEnd/>
          </a:ln>
        </p:spPr>
        <p:txBody>
          <a:bodyPr wrap="none" anchor="ctr"/>
          <a:lstStyle/>
          <a:p>
            <a:pPr algn="ctr"/>
            <a:r>
              <a:rPr lang="es-ES">
                <a:solidFill>
                  <a:schemeClr val="bg1"/>
                </a:solidFill>
              </a:rPr>
              <a:t>Ejes estratégicos</a:t>
            </a:r>
          </a:p>
        </p:txBody>
      </p:sp>
      <p:sp>
        <p:nvSpPr>
          <p:cNvPr id="8208" name="Line 11"/>
          <p:cNvSpPr>
            <a:spLocks noChangeShapeType="1"/>
          </p:cNvSpPr>
          <p:nvPr/>
        </p:nvSpPr>
        <p:spPr bwMode="auto">
          <a:xfrm>
            <a:off x="4357688" y="3429000"/>
            <a:ext cx="0" cy="360363"/>
          </a:xfrm>
          <a:prstGeom prst="line">
            <a:avLst/>
          </a:prstGeom>
          <a:noFill/>
          <a:ln w="9525">
            <a:solidFill>
              <a:schemeClr val="tx1"/>
            </a:solidFill>
            <a:round/>
            <a:headEnd/>
            <a:tailEnd type="triangle" w="med" len="med"/>
          </a:ln>
        </p:spPr>
        <p:txBody>
          <a:bodyPr/>
          <a:lstStyle/>
          <a:p>
            <a:endParaRPr lang="es-ES"/>
          </a:p>
        </p:txBody>
      </p:sp>
      <p:sp>
        <p:nvSpPr>
          <p:cNvPr id="8209" name="Rectangle 21"/>
          <p:cNvSpPr>
            <a:spLocks noChangeArrowheads="1"/>
          </p:cNvSpPr>
          <p:nvPr/>
        </p:nvSpPr>
        <p:spPr bwMode="auto">
          <a:xfrm>
            <a:off x="2771775" y="3860800"/>
            <a:ext cx="3168650" cy="500063"/>
          </a:xfrm>
          <a:prstGeom prst="rect">
            <a:avLst/>
          </a:prstGeom>
          <a:solidFill>
            <a:srgbClr val="336600"/>
          </a:solidFill>
          <a:ln w="9525">
            <a:solidFill>
              <a:schemeClr val="tx1"/>
            </a:solidFill>
            <a:miter lim="800000"/>
            <a:headEnd/>
            <a:tailEnd/>
          </a:ln>
        </p:spPr>
        <p:txBody>
          <a:bodyPr wrap="none" anchor="ctr"/>
          <a:lstStyle/>
          <a:p>
            <a:pPr algn="ctr"/>
            <a:r>
              <a:rPr lang="es-ES">
                <a:solidFill>
                  <a:schemeClr val="bg1"/>
                </a:solidFill>
              </a:rPr>
              <a:t>Objetivos</a:t>
            </a:r>
          </a:p>
        </p:txBody>
      </p:sp>
      <p:sp>
        <p:nvSpPr>
          <p:cNvPr id="27" name="26 Flecha derecha"/>
          <p:cNvSpPr>
            <a:spLocks noChangeArrowheads="1"/>
          </p:cNvSpPr>
          <p:nvPr/>
        </p:nvSpPr>
        <p:spPr bwMode="auto">
          <a:xfrm>
            <a:off x="4000500" y="4857750"/>
            <a:ext cx="642938" cy="142875"/>
          </a:xfrm>
          <a:prstGeom prst="rightArrow">
            <a:avLst>
              <a:gd name="adj1" fmla="val 50000"/>
              <a:gd name="adj2" fmla="val 50000"/>
            </a:avLst>
          </a:prstGeom>
          <a:solidFill>
            <a:schemeClr val="folHlink"/>
          </a:solidFill>
          <a:ln w="12700" algn="ctr">
            <a:solidFill>
              <a:schemeClr val="tx1"/>
            </a:solidFill>
            <a:prstDash val="lgDash"/>
            <a:miter lim="800000"/>
            <a:headEnd/>
            <a:tailEnd/>
          </a:ln>
        </p:spPr>
        <p:txBody>
          <a:bodyPr anchor="ctr"/>
          <a:lstStyle/>
          <a:p>
            <a:pPr algn="ctr">
              <a:defRPr/>
            </a:pPr>
            <a:endParaRPr lang="es-MX" dirty="0">
              <a:solidFill>
                <a:schemeClr val="lt1"/>
              </a:solidFill>
              <a:latin typeface="+mn-lt"/>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
          <p:cNvSpPr>
            <a:spLocks noChangeArrowheads="1"/>
          </p:cNvSpPr>
          <p:nvPr/>
        </p:nvSpPr>
        <p:spPr bwMode="auto">
          <a:xfrm>
            <a:off x="1042988" y="0"/>
            <a:ext cx="8005762" cy="457200"/>
          </a:xfrm>
          <a:prstGeom prst="rect">
            <a:avLst/>
          </a:prstGeom>
          <a:noFill/>
          <a:ln w="9525">
            <a:noFill/>
            <a:miter lim="800000"/>
            <a:headEnd/>
            <a:tailEnd/>
          </a:ln>
        </p:spPr>
        <p:txBody>
          <a:bodyPr>
            <a:spAutoFit/>
          </a:bodyPr>
          <a:lstStyle/>
          <a:p>
            <a:pPr algn="r"/>
            <a:r>
              <a:rPr lang="es-ES" sz="2400" b="1">
                <a:solidFill>
                  <a:srgbClr val="003300"/>
                </a:solidFill>
                <a:latin typeface="Calibri" pitchFamily="34" charset="0"/>
              </a:rPr>
              <a:t>Cronograma PDI, versión ampliada</a:t>
            </a:r>
          </a:p>
        </p:txBody>
      </p:sp>
      <p:pic>
        <p:nvPicPr>
          <p:cNvPr id="9219" name="Picture 6"/>
          <p:cNvPicPr>
            <a:picLocks noChangeAspect="1" noChangeArrowheads="1"/>
          </p:cNvPicPr>
          <p:nvPr/>
        </p:nvPicPr>
        <p:blipFill>
          <a:blip r:embed="rId2"/>
          <a:srcRect/>
          <a:stretch>
            <a:fillRect/>
          </a:stretch>
        </p:blipFill>
        <p:spPr bwMode="auto">
          <a:xfrm>
            <a:off x="-9525" y="428625"/>
            <a:ext cx="9153525" cy="6257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317" name="Group 77"/>
          <p:cNvGraphicFramePr>
            <a:graphicFrameLocks noGrp="1"/>
          </p:cNvGraphicFramePr>
          <p:nvPr/>
        </p:nvGraphicFramePr>
        <p:xfrm>
          <a:off x="928688" y="1219200"/>
          <a:ext cx="7715250" cy="3073400"/>
        </p:xfrm>
        <a:graphic>
          <a:graphicData uri="http://schemas.openxmlformats.org/drawingml/2006/table">
            <a:tbl>
              <a:tblPr/>
              <a:tblGrid>
                <a:gridCol w="1601787"/>
                <a:gridCol w="1222375"/>
                <a:gridCol w="1223963"/>
                <a:gridCol w="1222375"/>
                <a:gridCol w="1222375"/>
                <a:gridCol w="1222375"/>
              </a:tblGrid>
              <a:tr h="330200">
                <a:tc gridSpan="6">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bg1"/>
                          </a:solidFill>
                          <a:effectLst/>
                          <a:latin typeface="Calibri" pitchFamily="34" charset="0"/>
                          <a:cs typeface="Arial" charset="0"/>
                        </a:rPr>
                        <a:t>PROPUESTA DE DISTRIBUCIÓN DE LOS CENTROS UNIVERSITARIOS PARA GRUPOS DE ENFOQUE</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336600"/>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21590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000000"/>
                          </a:solidFill>
                          <a:effectLst/>
                          <a:latin typeface="Calibri" pitchFamily="34" charset="0"/>
                          <a:cs typeface="Arial" charset="0"/>
                        </a:rPr>
                        <a:t>Semana</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336600">
                        <a:alpha val="50000"/>
                      </a:srgb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000000"/>
                          </a:solidFill>
                          <a:effectLst/>
                          <a:latin typeface="Calibri" pitchFamily="34" charset="0"/>
                          <a:cs typeface="Arial" charset="0"/>
                        </a:rPr>
                        <a:t>L</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336600">
                        <a:alpha val="50000"/>
                      </a:srgb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000000"/>
                          </a:solidFill>
                          <a:effectLst/>
                          <a:latin typeface="Calibri" pitchFamily="34" charset="0"/>
                          <a:cs typeface="Arial" charset="0"/>
                        </a:rPr>
                        <a:t>M</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336600">
                        <a:alpha val="50000"/>
                      </a:srgb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000000"/>
                          </a:solidFill>
                          <a:effectLst/>
                          <a:latin typeface="Calibri" pitchFamily="34" charset="0"/>
                          <a:cs typeface="Arial" charset="0"/>
                        </a:rPr>
                        <a:t>M</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336600">
                        <a:alpha val="50000"/>
                      </a:srgb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000000"/>
                          </a:solidFill>
                          <a:effectLst/>
                          <a:latin typeface="Calibri" pitchFamily="34" charset="0"/>
                          <a:cs typeface="Arial" charset="0"/>
                        </a:rPr>
                        <a:t>J</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336600">
                        <a:alpha val="50000"/>
                      </a:srgb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000000"/>
                          </a:solidFill>
                          <a:effectLst/>
                          <a:latin typeface="Calibri" pitchFamily="34" charset="0"/>
                          <a:cs typeface="Arial" charset="0"/>
                        </a:rPr>
                        <a:t>V</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336600">
                        <a:alpha val="50000"/>
                      </a:srgbClr>
                    </a:solidFill>
                  </a:tcPr>
                </a:tc>
              </a:tr>
              <a:tr h="6318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rgbClr val="000000"/>
                          </a:solidFill>
                          <a:effectLst/>
                          <a:latin typeface="Calibri" pitchFamily="34" charset="0"/>
                          <a:cs typeface="Arial" charset="0"/>
                        </a:rPr>
                        <a:t>3-7 noviembre</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rgbClr val="000000"/>
                          </a:solidFill>
                          <a:effectLst/>
                          <a:latin typeface="Calibri" pitchFamily="34" charset="0"/>
                          <a:cs typeface="Arial" charset="0"/>
                        </a:rPr>
                        <a:t>CUCEA</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dirty="0" smtClean="0">
                          <a:ln>
                            <a:noFill/>
                          </a:ln>
                          <a:solidFill>
                            <a:srgbClr val="000000"/>
                          </a:solidFill>
                          <a:effectLst/>
                          <a:latin typeface="Calibri" pitchFamily="34" charset="0"/>
                          <a:cs typeface="Arial" charset="0"/>
                        </a:rPr>
                        <a:t>CUVALLES</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rgbClr val="000000"/>
                          </a:solidFill>
                          <a:effectLst/>
                          <a:latin typeface="Calibri" pitchFamily="34" charset="0"/>
                          <a:cs typeface="Arial" charset="0"/>
                        </a:rPr>
                        <a:t>CUCBA</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rgbClr val="000000"/>
                          </a:solidFill>
                          <a:effectLst/>
                          <a:latin typeface="Calibri" pitchFamily="34" charset="0"/>
                          <a:cs typeface="Arial" charset="0"/>
                        </a:rPr>
                        <a:t>CUAAD</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rgbClr val="000000"/>
                          </a:solidFill>
                          <a:effectLst/>
                          <a:latin typeface="Calibri" pitchFamily="34" charset="0"/>
                          <a:cs typeface="Arial" charset="0"/>
                        </a:rPr>
                        <a:t>CUCOSTA</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6318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rgbClr val="000000"/>
                          </a:solidFill>
                          <a:effectLst/>
                          <a:latin typeface="Calibri" pitchFamily="34" charset="0"/>
                          <a:cs typeface="Arial" charset="0"/>
                        </a:rPr>
                        <a:t>10-14 noviembre</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rgbClr val="000000"/>
                          </a:solidFill>
                          <a:effectLst/>
                          <a:latin typeface="Calibri" pitchFamily="34" charset="0"/>
                          <a:cs typeface="Arial" charset="0"/>
                        </a:rPr>
                        <a:t>CUCS</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dirty="0" smtClean="0">
                          <a:ln>
                            <a:noFill/>
                          </a:ln>
                          <a:solidFill>
                            <a:srgbClr val="000000"/>
                          </a:solidFill>
                          <a:effectLst/>
                          <a:latin typeface="Calibri" pitchFamily="34" charset="0"/>
                          <a:cs typeface="Arial" charset="0"/>
                        </a:rPr>
                        <a:t>CUCIÉNEGA</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rgbClr val="000000"/>
                          </a:solidFill>
                          <a:effectLst/>
                          <a:latin typeface="Calibri" pitchFamily="34" charset="0"/>
                          <a:cs typeface="Arial" charset="0"/>
                        </a:rPr>
                        <a:t>CUCEI</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rgbClr val="000000"/>
                          </a:solidFill>
                          <a:effectLst/>
                          <a:latin typeface="Calibri" pitchFamily="34" charset="0"/>
                          <a:cs typeface="Arial" charset="0"/>
                        </a:rPr>
                        <a:t>CUNORTE</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rgbClr val="000000"/>
                          </a:solidFill>
                          <a:effectLst/>
                          <a:latin typeface="Calibri" pitchFamily="34" charset="0"/>
                          <a:cs typeface="Arial" charset="0"/>
                        </a:rPr>
                        <a:t>CUCSH</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6318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rgbClr val="000000"/>
                          </a:solidFill>
                          <a:effectLst/>
                          <a:latin typeface="Calibri" pitchFamily="34" charset="0"/>
                          <a:cs typeface="Arial" charset="0"/>
                        </a:rPr>
                        <a:t>17 - 21 noviembre</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dirty="0" smtClean="0">
                          <a:ln>
                            <a:noFill/>
                          </a:ln>
                          <a:solidFill>
                            <a:srgbClr val="000000"/>
                          </a:solidFill>
                          <a:effectLst/>
                          <a:latin typeface="Calibri" pitchFamily="34" charset="0"/>
                          <a:cs typeface="Arial" charset="0"/>
                        </a:rPr>
                        <a:t>CULAGOS</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dirty="0" smtClean="0">
                          <a:ln>
                            <a:noFill/>
                          </a:ln>
                          <a:solidFill>
                            <a:srgbClr val="000000"/>
                          </a:solidFill>
                          <a:effectLst/>
                          <a:latin typeface="Calibri" pitchFamily="34" charset="0"/>
                          <a:cs typeface="Arial" charset="0"/>
                        </a:rPr>
                        <a:t>CUALTOS</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rgbClr val="000000"/>
                          </a:solidFill>
                          <a:effectLst/>
                          <a:latin typeface="Calibri" pitchFamily="34" charset="0"/>
                          <a:cs typeface="Arial" charset="0"/>
                        </a:rPr>
                        <a:t>CUSUR</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rgbClr val="000000"/>
                          </a:solidFill>
                          <a:effectLst/>
                          <a:latin typeface="Calibri" pitchFamily="34" charset="0"/>
                          <a:cs typeface="Arial" charset="0"/>
                        </a:rPr>
                        <a:t>CUCSUR</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rgbClr val="000000"/>
                          </a:solidFill>
                          <a:effectLst/>
                          <a:latin typeface="Calibri" pitchFamily="34" charset="0"/>
                          <a:cs typeface="Arial" charset="0"/>
                        </a:rPr>
                        <a:t>SEMS</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6318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rgbClr val="000000"/>
                          </a:solidFill>
                          <a:effectLst/>
                          <a:latin typeface="Calibri" pitchFamily="34" charset="0"/>
                          <a:cs typeface="Arial" charset="0"/>
                        </a:rPr>
                        <a:t>24-28 noviembre</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rgbClr val="000000"/>
                          </a:solidFill>
                          <a:effectLst/>
                          <a:latin typeface="Calibri" pitchFamily="34" charset="0"/>
                          <a:cs typeface="Arial" charset="0"/>
                        </a:rPr>
                        <a:t>SUV</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rgbClr val="000000"/>
                          </a:solidFill>
                          <a:effectLst/>
                          <a:latin typeface="Calibri" pitchFamily="34" charset="0"/>
                          <a:cs typeface="Arial" charset="0"/>
                        </a:rPr>
                        <a:t>AG</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rgbClr val="000000"/>
                          </a:solidFill>
                          <a:effectLst/>
                          <a:latin typeface="Calibri" pitchFamily="34" charset="0"/>
                          <a:cs typeface="Arial" charset="0"/>
                        </a:rPr>
                        <a:t> </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rgbClr val="000000"/>
                          </a:solidFill>
                          <a:effectLst/>
                          <a:latin typeface="Calibri" pitchFamily="34" charset="0"/>
                          <a:cs typeface="Arial" charset="0"/>
                        </a:rPr>
                        <a:t> </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rgbClr val="000000"/>
                          </a:solidFill>
                          <a:effectLst/>
                          <a:latin typeface="Calibri" pitchFamily="34" charset="0"/>
                          <a:cs typeface="Arial" charset="0"/>
                        </a:rPr>
                        <a:t> </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0288" name="Rectangle 6"/>
          <p:cNvSpPr>
            <a:spLocks noChangeArrowheads="1"/>
          </p:cNvSpPr>
          <p:nvPr/>
        </p:nvSpPr>
        <p:spPr bwMode="auto">
          <a:xfrm>
            <a:off x="1042988" y="307975"/>
            <a:ext cx="8005762" cy="488950"/>
          </a:xfrm>
          <a:prstGeom prst="rect">
            <a:avLst/>
          </a:prstGeom>
          <a:noFill/>
          <a:ln w="9525">
            <a:noFill/>
            <a:miter lim="800000"/>
            <a:headEnd/>
            <a:tailEnd/>
          </a:ln>
        </p:spPr>
        <p:txBody>
          <a:bodyPr>
            <a:spAutoFit/>
          </a:bodyPr>
          <a:lstStyle/>
          <a:p>
            <a:pPr algn="r"/>
            <a:r>
              <a:rPr lang="es-ES" sz="2600" b="1">
                <a:solidFill>
                  <a:srgbClr val="003300"/>
                </a:solidFill>
                <a:latin typeface="Calibri" pitchFamily="34" charset="0"/>
              </a:rPr>
              <a:t>Cronograma PDI, versión ampliada</a:t>
            </a:r>
          </a:p>
        </p:txBody>
      </p:sp>
      <p:sp>
        <p:nvSpPr>
          <p:cNvPr id="10289" name="Rectangle 6"/>
          <p:cNvSpPr>
            <a:spLocks noChangeArrowheads="1"/>
          </p:cNvSpPr>
          <p:nvPr/>
        </p:nvSpPr>
        <p:spPr bwMode="auto">
          <a:xfrm>
            <a:off x="2735263" y="692150"/>
            <a:ext cx="6300787" cy="338138"/>
          </a:xfrm>
          <a:prstGeom prst="rect">
            <a:avLst/>
          </a:prstGeom>
          <a:noFill/>
          <a:ln w="9525">
            <a:noFill/>
            <a:miter lim="800000"/>
            <a:headEnd/>
            <a:tailEnd/>
          </a:ln>
        </p:spPr>
        <p:txBody>
          <a:bodyPr>
            <a:spAutoFit/>
          </a:bodyPr>
          <a:lstStyle/>
          <a:p>
            <a:pPr algn="r"/>
            <a:r>
              <a:rPr lang="es-MX" sz="1600" b="1">
                <a:solidFill>
                  <a:srgbClr val="006600"/>
                </a:solidFill>
              </a:rPr>
              <a:t>Propuesta para los grupos de enfoque</a:t>
            </a:r>
            <a:endParaRPr lang="es-ES" sz="1600" b="1">
              <a:solidFill>
                <a:srgbClr val="006600"/>
              </a:solidFill>
            </a:endParaRPr>
          </a:p>
        </p:txBody>
      </p:sp>
      <p:graphicFrame>
        <p:nvGraphicFramePr>
          <p:cNvPr id="10319" name="Group 79"/>
          <p:cNvGraphicFramePr>
            <a:graphicFrameLocks noGrp="1"/>
          </p:cNvGraphicFramePr>
          <p:nvPr/>
        </p:nvGraphicFramePr>
        <p:xfrm>
          <a:off x="1428750" y="4714875"/>
          <a:ext cx="6072188" cy="1144588"/>
        </p:xfrm>
        <a:graphic>
          <a:graphicData uri="http://schemas.openxmlformats.org/drawingml/2006/table">
            <a:tbl>
              <a:tblPr/>
              <a:tblGrid>
                <a:gridCol w="1093788"/>
                <a:gridCol w="995362"/>
                <a:gridCol w="996950"/>
                <a:gridCol w="996950"/>
                <a:gridCol w="996950"/>
                <a:gridCol w="992188"/>
              </a:tblGrid>
              <a:tr h="279400">
                <a:tc gridSpan="6">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100" b="0" i="0" u="none" strike="noStrike" cap="none" normalizeH="0" baseline="0" dirty="0" smtClean="0">
                          <a:ln>
                            <a:noFill/>
                          </a:ln>
                          <a:solidFill>
                            <a:schemeClr val="bg1"/>
                          </a:solidFill>
                          <a:effectLst/>
                          <a:latin typeface="Calibri" pitchFamily="34" charset="0"/>
                          <a:cs typeface="Arial" charset="0"/>
                        </a:rPr>
                        <a:t>DISTRIBUCIÓN DE LOS FOCUS GRUPOS DE ENFOQUE PARA ACTORES EXTERNOS </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336600"/>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27940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rgbClr val="000000"/>
                          </a:solidFill>
                          <a:effectLst/>
                          <a:latin typeface="Calibri" pitchFamily="34" charset="0"/>
                          <a:cs typeface="Arial" charset="0"/>
                        </a:rPr>
                        <a:t>Semana</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336600">
                        <a:alpha val="50000"/>
                      </a:srgb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rgbClr val="000000"/>
                          </a:solidFill>
                          <a:effectLst/>
                          <a:latin typeface="Calibri" pitchFamily="34" charset="0"/>
                          <a:cs typeface="Arial" charset="0"/>
                        </a:rPr>
                        <a:t>L</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336600">
                        <a:alpha val="50000"/>
                      </a:srgb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rgbClr val="000000"/>
                          </a:solidFill>
                          <a:effectLst/>
                          <a:latin typeface="Calibri" pitchFamily="34" charset="0"/>
                          <a:cs typeface="Arial" charset="0"/>
                        </a:rPr>
                        <a:t>M</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336600">
                        <a:alpha val="50000"/>
                      </a:srgb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rgbClr val="000000"/>
                          </a:solidFill>
                          <a:effectLst/>
                          <a:latin typeface="Calibri" pitchFamily="34" charset="0"/>
                          <a:cs typeface="Arial" charset="0"/>
                        </a:rPr>
                        <a:t>M</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336600">
                        <a:alpha val="50000"/>
                      </a:srgb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rgbClr val="000000"/>
                          </a:solidFill>
                          <a:effectLst/>
                          <a:latin typeface="Calibri" pitchFamily="34" charset="0"/>
                          <a:cs typeface="Arial" charset="0"/>
                        </a:rPr>
                        <a:t>J</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336600">
                        <a:alpha val="50000"/>
                      </a:srgb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rgbClr val="000000"/>
                          </a:solidFill>
                          <a:effectLst/>
                          <a:latin typeface="Calibri" pitchFamily="34" charset="0"/>
                          <a:cs typeface="Arial" charset="0"/>
                        </a:rPr>
                        <a:t>V</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336600">
                        <a:alpha val="50000"/>
                      </a:srgbClr>
                    </a:solidFill>
                  </a:tcPr>
                </a:tc>
              </a:tr>
              <a:tr h="58578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1100" b="0" i="0" u="none" strike="noStrike" cap="none" normalizeH="0" baseline="0" dirty="0" smtClean="0">
                          <a:ln>
                            <a:noFill/>
                          </a:ln>
                          <a:solidFill>
                            <a:srgbClr val="000000"/>
                          </a:solidFill>
                          <a:effectLst/>
                          <a:latin typeface="Calibri" pitchFamily="34" charset="0"/>
                          <a:cs typeface="Arial" charset="0"/>
                        </a:rPr>
                        <a:t>1-5 diciembre</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rgbClr val="000000"/>
                          </a:solidFill>
                          <a:effectLst/>
                          <a:latin typeface="Calibri" pitchFamily="34" charset="0"/>
                          <a:cs typeface="Arial" charset="0"/>
                        </a:rPr>
                        <a:t>Empresarios</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rgbClr val="000000"/>
                          </a:solidFill>
                          <a:effectLst/>
                          <a:latin typeface="Calibri" pitchFamily="34" charset="0"/>
                          <a:cs typeface="Arial" charset="0"/>
                        </a:rPr>
                        <a:t> </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rgbClr val="000000"/>
                          </a:solidFill>
                          <a:effectLst/>
                          <a:latin typeface="Calibri" pitchFamily="34" charset="0"/>
                          <a:cs typeface="Arial" charset="0"/>
                        </a:rPr>
                        <a:t>Académicos Externos</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rgbClr val="000000"/>
                          </a:solidFill>
                          <a:effectLst/>
                          <a:latin typeface="Calibri" pitchFamily="34" charset="0"/>
                          <a:cs typeface="Arial" charset="0"/>
                        </a:rPr>
                        <a:t>Medio político</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rgbClr val="000000"/>
                          </a:solidFill>
                          <a:effectLst/>
                          <a:latin typeface="Calibri" pitchFamily="34" charset="0"/>
                          <a:cs typeface="Arial" charset="0"/>
                        </a:rPr>
                        <a:t> </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1"/>
          <p:cNvSpPr>
            <a:spLocks noChangeArrowheads="1"/>
          </p:cNvSpPr>
          <p:nvPr/>
        </p:nvSpPr>
        <p:spPr bwMode="auto">
          <a:xfrm>
            <a:off x="1042988" y="404813"/>
            <a:ext cx="8005762" cy="488950"/>
          </a:xfrm>
          <a:prstGeom prst="rect">
            <a:avLst/>
          </a:prstGeom>
          <a:noFill/>
          <a:ln w="9525">
            <a:noFill/>
            <a:miter lim="800000"/>
            <a:headEnd/>
            <a:tailEnd/>
          </a:ln>
        </p:spPr>
        <p:txBody>
          <a:bodyPr>
            <a:spAutoFit/>
          </a:bodyPr>
          <a:lstStyle/>
          <a:p>
            <a:pPr algn="r"/>
            <a:r>
              <a:rPr lang="es-ES" sz="2600" b="1">
                <a:solidFill>
                  <a:srgbClr val="003300"/>
                </a:solidFill>
                <a:latin typeface="Calibri" pitchFamily="34" charset="0"/>
              </a:rPr>
              <a:t>Preguntas institucionales orientadoras del rumbo</a:t>
            </a:r>
          </a:p>
        </p:txBody>
      </p:sp>
      <p:sp>
        <p:nvSpPr>
          <p:cNvPr id="11267" name="5 CuadroTexto"/>
          <p:cNvSpPr txBox="1">
            <a:spLocks noChangeArrowheads="1"/>
          </p:cNvSpPr>
          <p:nvPr/>
        </p:nvSpPr>
        <p:spPr bwMode="auto">
          <a:xfrm>
            <a:off x="785813" y="1163638"/>
            <a:ext cx="7500937" cy="4246562"/>
          </a:xfrm>
          <a:prstGeom prst="rect">
            <a:avLst/>
          </a:prstGeom>
          <a:noFill/>
          <a:ln w="9525">
            <a:noFill/>
            <a:miter lim="800000"/>
            <a:headEnd/>
            <a:tailEnd/>
          </a:ln>
        </p:spPr>
        <p:txBody>
          <a:bodyPr>
            <a:spAutoFit/>
          </a:bodyPr>
          <a:lstStyle/>
          <a:p>
            <a:pPr marL="180975" indent="-180975" algn="just">
              <a:lnSpc>
                <a:spcPct val="90000"/>
              </a:lnSpc>
              <a:buFont typeface="Arial" charset="0"/>
              <a:buChar char="•"/>
              <a:tabLst>
                <a:tab pos="266700" algn="l"/>
              </a:tabLst>
            </a:pPr>
            <a:r>
              <a:rPr lang="es-MX" sz="1500"/>
              <a:t>¿A dónde vamos como institución?</a:t>
            </a:r>
          </a:p>
          <a:p>
            <a:pPr marL="180975" indent="-180975" algn="just">
              <a:lnSpc>
                <a:spcPct val="90000"/>
              </a:lnSpc>
              <a:buFont typeface="Arial" charset="0"/>
              <a:buChar char="•"/>
              <a:tabLst>
                <a:tab pos="266700" algn="l"/>
              </a:tabLst>
            </a:pPr>
            <a:endParaRPr lang="es-MX" sz="1500"/>
          </a:p>
          <a:p>
            <a:pPr marL="180975" indent="-180975" algn="just">
              <a:lnSpc>
                <a:spcPct val="90000"/>
              </a:lnSpc>
              <a:buFont typeface="Arial" charset="0"/>
              <a:buChar char="•"/>
              <a:tabLst>
                <a:tab pos="266700" algn="l"/>
              </a:tabLst>
            </a:pPr>
            <a:r>
              <a:rPr lang="es-MX" sz="1500"/>
              <a:t>¿Cuál es la naturaleza pública y social de la Universidad?</a:t>
            </a:r>
          </a:p>
          <a:p>
            <a:pPr marL="180975" indent="-180975" algn="just">
              <a:lnSpc>
                <a:spcPct val="90000"/>
              </a:lnSpc>
              <a:buFont typeface="Arial" charset="0"/>
              <a:buChar char="•"/>
              <a:tabLst>
                <a:tab pos="266700" algn="l"/>
              </a:tabLst>
            </a:pPr>
            <a:endParaRPr lang="es-MX" sz="1500"/>
          </a:p>
          <a:p>
            <a:pPr marL="180975" indent="-180975" algn="just">
              <a:lnSpc>
                <a:spcPct val="90000"/>
              </a:lnSpc>
              <a:buFont typeface="Arial" charset="0"/>
              <a:buChar char="•"/>
              <a:tabLst>
                <a:tab pos="266700" algn="l"/>
              </a:tabLst>
            </a:pPr>
            <a:r>
              <a:rPr lang="es-MX" sz="1500"/>
              <a:t>En este nuevo siglo, ¿cuáles son las necesidades sociales, económicas y de desarrollo que la Universidad debe atender?</a:t>
            </a:r>
          </a:p>
          <a:p>
            <a:pPr marL="180975" indent="-180975" algn="just">
              <a:lnSpc>
                <a:spcPct val="90000"/>
              </a:lnSpc>
              <a:buFont typeface="Arial" charset="0"/>
              <a:buChar char="•"/>
              <a:tabLst>
                <a:tab pos="266700" algn="l"/>
              </a:tabLst>
            </a:pPr>
            <a:endParaRPr lang="es-MX" sz="1500"/>
          </a:p>
          <a:p>
            <a:pPr marL="180975" indent="-180975" algn="just">
              <a:lnSpc>
                <a:spcPct val="90000"/>
              </a:lnSpc>
              <a:buFont typeface="Arial" charset="0"/>
              <a:buChar char="•"/>
              <a:tabLst>
                <a:tab pos="266700" algn="l"/>
              </a:tabLst>
            </a:pPr>
            <a:r>
              <a:rPr lang="es-MX" sz="1500"/>
              <a:t>¿Cuáles son las características que debe tener un egresado?</a:t>
            </a:r>
          </a:p>
          <a:p>
            <a:pPr marL="180975" indent="-180975" algn="just">
              <a:lnSpc>
                <a:spcPct val="90000"/>
              </a:lnSpc>
              <a:buFont typeface="Arial" charset="0"/>
              <a:buChar char="•"/>
              <a:tabLst>
                <a:tab pos="266700" algn="l"/>
              </a:tabLst>
            </a:pPr>
            <a:endParaRPr lang="es-ES" sz="1500"/>
          </a:p>
          <a:p>
            <a:pPr marL="180975" indent="-180975" algn="just">
              <a:lnSpc>
                <a:spcPct val="90000"/>
              </a:lnSpc>
              <a:buFont typeface="Arial" charset="0"/>
              <a:buChar char="•"/>
              <a:tabLst>
                <a:tab pos="266700" algn="l"/>
              </a:tabLst>
            </a:pPr>
            <a:r>
              <a:rPr lang="es-ES" sz="1500"/>
              <a:t>¿La declaración vigente de Misión expresa correctamente quiénes somos y qué es lo que hacemos, enuncia adecuadamente nuestra filosofía, valores o cultura?</a:t>
            </a:r>
          </a:p>
          <a:p>
            <a:pPr marL="180975" indent="-180975" algn="just">
              <a:lnSpc>
                <a:spcPct val="90000"/>
              </a:lnSpc>
              <a:buFont typeface="Arial" charset="0"/>
              <a:buChar char="•"/>
              <a:tabLst>
                <a:tab pos="266700" algn="l"/>
              </a:tabLst>
            </a:pPr>
            <a:endParaRPr lang="es-MX" sz="1500"/>
          </a:p>
          <a:p>
            <a:pPr marL="180975" indent="-180975" algn="just">
              <a:lnSpc>
                <a:spcPct val="90000"/>
              </a:lnSpc>
              <a:buFont typeface="Arial" charset="0"/>
              <a:buChar char="•"/>
              <a:tabLst>
                <a:tab pos="266700" algn="l"/>
              </a:tabLst>
            </a:pPr>
            <a:r>
              <a:rPr lang="es-MX" sz="1500"/>
              <a:t>¿Son adecuados los actuales ejes estratégicos?</a:t>
            </a:r>
          </a:p>
          <a:p>
            <a:pPr marL="180975" indent="-180975" algn="just">
              <a:lnSpc>
                <a:spcPct val="90000"/>
              </a:lnSpc>
              <a:buFont typeface="Arial" charset="0"/>
              <a:buChar char="•"/>
              <a:tabLst>
                <a:tab pos="266700" algn="l"/>
              </a:tabLst>
            </a:pPr>
            <a:endParaRPr lang="es-MX" sz="1500"/>
          </a:p>
          <a:p>
            <a:pPr marL="180975" indent="-180975" algn="just">
              <a:lnSpc>
                <a:spcPct val="90000"/>
              </a:lnSpc>
              <a:buFont typeface="Arial" charset="0"/>
              <a:buChar char="•"/>
              <a:tabLst>
                <a:tab pos="266700" algn="l"/>
              </a:tabLst>
            </a:pPr>
            <a:r>
              <a:rPr lang="es-MX" sz="1500"/>
              <a:t>¿Las políticas, líneas de acción y metas responden a las necesidades existentes?</a:t>
            </a:r>
          </a:p>
          <a:p>
            <a:pPr marL="180975" indent="-180975" algn="just">
              <a:lnSpc>
                <a:spcPct val="90000"/>
              </a:lnSpc>
              <a:buFont typeface="Arial" charset="0"/>
              <a:buChar char="•"/>
              <a:tabLst>
                <a:tab pos="266700" algn="l"/>
              </a:tabLst>
            </a:pPr>
            <a:endParaRPr lang="es-MX" sz="1500"/>
          </a:p>
          <a:p>
            <a:pPr marL="180975" indent="-180975" algn="just">
              <a:lnSpc>
                <a:spcPct val="90000"/>
              </a:lnSpc>
              <a:buFont typeface="Arial" charset="0"/>
              <a:buChar char="•"/>
              <a:tabLst>
                <a:tab pos="266700" algn="l"/>
              </a:tabLst>
            </a:pPr>
            <a:r>
              <a:rPr lang="es-MX" sz="1500"/>
              <a:t>¿Nuestras metas son alcanzables, son realistas, las hemos superado?</a:t>
            </a:r>
          </a:p>
          <a:p>
            <a:pPr marL="180975" indent="-180975" algn="just">
              <a:lnSpc>
                <a:spcPct val="90000"/>
              </a:lnSpc>
              <a:buFont typeface="Arial" charset="0"/>
              <a:buChar char="•"/>
              <a:tabLst>
                <a:tab pos="266700" algn="l"/>
              </a:tabLst>
            </a:pPr>
            <a:endParaRPr lang="es-MX" sz="1500"/>
          </a:p>
          <a:p>
            <a:pPr marL="180975" indent="-180975" algn="just">
              <a:lnSpc>
                <a:spcPct val="90000"/>
              </a:lnSpc>
              <a:buFont typeface="Arial" charset="0"/>
              <a:buChar char="•"/>
              <a:tabLst>
                <a:tab pos="266700" algn="l"/>
              </a:tabLst>
            </a:pPr>
            <a:r>
              <a:rPr lang="es-MX" sz="1500"/>
              <a:t>Entre otras.</a:t>
            </a:r>
          </a:p>
          <a:p>
            <a:pPr marL="180975" indent="-180975" algn="just">
              <a:lnSpc>
                <a:spcPct val="90000"/>
              </a:lnSpc>
              <a:buFont typeface="Arial" charset="0"/>
              <a:buChar char="•"/>
              <a:tabLst>
                <a:tab pos="266700" algn="l"/>
              </a:tabLst>
            </a:pPr>
            <a:endParaRPr lang="es-MX" sz="1500"/>
          </a:p>
        </p:txBody>
      </p:sp>
      <p:sp>
        <p:nvSpPr>
          <p:cNvPr id="11268" name="3 CuadroTexto"/>
          <p:cNvSpPr txBox="1">
            <a:spLocks noChangeArrowheads="1"/>
          </p:cNvSpPr>
          <p:nvPr/>
        </p:nvSpPr>
        <p:spPr bwMode="auto">
          <a:xfrm>
            <a:off x="857250" y="5500688"/>
            <a:ext cx="5262563" cy="369887"/>
          </a:xfrm>
          <a:prstGeom prst="rect">
            <a:avLst/>
          </a:prstGeom>
          <a:noFill/>
          <a:ln w="9525">
            <a:noFill/>
            <a:miter lim="800000"/>
            <a:headEnd/>
            <a:tailEnd/>
          </a:ln>
        </p:spPr>
        <p:txBody>
          <a:bodyPr wrap="none">
            <a:spAutoFit/>
          </a:bodyPr>
          <a:lstStyle/>
          <a:p>
            <a:r>
              <a:rPr lang="es-MX"/>
              <a:t>Habrá preguntas orientadoras por Eje Estratégico</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2500</TotalTime>
  <Words>876</Words>
  <Application>Microsoft Office PowerPoint</Application>
  <PresentationFormat>Presentación en pantalla (4:3)</PresentationFormat>
  <Paragraphs>277</Paragraphs>
  <Slides>15</Slides>
  <Notes>4</Notes>
  <HiddenSlides>0</HiddenSlides>
  <MMClips>0</MMClips>
  <ScaleCrop>false</ScaleCrop>
  <HeadingPairs>
    <vt:vector size="6" baseType="variant">
      <vt:variant>
        <vt:lpstr>Fuentes usadas</vt:lpstr>
      </vt:variant>
      <vt:variant>
        <vt:i4>2</vt:i4>
      </vt:variant>
      <vt:variant>
        <vt:lpstr>Tema</vt:lpstr>
      </vt:variant>
      <vt:variant>
        <vt:i4>2</vt:i4>
      </vt:variant>
      <vt:variant>
        <vt:lpstr>Títulos de diapositiva</vt:lpstr>
      </vt:variant>
      <vt:variant>
        <vt:i4>15</vt:i4>
      </vt:variant>
    </vt:vector>
  </HeadingPairs>
  <TitlesOfParts>
    <vt:vector size="19" baseType="lpstr">
      <vt:lpstr>Arial</vt:lpstr>
      <vt:lpstr>Calibri</vt:lpstr>
      <vt:lpstr>Diseño predeterminado</vt:lpstr>
      <vt:lpstr>1_Diseño predeterminado</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Mayola Haro</dc:creator>
  <cp:lastModifiedBy>9014802</cp:lastModifiedBy>
  <cp:revision>237</cp:revision>
  <dcterms:created xsi:type="dcterms:W3CDTF">2007-10-10T19:48:03Z</dcterms:created>
  <dcterms:modified xsi:type="dcterms:W3CDTF">2008-09-12T20:36:32Z</dcterms:modified>
</cp:coreProperties>
</file>