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87034-CB33-4B95-B932-4B4DFD41F08E}" type="datetimeFigureOut">
              <a:rPr lang="es-ES" smtClean="0"/>
              <a:pPr/>
              <a:t>15/10/2009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D6F2F-5D90-4D1C-AC86-178D5B4EE6B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87034-CB33-4B95-B932-4B4DFD41F08E}" type="datetimeFigureOut">
              <a:rPr lang="es-ES" smtClean="0"/>
              <a:pPr/>
              <a:t>15/10/2009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D6F2F-5D90-4D1C-AC86-178D5B4EE6B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87034-CB33-4B95-B932-4B4DFD41F08E}" type="datetimeFigureOut">
              <a:rPr lang="es-ES" smtClean="0"/>
              <a:pPr/>
              <a:t>15/10/2009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D6F2F-5D90-4D1C-AC86-178D5B4EE6B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87034-CB33-4B95-B932-4B4DFD41F08E}" type="datetimeFigureOut">
              <a:rPr lang="es-ES" smtClean="0"/>
              <a:pPr/>
              <a:t>15/10/2009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D6F2F-5D90-4D1C-AC86-178D5B4EE6B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87034-CB33-4B95-B932-4B4DFD41F08E}" type="datetimeFigureOut">
              <a:rPr lang="es-ES" smtClean="0"/>
              <a:pPr/>
              <a:t>15/10/2009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D6F2F-5D90-4D1C-AC86-178D5B4EE6B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87034-CB33-4B95-B932-4B4DFD41F08E}" type="datetimeFigureOut">
              <a:rPr lang="es-ES" smtClean="0"/>
              <a:pPr/>
              <a:t>15/10/2009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D6F2F-5D90-4D1C-AC86-178D5B4EE6B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87034-CB33-4B95-B932-4B4DFD41F08E}" type="datetimeFigureOut">
              <a:rPr lang="es-ES" smtClean="0"/>
              <a:pPr/>
              <a:t>15/10/2009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D6F2F-5D90-4D1C-AC86-178D5B4EE6B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87034-CB33-4B95-B932-4B4DFD41F08E}" type="datetimeFigureOut">
              <a:rPr lang="es-ES" smtClean="0"/>
              <a:pPr/>
              <a:t>15/10/2009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D6F2F-5D90-4D1C-AC86-178D5B4EE6B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87034-CB33-4B95-B932-4B4DFD41F08E}" type="datetimeFigureOut">
              <a:rPr lang="es-ES" smtClean="0"/>
              <a:pPr/>
              <a:t>15/10/2009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D6F2F-5D90-4D1C-AC86-178D5B4EE6B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87034-CB33-4B95-B932-4B4DFD41F08E}" type="datetimeFigureOut">
              <a:rPr lang="es-ES" smtClean="0"/>
              <a:pPr/>
              <a:t>15/10/2009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D6F2F-5D90-4D1C-AC86-178D5B4EE6B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87034-CB33-4B95-B932-4B4DFD41F08E}" type="datetimeFigureOut">
              <a:rPr lang="es-ES" smtClean="0"/>
              <a:pPr/>
              <a:t>15/10/2009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D6F2F-5D90-4D1C-AC86-178D5B4EE6B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87034-CB33-4B95-B932-4B4DFD41F08E}" type="datetimeFigureOut">
              <a:rPr lang="es-ES" smtClean="0"/>
              <a:pPr/>
              <a:t>15/10/2009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D6F2F-5D90-4D1C-AC86-178D5B4EE6B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428596" y="214290"/>
          <a:ext cx="8143930" cy="6286540"/>
        </p:xfrm>
        <a:graphic>
          <a:graphicData uri="http://schemas.openxmlformats.org/drawingml/2006/table">
            <a:tbl>
              <a:tblPr/>
              <a:tblGrid>
                <a:gridCol w="1071801"/>
                <a:gridCol w="667682"/>
                <a:gridCol w="1027874"/>
                <a:gridCol w="711605"/>
                <a:gridCol w="711605"/>
                <a:gridCol w="1265076"/>
                <a:gridCol w="790673"/>
                <a:gridCol w="632538"/>
                <a:gridCol w="1265076"/>
              </a:tblGrid>
              <a:tr h="500019"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s-ES" sz="85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Centros Universitarios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373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0720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Dependencia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373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Personal que labora en el área de Finanzas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373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Sueldos total (mensual)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373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No. URES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373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No. Chequeras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373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Presupuesto asignado por dependencia (solo gasto de operación)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373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No. Solicitudes de comprobación procesadas (Sep08-Sep09)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373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No. Proyectos Autorizados 2009 (Actualizado al 06-10-09)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373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Total de gastos por comprobar por dependencia (Actualizado al 21-08-09)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3735"/>
                    </a:solidFill>
                  </a:tcPr>
                </a:tc>
              </a:tr>
              <a:tr h="314298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CUAAD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109,016.94 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103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$              189,541,600 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2743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140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5,779,624.80 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298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CUCEA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29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161,183.04 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114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58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$              103,943,770 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6165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170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1,336,354.92 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298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CUCSH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73,648.93 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122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$              103,930,699 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4487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293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22,313,220.58 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298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CUCS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122,105.24 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154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39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      89,024,818 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6535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121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2,168,013.33 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298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8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CUCEI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45,411.46 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197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40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      87,499,278 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162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4298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8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CUCBA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136,413.26 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89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      54,150,784 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5910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169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1,991,980.01 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298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8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CUSUR 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45,217.86 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52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      92,859,465 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64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1,504,054.87 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4298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8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CUCSUR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45,217.86 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58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      68,900,134 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58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4,549,180.21 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4298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8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CUCOSTA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78,005.12 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86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      51,307,401 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3151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68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272,406.11 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298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8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CULAGOS 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35,844.52 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120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      49,739,356 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21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4298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8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CUALTOS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65,253.46 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81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      47,615,918 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1964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52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2,092,382.62 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298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8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CUCIENEGA 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70,399.33 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104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      43,853,752 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953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52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336,156.56 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298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8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CUVALLES 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54,257.22 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66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      42,703,872 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1381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48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      176.57 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298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8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CUNORTE 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$     30,579.98 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58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$                37,189,651 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1129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$         100,443.04 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298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UDEG VIRTUAL 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82,177.60 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29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      39,870,897 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4513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22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$         475,881.11 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357158" y="285728"/>
          <a:ext cx="8429684" cy="6202911"/>
        </p:xfrm>
        <a:graphic>
          <a:graphicData uri="http://schemas.openxmlformats.org/drawingml/2006/table">
            <a:tbl>
              <a:tblPr/>
              <a:tblGrid>
                <a:gridCol w="1079512"/>
                <a:gridCol w="706438"/>
                <a:gridCol w="1000132"/>
                <a:gridCol w="785818"/>
                <a:gridCol w="857256"/>
                <a:gridCol w="1143008"/>
                <a:gridCol w="928694"/>
                <a:gridCol w="785818"/>
                <a:gridCol w="1143008"/>
              </a:tblGrid>
              <a:tr h="338507"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s-ES" sz="85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Administración General</a:t>
                      </a:r>
                    </a:p>
                  </a:txBody>
                  <a:tcPr marL="6252" marR="6252" marT="6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373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6383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Dependencia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373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Personal que labora en el área de Finanzas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373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Sueldos total (mensual)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373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No. URES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373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No. Chequeras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373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Presupuesto asignado por dependencia (solo gasto de operación)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373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No. Solicitudes de comprobación procesadas (Sep08-Sep09)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373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No. Proyectos Autorizados 2009 (Actualizado al 06-10-09)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373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Total de gastos por comprobar por dependencia (Actualizado al 21-08-09)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3735"/>
                    </a:solidFill>
                  </a:tcPr>
                </a:tc>
              </a:tr>
              <a:tr h="232119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8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ACADÉMICA</a:t>
                      </a:r>
                    </a:p>
                  </a:txBody>
                  <a:tcPr marL="6252" marR="6252" marT="6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21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202,599.00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24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6252" marR="6252" marT="6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8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$              610,332,602 </a:t>
                      </a:r>
                    </a:p>
                  </a:txBody>
                  <a:tcPr marL="6252" marR="6252" marT="6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1836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37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888,437.18 </a:t>
                      </a:r>
                    </a:p>
                  </a:txBody>
                  <a:tcPr marL="6252" marR="6252" marT="6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119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8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FINANZAS </a:t>
                      </a:r>
                    </a:p>
                  </a:txBody>
                  <a:tcPr marL="6252" marR="6252" marT="6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27,415.68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252" marR="6252" marT="6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8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$              144,159,769 </a:t>
                      </a:r>
                    </a:p>
                  </a:txBody>
                  <a:tcPr marL="6252" marR="6252" marT="6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790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252" marR="6252" marT="6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775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8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MEDIOS </a:t>
                      </a:r>
                    </a:p>
                  </a:txBody>
                  <a:tcPr marL="6252" marR="6252" marT="6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$                79,590,696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23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406,417.79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2119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8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ADMINISTRATIVA</a:t>
                      </a:r>
                    </a:p>
                  </a:txBody>
                  <a:tcPr marL="6252" marR="6252" marT="6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124,362.92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6252" marR="6252" marT="6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      68,809,767 </a:t>
                      </a:r>
                    </a:p>
                  </a:txBody>
                  <a:tcPr marL="6252" marR="6252" marT="6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1241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24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252" marR="6252" marT="6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894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8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PLANEACION Y DESARROLLO INSTITUCIONAL </a:t>
                      </a:r>
                    </a:p>
                  </a:txBody>
                  <a:tcPr marL="6252" marR="6252" marT="6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6,672.40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$                68,270,379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45,540,163.19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8507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8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TECNOLOGIAS DE INFORMACION </a:t>
                      </a:r>
                    </a:p>
                  </a:txBody>
                  <a:tcPr marL="6252" marR="6252" marT="6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40,310.08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252" marR="6252" marT="6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      66,845,456 </a:t>
                      </a:r>
                    </a:p>
                  </a:txBody>
                  <a:tcPr marL="6252" marR="6252" marT="6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1197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22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252" marR="6252" marT="6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507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8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SERVICIOS A UNIVERSITARIOS</a:t>
                      </a:r>
                    </a:p>
                  </a:txBody>
                  <a:tcPr marL="6252" marR="6252" marT="6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31,905.48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6252" marR="6252" marT="6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      48,940,819 </a:t>
                      </a:r>
                    </a:p>
                  </a:txBody>
                  <a:tcPr marL="6252" marR="6252" marT="6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499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35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3,556,266.48 </a:t>
                      </a:r>
                    </a:p>
                  </a:txBody>
                  <a:tcPr marL="6252" marR="6252" marT="6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119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8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RECURSOS HUMANOS </a:t>
                      </a:r>
                    </a:p>
                  </a:txBody>
                  <a:tcPr marL="6252" marR="6252" marT="6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53,345.68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252" marR="6252" marT="6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      45,642,610 </a:t>
                      </a:r>
                    </a:p>
                  </a:txBody>
                  <a:tcPr marL="6252" marR="6252" marT="6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1117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1,604,370.00 </a:t>
                      </a:r>
                    </a:p>
                  </a:txBody>
                  <a:tcPr marL="6252" marR="6252" marT="6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119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8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CONTROL ESCOLAR </a:t>
                      </a:r>
                    </a:p>
                  </a:txBody>
                  <a:tcPr marL="6252" marR="6252" marT="6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14,853.60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252" marR="6252" marT="6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      38,048,433 </a:t>
                      </a:r>
                    </a:p>
                  </a:txBody>
                  <a:tcPr marL="6252" marR="6252" marT="6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565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8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$         280,000.00 </a:t>
                      </a:r>
                    </a:p>
                  </a:txBody>
                  <a:tcPr marL="6252" marR="6252" marT="6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507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8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SEGURIDAD UNIVERSITARIA </a:t>
                      </a:r>
                    </a:p>
                  </a:txBody>
                  <a:tcPr marL="6252" marR="6252" marT="6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28,185.36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252" marR="6252" marT="6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      24,855,104 </a:t>
                      </a:r>
                    </a:p>
                  </a:txBody>
                  <a:tcPr marL="6252" marR="6252" marT="6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221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8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$         108,068.66 </a:t>
                      </a:r>
                    </a:p>
                  </a:txBody>
                  <a:tcPr marL="6252" marR="6252" marT="6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894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8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COOPERACION E INTERNACIONALIZACION </a:t>
                      </a:r>
                    </a:p>
                  </a:txBody>
                  <a:tcPr marL="6252" marR="6252" marT="6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25,448.28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      17,850,324 </a:t>
                      </a:r>
                    </a:p>
                  </a:txBody>
                  <a:tcPr marL="6252" marR="6252" marT="6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699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8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252" marR="6252" marT="6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775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8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PATRIMONIO </a:t>
                      </a:r>
                    </a:p>
                  </a:txBody>
                  <a:tcPr marL="6252" marR="6252" marT="6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$                -  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      13,197,904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2119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8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ABOGADO GENERAL </a:t>
                      </a:r>
                    </a:p>
                  </a:txBody>
                  <a:tcPr marL="6252" marR="6252" marT="6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29,869.60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22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      10,983,648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2437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507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8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VINCULACION Y SERVICIO SOCIAL </a:t>
                      </a:r>
                    </a:p>
                  </a:txBody>
                  <a:tcPr marL="6252" marR="6252" marT="6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160,657.84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6252" marR="6252" marT="6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      10,676,973 </a:t>
                      </a:r>
                    </a:p>
                  </a:txBody>
                  <a:tcPr marL="6252" marR="6252" marT="6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2088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36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8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$       2,614,628.38 </a:t>
                      </a:r>
                    </a:p>
                  </a:txBody>
                  <a:tcPr marL="6252" marR="6252" marT="6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507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8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ESTUDIOS INCORPORADOS </a:t>
                      </a:r>
                    </a:p>
                  </a:txBody>
                  <a:tcPr marL="6252" marR="6252" marT="6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$      6,005.16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8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252" marR="6252" marT="6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8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$                 5,888,542 </a:t>
                      </a:r>
                    </a:p>
                  </a:txBody>
                  <a:tcPr marL="6252" marR="6252" marT="6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123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8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$         255,285.30 </a:t>
                      </a:r>
                    </a:p>
                  </a:txBody>
                  <a:tcPr marL="6252" marR="6252" marT="6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119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CONTRALORÍA GENERAL</a:t>
                      </a:r>
                    </a:p>
                  </a:txBody>
                  <a:tcPr marL="6252" marR="6252" marT="6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9,345.20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       3,573,215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378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894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TRANSPARENCIA Y ARCHIVO GENERAL</a:t>
                      </a:r>
                    </a:p>
                  </a:txBody>
                  <a:tcPr marL="6252" marR="6252" marT="6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13,005.10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       1,707,045 </a:t>
                      </a:r>
                    </a:p>
                  </a:txBody>
                  <a:tcPr marL="6252" marR="6252" marT="6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301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8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252" marR="6252" marT="6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586</Words>
  <Application>Microsoft Office PowerPoint</Application>
  <PresentationFormat>Presentación en pantalla (4:3)</PresentationFormat>
  <Paragraphs>308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Diapositiva 2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 </dc:creator>
  <cp:lastModifiedBy> </cp:lastModifiedBy>
  <cp:revision>2</cp:revision>
  <dcterms:created xsi:type="dcterms:W3CDTF">2009-10-16T01:37:19Z</dcterms:created>
  <dcterms:modified xsi:type="dcterms:W3CDTF">2009-10-16T02:20:14Z</dcterms:modified>
</cp:coreProperties>
</file>