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11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87034-CB33-4B95-B932-4B4DFD41F08E}" type="datetimeFigureOut">
              <a:rPr lang="es-ES" smtClean="0"/>
              <a:pPr/>
              <a:t>15/10/2009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D6F2F-5D90-4D1C-AC86-178D5B4EE6BF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87034-CB33-4B95-B932-4B4DFD41F08E}" type="datetimeFigureOut">
              <a:rPr lang="es-ES" smtClean="0"/>
              <a:pPr/>
              <a:t>15/10/2009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D6F2F-5D90-4D1C-AC86-178D5B4EE6BF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87034-CB33-4B95-B932-4B4DFD41F08E}" type="datetimeFigureOut">
              <a:rPr lang="es-ES" smtClean="0"/>
              <a:pPr/>
              <a:t>15/10/2009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D6F2F-5D90-4D1C-AC86-178D5B4EE6BF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87034-CB33-4B95-B932-4B4DFD41F08E}" type="datetimeFigureOut">
              <a:rPr lang="es-ES" smtClean="0"/>
              <a:pPr/>
              <a:t>15/10/2009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D6F2F-5D90-4D1C-AC86-178D5B4EE6BF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87034-CB33-4B95-B932-4B4DFD41F08E}" type="datetimeFigureOut">
              <a:rPr lang="es-ES" smtClean="0"/>
              <a:pPr/>
              <a:t>15/10/2009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D6F2F-5D90-4D1C-AC86-178D5B4EE6BF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87034-CB33-4B95-B932-4B4DFD41F08E}" type="datetimeFigureOut">
              <a:rPr lang="es-ES" smtClean="0"/>
              <a:pPr/>
              <a:t>15/10/2009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D6F2F-5D90-4D1C-AC86-178D5B4EE6BF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87034-CB33-4B95-B932-4B4DFD41F08E}" type="datetimeFigureOut">
              <a:rPr lang="es-ES" smtClean="0"/>
              <a:pPr/>
              <a:t>15/10/2009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D6F2F-5D90-4D1C-AC86-178D5B4EE6BF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87034-CB33-4B95-B932-4B4DFD41F08E}" type="datetimeFigureOut">
              <a:rPr lang="es-ES" smtClean="0"/>
              <a:pPr/>
              <a:t>15/10/2009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D6F2F-5D90-4D1C-AC86-178D5B4EE6BF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87034-CB33-4B95-B932-4B4DFD41F08E}" type="datetimeFigureOut">
              <a:rPr lang="es-ES" smtClean="0"/>
              <a:pPr/>
              <a:t>15/10/2009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D6F2F-5D90-4D1C-AC86-178D5B4EE6BF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87034-CB33-4B95-B932-4B4DFD41F08E}" type="datetimeFigureOut">
              <a:rPr lang="es-ES" smtClean="0"/>
              <a:pPr/>
              <a:t>15/10/2009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D6F2F-5D90-4D1C-AC86-178D5B4EE6BF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87034-CB33-4B95-B932-4B4DFD41F08E}" type="datetimeFigureOut">
              <a:rPr lang="es-ES" smtClean="0"/>
              <a:pPr/>
              <a:t>15/10/2009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D6F2F-5D90-4D1C-AC86-178D5B4EE6BF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A87034-CB33-4B95-B932-4B4DFD41F08E}" type="datetimeFigureOut">
              <a:rPr lang="es-ES" smtClean="0"/>
              <a:pPr/>
              <a:t>15/10/2009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ED6F2F-5D90-4D1C-AC86-178D5B4EE6BF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4 Tabla"/>
          <p:cNvGraphicFramePr>
            <a:graphicFrameLocks noGrp="1"/>
          </p:cNvGraphicFramePr>
          <p:nvPr/>
        </p:nvGraphicFramePr>
        <p:xfrm>
          <a:off x="428596" y="214290"/>
          <a:ext cx="8143930" cy="6286540"/>
        </p:xfrm>
        <a:graphic>
          <a:graphicData uri="http://schemas.openxmlformats.org/drawingml/2006/table">
            <a:tbl>
              <a:tblPr/>
              <a:tblGrid>
                <a:gridCol w="1071801"/>
                <a:gridCol w="667682"/>
                <a:gridCol w="1027874"/>
                <a:gridCol w="711605"/>
                <a:gridCol w="711605"/>
                <a:gridCol w="1265076"/>
                <a:gridCol w="790673"/>
                <a:gridCol w="632538"/>
                <a:gridCol w="1265076"/>
              </a:tblGrid>
              <a:tr h="500019">
                <a:tc gridSpan="9">
                  <a:txBody>
                    <a:bodyPr/>
                    <a:lstStyle/>
                    <a:p>
                      <a:pPr algn="ctr" rtl="0" fontAlgn="b"/>
                      <a:r>
                        <a:rPr lang="es-ES" sz="850" b="1" i="0" u="none" strike="noStrike" dirty="0">
                          <a:solidFill>
                            <a:srgbClr val="FFFFFF"/>
                          </a:solidFill>
                          <a:latin typeface="Arial"/>
                        </a:rPr>
                        <a:t>Centros Universitarios</a:t>
                      </a:r>
                    </a:p>
                  </a:txBody>
                  <a:tcPr marL="8467" marR="8467" marT="84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373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1072051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850" b="1" i="0" u="none" strike="noStrike" dirty="0">
                          <a:solidFill>
                            <a:srgbClr val="FFFFFF"/>
                          </a:solidFill>
                          <a:latin typeface="Arial"/>
                        </a:rPr>
                        <a:t>Dependencia</a:t>
                      </a:r>
                    </a:p>
                  </a:txBody>
                  <a:tcPr marL="8467" marR="8467" marT="84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373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850" b="1" i="0" u="none" strike="noStrike">
                          <a:solidFill>
                            <a:srgbClr val="FFFFFF"/>
                          </a:solidFill>
                          <a:latin typeface="Arial"/>
                        </a:rPr>
                        <a:t>Personal que labora en el área de Finanzas</a:t>
                      </a:r>
                    </a:p>
                  </a:txBody>
                  <a:tcPr marL="8467" marR="8467" marT="84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373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850" b="1" i="0" u="none" strike="noStrike">
                          <a:solidFill>
                            <a:srgbClr val="FFFFFF"/>
                          </a:solidFill>
                          <a:latin typeface="Arial"/>
                        </a:rPr>
                        <a:t>Sueldos total (mensual)</a:t>
                      </a:r>
                    </a:p>
                  </a:txBody>
                  <a:tcPr marL="8467" marR="8467" marT="84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373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850" b="1" i="0" u="none" strike="noStrike">
                          <a:solidFill>
                            <a:srgbClr val="FFFFFF"/>
                          </a:solidFill>
                          <a:latin typeface="Arial"/>
                        </a:rPr>
                        <a:t>No. URES</a:t>
                      </a:r>
                    </a:p>
                  </a:txBody>
                  <a:tcPr marL="8467" marR="8467" marT="84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373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850" b="1" i="0" u="none" strike="noStrike" dirty="0">
                          <a:solidFill>
                            <a:srgbClr val="FFFFFF"/>
                          </a:solidFill>
                          <a:latin typeface="Arial"/>
                        </a:rPr>
                        <a:t>No. Chequeras</a:t>
                      </a:r>
                    </a:p>
                  </a:txBody>
                  <a:tcPr marL="8467" marR="8467" marT="84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373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850" b="1" i="0" u="none" strike="noStrike">
                          <a:solidFill>
                            <a:srgbClr val="FFFFFF"/>
                          </a:solidFill>
                          <a:latin typeface="Arial"/>
                        </a:rPr>
                        <a:t>Presupuesto asignado por dependencia (solo gasto de operación)</a:t>
                      </a:r>
                    </a:p>
                  </a:txBody>
                  <a:tcPr marL="8467" marR="8467" marT="84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373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850" b="1" i="0" u="none" strike="noStrike">
                          <a:solidFill>
                            <a:srgbClr val="FFFFFF"/>
                          </a:solidFill>
                          <a:latin typeface="Arial"/>
                        </a:rPr>
                        <a:t>No. Solicitudes de comprobación procesadas (Sep08-Sep09)</a:t>
                      </a:r>
                    </a:p>
                  </a:txBody>
                  <a:tcPr marL="8467" marR="8467" marT="84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373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850" b="1" i="0" u="none" strike="noStrike">
                          <a:solidFill>
                            <a:srgbClr val="FFFFFF"/>
                          </a:solidFill>
                          <a:latin typeface="Arial"/>
                        </a:rPr>
                        <a:t>No. Proyectos Autorizados 2009 (Actualizado al 06-10-09)</a:t>
                      </a:r>
                    </a:p>
                  </a:txBody>
                  <a:tcPr marL="8467" marR="8467" marT="84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373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850" b="1" i="0" u="none" strike="noStrike">
                          <a:solidFill>
                            <a:srgbClr val="FFFFFF"/>
                          </a:solidFill>
                          <a:latin typeface="Arial"/>
                        </a:rPr>
                        <a:t>Total de gastos por comprobar por dependencia (Actualizado al 21-08-09)</a:t>
                      </a:r>
                    </a:p>
                  </a:txBody>
                  <a:tcPr marL="8467" marR="8467" marT="84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3735"/>
                    </a:solidFill>
                  </a:tcPr>
                </a:tc>
              </a:tr>
              <a:tr h="314298">
                <a:tc>
                  <a:txBody>
                    <a:bodyPr/>
                    <a:lstStyle/>
                    <a:p>
                      <a:pPr algn="l" rtl="0" fontAlgn="b"/>
                      <a:r>
                        <a:rPr lang="es-ES" sz="85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CUAAD</a:t>
                      </a:r>
                    </a:p>
                  </a:txBody>
                  <a:tcPr marL="8467" marR="8467" marT="84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85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10</a:t>
                      </a:r>
                    </a:p>
                  </a:txBody>
                  <a:tcPr marL="8467" marR="8467" marT="84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85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$   109,016.94 </a:t>
                      </a:r>
                    </a:p>
                  </a:txBody>
                  <a:tcPr marL="8467" marR="8467" marT="84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85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103</a:t>
                      </a:r>
                    </a:p>
                  </a:txBody>
                  <a:tcPr marL="8467" marR="8467" marT="84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85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10</a:t>
                      </a:r>
                    </a:p>
                  </a:txBody>
                  <a:tcPr marL="8467" marR="8467" marT="84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85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$              189,541,600 </a:t>
                      </a:r>
                    </a:p>
                  </a:txBody>
                  <a:tcPr marL="8467" marR="8467" marT="84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85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2743</a:t>
                      </a:r>
                    </a:p>
                  </a:txBody>
                  <a:tcPr marL="8467" marR="8467" marT="84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85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140</a:t>
                      </a:r>
                    </a:p>
                  </a:txBody>
                  <a:tcPr marL="8467" marR="8467" marT="84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85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$       5,779,624.80 </a:t>
                      </a:r>
                    </a:p>
                  </a:txBody>
                  <a:tcPr marL="8467" marR="8467" marT="84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4298">
                <a:tc>
                  <a:txBody>
                    <a:bodyPr/>
                    <a:lstStyle/>
                    <a:p>
                      <a:pPr algn="l" rtl="0" fontAlgn="b"/>
                      <a:r>
                        <a:rPr lang="es-ES" sz="85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CUCEA</a:t>
                      </a:r>
                    </a:p>
                  </a:txBody>
                  <a:tcPr marL="8467" marR="8467" marT="84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85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29</a:t>
                      </a:r>
                    </a:p>
                  </a:txBody>
                  <a:tcPr marL="8467" marR="8467" marT="84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85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$   161,183.04 </a:t>
                      </a:r>
                    </a:p>
                  </a:txBody>
                  <a:tcPr marL="8467" marR="8467" marT="84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85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114</a:t>
                      </a:r>
                    </a:p>
                  </a:txBody>
                  <a:tcPr marL="8467" marR="8467" marT="84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85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58</a:t>
                      </a:r>
                    </a:p>
                  </a:txBody>
                  <a:tcPr marL="8467" marR="8467" marT="84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85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$              103,943,770 </a:t>
                      </a:r>
                    </a:p>
                  </a:txBody>
                  <a:tcPr marL="8467" marR="8467" marT="84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85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6165</a:t>
                      </a:r>
                    </a:p>
                  </a:txBody>
                  <a:tcPr marL="8467" marR="8467" marT="84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85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170</a:t>
                      </a:r>
                    </a:p>
                  </a:txBody>
                  <a:tcPr marL="8467" marR="8467" marT="84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85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$       1,336,354.92 </a:t>
                      </a:r>
                    </a:p>
                  </a:txBody>
                  <a:tcPr marL="8467" marR="8467" marT="84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4298">
                <a:tc>
                  <a:txBody>
                    <a:bodyPr/>
                    <a:lstStyle/>
                    <a:p>
                      <a:pPr algn="l" rtl="0" fontAlgn="b"/>
                      <a:r>
                        <a:rPr lang="es-ES" sz="85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CUCSH</a:t>
                      </a:r>
                    </a:p>
                  </a:txBody>
                  <a:tcPr marL="8467" marR="8467" marT="84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85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12</a:t>
                      </a:r>
                    </a:p>
                  </a:txBody>
                  <a:tcPr marL="8467" marR="8467" marT="84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85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$     73,648.93 </a:t>
                      </a:r>
                    </a:p>
                  </a:txBody>
                  <a:tcPr marL="8467" marR="8467" marT="84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85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122</a:t>
                      </a:r>
                    </a:p>
                  </a:txBody>
                  <a:tcPr marL="8467" marR="8467" marT="84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85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14</a:t>
                      </a:r>
                    </a:p>
                  </a:txBody>
                  <a:tcPr marL="8467" marR="8467" marT="84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85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$              103,930,699 </a:t>
                      </a:r>
                    </a:p>
                  </a:txBody>
                  <a:tcPr marL="8467" marR="8467" marT="84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85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4487</a:t>
                      </a:r>
                    </a:p>
                  </a:txBody>
                  <a:tcPr marL="8467" marR="8467" marT="84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85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293</a:t>
                      </a:r>
                    </a:p>
                  </a:txBody>
                  <a:tcPr marL="8467" marR="8467" marT="84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85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$     22,313,220.58 </a:t>
                      </a:r>
                    </a:p>
                  </a:txBody>
                  <a:tcPr marL="8467" marR="8467" marT="84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4298">
                <a:tc>
                  <a:txBody>
                    <a:bodyPr/>
                    <a:lstStyle/>
                    <a:p>
                      <a:pPr algn="l" rtl="0" fontAlgn="b"/>
                      <a:r>
                        <a:rPr lang="es-ES" sz="85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CUCS</a:t>
                      </a:r>
                    </a:p>
                  </a:txBody>
                  <a:tcPr marL="8467" marR="8467" marT="84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85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20</a:t>
                      </a:r>
                    </a:p>
                  </a:txBody>
                  <a:tcPr marL="8467" marR="8467" marT="84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85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$   122,105.24 </a:t>
                      </a:r>
                    </a:p>
                  </a:txBody>
                  <a:tcPr marL="8467" marR="8467" marT="84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85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154</a:t>
                      </a:r>
                    </a:p>
                  </a:txBody>
                  <a:tcPr marL="8467" marR="8467" marT="84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85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39</a:t>
                      </a:r>
                    </a:p>
                  </a:txBody>
                  <a:tcPr marL="8467" marR="8467" marT="84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85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$                89,024,818 </a:t>
                      </a:r>
                    </a:p>
                  </a:txBody>
                  <a:tcPr marL="8467" marR="8467" marT="84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85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6535</a:t>
                      </a:r>
                    </a:p>
                  </a:txBody>
                  <a:tcPr marL="8467" marR="8467" marT="84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85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121</a:t>
                      </a:r>
                    </a:p>
                  </a:txBody>
                  <a:tcPr marL="8467" marR="8467" marT="84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85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$       2,168,013.33 </a:t>
                      </a:r>
                    </a:p>
                  </a:txBody>
                  <a:tcPr marL="8467" marR="8467" marT="84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4298">
                <a:tc>
                  <a:txBody>
                    <a:bodyPr/>
                    <a:lstStyle/>
                    <a:p>
                      <a:pPr algn="l" rtl="0" fontAlgn="b"/>
                      <a:r>
                        <a:rPr lang="es-ES" sz="85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CUCEI</a:t>
                      </a:r>
                    </a:p>
                  </a:txBody>
                  <a:tcPr marL="8467" marR="8467" marT="84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85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</a:t>
                      </a:r>
                    </a:p>
                  </a:txBody>
                  <a:tcPr marL="8467" marR="8467" marT="84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85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$     45,411.46 </a:t>
                      </a:r>
                    </a:p>
                  </a:txBody>
                  <a:tcPr marL="8467" marR="8467" marT="84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85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197</a:t>
                      </a:r>
                    </a:p>
                  </a:txBody>
                  <a:tcPr marL="8467" marR="8467" marT="84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85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40</a:t>
                      </a:r>
                    </a:p>
                  </a:txBody>
                  <a:tcPr marL="8467" marR="8467" marT="84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85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$                87,499,278 </a:t>
                      </a:r>
                    </a:p>
                  </a:txBody>
                  <a:tcPr marL="8467" marR="8467" marT="84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85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8467" marR="8467" marT="84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85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162</a:t>
                      </a:r>
                    </a:p>
                  </a:txBody>
                  <a:tcPr marL="8467" marR="8467" marT="84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85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8467" marR="8467" marT="84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14298">
                <a:tc>
                  <a:txBody>
                    <a:bodyPr/>
                    <a:lstStyle/>
                    <a:p>
                      <a:pPr algn="l" rtl="0" fontAlgn="b"/>
                      <a:r>
                        <a:rPr lang="es-ES" sz="85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CUCBA</a:t>
                      </a:r>
                    </a:p>
                  </a:txBody>
                  <a:tcPr marL="8467" marR="8467" marT="84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85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13</a:t>
                      </a:r>
                    </a:p>
                  </a:txBody>
                  <a:tcPr marL="8467" marR="8467" marT="84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85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$   136,413.26 </a:t>
                      </a:r>
                    </a:p>
                  </a:txBody>
                  <a:tcPr marL="8467" marR="8467" marT="84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85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89</a:t>
                      </a:r>
                    </a:p>
                  </a:txBody>
                  <a:tcPr marL="8467" marR="8467" marT="84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85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19</a:t>
                      </a:r>
                    </a:p>
                  </a:txBody>
                  <a:tcPr marL="8467" marR="8467" marT="84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85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$                54,150,784 </a:t>
                      </a:r>
                    </a:p>
                  </a:txBody>
                  <a:tcPr marL="8467" marR="8467" marT="84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85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5910</a:t>
                      </a:r>
                    </a:p>
                  </a:txBody>
                  <a:tcPr marL="8467" marR="8467" marT="84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85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169</a:t>
                      </a:r>
                    </a:p>
                  </a:txBody>
                  <a:tcPr marL="8467" marR="8467" marT="84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85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$       1,991,980.01 </a:t>
                      </a:r>
                    </a:p>
                  </a:txBody>
                  <a:tcPr marL="8467" marR="8467" marT="84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4298">
                <a:tc>
                  <a:txBody>
                    <a:bodyPr/>
                    <a:lstStyle/>
                    <a:p>
                      <a:pPr algn="l" rtl="0" fontAlgn="b"/>
                      <a:r>
                        <a:rPr lang="es-ES" sz="85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CUSUR </a:t>
                      </a:r>
                    </a:p>
                  </a:txBody>
                  <a:tcPr marL="8467" marR="8467" marT="84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85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</a:t>
                      </a:r>
                    </a:p>
                  </a:txBody>
                  <a:tcPr marL="8467" marR="8467" marT="84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85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$     45,217.86 </a:t>
                      </a:r>
                    </a:p>
                  </a:txBody>
                  <a:tcPr marL="8467" marR="8467" marT="84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85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52</a:t>
                      </a:r>
                    </a:p>
                  </a:txBody>
                  <a:tcPr marL="8467" marR="8467" marT="84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85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14</a:t>
                      </a:r>
                    </a:p>
                  </a:txBody>
                  <a:tcPr marL="8467" marR="8467" marT="84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85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$                92,859,465 </a:t>
                      </a:r>
                    </a:p>
                  </a:txBody>
                  <a:tcPr marL="8467" marR="8467" marT="84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85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8467" marR="8467" marT="84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85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64</a:t>
                      </a:r>
                    </a:p>
                  </a:txBody>
                  <a:tcPr marL="8467" marR="8467" marT="84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85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$       1,504,054.87 </a:t>
                      </a:r>
                    </a:p>
                  </a:txBody>
                  <a:tcPr marL="8467" marR="8467" marT="84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14298">
                <a:tc>
                  <a:txBody>
                    <a:bodyPr/>
                    <a:lstStyle/>
                    <a:p>
                      <a:pPr algn="l" rtl="0" fontAlgn="b"/>
                      <a:r>
                        <a:rPr lang="es-ES" sz="85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CUCSUR</a:t>
                      </a:r>
                    </a:p>
                  </a:txBody>
                  <a:tcPr marL="8467" marR="8467" marT="84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85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</a:t>
                      </a:r>
                    </a:p>
                  </a:txBody>
                  <a:tcPr marL="8467" marR="8467" marT="84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85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$     45,217.86 </a:t>
                      </a:r>
                    </a:p>
                  </a:txBody>
                  <a:tcPr marL="8467" marR="8467" marT="84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85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58</a:t>
                      </a:r>
                    </a:p>
                  </a:txBody>
                  <a:tcPr marL="8467" marR="8467" marT="84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85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7</a:t>
                      </a:r>
                    </a:p>
                  </a:txBody>
                  <a:tcPr marL="8467" marR="8467" marT="84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85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$                68,900,134 </a:t>
                      </a:r>
                    </a:p>
                  </a:txBody>
                  <a:tcPr marL="8467" marR="8467" marT="84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85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8467" marR="8467" marT="84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85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58</a:t>
                      </a:r>
                    </a:p>
                  </a:txBody>
                  <a:tcPr marL="8467" marR="8467" marT="84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85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$       4,549,180.21 </a:t>
                      </a:r>
                    </a:p>
                  </a:txBody>
                  <a:tcPr marL="8467" marR="8467" marT="84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14298">
                <a:tc>
                  <a:txBody>
                    <a:bodyPr/>
                    <a:lstStyle/>
                    <a:p>
                      <a:pPr algn="l" rtl="0" fontAlgn="b"/>
                      <a:r>
                        <a:rPr lang="es-ES" sz="85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CUCOSTA</a:t>
                      </a:r>
                    </a:p>
                  </a:txBody>
                  <a:tcPr marL="8467" marR="8467" marT="84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85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10</a:t>
                      </a:r>
                    </a:p>
                  </a:txBody>
                  <a:tcPr marL="8467" marR="8467" marT="84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85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$     78,005.12 </a:t>
                      </a:r>
                    </a:p>
                  </a:txBody>
                  <a:tcPr marL="8467" marR="8467" marT="84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85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86</a:t>
                      </a:r>
                    </a:p>
                  </a:txBody>
                  <a:tcPr marL="8467" marR="8467" marT="84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85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7</a:t>
                      </a:r>
                    </a:p>
                  </a:txBody>
                  <a:tcPr marL="8467" marR="8467" marT="84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85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$                51,307,401 </a:t>
                      </a:r>
                    </a:p>
                  </a:txBody>
                  <a:tcPr marL="8467" marR="8467" marT="84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85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3151</a:t>
                      </a:r>
                    </a:p>
                  </a:txBody>
                  <a:tcPr marL="8467" marR="8467" marT="84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85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68</a:t>
                      </a:r>
                    </a:p>
                  </a:txBody>
                  <a:tcPr marL="8467" marR="8467" marT="84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85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$         272,406.11 </a:t>
                      </a:r>
                    </a:p>
                  </a:txBody>
                  <a:tcPr marL="8467" marR="8467" marT="84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4298">
                <a:tc>
                  <a:txBody>
                    <a:bodyPr/>
                    <a:lstStyle/>
                    <a:p>
                      <a:pPr algn="l" rtl="0" fontAlgn="b"/>
                      <a:r>
                        <a:rPr lang="es-ES" sz="85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CULAGOS </a:t>
                      </a:r>
                    </a:p>
                  </a:txBody>
                  <a:tcPr marL="8467" marR="8467" marT="84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85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</a:t>
                      </a:r>
                    </a:p>
                  </a:txBody>
                  <a:tcPr marL="8467" marR="8467" marT="84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85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$     35,844.52 </a:t>
                      </a:r>
                    </a:p>
                  </a:txBody>
                  <a:tcPr marL="8467" marR="8467" marT="84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85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120</a:t>
                      </a:r>
                    </a:p>
                  </a:txBody>
                  <a:tcPr marL="8467" marR="8467" marT="84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85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13</a:t>
                      </a:r>
                    </a:p>
                  </a:txBody>
                  <a:tcPr marL="8467" marR="8467" marT="84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85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$                49,739,356 </a:t>
                      </a:r>
                    </a:p>
                  </a:txBody>
                  <a:tcPr marL="8467" marR="8467" marT="84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85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8467" marR="8467" marT="84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85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21</a:t>
                      </a:r>
                    </a:p>
                  </a:txBody>
                  <a:tcPr marL="8467" marR="8467" marT="84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85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8467" marR="8467" marT="84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14298">
                <a:tc>
                  <a:txBody>
                    <a:bodyPr/>
                    <a:lstStyle/>
                    <a:p>
                      <a:pPr algn="l" rtl="0" fontAlgn="b"/>
                      <a:r>
                        <a:rPr lang="es-ES" sz="85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CUALTOS</a:t>
                      </a:r>
                    </a:p>
                  </a:txBody>
                  <a:tcPr marL="8467" marR="8467" marT="84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85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8</a:t>
                      </a:r>
                    </a:p>
                  </a:txBody>
                  <a:tcPr marL="8467" marR="8467" marT="84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85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$     65,253.46 </a:t>
                      </a:r>
                    </a:p>
                  </a:txBody>
                  <a:tcPr marL="8467" marR="8467" marT="84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85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81</a:t>
                      </a:r>
                    </a:p>
                  </a:txBody>
                  <a:tcPr marL="8467" marR="8467" marT="84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85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</a:t>
                      </a:r>
                    </a:p>
                  </a:txBody>
                  <a:tcPr marL="8467" marR="8467" marT="84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85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$                47,615,918 </a:t>
                      </a:r>
                    </a:p>
                  </a:txBody>
                  <a:tcPr marL="8467" marR="8467" marT="84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85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1964</a:t>
                      </a:r>
                    </a:p>
                  </a:txBody>
                  <a:tcPr marL="8467" marR="8467" marT="84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85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52</a:t>
                      </a:r>
                    </a:p>
                  </a:txBody>
                  <a:tcPr marL="8467" marR="8467" marT="84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85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$       2,092,382.62 </a:t>
                      </a:r>
                    </a:p>
                  </a:txBody>
                  <a:tcPr marL="8467" marR="8467" marT="84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4298">
                <a:tc>
                  <a:txBody>
                    <a:bodyPr/>
                    <a:lstStyle/>
                    <a:p>
                      <a:pPr algn="l" rtl="0" fontAlgn="b"/>
                      <a:r>
                        <a:rPr lang="es-ES" sz="85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CUCIENEGA </a:t>
                      </a:r>
                    </a:p>
                  </a:txBody>
                  <a:tcPr marL="8467" marR="8467" marT="84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85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7</a:t>
                      </a:r>
                    </a:p>
                  </a:txBody>
                  <a:tcPr marL="8467" marR="8467" marT="84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85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$     70,399.33 </a:t>
                      </a:r>
                    </a:p>
                  </a:txBody>
                  <a:tcPr marL="8467" marR="8467" marT="84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85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104</a:t>
                      </a:r>
                    </a:p>
                  </a:txBody>
                  <a:tcPr marL="8467" marR="8467" marT="84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85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5</a:t>
                      </a:r>
                    </a:p>
                  </a:txBody>
                  <a:tcPr marL="8467" marR="8467" marT="84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85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$                43,853,752 </a:t>
                      </a:r>
                    </a:p>
                  </a:txBody>
                  <a:tcPr marL="8467" marR="8467" marT="84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85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953</a:t>
                      </a:r>
                    </a:p>
                  </a:txBody>
                  <a:tcPr marL="8467" marR="8467" marT="84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85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52</a:t>
                      </a:r>
                    </a:p>
                  </a:txBody>
                  <a:tcPr marL="8467" marR="8467" marT="84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85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$         336,156.56 </a:t>
                      </a:r>
                    </a:p>
                  </a:txBody>
                  <a:tcPr marL="8467" marR="8467" marT="84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4298">
                <a:tc>
                  <a:txBody>
                    <a:bodyPr/>
                    <a:lstStyle/>
                    <a:p>
                      <a:pPr algn="l" rtl="0" fontAlgn="b"/>
                      <a:r>
                        <a:rPr lang="es-ES" sz="85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CUVALLES </a:t>
                      </a:r>
                    </a:p>
                  </a:txBody>
                  <a:tcPr marL="8467" marR="8467" marT="84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85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6</a:t>
                      </a:r>
                    </a:p>
                  </a:txBody>
                  <a:tcPr marL="8467" marR="8467" marT="84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85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$     54,257.22 </a:t>
                      </a:r>
                    </a:p>
                  </a:txBody>
                  <a:tcPr marL="8467" marR="8467" marT="84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85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66</a:t>
                      </a:r>
                    </a:p>
                  </a:txBody>
                  <a:tcPr marL="8467" marR="8467" marT="84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85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 marL="8467" marR="8467" marT="84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85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$                42,703,872 </a:t>
                      </a:r>
                    </a:p>
                  </a:txBody>
                  <a:tcPr marL="8467" marR="8467" marT="84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85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1381</a:t>
                      </a:r>
                    </a:p>
                  </a:txBody>
                  <a:tcPr marL="8467" marR="8467" marT="84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85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48</a:t>
                      </a:r>
                    </a:p>
                  </a:txBody>
                  <a:tcPr marL="8467" marR="8467" marT="84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85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$                176.57 </a:t>
                      </a:r>
                    </a:p>
                  </a:txBody>
                  <a:tcPr marL="8467" marR="8467" marT="84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4298">
                <a:tc>
                  <a:txBody>
                    <a:bodyPr/>
                    <a:lstStyle/>
                    <a:p>
                      <a:pPr algn="l" rtl="0" fontAlgn="b"/>
                      <a:r>
                        <a:rPr lang="es-ES" sz="85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CUNORTE </a:t>
                      </a:r>
                    </a:p>
                  </a:txBody>
                  <a:tcPr marL="8467" marR="8467" marT="84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85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3</a:t>
                      </a:r>
                    </a:p>
                  </a:txBody>
                  <a:tcPr marL="8467" marR="8467" marT="84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85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$     30,579.98 </a:t>
                      </a:r>
                    </a:p>
                  </a:txBody>
                  <a:tcPr marL="8467" marR="8467" marT="84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85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58</a:t>
                      </a:r>
                    </a:p>
                  </a:txBody>
                  <a:tcPr marL="8467" marR="8467" marT="84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85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 marL="8467" marR="8467" marT="84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85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$                37,189,651 </a:t>
                      </a:r>
                    </a:p>
                  </a:txBody>
                  <a:tcPr marL="8467" marR="8467" marT="84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85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1129</a:t>
                      </a:r>
                    </a:p>
                  </a:txBody>
                  <a:tcPr marL="8467" marR="8467" marT="84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85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15</a:t>
                      </a:r>
                    </a:p>
                  </a:txBody>
                  <a:tcPr marL="8467" marR="8467" marT="84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85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$         100,443.04 </a:t>
                      </a:r>
                    </a:p>
                  </a:txBody>
                  <a:tcPr marL="8467" marR="8467" marT="84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4298">
                <a:tc>
                  <a:txBody>
                    <a:bodyPr/>
                    <a:lstStyle/>
                    <a:p>
                      <a:pPr algn="l" rtl="0" fontAlgn="b"/>
                      <a:r>
                        <a:rPr lang="es-ES" sz="85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UDEG VIRTUAL </a:t>
                      </a:r>
                    </a:p>
                  </a:txBody>
                  <a:tcPr marL="8467" marR="8467" marT="84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85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6</a:t>
                      </a:r>
                    </a:p>
                  </a:txBody>
                  <a:tcPr marL="8467" marR="8467" marT="84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85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$     82,177.60 </a:t>
                      </a:r>
                    </a:p>
                  </a:txBody>
                  <a:tcPr marL="8467" marR="8467" marT="84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85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29</a:t>
                      </a:r>
                    </a:p>
                  </a:txBody>
                  <a:tcPr marL="8467" marR="8467" marT="84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85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</a:t>
                      </a:r>
                    </a:p>
                  </a:txBody>
                  <a:tcPr marL="8467" marR="8467" marT="84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85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$                39,870,897 </a:t>
                      </a:r>
                    </a:p>
                  </a:txBody>
                  <a:tcPr marL="8467" marR="8467" marT="84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85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4513</a:t>
                      </a:r>
                    </a:p>
                  </a:txBody>
                  <a:tcPr marL="8467" marR="8467" marT="84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85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22</a:t>
                      </a:r>
                    </a:p>
                  </a:txBody>
                  <a:tcPr marL="8467" marR="8467" marT="84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85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$         475,881.11 </a:t>
                      </a:r>
                    </a:p>
                  </a:txBody>
                  <a:tcPr marL="8467" marR="8467" marT="84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1 Tabla"/>
          <p:cNvGraphicFramePr>
            <a:graphicFrameLocks noGrp="1"/>
          </p:cNvGraphicFramePr>
          <p:nvPr/>
        </p:nvGraphicFramePr>
        <p:xfrm>
          <a:off x="357158" y="285728"/>
          <a:ext cx="8429684" cy="6202911"/>
        </p:xfrm>
        <a:graphic>
          <a:graphicData uri="http://schemas.openxmlformats.org/drawingml/2006/table">
            <a:tbl>
              <a:tblPr/>
              <a:tblGrid>
                <a:gridCol w="1079512"/>
                <a:gridCol w="706438"/>
                <a:gridCol w="1000132"/>
                <a:gridCol w="785818"/>
                <a:gridCol w="857256"/>
                <a:gridCol w="1143008"/>
                <a:gridCol w="928694"/>
                <a:gridCol w="785818"/>
                <a:gridCol w="1143008"/>
              </a:tblGrid>
              <a:tr h="338507">
                <a:tc gridSpan="9">
                  <a:txBody>
                    <a:bodyPr/>
                    <a:lstStyle/>
                    <a:p>
                      <a:pPr algn="ctr" rtl="0" fontAlgn="b"/>
                      <a:r>
                        <a:rPr lang="es-ES" sz="850" b="1" i="0" u="none" strike="noStrike" dirty="0">
                          <a:solidFill>
                            <a:srgbClr val="FFFFFF"/>
                          </a:solidFill>
                          <a:latin typeface="Arial"/>
                        </a:rPr>
                        <a:t>Administración General</a:t>
                      </a:r>
                    </a:p>
                  </a:txBody>
                  <a:tcPr marL="6252" marR="6252" marT="62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373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638326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850" b="1" i="0" u="none" strike="noStrike">
                          <a:solidFill>
                            <a:srgbClr val="FFFFFF"/>
                          </a:solidFill>
                          <a:latin typeface="Arial"/>
                        </a:rPr>
                        <a:t>Dependencia</a:t>
                      </a:r>
                    </a:p>
                  </a:txBody>
                  <a:tcPr marL="6252" marR="6252" marT="6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373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850" b="1" i="0" u="none" strike="noStrike">
                          <a:solidFill>
                            <a:srgbClr val="FFFFFF"/>
                          </a:solidFill>
                          <a:latin typeface="Arial"/>
                        </a:rPr>
                        <a:t>Personal que labora en el área de Finanzas</a:t>
                      </a:r>
                    </a:p>
                  </a:txBody>
                  <a:tcPr marL="6252" marR="6252" marT="6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373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850" b="1" i="0" u="none" strike="noStrike">
                          <a:solidFill>
                            <a:srgbClr val="FFFFFF"/>
                          </a:solidFill>
                          <a:latin typeface="Arial"/>
                        </a:rPr>
                        <a:t>Sueldos total (mensual)</a:t>
                      </a:r>
                    </a:p>
                  </a:txBody>
                  <a:tcPr marL="6252" marR="6252" marT="6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373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850" b="1" i="0" u="none" strike="noStrike">
                          <a:solidFill>
                            <a:srgbClr val="FFFFFF"/>
                          </a:solidFill>
                          <a:latin typeface="Arial"/>
                        </a:rPr>
                        <a:t>No. URES</a:t>
                      </a:r>
                    </a:p>
                  </a:txBody>
                  <a:tcPr marL="6252" marR="6252" marT="6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373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850" b="1" i="0" u="none" strike="noStrike">
                          <a:solidFill>
                            <a:srgbClr val="FFFFFF"/>
                          </a:solidFill>
                          <a:latin typeface="Arial"/>
                        </a:rPr>
                        <a:t>No. Chequeras</a:t>
                      </a:r>
                    </a:p>
                  </a:txBody>
                  <a:tcPr marL="6252" marR="6252" marT="6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373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850" b="1" i="0" u="none" strike="noStrike">
                          <a:solidFill>
                            <a:srgbClr val="FFFFFF"/>
                          </a:solidFill>
                          <a:latin typeface="Arial"/>
                        </a:rPr>
                        <a:t>Presupuesto asignado por dependencia (solo gasto de operación)</a:t>
                      </a:r>
                    </a:p>
                  </a:txBody>
                  <a:tcPr marL="6252" marR="6252" marT="6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373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850" b="1" i="0" u="none" strike="noStrike">
                          <a:solidFill>
                            <a:srgbClr val="FFFFFF"/>
                          </a:solidFill>
                          <a:latin typeface="Arial"/>
                        </a:rPr>
                        <a:t>No. Solicitudes de comprobación procesadas (Sep08-Sep09)</a:t>
                      </a:r>
                    </a:p>
                  </a:txBody>
                  <a:tcPr marL="6252" marR="6252" marT="6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373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850" b="1" i="0" u="none" strike="noStrike">
                          <a:solidFill>
                            <a:srgbClr val="FFFFFF"/>
                          </a:solidFill>
                          <a:latin typeface="Arial"/>
                        </a:rPr>
                        <a:t>No. Proyectos Autorizados 2009 (Actualizado al 06-10-09)</a:t>
                      </a:r>
                    </a:p>
                  </a:txBody>
                  <a:tcPr marL="6252" marR="6252" marT="6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373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850" b="1" i="0" u="none" strike="noStrike">
                          <a:solidFill>
                            <a:srgbClr val="FFFFFF"/>
                          </a:solidFill>
                          <a:latin typeface="Arial"/>
                        </a:rPr>
                        <a:t>Total de gastos por comprobar por dependencia (Actualizado al 21-08-09)</a:t>
                      </a:r>
                    </a:p>
                  </a:txBody>
                  <a:tcPr marL="6252" marR="6252" marT="6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3735"/>
                    </a:solidFill>
                  </a:tcPr>
                </a:tc>
              </a:tr>
              <a:tr h="232119">
                <a:tc>
                  <a:txBody>
                    <a:bodyPr/>
                    <a:lstStyle/>
                    <a:p>
                      <a:pPr algn="l" rtl="0" fontAlgn="b"/>
                      <a:r>
                        <a:rPr lang="es-ES" sz="85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ACADÉMICA</a:t>
                      </a:r>
                    </a:p>
                  </a:txBody>
                  <a:tcPr marL="6252" marR="6252" marT="62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85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21</a:t>
                      </a:r>
                    </a:p>
                  </a:txBody>
                  <a:tcPr marL="6252" marR="6252" marT="6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85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$   202,599.00 </a:t>
                      </a:r>
                    </a:p>
                  </a:txBody>
                  <a:tcPr marL="6252" marR="6252" marT="6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85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24</a:t>
                      </a:r>
                    </a:p>
                  </a:txBody>
                  <a:tcPr marL="6252" marR="6252" marT="6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ES" sz="85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6</a:t>
                      </a:r>
                    </a:p>
                  </a:txBody>
                  <a:tcPr marL="6252" marR="6252" marT="62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ES" sz="85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$              610,332,602 </a:t>
                      </a:r>
                    </a:p>
                  </a:txBody>
                  <a:tcPr marL="6252" marR="6252" marT="62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85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1836</a:t>
                      </a:r>
                    </a:p>
                  </a:txBody>
                  <a:tcPr marL="6252" marR="6252" marT="6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85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37</a:t>
                      </a:r>
                    </a:p>
                  </a:txBody>
                  <a:tcPr marL="6252" marR="6252" marT="6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ES" sz="85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$         888,437.18 </a:t>
                      </a:r>
                    </a:p>
                  </a:txBody>
                  <a:tcPr marL="6252" marR="6252" marT="62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2119">
                <a:tc>
                  <a:txBody>
                    <a:bodyPr/>
                    <a:lstStyle/>
                    <a:p>
                      <a:pPr algn="l" rtl="0" fontAlgn="b"/>
                      <a:r>
                        <a:rPr lang="es-ES" sz="85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FINANZAS </a:t>
                      </a:r>
                    </a:p>
                  </a:txBody>
                  <a:tcPr marL="6252" marR="6252" marT="62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85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</a:t>
                      </a:r>
                    </a:p>
                  </a:txBody>
                  <a:tcPr marL="6252" marR="6252" marT="6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85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$     27,415.68 </a:t>
                      </a:r>
                    </a:p>
                  </a:txBody>
                  <a:tcPr marL="6252" marR="6252" marT="6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85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9</a:t>
                      </a:r>
                    </a:p>
                  </a:txBody>
                  <a:tcPr marL="6252" marR="6252" marT="6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ES" sz="85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 marL="6252" marR="6252" marT="62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ES" sz="85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$              144,159,769 </a:t>
                      </a:r>
                    </a:p>
                  </a:txBody>
                  <a:tcPr marL="6252" marR="6252" marT="62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85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790</a:t>
                      </a:r>
                    </a:p>
                  </a:txBody>
                  <a:tcPr marL="6252" marR="6252" marT="6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85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5</a:t>
                      </a:r>
                    </a:p>
                  </a:txBody>
                  <a:tcPr marL="6252" marR="6252" marT="6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ES" sz="85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252" marR="6252" marT="62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2775">
                <a:tc>
                  <a:txBody>
                    <a:bodyPr/>
                    <a:lstStyle/>
                    <a:p>
                      <a:pPr algn="l" rtl="0" fontAlgn="b"/>
                      <a:r>
                        <a:rPr lang="es-ES" sz="85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MEDIOS </a:t>
                      </a:r>
                    </a:p>
                  </a:txBody>
                  <a:tcPr marL="6252" marR="6252" marT="62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85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252" marR="6252" marT="6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85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252" marR="6252" marT="6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85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20</a:t>
                      </a:r>
                    </a:p>
                  </a:txBody>
                  <a:tcPr marL="6252" marR="6252" marT="6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85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</a:t>
                      </a:r>
                    </a:p>
                  </a:txBody>
                  <a:tcPr marL="6252" marR="6252" marT="6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85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$                79,590,696 </a:t>
                      </a:r>
                    </a:p>
                  </a:txBody>
                  <a:tcPr marL="6252" marR="6252" marT="6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85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252" marR="6252" marT="6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85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23</a:t>
                      </a:r>
                    </a:p>
                  </a:txBody>
                  <a:tcPr marL="6252" marR="6252" marT="6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85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$         406,417.79 </a:t>
                      </a:r>
                    </a:p>
                  </a:txBody>
                  <a:tcPr marL="6252" marR="6252" marT="6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32119">
                <a:tc>
                  <a:txBody>
                    <a:bodyPr/>
                    <a:lstStyle/>
                    <a:p>
                      <a:pPr algn="l" rtl="0" fontAlgn="b"/>
                      <a:r>
                        <a:rPr lang="es-ES" sz="85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ADMINISTRATIVA</a:t>
                      </a:r>
                    </a:p>
                  </a:txBody>
                  <a:tcPr marL="6252" marR="6252" marT="62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85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10</a:t>
                      </a:r>
                    </a:p>
                  </a:txBody>
                  <a:tcPr marL="6252" marR="6252" marT="6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85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$   124,362.92 </a:t>
                      </a:r>
                    </a:p>
                  </a:txBody>
                  <a:tcPr marL="6252" marR="6252" marT="6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85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25</a:t>
                      </a:r>
                    </a:p>
                  </a:txBody>
                  <a:tcPr marL="6252" marR="6252" marT="6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ES" sz="85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</a:t>
                      </a:r>
                    </a:p>
                  </a:txBody>
                  <a:tcPr marL="6252" marR="6252" marT="62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ES" sz="85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$                68,809,767 </a:t>
                      </a:r>
                    </a:p>
                  </a:txBody>
                  <a:tcPr marL="6252" marR="6252" marT="62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85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1241</a:t>
                      </a:r>
                    </a:p>
                  </a:txBody>
                  <a:tcPr marL="6252" marR="6252" marT="6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85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24</a:t>
                      </a:r>
                    </a:p>
                  </a:txBody>
                  <a:tcPr marL="6252" marR="6252" marT="6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ES" sz="85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252" marR="6252" marT="62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4894">
                <a:tc>
                  <a:txBody>
                    <a:bodyPr/>
                    <a:lstStyle/>
                    <a:p>
                      <a:pPr algn="l" rtl="0" fontAlgn="b"/>
                      <a:r>
                        <a:rPr lang="es-ES" sz="85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PLANEACION Y DESARROLLO INSTITUCIONAL </a:t>
                      </a:r>
                    </a:p>
                  </a:txBody>
                  <a:tcPr marL="6252" marR="6252" marT="62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85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 marL="6252" marR="6252" marT="6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85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$      6,672.40 </a:t>
                      </a:r>
                    </a:p>
                  </a:txBody>
                  <a:tcPr marL="6252" marR="6252" marT="6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85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</a:t>
                      </a:r>
                    </a:p>
                  </a:txBody>
                  <a:tcPr marL="6252" marR="6252" marT="6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85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9</a:t>
                      </a:r>
                    </a:p>
                  </a:txBody>
                  <a:tcPr marL="6252" marR="6252" marT="6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85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$                68,270,379 </a:t>
                      </a:r>
                    </a:p>
                  </a:txBody>
                  <a:tcPr marL="6252" marR="6252" marT="6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85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252" marR="6252" marT="6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85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5</a:t>
                      </a:r>
                    </a:p>
                  </a:txBody>
                  <a:tcPr marL="6252" marR="6252" marT="6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85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$     45,540,163.19 </a:t>
                      </a:r>
                    </a:p>
                  </a:txBody>
                  <a:tcPr marL="6252" marR="6252" marT="6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38507">
                <a:tc>
                  <a:txBody>
                    <a:bodyPr/>
                    <a:lstStyle/>
                    <a:p>
                      <a:pPr algn="l" rtl="0" fontAlgn="b"/>
                      <a:r>
                        <a:rPr lang="es-ES" sz="85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TECNOLOGIAS DE INFORMACION </a:t>
                      </a:r>
                    </a:p>
                  </a:txBody>
                  <a:tcPr marL="6252" marR="6252" marT="62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85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5</a:t>
                      </a:r>
                    </a:p>
                  </a:txBody>
                  <a:tcPr marL="6252" marR="6252" marT="6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85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$     40,310.08 </a:t>
                      </a:r>
                    </a:p>
                  </a:txBody>
                  <a:tcPr marL="6252" marR="6252" marT="6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85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15</a:t>
                      </a:r>
                    </a:p>
                  </a:txBody>
                  <a:tcPr marL="6252" marR="6252" marT="6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ES" sz="85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 marL="6252" marR="6252" marT="62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ES" sz="85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$                66,845,456 </a:t>
                      </a:r>
                    </a:p>
                  </a:txBody>
                  <a:tcPr marL="6252" marR="6252" marT="62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85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1197</a:t>
                      </a:r>
                    </a:p>
                  </a:txBody>
                  <a:tcPr marL="6252" marR="6252" marT="6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85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22</a:t>
                      </a:r>
                    </a:p>
                  </a:txBody>
                  <a:tcPr marL="6252" marR="6252" marT="6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ES" sz="85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252" marR="6252" marT="62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8507">
                <a:tc>
                  <a:txBody>
                    <a:bodyPr/>
                    <a:lstStyle/>
                    <a:p>
                      <a:pPr algn="l" rtl="0" fontAlgn="b"/>
                      <a:r>
                        <a:rPr lang="es-ES" sz="85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SERVICIOS A UNIVERSITARIOS</a:t>
                      </a:r>
                    </a:p>
                  </a:txBody>
                  <a:tcPr marL="6252" marR="6252" marT="62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85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</a:t>
                      </a:r>
                    </a:p>
                  </a:txBody>
                  <a:tcPr marL="6252" marR="6252" marT="6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85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$     31,905.48 </a:t>
                      </a:r>
                    </a:p>
                  </a:txBody>
                  <a:tcPr marL="6252" marR="6252" marT="6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85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19</a:t>
                      </a:r>
                    </a:p>
                  </a:txBody>
                  <a:tcPr marL="6252" marR="6252" marT="6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ES" sz="85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</a:t>
                      </a:r>
                    </a:p>
                  </a:txBody>
                  <a:tcPr marL="6252" marR="6252" marT="62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ES" sz="85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$                48,940,819 </a:t>
                      </a:r>
                    </a:p>
                  </a:txBody>
                  <a:tcPr marL="6252" marR="6252" marT="62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85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499</a:t>
                      </a:r>
                    </a:p>
                  </a:txBody>
                  <a:tcPr marL="6252" marR="6252" marT="6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85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35</a:t>
                      </a:r>
                    </a:p>
                  </a:txBody>
                  <a:tcPr marL="6252" marR="6252" marT="6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ES" sz="85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$       3,556,266.48 </a:t>
                      </a:r>
                    </a:p>
                  </a:txBody>
                  <a:tcPr marL="6252" marR="6252" marT="62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2119">
                <a:tc>
                  <a:txBody>
                    <a:bodyPr/>
                    <a:lstStyle/>
                    <a:p>
                      <a:pPr algn="l" rtl="0" fontAlgn="b"/>
                      <a:r>
                        <a:rPr lang="es-ES" sz="85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RECURSOS HUMANOS </a:t>
                      </a:r>
                    </a:p>
                  </a:txBody>
                  <a:tcPr marL="6252" marR="6252" marT="62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85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</a:t>
                      </a:r>
                    </a:p>
                  </a:txBody>
                  <a:tcPr marL="6252" marR="6252" marT="6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85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$     53,345.68 </a:t>
                      </a:r>
                    </a:p>
                  </a:txBody>
                  <a:tcPr marL="6252" marR="6252" marT="6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85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19</a:t>
                      </a:r>
                    </a:p>
                  </a:txBody>
                  <a:tcPr marL="6252" marR="6252" marT="6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ES" sz="85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 marL="6252" marR="6252" marT="62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ES" sz="85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$                45,642,610 </a:t>
                      </a:r>
                    </a:p>
                  </a:txBody>
                  <a:tcPr marL="6252" marR="6252" marT="62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85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1117</a:t>
                      </a:r>
                    </a:p>
                  </a:txBody>
                  <a:tcPr marL="6252" marR="6252" marT="6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85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11</a:t>
                      </a:r>
                    </a:p>
                  </a:txBody>
                  <a:tcPr marL="6252" marR="6252" marT="6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ES" sz="85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$       1,604,370.00 </a:t>
                      </a:r>
                    </a:p>
                  </a:txBody>
                  <a:tcPr marL="6252" marR="6252" marT="62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2119">
                <a:tc>
                  <a:txBody>
                    <a:bodyPr/>
                    <a:lstStyle/>
                    <a:p>
                      <a:pPr algn="l" rtl="0" fontAlgn="b"/>
                      <a:r>
                        <a:rPr lang="es-ES" sz="85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CONTROL ESCOLAR </a:t>
                      </a:r>
                    </a:p>
                  </a:txBody>
                  <a:tcPr marL="6252" marR="6252" marT="62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85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</a:t>
                      </a:r>
                    </a:p>
                  </a:txBody>
                  <a:tcPr marL="6252" marR="6252" marT="6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85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$     14,853.60 </a:t>
                      </a:r>
                    </a:p>
                  </a:txBody>
                  <a:tcPr marL="6252" marR="6252" marT="6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85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6</a:t>
                      </a:r>
                    </a:p>
                  </a:txBody>
                  <a:tcPr marL="6252" marR="6252" marT="6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ES" sz="85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 marL="6252" marR="6252" marT="62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ES" sz="85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$                38,048,433 </a:t>
                      </a:r>
                    </a:p>
                  </a:txBody>
                  <a:tcPr marL="6252" marR="6252" marT="62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85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565</a:t>
                      </a:r>
                    </a:p>
                  </a:txBody>
                  <a:tcPr marL="6252" marR="6252" marT="6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85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12</a:t>
                      </a:r>
                    </a:p>
                  </a:txBody>
                  <a:tcPr marL="6252" marR="6252" marT="6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ES" sz="85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$         280,000.00 </a:t>
                      </a:r>
                    </a:p>
                  </a:txBody>
                  <a:tcPr marL="6252" marR="6252" marT="62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8507">
                <a:tc>
                  <a:txBody>
                    <a:bodyPr/>
                    <a:lstStyle/>
                    <a:p>
                      <a:pPr algn="l" rtl="0" fontAlgn="b"/>
                      <a:r>
                        <a:rPr lang="es-ES" sz="85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SEGURIDAD UNIVERSITARIA </a:t>
                      </a:r>
                    </a:p>
                  </a:txBody>
                  <a:tcPr marL="6252" marR="6252" marT="62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85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</a:t>
                      </a:r>
                    </a:p>
                  </a:txBody>
                  <a:tcPr marL="6252" marR="6252" marT="6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85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$     28,185.36 </a:t>
                      </a:r>
                    </a:p>
                  </a:txBody>
                  <a:tcPr marL="6252" marR="6252" marT="6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85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 marL="6252" marR="6252" marT="6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ES" sz="85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 marL="6252" marR="6252" marT="62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ES" sz="85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$                24,855,104 </a:t>
                      </a:r>
                    </a:p>
                  </a:txBody>
                  <a:tcPr marL="6252" marR="6252" marT="62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85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221</a:t>
                      </a:r>
                    </a:p>
                  </a:txBody>
                  <a:tcPr marL="6252" marR="6252" marT="6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85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</a:t>
                      </a:r>
                    </a:p>
                  </a:txBody>
                  <a:tcPr marL="6252" marR="6252" marT="6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ES" sz="85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$         108,068.66 </a:t>
                      </a:r>
                    </a:p>
                  </a:txBody>
                  <a:tcPr marL="6252" marR="6252" marT="62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4894">
                <a:tc>
                  <a:txBody>
                    <a:bodyPr/>
                    <a:lstStyle/>
                    <a:p>
                      <a:pPr algn="l" rtl="0" fontAlgn="b"/>
                      <a:r>
                        <a:rPr lang="es-ES" sz="85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COOPERACION E INTERNACIONALIZACION </a:t>
                      </a:r>
                    </a:p>
                  </a:txBody>
                  <a:tcPr marL="6252" marR="6252" marT="62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85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</a:t>
                      </a:r>
                    </a:p>
                  </a:txBody>
                  <a:tcPr marL="6252" marR="6252" marT="6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85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$     25,448.28 </a:t>
                      </a:r>
                    </a:p>
                  </a:txBody>
                  <a:tcPr marL="6252" marR="6252" marT="6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85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5</a:t>
                      </a:r>
                    </a:p>
                  </a:txBody>
                  <a:tcPr marL="6252" marR="6252" marT="6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85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</a:t>
                      </a:r>
                    </a:p>
                  </a:txBody>
                  <a:tcPr marL="6252" marR="6252" marT="6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ES" sz="85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$                17,850,324 </a:t>
                      </a:r>
                    </a:p>
                  </a:txBody>
                  <a:tcPr marL="6252" marR="6252" marT="62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85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699</a:t>
                      </a:r>
                    </a:p>
                  </a:txBody>
                  <a:tcPr marL="6252" marR="6252" marT="6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85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8</a:t>
                      </a:r>
                    </a:p>
                  </a:txBody>
                  <a:tcPr marL="6252" marR="6252" marT="6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ES" sz="85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252" marR="6252" marT="62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2775">
                <a:tc>
                  <a:txBody>
                    <a:bodyPr/>
                    <a:lstStyle/>
                    <a:p>
                      <a:pPr algn="l" rtl="0" fontAlgn="b"/>
                      <a:r>
                        <a:rPr lang="es-ES" sz="85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PATRIMONIO </a:t>
                      </a:r>
                    </a:p>
                  </a:txBody>
                  <a:tcPr marL="6252" marR="6252" marT="62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85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252" marR="6252" marT="6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85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$                -   </a:t>
                      </a:r>
                    </a:p>
                  </a:txBody>
                  <a:tcPr marL="6252" marR="6252" marT="6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85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</a:t>
                      </a:r>
                    </a:p>
                  </a:txBody>
                  <a:tcPr marL="6252" marR="6252" marT="6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85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 marL="6252" marR="6252" marT="6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85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$                13,197,904 </a:t>
                      </a:r>
                    </a:p>
                  </a:txBody>
                  <a:tcPr marL="6252" marR="6252" marT="6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85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252" marR="6252" marT="6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85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6</a:t>
                      </a:r>
                    </a:p>
                  </a:txBody>
                  <a:tcPr marL="6252" marR="6252" marT="6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85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252" marR="6252" marT="6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32119">
                <a:tc>
                  <a:txBody>
                    <a:bodyPr/>
                    <a:lstStyle/>
                    <a:p>
                      <a:pPr algn="l" rtl="0" fontAlgn="b"/>
                      <a:r>
                        <a:rPr lang="es-ES" sz="85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ABOGADO GENERAL </a:t>
                      </a:r>
                    </a:p>
                  </a:txBody>
                  <a:tcPr marL="6252" marR="6252" marT="62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85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</a:t>
                      </a:r>
                    </a:p>
                  </a:txBody>
                  <a:tcPr marL="6252" marR="6252" marT="6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85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$     29,869.60 </a:t>
                      </a:r>
                    </a:p>
                  </a:txBody>
                  <a:tcPr marL="6252" marR="6252" marT="6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85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22</a:t>
                      </a:r>
                    </a:p>
                  </a:txBody>
                  <a:tcPr marL="6252" marR="6252" marT="6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85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 marL="6252" marR="6252" marT="6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85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$                10,983,648 </a:t>
                      </a:r>
                    </a:p>
                  </a:txBody>
                  <a:tcPr marL="6252" marR="6252" marT="6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85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2437</a:t>
                      </a:r>
                    </a:p>
                  </a:txBody>
                  <a:tcPr marL="6252" marR="6252" marT="6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85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10</a:t>
                      </a:r>
                    </a:p>
                  </a:txBody>
                  <a:tcPr marL="6252" marR="6252" marT="6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85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252" marR="6252" marT="6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8507">
                <a:tc>
                  <a:txBody>
                    <a:bodyPr/>
                    <a:lstStyle/>
                    <a:p>
                      <a:pPr algn="l" rtl="0" fontAlgn="b"/>
                      <a:r>
                        <a:rPr lang="es-ES" sz="85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VINCULACION Y SERVICIO SOCIAL </a:t>
                      </a:r>
                    </a:p>
                  </a:txBody>
                  <a:tcPr marL="6252" marR="6252" marT="62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85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17</a:t>
                      </a:r>
                    </a:p>
                  </a:txBody>
                  <a:tcPr marL="6252" marR="6252" marT="6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85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$   160,657.84 </a:t>
                      </a:r>
                    </a:p>
                  </a:txBody>
                  <a:tcPr marL="6252" marR="6252" marT="6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85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</a:t>
                      </a:r>
                    </a:p>
                  </a:txBody>
                  <a:tcPr marL="6252" marR="6252" marT="6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ES" sz="85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7</a:t>
                      </a:r>
                    </a:p>
                  </a:txBody>
                  <a:tcPr marL="6252" marR="6252" marT="62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ES" sz="85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$                10,676,973 </a:t>
                      </a:r>
                    </a:p>
                  </a:txBody>
                  <a:tcPr marL="6252" marR="6252" marT="62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85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2088</a:t>
                      </a:r>
                    </a:p>
                  </a:txBody>
                  <a:tcPr marL="6252" marR="6252" marT="6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85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36</a:t>
                      </a:r>
                    </a:p>
                  </a:txBody>
                  <a:tcPr marL="6252" marR="6252" marT="6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ES" sz="85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$       2,614,628.38 </a:t>
                      </a:r>
                    </a:p>
                  </a:txBody>
                  <a:tcPr marL="6252" marR="6252" marT="62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8507">
                <a:tc>
                  <a:txBody>
                    <a:bodyPr/>
                    <a:lstStyle/>
                    <a:p>
                      <a:pPr algn="l" rtl="0" fontAlgn="b"/>
                      <a:r>
                        <a:rPr lang="es-ES" sz="85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ESTUDIOS INCORPORADOS </a:t>
                      </a:r>
                    </a:p>
                  </a:txBody>
                  <a:tcPr marL="6252" marR="6252" marT="62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85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 marL="6252" marR="6252" marT="6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85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$      6,005.16 </a:t>
                      </a:r>
                    </a:p>
                  </a:txBody>
                  <a:tcPr marL="6252" marR="6252" marT="6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85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4</a:t>
                      </a:r>
                    </a:p>
                  </a:txBody>
                  <a:tcPr marL="6252" marR="6252" marT="6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ES" sz="85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 marL="6252" marR="6252" marT="62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ES" sz="85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$                 5,888,542 </a:t>
                      </a:r>
                    </a:p>
                  </a:txBody>
                  <a:tcPr marL="6252" marR="6252" marT="62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85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123</a:t>
                      </a:r>
                    </a:p>
                  </a:txBody>
                  <a:tcPr marL="6252" marR="6252" marT="6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85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3</a:t>
                      </a:r>
                    </a:p>
                  </a:txBody>
                  <a:tcPr marL="6252" marR="6252" marT="6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ES" sz="85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$         255,285.30 </a:t>
                      </a:r>
                    </a:p>
                  </a:txBody>
                  <a:tcPr marL="6252" marR="6252" marT="62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2119">
                <a:tc>
                  <a:txBody>
                    <a:bodyPr/>
                    <a:lstStyle/>
                    <a:p>
                      <a:pPr algn="l" rtl="0" fontAlgn="b"/>
                      <a:r>
                        <a:rPr lang="es-ES" sz="85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CONTRALORÍA GENERAL</a:t>
                      </a:r>
                    </a:p>
                  </a:txBody>
                  <a:tcPr marL="6252" marR="6252" marT="62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85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 marL="6252" marR="6252" marT="6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85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$      9,345.20 </a:t>
                      </a:r>
                    </a:p>
                  </a:txBody>
                  <a:tcPr marL="6252" marR="6252" marT="6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85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5</a:t>
                      </a:r>
                    </a:p>
                  </a:txBody>
                  <a:tcPr marL="6252" marR="6252" marT="6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85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 marL="6252" marR="6252" marT="6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85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$                 3,573,215 </a:t>
                      </a:r>
                    </a:p>
                  </a:txBody>
                  <a:tcPr marL="6252" marR="6252" marT="6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85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378</a:t>
                      </a:r>
                    </a:p>
                  </a:txBody>
                  <a:tcPr marL="6252" marR="6252" marT="6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85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9</a:t>
                      </a:r>
                    </a:p>
                  </a:txBody>
                  <a:tcPr marL="6252" marR="6252" marT="6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85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252" marR="6252" marT="6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4894">
                <a:tc>
                  <a:txBody>
                    <a:bodyPr/>
                    <a:lstStyle/>
                    <a:p>
                      <a:pPr algn="l" rtl="0" fontAlgn="b"/>
                      <a:r>
                        <a:rPr lang="es-ES" sz="85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TRANSPARENCIA Y ARCHIVO GENERAL</a:t>
                      </a:r>
                    </a:p>
                  </a:txBody>
                  <a:tcPr marL="6252" marR="6252" marT="62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85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 marL="6252" marR="6252" marT="6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85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$     13,005.10 </a:t>
                      </a:r>
                    </a:p>
                  </a:txBody>
                  <a:tcPr marL="6252" marR="6252" marT="6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85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 marL="6252" marR="6252" marT="6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85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 marL="6252" marR="6252" marT="6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ES" sz="85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$                 1,707,045 </a:t>
                      </a:r>
                    </a:p>
                  </a:txBody>
                  <a:tcPr marL="6252" marR="6252" marT="62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85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301</a:t>
                      </a:r>
                    </a:p>
                  </a:txBody>
                  <a:tcPr marL="6252" marR="6252" marT="6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85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</a:t>
                      </a:r>
                    </a:p>
                  </a:txBody>
                  <a:tcPr marL="6252" marR="6252" marT="6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ES" sz="85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252" marR="6252" marT="62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586</Words>
  <Application>Microsoft Office PowerPoint</Application>
  <PresentationFormat>Presentación en pantalla (4:3)</PresentationFormat>
  <Paragraphs>308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Tema de Office</vt:lpstr>
      <vt:lpstr>Diapositiva 1</vt:lpstr>
      <vt:lpstr>Diapositiva 2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 </dc:creator>
  <cp:lastModifiedBy> </cp:lastModifiedBy>
  <cp:revision>2</cp:revision>
  <dcterms:created xsi:type="dcterms:W3CDTF">2009-10-16T01:37:19Z</dcterms:created>
  <dcterms:modified xsi:type="dcterms:W3CDTF">2009-10-16T02:20:14Z</dcterms:modified>
</cp:coreProperties>
</file>