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59" r:id="rId4"/>
    <p:sldId id="263" r:id="rId5"/>
    <p:sldId id="260" r:id="rId6"/>
    <p:sldId id="261" r:id="rId7"/>
    <p:sldId id="262" r:id="rId8"/>
  </p:sldIdLst>
  <p:sldSz cx="9144000" cy="6858000" type="screen4x3"/>
  <p:notesSz cx="7010400" cy="92964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4660"/>
  </p:normalViewPr>
  <p:slideViewPr>
    <p:cSldViewPr>
      <p:cViewPr>
        <p:scale>
          <a:sx n="75" d="100"/>
          <a:sy n="75" d="100"/>
        </p:scale>
        <p:origin x="-36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2"/>
      </p:bgRef>
    </p:bg>
    <p:spTree>
      <p:nvGrpSpPr>
        <p:cNvPr id="1" name=""/>
        <p:cNvGrpSpPr/>
        <p:nvPr/>
      </p:nvGrpSpPr>
      <p:grpSpPr>
        <a:xfrm>
          <a:off x="0" y="0"/>
          <a:ext cx="0" cy="0"/>
          <a:chOff x="0" y="0"/>
          <a:chExt cx="0" cy="0"/>
        </a:xfrm>
      </p:grpSpPr>
      <p:grpSp>
        <p:nvGrpSpPr>
          <p:cNvPr id="14" name="13 Grupo"/>
          <p:cNvGrpSpPr/>
          <p:nvPr userDrawn="1"/>
        </p:nvGrpSpPr>
        <p:grpSpPr>
          <a:xfrm flipH="1">
            <a:off x="0" y="0"/>
            <a:ext cx="9144000" cy="6865088"/>
            <a:chOff x="0" y="0"/>
            <a:chExt cx="9144000" cy="6865088"/>
          </a:xfrm>
        </p:grpSpPr>
        <p:sp>
          <p:nvSpPr>
            <p:cNvPr id="7" name="6 Forma libre"/>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7 Forma libre"/>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grpSp>
      <p:sp>
        <p:nvSpPr>
          <p:cNvPr id="9" name="8 Título"/>
          <p:cNvSpPr>
            <a:spLocks noGrp="1"/>
          </p:cNvSpPr>
          <p:nvPr>
            <p:ph type="ctrTitle"/>
          </p:nvPr>
        </p:nvSpPr>
        <p:spPr>
          <a:xfrm>
            <a:off x="2017056"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tx1"/>
                    </a:gs>
                    <a:gs pos="9000">
                      <a:schemeClr val="tx1"/>
                    </a:gs>
                    <a:gs pos="53000">
                      <a:schemeClr val="accent1">
                        <a:lumMod val="40000"/>
                        <a:lumOff val="60000"/>
                      </a:schemeClr>
                    </a:gs>
                    <a:gs pos="90000">
                      <a:schemeClr val="accent1">
                        <a:tint val="63000"/>
                        <a:satMod val="255000"/>
                      </a:schemeClr>
                    </a:gs>
                    <a:gs pos="100000">
                      <a:schemeClr val="bg2">
                        <a:lumMod val="75000"/>
                      </a:schemeClr>
                    </a:gs>
                  </a:gsLst>
                  <a:lin ang="5400000"/>
                </a:gradFill>
                <a:effectLst>
                  <a:outerShdw blurRad="50800" dist="38100" dir="5400000" algn="t" rotWithShape="0">
                    <a:prstClr val="black">
                      <a:alpha val="50000"/>
                    </a:prstClr>
                  </a:outerShdw>
                </a:effectLst>
              </a:defRPr>
            </a:lvl1pPr>
          </a:lstStyle>
          <a:p>
            <a:r>
              <a:rPr kumimoji="0" lang="es-ES" dirty="0" smtClean="0"/>
              <a:t>Haga clic para modificar el estilo de título del patrón</a:t>
            </a:r>
            <a:endParaRPr kumimoji="0" lang="en-US" dirty="0"/>
          </a:p>
        </p:txBody>
      </p:sp>
      <p:sp>
        <p:nvSpPr>
          <p:cNvPr id="17" name="16 Subtítulo"/>
          <p:cNvSpPr>
            <a:spLocks noGrp="1"/>
          </p:cNvSpPr>
          <p:nvPr>
            <p:ph type="subTitle" idx="1"/>
          </p:nvPr>
        </p:nvSpPr>
        <p:spPr>
          <a:xfrm>
            <a:off x="2021042"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pic>
        <p:nvPicPr>
          <p:cNvPr id="11" name="10 Imagen" descr="Logo U de G.wmf"/>
          <p:cNvPicPr>
            <a:picLocks noChangeAspect="1"/>
          </p:cNvPicPr>
          <p:nvPr userDrawn="1"/>
        </p:nvPicPr>
        <p:blipFill>
          <a:blip r:embed="rId2"/>
          <a:stretch>
            <a:fillRect/>
          </a:stretch>
        </p:blipFill>
        <p:spPr>
          <a:xfrm>
            <a:off x="357158" y="285728"/>
            <a:ext cx="1078078" cy="1482242"/>
          </a:xfrm>
          <a:prstGeom prst="rect">
            <a:avLst/>
          </a:prstGeom>
          <a:effectLst>
            <a:outerShdw blurRad="76200" dist="38100" dir="1920000" algn="l" rotWithShape="0">
              <a:prstClr val="black"/>
            </a:outerShdw>
          </a:effectLst>
        </p:spPr>
      </p:pic>
      <p:sp>
        <p:nvSpPr>
          <p:cNvPr id="12" name="11 CuadroTexto"/>
          <p:cNvSpPr txBox="1"/>
          <p:nvPr userDrawn="1"/>
        </p:nvSpPr>
        <p:spPr>
          <a:xfrm>
            <a:off x="71406" y="6286520"/>
            <a:ext cx="4059060" cy="461665"/>
          </a:xfrm>
          <a:prstGeom prst="rect">
            <a:avLst/>
          </a:prstGeom>
          <a:noFill/>
        </p:spPr>
        <p:txBody>
          <a:bodyPr wrap="none" rtlCol="0">
            <a:spAutoFit/>
          </a:bodyPr>
          <a:lstStyle/>
          <a:p>
            <a:r>
              <a:rPr lang="es-MX" sz="1200" dirty="0" smtClean="0">
                <a:effectLst>
                  <a:outerShdw blurRad="63500" dist="38100" dir="3660000" algn="tl" rotWithShape="0">
                    <a:prstClr val="black"/>
                  </a:outerShdw>
                </a:effectLst>
                <a:latin typeface="Times New Roman" pitchFamily="18" charset="0"/>
                <a:cs typeface="Times New Roman" pitchFamily="18" charset="0"/>
              </a:rPr>
              <a:t>Vicerrectoría</a:t>
            </a:r>
            <a:r>
              <a:rPr lang="es-MX" sz="1200" baseline="0" dirty="0" smtClean="0">
                <a:effectLst>
                  <a:outerShdw blurRad="63500" dist="38100" dir="3660000" algn="tl" rotWithShape="0">
                    <a:prstClr val="black"/>
                  </a:outerShdw>
                </a:effectLst>
                <a:latin typeface="Times New Roman" pitchFamily="18" charset="0"/>
                <a:cs typeface="Times New Roman" pitchFamily="18" charset="0"/>
              </a:rPr>
              <a:t> Ejecutiva / Coordinación General Administrativa</a:t>
            </a:r>
            <a:endParaRPr lang="es-MX" sz="1200" dirty="0" smtClean="0">
              <a:effectLst>
                <a:outerShdw blurRad="63500" dist="38100" dir="3660000" algn="tl" rotWithShape="0">
                  <a:prstClr val="black"/>
                </a:outerShdw>
              </a:effectLst>
              <a:latin typeface="Times New Roman" pitchFamily="18" charset="0"/>
              <a:cs typeface="Times New Roman" pitchFamily="18" charset="0"/>
            </a:endParaRPr>
          </a:p>
          <a:p>
            <a:r>
              <a:rPr lang="es-MX" sz="1200" dirty="0" smtClean="0">
                <a:effectLst>
                  <a:outerShdw blurRad="63500" dist="38100" dir="3660000" algn="tl" rotWithShape="0">
                    <a:prstClr val="black"/>
                  </a:outerShdw>
                </a:effectLst>
                <a:latin typeface="Times New Roman" pitchFamily="18" charset="0"/>
                <a:cs typeface="Times New Roman" pitchFamily="18" charset="0"/>
              </a:rPr>
              <a:t>Coordinación de Obras y Proyectos</a:t>
            </a:r>
            <a:endParaRPr lang="es-MX" sz="1200" dirty="0">
              <a:effectLst>
                <a:outerShdw blurRad="63500" dist="38100" dir="3660000" algn="tl" rotWithShape="0">
                  <a:prstClr val="black"/>
                </a:outerShdw>
              </a:effectLst>
              <a:latin typeface="Times New Roman" pitchFamily="18" charset="0"/>
              <a:cs typeface="Times New Roman" pitchFamily="18" charset="0"/>
            </a:endParaRPr>
          </a:p>
        </p:txBody>
      </p:sp>
      <p:sp>
        <p:nvSpPr>
          <p:cNvPr id="13" name="12 CuadroTexto"/>
          <p:cNvSpPr txBox="1"/>
          <p:nvPr userDrawn="1"/>
        </p:nvSpPr>
        <p:spPr>
          <a:xfrm>
            <a:off x="71406" y="6000768"/>
            <a:ext cx="3318537" cy="369332"/>
          </a:xfrm>
          <a:prstGeom prst="rect">
            <a:avLst/>
          </a:prstGeom>
          <a:noFill/>
        </p:spPr>
        <p:txBody>
          <a:bodyPr wrap="none" rtlCol="0">
            <a:spAutoFit/>
          </a:bodyPr>
          <a:lstStyle/>
          <a:p>
            <a:r>
              <a:rPr lang="es-MX" sz="1800" dirty="0" smtClean="0">
                <a:solidFill>
                  <a:schemeClr val="tx1"/>
                </a:solidFill>
                <a:effectLst>
                  <a:outerShdw blurRad="88900" dist="38100" dir="3600000" algn="tl" rotWithShape="0">
                    <a:prstClr val="black"/>
                  </a:outerShdw>
                </a:effectLst>
                <a:latin typeface="Times New Roman" pitchFamily="18" charset="0"/>
                <a:cs typeface="Times New Roman" pitchFamily="18" charset="0"/>
              </a:rPr>
              <a:t>U</a:t>
            </a:r>
            <a:r>
              <a:rPr lang="es-MX" sz="1500" dirty="0" smtClean="0">
                <a:solidFill>
                  <a:schemeClr val="tx1"/>
                </a:solidFill>
                <a:effectLst>
                  <a:outerShdw blurRad="88900" dist="38100" dir="3600000" algn="tl" rotWithShape="0">
                    <a:prstClr val="black"/>
                  </a:outerShdw>
                </a:effectLst>
                <a:latin typeface="Times New Roman" pitchFamily="18" charset="0"/>
                <a:cs typeface="Times New Roman" pitchFamily="18" charset="0"/>
              </a:rPr>
              <a:t>NIVERSIDAD</a:t>
            </a:r>
            <a:r>
              <a:rPr lang="es-MX" sz="1500" baseline="0" dirty="0" smtClean="0">
                <a:solidFill>
                  <a:schemeClr val="tx1"/>
                </a:solidFill>
                <a:effectLst>
                  <a:outerShdw blurRad="88900" dist="38100" dir="3600000" algn="tl" rotWithShape="0">
                    <a:prstClr val="black"/>
                  </a:outerShdw>
                </a:effectLst>
                <a:latin typeface="Times New Roman" pitchFamily="18" charset="0"/>
                <a:cs typeface="Times New Roman" pitchFamily="18" charset="0"/>
              </a:rPr>
              <a:t> DE </a:t>
            </a:r>
            <a:r>
              <a:rPr lang="es-MX" sz="1800" baseline="0" dirty="0" smtClean="0">
                <a:solidFill>
                  <a:schemeClr val="tx1"/>
                </a:solidFill>
                <a:effectLst>
                  <a:outerShdw blurRad="88900" dist="38100" dir="3600000" algn="tl" rotWithShape="0">
                    <a:prstClr val="black"/>
                  </a:outerShdw>
                </a:effectLst>
                <a:latin typeface="Times New Roman" pitchFamily="18" charset="0"/>
                <a:cs typeface="Times New Roman" pitchFamily="18" charset="0"/>
              </a:rPr>
              <a:t>G</a:t>
            </a:r>
            <a:r>
              <a:rPr lang="es-MX" sz="1500" baseline="0" dirty="0" smtClean="0">
                <a:solidFill>
                  <a:schemeClr val="tx1"/>
                </a:solidFill>
                <a:effectLst>
                  <a:outerShdw blurRad="88900" dist="38100" dir="3600000" algn="tl" rotWithShape="0">
                    <a:prstClr val="black"/>
                  </a:outerShdw>
                </a:effectLst>
                <a:latin typeface="Times New Roman" pitchFamily="18" charset="0"/>
                <a:cs typeface="Times New Roman" pitchFamily="18" charset="0"/>
              </a:rPr>
              <a:t>UADALAJARA</a:t>
            </a:r>
            <a:endParaRPr lang="es-MX" sz="1500" dirty="0">
              <a:solidFill>
                <a:schemeClr val="tx1"/>
              </a:solidFill>
              <a:effectLst>
                <a:outerShdw blurRad="88900" dist="38100" dir="3600000" algn="tl" rotWithShape="0">
                  <a:prstClr val="black"/>
                </a:outerShdw>
              </a:effectLst>
              <a:latin typeface="Times New Roman" pitchFamily="18" charset="0"/>
              <a:cs typeface="Times New Roman" pitchFamily="18" charset="0"/>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BA020C4-E166-4D81-83DA-6EC0C166723B}" type="datetimeFigureOut">
              <a:rPr lang="es-MX" smtClean="0"/>
              <a:pPr/>
              <a:t>27/02/2008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9131C0F-7357-4464-87E5-809DDAF31517}"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BA020C4-E166-4D81-83DA-6EC0C166723B}" type="datetimeFigureOut">
              <a:rPr lang="es-MX" smtClean="0"/>
              <a:pPr/>
              <a:t>27/02/2008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9131C0F-7357-4464-87E5-809DDAF31517}"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BA020C4-E166-4D81-83DA-6EC0C166723B}" type="datetimeFigureOut">
              <a:rPr lang="es-MX" smtClean="0"/>
              <a:pPr/>
              <a:t>27/02/2008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9131C0F-7357-4464-87E5-809DDAF31517}"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2"/>
      </p:bgRef>
    </p:bg>
    <p:spTree>
      <p:nvGrpSpPr>
        <p:cNvPr id="1" name=""/>
        <p:cNvGrpSpPr/>
        <p:nvPr/>
      </p:nvGrpSpPr>
      <p:grpSpPr>
        <a:xfrm>
          <a:off x="0" y="0"/>
          <a:ext cx="0" cy="0"/>
          <a:chOff x="0" y="0"/>
          <a:chExt cx="0" cy="0"/>
        </a:xfrm>
      </p:grpSpPr>
      <p:sp>
        <p:nvSpPr>
          <p:cNvPr id="7" name="6 Forma libre"/>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8 Forma libre"/>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1 Título"/>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0BA020C4-E166-4D81-83DA-6EC0C166723B}" type="datetimeFigureOut">
              <a:rPr lang="es-MX" smtClean="0"/>
              <a:pPr/>
              <a:t>27/02/2008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9131C0F-7357-4464-87E5-809DDAF31517}" type="slidenum">
              <a:rPr lang="es-MX" smtClean="0"/>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0BA020C4-E166-4D81-83DA-6EC0C166723B}" type="datetimeFigureOut">
              <a:rPr lang="es-MX" smtClean="0"/>
              <a:pPr/>
              <a:t>27/02/2008</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B9131C0F-7357-4464-87E5-809DDAF31517}"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0BA020C4-E166-4D81-83DA-6EC0C166723B}" type="datetimeFigureOut">
              <a:rPr lang="es-MX" smtClean="0"/>
              <a:pPr/>
              <a:t>27/02/2008</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B9131C0F-7357-4464-87E5-809DDAF31517}"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320"/>
            <a:ext cx="7470648" cy="1143000"/>
          </a:xfrm>
        </p:spPr>
        <p:txBody>
          <a:bodyPr anchor="ctr"/>
          <a:lstStyle>
            <a:lvl1pPr algn="l">
              <a:defRPr sz="4600"/>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0BA020C4-E166-4D81-83DA-6EC0C166723B}" type="datetimeFigureOut">
              <a:rPr lang="es-MX" smtClean="0"/>
              <a:pPr/>
              <a:t>27/02/2008</a:t>
            </a:fld>
            <a:endParaRPr lang="es-MX"/>
          </a:p>
        </p:txBody>
      </p:sp>
      <p:sp>
        <p:nvSpPr>
          <p:cNvPr id="8" name="7 Marcador de número de diapositiva"/>
          <p:cNvSpPr>
            <a:spLocks noGrp="1"/>
          </p:cNvSpPr>
          <p:nvPr>
            <p:ph type="sldNum" sz="quarter" idx="11"/>
          </p:nvPr>
        </p:nvSpPr>
        <p:spPr/>
        <p:txBody>
          <a:bodyPr/>
          <a:lstStyle/>
          <a:p>
            <a:fld id="{B9131C0F-7357-4464-87E5-809DDAF31517}" type="slidenum">
              <a:rPr lang="es-MX" smtClean="0"/>
              <a:pPr/>
              <a:t>‹Nº›</a:t>
            </a:fld>
            <a:endParaRPr lang="es-MX"/>
          </a:p>
        </p:txBody>
      </p:sp>
      <p:sp>
        <p:nvSpPr>
          <p:cNvPr id="9" name="8 Marcador de pie de página"/>
          <p:cNvSpPr>
            <a:spLocks noGrp="1"/>
          </p:cNvSpPr>
          <p:nvPr>
            <p:ph type="ftr" sz="quarter" idx="12"/>
          </p:nvPr>
        </p:nvSpPr>
        <p:spPr/>
        <p:txBody>
          <a:bodyPr/>
          <a:lstStyle/>
          <a:p>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BA020C4-E166-4D81-83DA-6EC0C166723B}" type="datetimeFigureOut">
              <a:rPr lang="es-MX" smtClean="0"/>
              <a:pPr/>
              <a:t>27/02/2008</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B9131C0F-7357-4464-87E5-809DDAF31517}"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0BA020C4-E166-4D81-83DA-6EC0C166723B}" type="datetimeFigureOut">
              <a:rPr lang="es-MX" smtClean="0"/>
              <a:pPr/>
              <a:t>27/02/2008</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a:xfrm>
            <a:off x="8156448" y="6422064"/>
            <a:ext cx="762000" cy="365125"/>
          </a:xfrm>
        </p:spPr>
        <p:txBody>
          <a:bodyPr/>
          <a:lstStyle/>
          <a:p>
            <a:fld id="{B9131C0F-7357-4464-87E5-809DDAF31517}"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457200" y="6422064"/>
            <a:ext cx="2133600" cy="365125"/>
          </a:xfrm>
        </p:spPr>
        <p:txBody>
          <a:bodyPr/>
          <a:lstStyle/>
          <a:p>
            <a:fld id="{0BA020C4-E166-4D81-83DA-6EC0C166723B}" type="datetimeFigureOut">
              <a:rPr lang="es-MX" smtClean="0"/>
              <a:pPr/>
              <a:t>27/02/2008</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B9131C0F-7357-4464-87E5-809DDAF31517}"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14" name="13 Grupo"/>
          <p:cNvGrpSpPr/>
          <p:nvPr userDrawn="1"/>
        </p:nvGrpSpPr>
        <p:grpSpPr>
          <a:xfrm flipH="1">
            <a:off x="0" y="-7088"/>
            <a:ext cx="9144000" cy="6865088"/>
            <a:chOff x="0" y="0"/>
            <a:chExt cx="9144000" cy="6865088"/>
          </a:xfrm>
        </p:grpSpPr>
        <p:sp>
          <p:nvSpPr>
            <p:cNvPr id="12" name="11 Forma libre"/>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15 Forma libre"/>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grpSp>
      <p:sp>
        <p:nvSpPr>
          <p:cNvPr id="9" name="8 Marcador de título"/>
          <p:cNvSpPr>
            <a:spLocks noGrp="1"/>
          </p:cNvSpPr>
          <p:nvPr>
            <p:ph type="title"/>
          </p:nvPr>
        </p:nvSpPr>
        <p:spPr>
          <a:xfrm>
            <a:off x="1462118" y="720747"/>
            <a:ext cx="7467600" cy="1143000"/>
          </a:xfrm>
          <a:prstGeom prst="rect">
            <a:avLst/>
          </a:prstGeom>
        </p:spPr>
        <p:txBody>
          <a:bodyPr vert="horz" lIns="45720" rIns="45720" anchor="ctr">
            <a:normAutofit/>
          </a:bodyPr>
          <a:lstStyle/>
          <a:p>
            <a:r>
              <a:rPr kumimoji="0" lang="es-ES" dirty="0" smtClean="0"/>
              <a:t>Haga clic para modificar el estilo de título del patrón</a:t>
            </a:r>
            <a:endParaRPr kumimoji="0" lang="en-US" dirty="0"/>
          </a:p>
        </p:txBody>
      </p:sp>
      <p:sp>
        <p:nvSpPr>
          <p:cNvPr id="30" name="29 Marcador de texto"/>
          <p:cNvSpPr>
            <a:spLocks noGrp="1"/>
          </p:cNvSpPr>
          <p:nvPr>
            <p:ph type="body" idx="1"/>
          </p:nvPr>
        </p:nvSpPr>
        <p:spPr>
          <a:xfrm>
            <a:off x="1462118" y="2046309"/>
            <a:ext cx="74676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0BA020C4-E166-4D81-83DA-6EC0C166723B}" type="datetimeFigureOut">
              <a:rPr lang="es-MX" smtClean="0"/>
              <a:pPr/>
              <a:t>27/02/2008</a:t>
            </a:fld>
            <a:endParaRPr lang="es-MX"/>
          </a:p>
        </p:txBody>
      </p:sp>
      <p:sp>
        <p:nvSpPr>
          <p:cNvPr id="22" name="21 Marcador de pie de página"/>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s-MX"/>
          </a:p>
        </p:txBody>
      </p:sp>
      <p:sp>
        <p:nvSpPr>
          <p:cNvPr id="18" name="17 Marcador de número de diapositiva"/>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B9131C0F-7357-4464-87E5-809DDAF31517}" type="slidenum">
              <a:rPr lang="es-MX" smtClean="0"/>
              <a:pPr/>
              <a:t>‹Nº›</a:t>
            </a:fld>
            <a:endParaRPr lang="es-MX"/>
          </a:p>
        </p:txBody>
      </p:sp>
      <p:pic>
        <p:nvPicPr>
          <p:cNvPr id="13" name="12 Imagen" descr="Logo U de G.wmf"/>
          <p:cNvPicPr>
            <a:picLocks noChangeAspect="1"/>
          </p:cNvPicPr>
          <p:nvPr userDrawn="1"/>
        </p:nvPicPr>
        <p:blipFill>
          <a:blip r:embed="rId13"/>
          <a:stretch>
            <a:fillRect/>
          </a:stretch>
        </p:blipFill>
        <p:spPr>
          <a:xfrm>
            <a:off x="214282" y="214290"/>
            <a:ext cx="818283" cy="1125052"/>
          </a:xfrm>
          <a:prstGeom prst="rect">
            <a:avLst/>
          </a:prstGeom>
          <a:effectLst>
            <a:outerShdw blurRad="76200" dist="38100" dir="1920000" algn="l" rotWithShape="0">
              <a:prstClr val="black"/>
            </a:outerShdw>
          </a:effectLst>
        </p:spPr>
      </p:pic>
      <p:sp>
        <p:nvSpPr>
          <p:cNvPr id="19" name="18 CuadroTexto"/>
          <p:cNvSpPr txBox="1"/>
          <p:nvPr userDrawn="1"/>
        </p:nvSpPr>
        <p:spPr>
          <a:xfrm>
            <a:off x="71406" y="6286520"/>
            <a:ext cx="4059060" cy="461665"/>
          </a:xfrm>
          <a:prstGeom prst="rect">
            <a:avLst/>
          </a:prstGeom>
          <a:noFill/>
        </p:spPr>
        <p:txBody>
          <a:bodyPr wrap="none" rtlCol="0">
            <a:spAutoFit/>
          </a:bodyPr>
          <a:lstStyle/>
          <a:p>
            <a:r>
              <a:rPr lang="es-MX" sz="1200" dirty="0" smtClean="0">
                <a:effectLst>
                  <a:outerShdw blurRad="63500" dist="38100" dir="3660000" algn="tl" rotWithShape="0">
                    <a:prstClr val="black"/>
                  </a:outerShdw>
                </a:effectLst>
                <a:latin typeface="Times New Roman" pitchFamily="18" charset="0"/>
                <a:cs typeface="Times New Roman" pitchFamily="18" charset="0"/>
              </a:rPr>
              <a:t>Vicerrectoría</a:t>
            </a:r>
            <a:r>
              <a:rPr lang="es-MX" sz="1200" baseline="0" dirty="0" smtClean="0">
                <a:effectLst>
                  <a:outerShdw blurRad="63500" dist="38100" dir="3660000" algn="tl" rotWithShape="0">
                    <a:prstClr val="black"/>
                  </a:outerShdw>
                </a:effectLst>
                <a:latin typeface="Times New Roman" pitchFamily="18" charset="0"/>
                <a:cs typeface="Times New Roman" pitchFamily="18" charset="0"/>
              </a:rPr>
              <a:t> Ejecutiva / Coordinación General Administrativa</a:t>
            </a:r>
            <a:endParaRPr lang="es-MX" sz="1200" dirty="0" smtClean="0">
              <a:effectLst>
                <a:outerShdw blurRad="63500" dist="38100" dir="3660000" algn="tl" rotWithShape="0">
                  <a:prstClr val="black"/>
                </a:outerShdw>
              </a:effectLst>
              <a:latin typeface="Times New Roman" pitchFamily="18" charset="0"/>
              <a:cs typeface="Times New Roman" pitchFamily="18" charset="0"/>
            </a:endParaRPr>
          </a:p>
          <a:p>
            <a:r>
              <a:rPr lang="es-MX" sz="1200" dirty="0" smtClean="0">
                <a:effectLst>
                  <a:outerShdw blurRad="63500" dist="38100" dir="3660000" algn="tl" rotWithShape="0">
                    <a:prstClr val="black"/>
                  </a:outerShdw>
                </a:effectLst>
                <a:latin typeface="Times New Roman" pitchFamily="18" charset="0"/>
                <a:cs typeface="Times New Roman" pitchFamily="18" charset="0"/>
              </a:rPr>
              <a:t>Coordinación de Obras y Proyectos</a:t>
            </a:r>
            <a:endParaRPr lang="es-MX" sz="1200" dirty="0">
              <a:effectLst>
                <a:outerShdw blurRad="63500" dist="38100" dir="3660000" algn="tl" rotWithShape="0">
                  <a:prstClr val="black"/>
                </a:outerShdw>
              </a:effectLst>
              <a:latin typeface="Times New Roman" pitchFamily="18" charset="0"/>
              <a:cs typeface="Times New Roman" pitchFamily="18" charset="0"/>
            </a:endParaRPr>
          </a:p>
        </p:txBody>
      </p:sp>
      <p:sp>
        <p:nvSpPr>
          <p:cNvPr id="20" name="19 CuadroTexto"/>
          <p:cNvSpPr txBox="1"/>
          <p:nvPr userDrawn="1"/>
        </p:nvSpPr>
        <p:spPr>
          <a:xfrm>
            <a:off x="71406" y="6000768"/>
            <a:ext cx="3318537" cy="369332"/>
          </a:xfrm>
          <a:prstGeom prst="rect">
            <a:avLst/>
          </a:prstGeom>
          <a:noFill/>
        </p:spPr>
        <p:txBody>
          <a:bodyPr wrap="none" rtlCol="0">
            <a:spAutoFit/>
          </a:bodyPr>
          <a:lstStyle/>
          <a:p>
            <a:r>
              <a:rPr lang="es-MX" sz="1800" dirty="0" smtClean="0">
                <a:solidFill>
                  <a:schemeClr val="tx1"/>
                </a:solidFill>
                <a:effectLst>
                  <a:outerShdw blurRad="88900" dist="38100" dir="3600000" algn="tl" rotWithShape="0">
                    <a:prstClr val="black"/>
                  </a:outerShdw>
                </a:effectLst>
                <a:latin typeface="Times New Roman" pitchFamily="18" charset="0"/>
                <a:cs typeface="Times New Roman" pitchFamily="18" charset="0"/>
              </a:rPr>
              <a:t>U</a:t>
            </a:r>
            <a:r>
              <a:rPr lang="es-MX" sz="1500" dirty="0" smtClean="0">
                <a:solidFill>
                  <a:schemeClr val="tx1"/>
                </a:solidFill>
                <a:effectLst>
                  <a:outerShdw blurRad="88900" dist="38100" dir="3600000" algn="tl" rotWithShape="0">
                    <a:prstClr val="black"/>
                  </a:outerShdw>
                </a:effectLst>
                <a:latin typeface="Times New Roman" pitchFamily="18" charset="0"/>
                <a:cs typeface="Times New Roman" pitchFamily="18" charset="0"/>
              </a:rPr>
              <a:t>NIVERSIDAD</a:t>
            </a:r>
            <a:r>
              <a:rPr lang="es-MX" sz="1500" baseline="0" dirty="0" smtClean="0">
                <a:solidFill>
                  <a:schemeClr val="tx1"/>
                </a:solidFill>
                <a:effectLst>
                  <a:outerShdw blurRad="88900" dist="38100" dir="3600000" algn="tl" rotWithShape="0">
                    <a:prstClr val="black"/>
                  </a:outerShdw>
                </a:effectLst>
                <a:latin typeface="Times New Roman" pitchFamily="18" charset="0"/>
                <a:cs typeface="Times New Roman" pitchFamily="18" charset="0"/>
              </a:rPr>
              <a:t> DE </a:t>
            </a:r>
            <a:r>
              <a:rPr lang="es-MX" sz="1800" baseline="0" dirty="0" smtClean="0">
                <a:solidFill>
                  <a:schemeClr val="tx1"/>
                </a:solidFill>
                <a:effectLst>
                  <a:outerShdw blurRad="88900" dist="38100" dir="3600000" algn="tl" rotWithShape="0">
                    <a:prstClr val="black"/>
                  </a:outerShdw>
                </a:effectLst>
                <a:latin typeface="Times New Roman" pitchFamily="18" charset="0"/>
                <a:cs typeface="Times New Roman" pitchFamily="18" charset="0"/>
              </a:rPr>
              <a:t>G</a:t>
            </a:r>
            <a:r>
              <a:rPr lang="es-MX" sz="1500" baseline="0" dirty="0" smtClean="0">
                <a:solidFill>
                  <a:schemeClr val="tx1"/>
                </a:solidFill>
                <a:effectLst>
                  <a:outerShdw blurRad="88900" dist="38100" dir="3600000" algn="tl" rotWithShape="0">
                    <a:prstClr val="black"/>
                  </a:outerShdw>
                </a:effectLst>
                <a:latin typeface="Times New Roman" pitchFamily="18" charset="0"/>
                <a:cs typeface="Times New Roman" pitchFamily="18" charset="0"/>
              </a:rPr>
              <a:t>UADALAJARA</a:t>
            </a:r>
            <a:endParaRPr lang="es-MX" sz="1500" dirty="0">
              <a:solidFill>
                <a:schemeClr val="tx1"/>
              </a:solidFill>
              <a:effectLst>
                <a:outerShdw blurRad="88900" dist="38100" dir="3600000" algn="tl" rotWithShape="0">
                  <a:prstClr val="black"/>
                </a:outerShdw>
              </a:effectLst>
              <a:latin typeface="Times New Roman" pitchFamily="18" charset="0"/>
              <a:cs typeface="Times New Roman" pitchFamily="18" charset="0"/>
            </a:endParaRPr>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643042" y="1571612"/>
            <a:ext cx="6854062" cy="3500462"/>
          </a:xfrm>
        </p:spPr>
        <p:txBody>
          <a:bodyPr>
            <a:normAutofit fontScale="90000"/>
          </a:bodyPr>
          <a:lstStyle/>
          <a:p>
            <a:r>
              <a:rPr lang="es-MX" dirty="0" smtClean="0"/>
              <a:t>Comité técnico</a:t>
            </a:r>
            <a:br>
              <a:rPr lang="es-MX" dirty="0" smtClean="0"/>
            </a:br>
            <a:r>
              <a:rPr lang="es-MX" dirty="0" smtClean="0"/>
              <a:t>del fondo para el desarrollo de la infraestructura física</a:t>
            </a:r>
            <a:br>
              <a:rPr lang="es-MX" dirty="0" smtClean="0"/>
            </a:br>
            <a:r>
              <a:rPr lang="es-MX" dirty="0" smtClean="0"/>
              <a:t>de la red universitaria</a:t>
            </a:r>
            <a:endParaRPr lang="es-MX"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676432" y="285728"/>
            <a:ext cx="7467600" cy="1578019"/>
          </a:xfrm>
        </p:spPr>
        <p:txBody>
          <a:bodyPr>
            <a:noAutofit/>
          </a:bodyPr>
          <a:lstStyle/>
          <a:p>
            <a:r>
              <a:rPr lang="es-ES" sz="2800" dirty="0" smtClean="0"/>
              <a:t>El Consejo de Rectores en sesión de 16 de Julio del 2001  instaló el Comité Técnico de Infraestructura Física de la Red Universitaria, integrándose de la siguiente manera:</a:t>
            </a:r>
            <a:endParaRPr lang="es-MX" sz="2800" dirty="0"/>
          </a:p>
        </p:txBody>
      </p:sp>
      <p:sp>
        <p:nvSpPr>
          <p:cNvPr id="3" name="2 Marcador de contenido"/>
          <p:cNvSpPr>
            <a:spLocks noGrp="1"/>
          </p:cNvSpPr>
          <p:nvPr>
            <p:ph idx="1"/>
          </p:nvPr>
        </p:nvSpPr>
        <p:spPr>
          <a:xfrm>
            <a:off x="1214414" y="2189161"/>
            <a:ext cx="7753352" cy="3525855"/>
          </a:xfrm>
        </p:spPr>
        <p:txBody>
          <a:bodyPr>
            <a:noAutofit/>
          </a:bodyPr>
          <a:lstStyle/>
          <a:p>
            <a:r>
              <a:rPr lang="es-ES" sz="2000" dirty="0" smtClean="0"/>
              <a:t>Un representante de los Centros Universitarios Metropolitanos; </a:t>
            </a:r>
            <a:endParaRPr lang="es-MX" sz="2000" dirty="0" smtClean="0"/>
          </a:p>
          <a:p>
            <a:r>
              <a:rPr lang="es-ES" sz="2000" dirty="0" smtClean="0"/>
              <a:t>Un representante de los Centros Universitarios Regionales; </a:t>
            </a:r>
            <a:endParaRPr lang="es-MX" sz="2000" dirty="0" smtClean="0"/>
          </a:p>
          <a:p>
            <a:r>
              <a:rPr lang="es-ES" sz="2000" dirty="0" smtClean="0"/>
              <a:t>Un representante del Sistema de Educación Media Superior; </a:t>
            </a:r>
            <a:endParaRPr lang="es-MX" sz="2000" dirty="0" smtClean="0"/>
          </a:p>
          <a:p>
            <a:r>
              <a:rPr lang="es-ES" sz="2000" dirty="0" smtClean="0"/>
              <a:t>Un representante de la Coordinación General Administrativa; </a:t>
            </a:r>
            <a:endParaRPr lang="es-MX" sz="2000" dirty="0" smtClean="0"/>
          </a:p>
          <a:p>
            <a:r>
              <a:rPr lang="es-ES" sz="2000" dirty="0" smtClean="0"/>
              <a:t>Un representante de la Coordinación General Académica; </a:t>
            </a:r>
            <a:endParaRPr lang="es-MX" sz="2000" dirty="0" smtClean="0"/>
          </a:p>
          <a:p>
            <a:r>
              <a:rPr lang="es-ES" sz="2000" dirty="0" smtClean="0"/>
              <a:t>Un representante de la Coordinación General de Extensión; </a:t>
            </a:r>
            <a:endParaRPr lang="es-MX" sz="2000" dirty="0" smtClean="0"/>
          </a:p>
          <a:p>
            <a:r>
              <a:rPr lang="es-ES" sz="2000" dirty="0" smtClean="0"/>
              <a:t>Un representante de la Coordinación de Obras y Proyectos; </a:t>
            </a:r>
            <a:endParaRPr lang="es-MX" sz="2000" dirty="0" smtClean="0"/>
          </a:p>
          <a:p>
            <a:r>
              <a:rPr lang="es-ES" sz="2000" dirty="0" smtClean="0"/>
              <a:t>Un perito en diseño Arquitectónico del CUAAD</a:t>
            </a:r>
            <a:endParaRPr lang="es-MX" sz="2000" dirty="0" smtClean="0"/>
          </a:p>
          <a:p>
            <a:r>
              <a:rPr lang="es-ES" sz="2000" dirty="0" smtClean="0"/>
              <a:t>Un perito en estructuras del CUCEI</a:t>
            </a:r>
            <a:endParaRPr lang="es-MX" sz="2000" dirty="0" smtClean="0"/>
          </a:p>
          <a:p>
            <a:r>
              <a:rPr lang="es-ES" sz="2000" dirty="0" smtClean="0"/>
              <a:t>Un perito en medio ambiente de CUCBA</a:t>
            </a:r>
            <a:endParaRPr lang="es-MX" sz="2000" dirty="0" smtClean="0"/>
          </a:p>
          <a:p>
            <a:endParaRPr lang="es-MX"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anim calcmode="lin" valueType="num">
                                      <p:cBhvr>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anim calcmode="lin" valueType="num">
                                      <p:cBhvr>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grpId="0"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500"/>
                                        <p:tgtEl>
                                          <p:spTgt spid="3">
                                            <p:txEl>
                                              <p:pRg st="2" end="2"/>
                                            </p:txEl>
                                          </p:spTgt>
                                        </p:tgtEl>
                                      </p:cBhvr>
                                    </p:animEffect>
                                    <p:anim calcmode="lin" valueType="num">
                                      <p:cBhvr>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grpId="0" nodeType="after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500"/>
                                        <p:tgtEl>
                                          <p:spTgt spid="3">
                                            <p:txEl>
                                              <p:pRg st="3" end="3"/>
                                            </p:txEl>
                                          </p:spTgt>
                                        </p:tgtEl>
                                      </p:cBhvr>
                                    </p:animEffect>
                                    <p:anim calcmode="lin" valueType="num">
                                      <p:cBhvr>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grpId="0" nodeType="after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fade">
                                      <p:cBhvr>
                                        <p:cTn id="37" dur="500"/>
                                        <p:tgtEl>
                                          <p:spTgt spid="3">
                                            <p:txEl>
                                              <p:pRg st="4" end="4"/>
                                            </p:txEl>
                                          </p:spTgt>
                                        </p:tgtEl>
                                      </p:cBhvr>
                                    </p:animEffect>
                                    <p:anim calcmode="lin" valueType="num">
                                      <p:cBhvr>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9"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Effect transition="in" filter="fade">
                                      <p:cBhvr>
                                        <p:cTn id="43" dur="500"/>
                                        <p:tgtEl>
                                          <p:spTgt spid="3">
                                            <p:txEl>
                                              <p:pRg st="5" end="5"/>
                                            </p:txEl>
                                          </p:spTgt>
                                        </p:tgtEl>
                                      </p:cBhvr>
                                    </p:animEffect>
                                    <p:anim calcmode="lin" valueType="num">
                                      <p:cBhvr>
                                        <p:cTn id="4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5"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6" fill="hold">
                            <p:stCondLst>
                              <p:cond delay="3500"/>
                            </p:stCondLst>
                            <p:childTnLst>
                              <p:par>
                                <p:cTn id="47" presetID="42" presetClass="entr" presetSubtype="0" fill="hold" grpId="0" nodeType="after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500"/>
                                        <p:tgtEl>
                                          <p:spTgt spid="3">
                                            <p:txEl>
                                              <p:pRg st="6" end="6"/>
                                            </p:txEl>
                                          </p:spTgt>
                                        </p:tgtEl>
                                      </p:cBhvr>
                                    </p:animEffect>
                                    <p:anim calcmode="lin" valueType="num">
                                      <p:cBhvr>
                                        <p:cTn id="50"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52" fill="hold">
                            <p:stCondLst>
                              <p:cond delay="4000"/>
                            </p:stCondLst>
                            <p:childTnLst>
                              <p:par>
                                <p:cTn id="53" presetID="42" presetClass="entr" presetSubtype="0" fill="hold" grpId="0" nodeType="after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Effect transition="in" filter="fade">
                                      <p:cBhvr>
                                        <p:cTn id="55" dur="500"/>
                                        <p:tgtEl>
                                          <p:spTgt spid="3">
                                            <p:txEl>
                                              <p:pRg st="7" end="7"/>
                                            </p:txEl>
                                          </p:spTgt>
                                        </p:tgtEl>
                                      </p:cBhvr>
                                    </p:animEffect>
                                    <p:anim calcmode="lin" valueType="num">
                                      <p:cBhvr>
                                        <p:cTn id="56"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7"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58" fill="hold">
                            <p:stCondLst>
                              <p:cond delay="4500"/>
                            </p:stCondLst>
                            <p:childTnLst>
                              <p:par>
                                <p:cTn id="59" presetID="42" presetClass="entr" presetSubtype="0" fill="hold" grpId="0" nodeType="after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Effect transition="in" filter="fade">
                                      <p:cBhvr>
                                        <p:cTn id="61" dur="500"/>
                                        <p:tgtEl>
                                          <p:spTgt spid="3">
                                            <p:txEl>
                                              <p:pRg st="8" end="8"/>
                                            </p:txEl>
                                          </p:spTgt>
                                        </p:tgtEl>
                                      </p:cBhvr>
                                    </p:animEffect>
                                    <p:anim calcmode="lin" valueType="num">
                                      <p:cBhvr>
                                        <p:cTn id="62"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3" dur="5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64" fill="hold">
                            <p:stCondLst>
                              <p:cond delay="5000"/>
                            </p:stCondLst>
                            <p:childTnLst>
                              <p:par>
                                <p:cTn id="65" presetID="42" presetClass="entr" presetSubtype="0" fill="hold" grpId="0" nodeType="after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Effect transition="in" filter="fade">
                                      <p:cBhvr>
                                        <p:cTn id="67" dur="500"/>
                                        <p:tgtEl>
                                          <p:spTgt spid="3">
                                            <p:txEl>
                                              <p:pRg st="9" end="9"/>
                                            </p:txEl>
                                          </p:spTgt>
                                        </p:tgtEl>
                                      </p:cBhvr>
                                    </p:animEffect>
                                    <p:anim calcmode="lin" valueType="num">
                                      <p:cBhvr>
                                        <p:cTn id="68"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9" dur="5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47870" y="720747"/>
            <a:ext cx="7467600" cy="1143000"/>
          </a:xfrm>
        </p:spPr>
        <p:txBody>
          <a:bodyPr>
            <a:noAutofit/>
          </a:bodyPr>
          <a:lstStyle/>
          <a:p>
            <a:r>
              <a:rPr lang="es-ES" sz="2800" b="1" dirty="0" smtClean="0"/>
              <a:t>El Comité Técnico para el desarrollo de sus trabajos se conformó en tres subcomités, que son los siguientes:</a:t>
            </a:r>
            <a:r>
              <a:rPr lang="es-MX" sz="2800" dirty="0" smtClean="0"/>
              <a:t/>
            </a:r>
            <a:br>
              <a:rPr lang="es-MX" sz="2800" dirty="0" smtClean="0"/>
            </a:br>
            <a:endParaRPr lang="es-MX" sz="2800" dirty="0"/>
          </a:p>
        </p:txBody>
      </p:sp>
      <p:sp>
        <p:nvSpPr>
          <p:cNvPr id="3" name="2 Marcador de contenido"/>
          <p:cNvSpPr>
            <a:spLocks noGrp="1"/>
          </p:cNvSpPr>
          <p:nvPr>
            <p:ph idx="1"/>
          </p:nvPr>
        </p:nvSpPr>
        <p:spPr>
          <a:xfrm>
            <a:off x="1676400" y="1928802"/>
            <a:ext cx="7467600" cy="4525963"/>
          </a:xfrm>
        </p:spPr>
        <p:txBody>
          <a:bodyPr>
            <a:normAutofit/>
          </a:bodyPr>
          <a:lstStyle/>
          <a:p>
            <a:r>
              <a:rPr lang="es-MX" sz="2200" dirty="0" smtClean="0"/>
              <a:t>Subcomité 1.- para la  revisión de la fundamentación de los proyectos, de acuerdo a los criterios establecidos.</a:t>
            </a:r>
          </a:p>
          <a:p>
            <a:pPr>
              <a:buNone/>
            </a:pPr>
            <a:endParaRPr lang="es-MX" sz="2200" dirty="0" smtClean="0"/>
          </a:p>
          <a:p>
            <a:r>
              <a:rPr lang="es-MX" sz="2200" dirty="0" smtClean="0"/>
              <a:t>Subcomité 2.- Para la revisión y viabilidad financiera de los proyectos concursantes.</a:t>
            </a:r>
          </a:p>
          <a:p>
            <a:pPr>
              <a:buNone/>
            </a:pPr>
            <a:endParaRPr lang="es-MX" sz="2200" dirty="0" smtClean="0"/>
          </a:p>
          <a:p>
            <a:r>
              <a:rPr lang="es-MX" sz="2200" dirty="0" smtClean="0"/>
              <a:t>Subcomité 3.- Para la revisión del proyecto conceptual y el análisis de viabilidad técnica de los proyectos.</a:t>
            </a:r>
            <a:endParaRPr lang="es-MX" sz="2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anim calcmode="lin" valueType="num">
                                      <p:cBhvr>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500"/>
                                        <p:tgtEl>
                                          <p:spTgt spid="3">
                                            <p:txEl>
                                              <p:pRg st="2" end="2"/>
                                            </p:txEl>
                                          </p:spTgt>
                                        </p:tgtEl>
                                      </p:cBhvr>
                                    </p:animEffect>
                                    <p:anim calcmode="lin" valueType="num">
                                      <p:cBhvr>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grpId="0"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anim calcmode="lin" valueType="num">
                                      <p:cBhvr>
                                        <p:cTn id="2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7"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42910" y="1571612"/>
            <a:ext cx="8286808" cy="5214974"/>
          </a:xfrm>
        </p:spPr>
        <p:txBody>
          <a:bodyPr>
            <a:normAutofit/>
          </a:bodyPr>
          <a:lstStyle/>
          <a:p>
            <a:pPr algn="just">
              <a:buNone/>
            </a:pPr>
            <a:r>
              <a:rPr lang="es-ES" sz="2500" dirty="0" smtClean="0"/>
              <a:t>	En Sesión Extraordinaria del 11 de diciembre de 2001, el Consejo General Universitario bajo dictamen </a:t>
            </a:r>
            <a:r>
              <a:rPr lang="es-ES" sz="2500" dirty="0" smtClean="0"/>
              <a:t>Número </a:t>
            </a:r>
            <a:r>
              <a:rPr lang="es-ES" sz="2500" dirty="0" smtClean="0"/>
              <a:t>II/2001/1958,  aprobó el Reglamento de Obras y Servicios relacionados con las mismas de la Universidad de Guadalajara, en el cual se instituyó oficialmente el Comité Técnico del Fondo para el Desarrollo de la Infraestructura Física de la Red  Universitaria.</a:t>
            </a:r>
            <a:endParaRPr lang="es-MX" sz="2500" dirty="0" smtClean="0"/>
          </a:p>
          <a:p>
            <a:pPr algn="just">
              <a:buNone/>
            </a:pPr>
            <a:endParaRPr lang="es-MX" sz="25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676400" y="428604"/>
            <a:ext cx="7467600" cy="1143000"/>
          </a:xfrm>
        </p:spPr>
        <p:txBody>
          <a:bodyPr>
            <a:noAutofit/>
          </a:bodyPr>
          <a:lstStyle/>
          <a:p>
            <a:r>
              <a:rPr lang="es-MX" sz="2800" dirty="0" smtClean="0"/>
              <a:t>En el </a:t>
            </a:r>
            <a:r>
              <a:rPr lang="es-MX" sz="2800" dirty="0" smtClean="0"/>
              <a:t>artículo </a:t>
            </a:r>
            <a:r>
              <a:rPr lang="es-MX" sz="2800" dirty="0" smtClean="0"/>
              <a:t>13 del Reglamento de Obras y Servicios relacionadas con las mismas se establecen las atribuciones del Comité:</a:t>
            </a:r>
            <a:endParaRPr lang="es-MX" sz="2800" dirty="0"/>
          </a:p>
        </p:txBody>
      </p:sp>
      <p:sp>
        <p:nvSpPr>
          <p:cNvPr id="3" name="2 Marcador de contenido"/>
          <p:cNvSpPr>
            <a:spLocks noGrp="1"/>
          </p:cNvSpPr>
          <p:nvPr>
            <p:ph idx="1"/>
          </p:nvPr>
        </p:nvSpPr>
        <p:spPr>
          <a:xfrm>
            <a:off x="1533556" y="1928802"/>
            <a:ext cx="7467600" cy="4525963"/>
          </a:xfrm>
        </p:spPr>
        <p:txBody>
          <a:bodyPr>
            <a:normAutofit/>
          </a:bodyPr>
          <a:lstStyle/>
          <a:p>
            <a:r>
              <a:rPr lang="es-MX" sz="2200" dirty="0" smtClean="0"/>
              <a:t>I. Opinar sobre el Plan Institucional del Desarrollo de la Infraestructura;</a:t>
            </a:r>
          </a:p>
          <a:p>
            <a:endParaRPr lang="es-MX" sz="2200" dirty="0" smtClean="0"/>
          </a:p>
          <a:p>
            <a:r>
              <a:rPr lang="es-MX" sz="2200" dirty="0" smtClean="0"/>
              <a:t>II. Opinar sobre el Plan Maestro de Desarrollo de la Infraestructura de cada una de las dependencias de la red, y </a:t>
            </a:r>
          </a:p>
          <a:p>
            <a:endParaRPr lang="es-MX" sz="2200" dirty="0" smtClean="0"/>
          </a:p>
          <a:p>
            <a:r>
              <a:rPr lang="es-MX" sz="2200" dirty="0" smtClean="0"/>
              <a:t>III. Evaluar la pertinencia, viabilidad técnica y financiera de los proyectos que promuevan las dependencias de la red. </a:t>
            </a:r>
          </a:p>
          <a:p>
            <a:endParaRPr lang="es-MX" sz="2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anim calcmode="lin" valueType="num">
                                      <p:cBhvr>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500"/>
                                        <p:tgtEl>
                                          <p:spTgt spid="3">
                                            <p:txEl>
                                              <p:pRg st="2" end="2"/>
                                            </p:txEl>
                                          </p:spTgt>
                                        </p:tgtEl>
                                      </p:cBhvr>
                                    </p:animEffect>
                                    <p:anim calcmode="lin" valueType="num">
                                      <p:cBhvr>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grpId="0"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anim calcmode="lin" valueType="num">
                                      <p:cBhvr>
                                        <p:cTn id="2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7"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62118" y="571480"/>
            <a:ext cx="7467600" cy="1428760"/>
          </a:xfrm>
        </p:spPr>
        <p:txBody>
          <a:bodyPr>
            <a:noAutofit/>
          </a:bodyPr>
          <a:lstStyle/>
          <a:p>
            <a:r>
              <a:rPr lang="es-MX" sz="2800" dirty="0" smtClean="0"/>
              <a:t>En el Artículo 14 del citado reglamento se determina que el Comité deberá estar integrado de la siguiente forma: </a:t>
            </a:r>
            <a:br>
              <a:rPr lang="es-MX" sz="2800" dirty="0" smtClean="0"/>
            </a:br>
            <a:endParaRPr lang="es-MX" sz="2800" dirty="0"/>
          </a:p>
        </p:txBody>
      </p:sp>
      <p:sp>
        <p:nvSpPr>
          <p:cNvPr id="3" name="2 Marcador de contenido"/>
          <p:cNvSpPr>
            <a:spLocks noGrp="1"/>
          </p:cNvSpPr>
          <p:nvPr>
            <p:ph idx="1"/>
          </p:nvPr>
        </p:nvSpPr>
        <p:spPr>
          <a:xfrm>
            <a:off x="857192" y="2000240"/>
            <a:ext cx="8286808" cy="4311649"/>
          </a:xfrm>
        </p:spPr>
        <p:txBody>
          <a:bodyPr>
            <a:normAutofit fontScale="70000" lnSpcReduction="20000"/>
          </a:bodyPr>
          <a:lstStyle/>
          <a:p>
            <a:r>
              <a:rPr lang="es-ES" b="1" dirty="0" smtClean="0"/>
              <a:t>I. </a:t>
            </a:r>
            <a:r>
              <a:rPr lang="es-ES" dirty="0" smtClean="0"/>
              <a:t>Un representante de los Centros Universitarios Temáticos; </a:t>
            </a:r>
            <a:endParaRPr lang="es-MX" dirty="0" smtClean="0"/>
          </a:p>
          <a:p>
            <a:r>
              <a:rPr lang="es-ES" b="1" dirty="0" smtClean="0"/>
              <a:t>II. </a:t>
            </a:r>
            <a:r>
              <a:rPr lang="es-ES" dirty="0" smtClean="0"/>
              <a:t>Un representante de los Centros Universitarios Regionales; </a:t>
            </a:r>
            <a:endParaRPr lang="es-MX" dirty="0" smtClean="0"/>
          </a:p>
          <a:p>
            <a:r>
              <a:rPr lang="es-ES" b="1" dirty="0" smtClean="0"/>
              <a:t>III. </a:t>
            </a:r>
            <a:r>
              <a:rPr lang="es-ES" dirty="0" smtClean="0"/>
              <a:t>Un representante del Sistema de Educación Media Superior; </a:t>
            </a:r>
            <a:endParaRPr lang="es-MX" dirty="0" smtClean="0"/>
          </a:p>
          <a:p>
            <a:r>
              <a:rPr lang="es-ES" b="1" dirty="0" smtClean="0"/>
              <a:t>IV. </a:t>
            </a:r>
            <a:r>
              <a:rPr lang="es-ES" dirty="0" smtClean="0"/>
              <a:t>Un representante de la Coordinación General Administrativa; </a:t>
            </a:r>
            <a:endParaRPr lang="es-MX" dirty="0" smtClean="0"/>
          </a:p>
          <a:p>
            <a:r>
              <a:rPr lang="es-ES" b="1" dirty="0" smtClean="0"/>
              <a:t>V. </a:t>
            </a:r>
            <a:r>
              <a:rPr lang="es-ES" dirty="0" smtClean="0"/>
              <a:t>Un representante de la Coordinación General Académica; </a:t>
            </a:r>
            <a:endParaRPr lang="es-MX" dirty="0" smtClean="0"/>
          </a:p>
          <a:p>
            <a:r>
              <a:rPr lang="es-ES" b="1" dirty="0" smtClean="0"/>
              <a:t>VI.</a:t>
            </a:r>
            <a:r>
              <a:rPr lang="es-ES" b="1" baseline="30000" dirty="0" smtClean="0"/>
              <a:t> </a:t>
            </a:r>
            <a:r>
              <a:rPr lang="es-ES" dirty="0" smtClean="0"/>
              <a:t>Un representante del Sistema de Universidad Virtual; </a:t>
            </a:r>
            <a:endParaRPr lang="es-MX" dirty="0" smtClean="0"/>
          </a:p>
          <a:p>
            <a:r>
              <a:rPr lang="es-ES" b="1" dirty="0" smtClean="0"/>
              <a:t>VII. </a:t>
            </a:r>
            <a:r>
              <a:rPr lang="es-ES" dirty="0" smtClean="0"/>
              <a:t>Un representante de la Coordinación General de Extensión (Dirección General de Difusión Cultural); </a:t>
            </a:r>
            <a:endParaRPr lang="es-MX" dirty="0" smtClean="0"/>
          </a:p>
          <a:p>
            <a:r>
              <a:rPr lang="es-ES" b="1" dirty="0" smtClean="0"/>
              <a:t>VIII. </a:t>
            </a:r>
            <a:r>
              <a:rPr lang="es-ES" dirty="0" smtClean="0"/>
              <a:t>Un representante de la Coordinación de Obras y Proyectos; </a:t>
            </a:r>
            <a:endParaRPr lang="es-MX" dirty="0" smtClean="0"/>
          </a:p>
          <a:p>
            <a:r>
              <a:rPr lang="es-ES" b="1" dirty="0" smtClean="0"/>
              <a:t>IX. </a:t>
            </a:r>
            <a:r>
              <a:rPr lang="es-ES" dirty="0" smtClean="0"/>
              <a:t>Un perito arquitecto; </a:t>
            </a:r>
            <a:endParaRPr lang="es-MX" dirty="0" smtClean="0"/>
          </a:p>
          <a:p>
            <a:r>
              <a:rPr lang="es-ES" b="1" dirty="0" smtClean="0"/>
              <a:t>X. </a:t>
            </a:r>
            <a:r>
              <a:rPr lang="es-ES" dirty="0" smtClean="0"/>
              <a:t>Un perito en estructuras, y </a:t>
            </a:r>
            <a:endParaRPr lang="es-MX" dirty="0" smtClean="0"/>
          </a:p>
          <a:p>
            <a:r>
              <a:rPr lang="es-ES" b="1" dirty="0" smtClean="0"/>
              <a:t>XI. </a:t>
            </a:r>
            <a:r>
              <a:rPr lang="es-ES" dirty="0" smtClean="0"/>
              <a:t>Un perito en medio ambiente. </a:t>
            </a:r>
            <a:endParaRPr lang="es-MX" dirty="0" smtClean="0"/>
          </a:p>
          <a:p>
            <a:endParaRPr lang="es-MX"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anim calcmode="lin" valueType="num">
                                      <p:cBhvr>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anim calcmode="lin" valueType="num">
                                      <p:cBhvr>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grpId="0"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500"/>
                                        <p:tgtEl>
                                          <p:spTgt spid="3">
                                            <p:txEl>
                                              <p:pRg st="2" end="2"/>
                                            </p:txEl>
                                          </p:spTgt>
                                        </p:tgtEl>
                                      </p:cBhvr>
                                    </p:animEffect>
                                    <p:anim calcmode="lin" valueType="num">
                                      <p:cBhvr>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grpId="0" nodeType="after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500"/>
                                        <p:tgtEl>
                                          <p:spTgt spid="3">
                                            <p:txEl>
                                              <p:pRg st="3" end="3"/>
                                            </p:txEl>
                                          </p:spTgt>
                                        </p:tgtEl>
                                      </p:cBhvr>
                                    </p:animEffect>
                                    <p:anim calcmode="lin" valueType="num">
                                      <p:cBhvr>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grpId="0" nodeType="after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fade">
                                      <p:cBhvr>
                                        <p:cTn id="37" dur="500"/>
                                        <p:tgtEl>
                                          <p:spTgt spid="3">
                                            <p:txEl>
                                              <p:pRg st="4" end="4"/>
                                            </p:txEl>
                                          </p:spTgt>
                                        </p:tgtEl>
                                      </p:cBhvr>
                                    </p:animEffect>
                                    <p:anim calcmode="lin" valueType="num">
                                      <p:cBhvr>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9"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Effect transition="in" filter="fade">
                                      <p:cBhvr>
                                        <p:cTn id="43" dur="500"/>
                                        <p:tgtEl>
                                          <p:spTgt spid="3">
                                            <p:txEl>
                                              <p:pRg st="5" end="5"/>
                                            </p:txEl>
                                          </p:spTgt>
                                        </p:tgtEl>
                                      </p:cBhvr>
                                    </p:animEffect>
                                    <p:anim calcmode="lin" valueType="num">
                                      <p:cBhvr>
                                        <p:cTn id="4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5"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6" fill="hold">
                            <p:stCondLst>
                              <p:cond delay="3500"/>
                            </p:stCondLst>
                            <p:childTnLst>
                              <p:par>
                                <p:cTn id="47" presetID="42" presetClass="entr" presetSubtype="0" fill="hold" grpId="0" nodeType="after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500"/>
                                        <p:tgtEl>
                                          <p:spTgt spid="3">
                                            <p:txEl>
                                              <p:pRg st="6" end="6"/>
                                            </p:txEl>
                                          </p:spTgt>
                                        </p:tgtEl>
                                      </p:cBhvr>
                                    </p:animEffect>
                                    <p:anim calcmode="lin" valueType="num">
                                      <p:cBhvr>
                                        <p:cTn id="50"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52" fill="hold">
                            <p:stCondLst>
                              <p:cond delay="4000"/>
                            </p:stCondLst>
                            <p:childTnLst>
                              <p:par>
                                <p:cTn id="53" presetID="42" presetClass="entr" presetSubtype="0" fill="hold" grpId="0" nodeType="after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Effect transition="in" filter="fade">
                                      <p:cBhvr>
                                        <p:cTn id="55" dur="500"/>
                                        <p:tgtEl>
                                          <p:spTgt spid="3">
                                            <p:txEl>
                                              <p:pRg st="7" end="7"/>
                                            </p:txEl>
                                          </p:spTgt>
                                        </p:tgtEl>
                                      </p:cBhvr>
                                    </p:animEffect>
                                    <p:anim calcmode="lin" valueType="num">
                                      <p:cBhvr>
                                        <p:cTn id="56"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7"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58" fill="hold">
                            <p:stCondLst>
                              <p:cond delay="4500"/>
                            </p:stCondLst>
                            <p:childTnLst>
                              <p:par>
                                <p:cTn id="59" presetID="42" presetClass="entr" presetSubtype="0" fill="hold" grpId="0" nodeType="after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Effect transition="in" filter="fade">
                                      <p:cBhvr>
                                        <p:cTn id="61" dur="500"/>
                                        <p:tgtEl>
                                          <p:spTgt spid="3">
                                            <p:txEl>
                                              <p:pRg st="8" end="8"/>
                                            </p:txEl>
                                          </p:spTgt>
                                        </p:tgtEl>
                                      </p:cBhvr>
                                    </p:animEffect>
                                    <p:anim calcmode="lin" valueType="num">
                                      <p:cBhvr>
                                        <p:cTn id="62"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3" dur="5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64" fill="hold">
                            <p:stCondLst>
                              <p:cond delay="5000"/>
                            </p:stCondLst>
                            <p:childTnLst>
                              <p:par>
                                <p:cTn id="65" presetID="42" presetClass="entr" presetSubtype="0" fill="hold" grpId="0" nodeType="after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Effect transition="in" filter="fade">
                                      <p:cBhvr>
                                        <p:cTn id="67" dur="500"/>
                                        <p:tgtEl>
                                          <p:spTgt spid="3">
                                            <p:txEl>
                                              <p:pRg st="9" end="9"/>
                                            </p:txEl>
                                          </p:spTgt>
                                        </p:tgtEl>
                                      </p:cBhvr>
                                    </p:animEffect>
                                    <p:anim calcmode="lin" valueType="num">
                                      <p:cBhvr>
                                        <p:cTn id="68"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9" dur="5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par>
                          <p:cTn id="70" fill="hold">
                            <p:stCondLst>
                              <p:cond delay="5500"/>
                            </p:stCondLst>
                            <p:childTnLst>
                              <p:par>
                                <p:cTn id="71" presetID="42" presetClass="entr" presetSubtype="0" fill="hold" grpId="0" nodeType="after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Effect transition="in" filter="fade">
                                      <p:cBhvr>
                                        <p:cTn id="73" dur="500"/>
                                        <p:tgtEl>
                                          <p:spTgt spid="3">
                                            <p:txEl>
                                              <p:pRg st="10" end="10"/>
                                            </p:txEl>
                                          </p:spTgt>
                                        </p:tgtEl>
                                      </p:cBhvr>
                                    </p:animEffect>
                                    <p:anim calcmode="lin" valueType="num">
                                      <p:cBhvr>
                                        <p:cTn id="74"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5" dur="5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428728" y="1189053"/>
            <a:ext cx="7467600" cy="4525963"/>
          </a:xfrm>
        </p:spPr>
        <p:txBody>
          <a:bodyPr/>
          <a:lstStyle/>
          <a:p>
            <a:r>
              <a:rPr lang="es-MX" dirty="0" smtClean="0"/>
              <a:t>Los miembros del Comité Técnico serán designados por el Rector General y su cargo será honorífico. </a:t>
            </a:r>
          </a:p>
          <a:p>
            <a:pPr>
              <a:buNone/>
            </a:pPr>
            <a:endParaRPr lang="es-MX" dirty="0" smtClean="0"/>
          </a:p>
          <a:p>
            <a:r>
              <a:rPr lang="es-MX" dirty="0" smtClean="0"/>
              <a:t>Los trabajos del Comité Técnico serán coordinados por la Vicerrectoría Ejecutiva.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000"/>
                                        <p:tgtEl>
                                          <p:spTgt spid="3">
                                            <p:txEl>
                                              <p:pRg st="2" end="2"/>
                                            </p:txEl>
                                          </p:spTgt>
                                        </p:tgtEl>
                                      </p:cBhvr>
                                    </p:animEffect>
                                    <p:anim calcmode="lin" valueType="num">
                                      <p:cBhvr>
                                        <p:cTn id="1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écnic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écnico">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écnico">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95</TotalTime>
  <Words>424</Words>
  <Application>Microsoft Office PowerPoint</Application>
  <PresentationFormat>Presentación en pantalla (4:3)</PresentationFormat>
  <Paragraphs>40</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Técnico</vt:lpstr>
      <vt:lpstr>Comité técnico del fondo para el desarrollo de la infraestructura física de la red universitaria</vt:lpstr>
      <vt:lpstr>El Consejo de Rectores en sesión de 16 de Julio del 2001  instaló el Comité Técnico de Infraestructura Física de la Red Universitaria, integrándose de la siguiente manera:</vt:lpstr>
      <vt:lpstr>El Comité Técnico para el desarrollo de sus trabajos se conformó en tres subcomités, que son los siguientes: </vt:lpstr>
      <vt:lpstr>Diapositiva 4</vt:lpstr>
      <vt:lpstr>En el artículo 13 del Reglamento de Obras y Servicios relacionadas con las mismas se establecen las atribuciones del Comité:</vt:lpstr>
      <vt:lpstr>En el Artículo 14 del citado reglamento se determina que el Comité deberá estar integrado de la siguiente forma:  </vt:lpstr>
      <vt:lpstr>Diapositiva 7</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abigailr</dc:creator>
  <cp:lastModifiedBy>Laura</cp:lastModifiedBy>
  <cp:revision>15</cp:revision>
  <dcterms:created xsi:type="dcterms:W3CDTF">2008-02-27T20:47:10Z</dcterms:created>
  <dcterms:modified xsi:type="dcterms:W3CDTF">2008-02-28T02:32:23Z</dcterms:modified>
</cp:coreProperties>
</file>