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78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33399"/>
    <a:srgbClr val="336699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9" autoAdjust="0"/>
    <p:restoredTop sz="98433" autoAdjust="0"/>
  </p:normalViewPr>
  <p:slideViewPr>
    <p:cSldViewPr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ura\Mis%20documentos\COPLADI\Ranking%20Febrero\PN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'10 primeros'!$C$2</c:f>
              <c:strCache>
                <c:ptCount val="1"/>
                <c:pt idx="0">
                  <c:v>Programas en PNP</c:v>
                </c:pt>
              </c:strCache>
            </c:strRef>
          </c:tx>
          <c:spPr>
            <a:solidFill>
              <a:srgbClr val="333399"/>
            </a:solidFill>
          </c:spPr>
          <c:dPt>
            <c:idx val="7"/>
            <c:spPr>
              <a:solidFill>
                <a:srgbClr val="00CCFF"/>
              </a:solidFill>
            </c:spPr>
          </c:dPt>
          <c:dLbls>
            <c:txPr>
              <a:bodyPr/>
              <a:lstStyle/>
              <a:p>
                <a:pPr>
                  <a:defRPr lang="en-US" sz="18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Val val="1"/>
          </c:dLbls>
          <c:cat>
            <c:strRef>
              <c:f>'10 primeros'!$B$3:$B$12</c:f>
              <c:strCache>
                <c:ptCount val="10"/>
                <c:pt idx="0">
                  <c:v>10º UG</c:v>
                </c:pt>
                <c:pt idx="1">
                  <c:v>9º UBUAP</c:v>
                </c:pt>
                <c:pt idx="2">
                  <c:v>8º UASLP</c:v>
                </c:pt>
                <c:pt idx="3">
                  <c:v>7º ITESM</c:v>
                </c:pt>
                <c:pt idx="4">
                  <c:v>6º IPN</c:v>
                </c:pt>
                <c:pt idx="5">
                  <c:v>5º UAM</c:v>
                </c:pt>
                <c:pt idx="6">
                  <c:v>4º UANL</c:v>
                </c:pt>
                <c:pt idx="7">
                  <c:v>3º UdeG</c:v>
                </c:pt>
                <c:pt idx="8">
                  <c:v>2º Cinvestav</c:v>
                </c:pt>
                <c:pt idx="9">
                  <c:v>1º UNAM</c:v>
                </c:pt>
              </c:strCache>
            </c:strRef>
          </c:cat>
          <c:val>
            <c:numRef>
              <c:f>'10 primeros'!$C$3:$C$12</c:f>
              <c:numCache>
                <c:formatCode>General</c:formatCode>
                <c:ptCount val="10"/>
                <c:pt idx="0">
                  <c:v>16</c:v>
                </c:pt>
                <c:pt idx="1">
                  <c:v>23</c:v>
                </c:pt>
                <c:pt idx="2">
                  <c:v>24</c:v>
                </c:pt>
                <c:pt idx="3">
                  <c:v>28</c:v>
                </c:pt>
                <c:pt idx="4">
                  <c:v>29</c:v>
                </c:pt>
                <c:pt idx="5">
                  <c:v>34</c:v>
                </c:pt>
                <c:pt idx="6">
                  <c:v>37</c:v>
                </c:pt>
                <c:pt idx="7">
                  <c:v>44</c:v>
                </c:pt>
                <c:pt idx="8">
                  <c:v>49</c:v>
                </c:pt>
                <c:pt idx="9">
                  <c:v>68</c:v>
                </c:pt>
              </c:numCache>
            </c:numRef>
          </c:val>
        </c:ser>
        <c:gapWidth val="86"/>
        <c:gapDepth val="0"/>
        <c:shape val="cylinder"/>
        <c:axId val="67639552"/>
        <c:axId val="67665920"/>
        <c:axId val="0"/>
      </c:bar3DChart>
      <c:catAx>
        <c:axId val="6763955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67665920"/>
        <c:crosses val="autoZero"/>
        <c:auto val="1"/>
        <c:lblAlgn val="ctr"/>
        <c:lblOffset val="100"/>
      </c:catAx>
      <c:valAx>
        <c:axId val="676659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 sz="1400">
                <a:latin typeface="Arial" pitchFamily="34" charset="0"/>
                <a:cs typeface="Arial" pitchFamily="34" charset="0"/>
              </a:defRPr>
            </a:pPr>
            <a:endParaRPr lang="es-ES"/>
          </a:p>
        </c:txPr>
        <c:crossAx val="67639552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E4EC22-71C8-414C-B3BD-C68DA2947DBD}" type="datetimeFigureOut">
              <a:rPr lang="es-ES"/>
              <a:pPr>
                <a:defRPr/>
              </a:pPr>
              <a:t>27/02/2008</a:t>
            </a:fld>
            <a:endParaRPr lang="es-E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0ECA56-F76C-4683-8CB9-BD5472E378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Haga clic para modificar el estilo de texto del patrón</a:t>
            </a:r>
          </a:p>
          <a:p>
            <a:pPr lvl="1"/>
            <a:r>
              <a:rPr lang="en-US" noProof="0" smtClean="0"/>
              <a:t>Segundo nivel</a:t>
            </a:r>
          </a:p>
          <a:p>
            <a:pPr lvl="2"/>
            <a:r>
              <a:rPr lang="en-US" noProof="0" smtClean="0"/>
              <a:t>Tercer nivel</a:t>
            </a:r>
          </a:p>
          <a:p>
            <a:pPr lvl="3"/>
            <a:r>
              <a:rPr lang="en-US" noProof="0" smtClean="0"/>
              <a:t>Cuarto nivel</a:t>
            </a:r>
          </a:p>
          <a:p>
            <a:pPr lvl="4"/>
            <a:r>
              <a:rPr lang="en-U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12F6B94-7C52-4A46-A606-1059A61310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DA2DD-CF09-472E-8B88-C05FF976024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C1D02-DD9A-4949-B6C6-D81E1AF1C96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CC59A-D988-4EA8-BD9C-C0DDEA634F2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F7BD8-192A-4294-B988-12CBCD8FE0B5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D9A456-558C-4D59-8BAD-E07C4B18485E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2772" name="3 Marcador de número de diapositiva"/>
          <p:cNvSpPr txBox="1">
            <a:spLocks noGrp="1"/>
          </p:cNvSpPr>
          <p:nvPr/>
        </p:nvSpPr>
        <p:spPr bwMode="auto">
          <a:xfrm>
            <a:off x="4143587" y="9118694"/>
            <a:ext cx="3169920" cy="4808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329" tIns="48664" rIns="97329" bIns="48664" anchor="b"/>
          <a:lstStyle/>
          <a:p>
            <a:pPr algn="r">
              <a:defRPr/>
            </a:pPr>
            <a:fld id="{D1E7C40D-6868-41AB-B269-E051BD2F532B}" type="slidenum">
              <a:rPr lang="es-MX" sz="1300">
                <a:latin typeface="+mn-lt"/>
              </a:rPr>
              <a:pPr algn="r">
                <a:defRPr/>
              </a:pPr>
              <a:t>5</a:t>
            </a:fld>
            <a:endParaRPr lang="es-MX" sz="13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BC5F12-236D-443A-8502-83C824EC92BA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MX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98A02-A202-4A90-BD7B-8DE6395A1926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MX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23FBAF-66C9-43E1-9C80-D15CAC939579}" type="slidenum">
              <a:rPr lang="es-MX" smtClean="0"/>
              <a:pPr>
                <a:defRPr/>
              </a:pPr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2F6B94-7C52-4A46-A606-1059A61310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04A8-D3F8-4DD2-9C63-8C9340D14F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497D2-C661-4813-950B-1471B8C61C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955F8-ABC1-4159-86E1-146F057E59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FEC79-9071-49C0-A11A-E495B30C6D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B6A6A-A90B-4B91-891C-BE38F9CF57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08EE2-BF7C-4563-BB4C-793C914BEB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BCAE0-71FD-4252-B1E0-18F702653D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B8C2-9B0E-45EF-9BD6-F6E1128B2D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C428C-92E3-4AC2-91BA-28C3FB586A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2639-4A6B-49FD-A069-A900C24EF1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79B50-3BA4-4BC2-9DA1-039F2E4832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CD2E7-780E-40D2-950B-CAC3FAC63F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9A06-A7D2-4E3E-8613-0BB294BEE6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2B7966-CD1F-424D-B428-8F9F79BDE9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785786" y="2928934"/>
            <a:ext cx="44656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400" b="1" dirty="0" smtClean="0">
                <a:solidFill>
                  <a:schemeClr val="bg1"/>
                </a:solidFill>
                <a:latin typeface="Helvetica" pitchFamily="34" charset="0"/>
              </a:rPr>
              <a:t>Informe de posgrados en el PNPC</a:t>
            </a:r>
            <a:endParaRPr lang="en-US" sz="24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1" name="Group 19"/>
          <p:cNvGraphicFramePr>
            <a:graphicFrameLocks noGrp="1"/>
          </p:cNvGraphicFramePr>
          <p:nvPr/>
        </p:nvGraphicFramePr>
        <p:xfrm>
          <a:off x="285750" y="5429250"/>
          <a:ext cx="8429654" cy="633200"/>
        </p:xfrm>
        <a:graphic>
          <a:graphicData uri="http://schemas.openxmlformats.org/drawingml/2006/table">
            <a:tbl>
              <a:tblPr/>
              <a:tblGrid>
                <a:gridCol w="8429654"/>
              </a:tblGrid>
              <a:tr h="633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FUENTE:</a:t>
                      </a: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COPLADI con base en información de la </a:t>
                      </a: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página web </a:t>
                      </a:r>
                      <a:r>
                        <a:rPr kumimoji="0" lang="es-E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CONACyT</a:t>
                      </a: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http://www.conacyt.mx/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FECHA DE CORTE</a:t>
                      </a: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31 de diciembre de 2007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FECHA DE CONSULTA:</a:t>
                      </a: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 de enero de 2008.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NOTA: </a:t>
                      </a: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212"/>
                          </a:solidFill>
                          <a:effectLst/>
                          <a:latin typeface="Arial" charset="0"/>
                          <a:cs typeface="Arial" charset="0"/>
                        </a:rPr>
                        <a:t>En la página Web del </a:t>
                      </a:r>
                      <a:r>
                        <a:rPr kumimoji="0" lang="es-E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4121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CONACyT</a:t>
                      </a:r>
                      <a:r>
                        <a:rPr kumimoji="0" lang="es-E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1212"/>
                          </a:solidFill>
                          <a:effectLst/>
                          <a:latin typeface="Arial" charset="0"/>
                          <a:cs typeface="Arial" charset="0"/>
                        </a:rPr>
                        <a:t> aún no aparecen los datos actualizados, por lo cual podrían variar las posiciones de cada institución.</a:t>
                      </a: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2" name="Rectangle 10"/>
          <p:cNvSpPr>
            <a:spLocks noGrp="1" noChangeArrowheads="1"/>
          </p:cNvSpPr>
          <p:nvPr>
            <p:ph type="title"/>
          </p:nvPr>
        </p:nvSpPr>
        <p:spPr>
          <a:xfrm>
            <a:off x="519113" y="620713"/>
            <a:ext cx="8229600" cy="649287"/>
          </a:xfrm>
        </p:spPr>
        <p:txBody>
          <a:bodyPr/>
          <a:lstStyle/>
          <a:p>
            <a:pPr algn="r" eaLnBrk="1" hangingPunct="1"/>
            <a:r>
              <a:rPr lang="es-ES" sz="1800" b="1" dirty="0" smtClean="0">
                <a:solidFill>
                  <a:srgbClr val="336699"/>
                </a:solidFill>
              </a:rPr>
              <a:t>Primeras 10 instituciones por el número de PE de posgrado registrados en el Padrón Nacional de Posgrado (</a:t>
            </a:r>
            <a:r>
              <a:rPr lang="es-ES" sz="1800" b="1" dirty="0" smtClean="0">
                <a:solidFill>
                  <a:srgbClr val="336699"/>
                </a:solidFill>
              </a:rPr>
              <a:t>PNPC)</a:t>
            </a:r>
            <a:endParaRPr lang="es-ES" sz="1800" b="1" dirty="0" smtClean="0">
              <a:solidFill>
                <a:srgbClr val="336699"/>
              </a:solidFill>
            </a:endParaRPr>
          </a:p>
        </p:txBody>
      </p:sp>
      <p:graphicFrame>
        <p:nvGraphicFramePr>
          <p:cNvPr id="8" name="1 Gráfico"/>
          <p:cNvGraphicFramePr/>
          <p:nvPr/>
        </p:nvGraphicFramePr>
        <p:xfrm>
          <a:off x="214282" y="1428736"/>
          <a:ext cx="8429684" cy="372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1438"/>
            <a:ext cx="8929687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1438"/>
            <a:ext cx="8929687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Rectangle à coins arrondis 32"/>
          <p:cNvGrpSpPr>
            <a:grpSpLocks/>
          </p:cNvGrpSpPr>
          <p:nvPr/>
        </p:nvGrpSpPr>
        <p:grpSpPr bwMode="auto">
          <a:xfrm>
            <a:off x="1071563" y="80963"/>
            <a:ext cx="7461250" cy="776287"/>
            <a:chOff x="-123" y="1056"/>
            <a:chExt cx="2485" cy="2100"/>
          </a:xfrm>
        </p:grpSpPr>
        <p:pic>
          <p:nvPicPr>
            <p:cNvPr id="11" name="Rectangle à coins arrondis 3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23" y="1056"/>
              <a:ext cx="2485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3300"/>
              </a:outerShdw>
            </a:effectLst>
          </p:spPr>
        </p:pic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 rot="5400000">
              <a:off x="370" y="982"/>
              <a:ext cx="1709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3300"/>
              </a:outerShdw>
            </a:effectLst>
          </p:spPr>
          <p:txBody>
            <a:bodyPr rot="10800000" vert="eaVert"/>
            <a:lstStyle/>
            <a:p>
              <a:pPr defTabSz="68421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8000">
                <a:latin typeface="+mn-lt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0" y="180975"/>
            <a:ext cx="585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2400" i="1" dirty="0">
                <a:solidFill>
                  <a:schemeClr val="accent5">
                    <a:lumMod val="75000"/>
                  </a:schemeClr>
                </a:solidFill>
                <a:latin typeface="Impact" pitchFamily="34" charset="0"/>
                <a:cs typeface="+mn-cs"/>
              </a:rPr>
              <a:t>La calidad y pertinencia del posgrado</a:t>
            </a:r>
            <a:endParaRPr lang="es-ES" sz="2400" i="1" dirty="0">
              <a:solidFill>
                <a:schemeClr val="accent5">
                  <a:lumMod val="75000"/>
                </a:schemeClr>
              </a:solidFill>
              <a:latin typeface="Impact" pitchFamily="34" charset="0"/>
              <a:cs typeface="+mn-cs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9025" y="2986088"/>
            <a:ext cx="22288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03313" y="947738"/>
            <a:ext cx="30400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+mn-cs"/>
              </a:rPr>
              <a:t>Una orientación hacia la:</a:t>
            </a:r>
            <a:endParaRPr lang="es-ES" sz="16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413" y="0"/>
            <a:ext cx="82010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38" y="104775"/>
            <a:ext cx="801052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à coins arrondis 32"/>
          <p:cNvGrpSpPr>
            <a:grpSpLocks/>
          </p:cNvGrpSpPr>
          <p:nvPr/>
        </p:nvGrpSpPr>
        <p:grpSpPr bwMode="auto">
          <a:xfrm>
            <a:off x="1071563" y="204788"/>
            <a:ext cx="7461250" cy="776287"/>
            <a:chOff x="-123" y="1056"/>
            <a:chExt cx="2485" cy="2100"/>
          </a:xfrm>
        </p:grpSpPr>
        <p:pic>
          <p:nvPicPr>
            <p:cNvPr id="5" name="Rectangle à coins arrondis 3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23" y="1056"/>
              <a:ext cx="2485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3300"/>
              </a:outerShdw>
            </a:effectLst>
          </p:spPr>
        </p:pic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 rot="5400000">
              <a:off x="370" y="982"/>
              <a:ext cx="1709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3300"/>
              </a:outerShdw>
            </a:effectLst>
          </p:spPr>
          <p:txBody>
            <a:bodyPr rot="10800000" vert="eaVert"/>
            <a:lstStyle/>
            <a:p>
              <a:pPr defTabSz="68421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8000">
                <a:latin typeface="+mn-lt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19459" name="10 CuadroTexto"/>
          <p:cNvSpPr txBox="1">
            <a:spLocks noChangeArrowheads="1"/>
          </p:cNvSpPr>
          <p:nvPr/>
        </p:nvSpPr>
        <p:spPr bwMode="auto">
          <a:xfrm>
            <a:off x="1857375" y="1273175"/>
            <a:ext cx="650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>
                <a:solidFill>
                  <a:srgbClr val="611617"/>
                </a:solidFill>
                <a:latin typeface="Gill Sans MT" pitchFamily="34" charset="0"/>
              </a:rPr>
              <a:t>Universidad de Guadalajara</a:t>
            </a:r>
          </a:p>
        </p:txBody>
      </p:sp>
      <p:sp>
        <p:nvSpPr>
          <p:cNvPr id="8" name="25 CuadroTexto"/>
          <p:cNvSpPr txBox="1">
            <a:spLocks noChangeArrowheads="1"/>
          </p:cNvSpPr>
          <p:nvPr/>
        </p:nvSpPr>
        <p:spPr bwMode="auto">
          <a:xfrm>
            <a:off x="2071688" y="285750"/>
            <a:ext cx="600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chemeClr val="accent3">
                    <a:lumMod val="50000"/>
                  </a:schemeClr>
                </a:solidFill>
                <a:latin typeface="Impact" pitchFamily="34" charset="0"/>
                <a:cs typeface="+mn-cs"/>
              </a:rPr>
              <a:t>Resultados</a:t>
            </a:r>
          </a:p>
        </p:txBody>
      </p:sp>
      <p:pic>
        <p:nvPicPr>
          <p:cNvPr id="19461" name="Picture 5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71612"/>
            <a:ext cx="7291387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à coins arrondis 32"/>
          <p:cNvGrpSpPr>
            <a:grpSpLocks/>
          </p:cNvGrpSpPr>
          <p:nvPr/>
        </p:nvGrpSpPr>
        <p:grpSpPr bwMode="auto">
          <a:xfrm>
            <a:off x="928688" y="71438"/>
            <a:ext cx="7461250" cy="428625"/>
            <a:chOff x="-123" y="1056"/>
            <a:chExt cx="2485" cy="2100"/>
          </a:xfrm>
        </p:grpSpPr>
        <p:pic>
          <p:nvPicPr>
            <p:cNvPr id="4" name="Rectangle à coins arrondis 3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23" y="1056"/>
              <a:ext cx="2485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3300"/>
              </a:outerShdw>
            </a:effectLst>
          </p:spPr>
        </p:pic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 rot="5400000">
              <a:off x="369" y="981"/>
              <a:ext cx="1711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FF3300"/>
              </a:outerShdw>
            </a:effectLst>
          </p:spPr>
          <p:txBody>
            <a:bodyPr rot="10800000" vert="eaVert"/>
            <a:lstStyle/>
            <a:p>
              <a:pPr defTabSz="68421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8000">
                <a:latin typeface="+mn-lt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6" name="25 CuadroTexto"/>
          <p:cNvSpPr txBox="1">
            <a:spLocks noChangeArrowheads="1"/>
          </p:cNvSpPr>
          <p:nvPr/>
        </p:nvSpPr>
        <p:spPr bwMode="auto">
          <a:xfrm>
            <a:off x="1928813" y="0"/>
            <a:ext cx="600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chemeClr val="accent3">
                    <a:lumMod val="50000"/>
                  </a:schemeClr>
                </a:solidFill>
                <a:latin typeface="Impact" pitchFamily="34" charset="0"/>
                <a:cs typeface="+mn-cs"/>
              </a:rPr>
              <a:t>Resultados por programa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581025"/>
            <a:ext cx="8064500" cy="570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Programas de posgrado en el PNPC</a:t>
            </a:r>
            <a:endParaRPr lang="es-MX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285984" y="2214554"/>
          <a:ext cx="4429156" cy="17830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383525"/>
                <a:gridCol w="2045631"/>
              </a:tblGrid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 smtClean="0"/>
                        <a:t>Centro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 smtClean="0"/>
                        <a:t>Posgrados en PNPC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/>
                        <a:t>CUAAD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/>
                        <a:t>2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/>
                        <a:t>CUCBA</a:t>
                      </a:r>
                      <a:endParaRPr lang="es-MX" sz="1400" b="0" i="0" u="none" strike="noStrike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/>
                        <a:t>5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/>
                        <a:t>CUCEA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6</a:t>
                      </a:r>
                      <a:endParaRPr lang="es-MX" sz="1400" b="0" i="0" u="none" strike="noStrike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/>
                        <a:t>CUCEI</a:t>
                      </a:r>
                      <a:endParaRPr lang="es-MX" sz="1400" b="0" i="0" u="none" strike="noStrike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9</a:t>
                      </a:r>
                      <a:endParaRPr lang="es-MX" sz="1400" b="0" i="0" u="none" strike="noStrike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/>
                        <a:t>CUCS</a:t>
                      </a:r>
                      <a:endParaRPr lang="es-MX" sz="1400" b="0" i="0" u="none" strike="noStrike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13</a:t>
                      </a:r>
                      <a:endParaRPr lang="es-MX" sz="1400" b="0" i="0" u="none" strike="noStrike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/>
                        <a:t>CUCSH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9</a:t>
                      </a:r>
                      <a:endParaRPr lang="es-MX" sz="1400" b="0" i="0" u="none" strike="noStrike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13394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/>
                        <a:t>TOTAL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/>
                        <a:t>44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5 Marcador de contenido"/>
          <p:cNvGraphicFramePr>
            <a:graphicFrameLocks/>
          </p:cNvGraphicFramePr>
          <p:nvPr/>
        </p:nvGraphicFramePr>
        <p:xfrm>
          <a:off x="2285984" y="4429132"/>
          <a:ext cx="4572032" cy="11144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679928"/>
                <a:gridCol w="892104"/>
              </a:tblGrid>
              <a:tr h="16192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MX" sz="1400" u="none" strike="noStrike" dirty="0" smtClean="0"/>
                        <a:t>Programas en PNPC en la </a:t>
                      </a:r>
                      <a:r>
                        <a:rPr lang="es-MX" sz="1400" u="none" strike="noStrike" dirty="0" err="1" smtClean="0"/>
                        <a:t>UdeG</a:t>
                      </a:r>
                      <a:r>
                        <a:rPr lang="es-MX" sz="1400" u="none" strike="noStrike" dirty="0" smtClean="0"/>
                        <a:t> por Nivel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8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u="none" strike="noStrike" dirty="0"/>
                        <a:t>MAESTRÍAS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/>
                        <a:t>21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u="none" strike="noStrike" dirty="0"/>
                        <a:t>DOCTORADOS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/>
                        <a:t>15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u="none" strike="noStrike"/>
                        <a:t>ESPECIALIDADES</a:t>
                      </a:r>
                      <a:endParaRPr lang="es-MX" sz="1400" b="0" i="0" u="none" strike="noStrike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/>
                        <a:t>8</a:t>
                      </a:r>
                      <a:endParaRPr lang="es-MX" sz="1400" b="0" i="0" u="none" strike="noStrike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u="none" strike="noStrike"/>
                        <a:t>TOTAL</a:t>
                      </a:r>
                      <a:endParaRPr lang="es-MX" sz="1400" b="0" i="0" u="none" strike="noStrike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/>
                        <a:t>44</a:t>
                      </a:r>
                      <a:endParaRPr lang="es-MX" sz="1400" b="0" i="0" u="none" strike="noStrike" dirty="0">
                        <a:latin typeface="Arial Narrow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11188" y="5643578"/>
            <a:ext cx="777716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s-ES" b="1" dirty="0" smtClean="0"/>
              <a:t>FUENTE: Coordinación de Investigación y Posgrado de la CGA a través del correo enviado el 14 de enero.</a:t>
            </a:r>
            <a:endParaRPr lang="es-ES" dirty="0"/>
          </a:p>
          <a:p>
            <a:pPr algn="just"/>
            <a:r>
              <a:rPr lang="es-ES" b="1" dirty="0" smtClean="0"/>
              <a:t>FECHA DE CORTE: </a:t>
            </a:r>
            <a:r>
              <a:rPr lang="es-ES" dirty="0" smtClean="0"/>
              <a:t> Febrero 2008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182</Words>
  <Application>Microsoft Office PowerPoint</Application>
  <PresentationFormat>Presentación en pantalla (4:3)</PresentationFormat>
  <Paragraphs>49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Programas de posgrado en el PNPC</vt:lpstr>
      <vt:lpstr>Primeras 10 instituciones por el número de PE de posgrado registrados en el Padrón Nacional de Posgrado (PNPC)</vt:lpstr>
    </vt:vector>
  </TitlesOfParts>
  <Company>udg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Suhey</dc:creator>
  <cp:lastModifiedBy>Carmen E. Rodriguez Armenta</cp:lastModifiedBy>
  <cp:revision>192</cp:revision>
  <dcterms:created xsi:type="dcterms:W3CDTF">2007-09-05T16:53:21Z</dcterms:created>
  <dcterms:modified xsi:type="dcterms:W3CDTF">2008-02-27T18:31:08Z</dcterms:modified>
</cp:coreProperties>
</file>