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289" r:id="rId3"/>
    <p:sldId id="290" r:id="rId4"/>
    <p:sldId id="291" r:id="rId5"/>
    <p:sldId id="288" r:id="rId6"/>
    <p:sldId id="275" r:id="rId7"/>
    <p:sldId id="277" r:id="rId8"/>
    <p:sldId id="292" r:id="rId9"/>
    <p:sldId id="293" r:id="rId10"/>
    <p:sldId id="294" r:id="rId11"/>
    <p:sldId id="280" r:id="rId12"/>
    <p:sldId id="271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333399"/>
    <a:srgbClr val="336699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9" autoAdjust="0"/>
    <p:restoredTop sz="98433" autoAdjust="0"/>
  </p:normalViewPr>
  <p:slideViewPr>
    <p:cSldViewPr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aura\Mis%20documentos\COPLADI\Ranking%20Febrero\CIIE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aura\Mis%20documentos\COPLADI\Ranking%20Febrero\CA%20consolidad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aura\Mis%20documentos\COPLADI\Ranking%20Febrero\SN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otX val="0"/>
      <c:rotY val="0"/>
      <c:depthPercent val="100"/>
      <c:perspective val="0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spPr>
            <a:solidFill>
              <a:srgbClr val="333399"/>
            </a:solidFill>
          </c:spPr>
          <c:dPt>
            <c:idx val="12"/>
            <c:spPr>
              <a:solidFill>
                <a:srgbClr val="00CCFF"/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s-ES"/>
              </a:p>
            </c:txPr>
            <c:showVal val="1"/>
          </c:dLbls>
          <c:cat>
            <c:strRef>
              <c:f>Hoja1!$A$2:$A$15</c:f>
              <c:strCache>
                <c:ptCount val="14"/>
                <c:pt idx="0">
                  <c:v>10º UAEH</c:v>
                </c:pt>
                <c:pt idx="1">
                  <c:v>9º BUAP</c:v>
                </c:pt>
                <c:pt idx="2">
                  <c:v>9º UANL</c:v>
                </c:pt>
                <c:pt idx="3">
                  <c:v>9º UASLP</c:v>
                </c:pt>
                <c:pt idx="4">
                  <c:v>8º UAA</c:v>
                </c:pt>
                <c:pt idx="5">
                  <c:v>8º UAEMex</c:v>
                </c:pt>
                <c:pt idx="6">
                  <c:v>7º UCOL</c:v>
                </c:pt>
                <c:pt idx="7">
                  <c:v>6 ºUVM</c:v>
                </c:pt>
                <c:pt idx="8">
                  <c:v>5º UAdeC</c:v>
                </c:pt>
                <c:pt idx="9">
                  <c:v>4º UABC</c:v>
                </c:pt>
                <c:pt idx="10">
                  <c:v>3º IPN</c:v>
                </c:pt>
                <c:pt idx="11">
                  <c:v>2º UNAM</c:v>
                </c:pt>
                <c:pt idx="12">
                  <c:v>2º UdeG</c:v>
                </c:pt>
                <c:pt idx="13">
                  <c:v>1º ITESM</c:v>
                </c:pt>
              </c:strCache>
            </c:strRef>
          </c:cat>
          <c:val>
            <c:numRef>
              <c:f>Hoja1!$B$2:$B$15</c:f>
              <c:numCache>
                <c:formatCode>General</c:formatCode>
                <c:ptCount val="14"/>
                <c:pt idx="0">
                  <c:v>25</c:v>
                </c:pt>
                <c:pt idx="1">
                  <c:v>27</c:v>
                </c:pt>
                <c:pt idx="2">
                  <c:v>27</c:v>
                </c:pt>
                <c:pt idx="3">
                  <c:v>27</c:v>
                </c:pt>
                <c:pt idx="4">
                  <c:v>29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38</c:v>
                </c:pt>
                <c:pt idx="9">
                  <c:v>47</c:v>
                </c:pt>
                <c:pt idx="10">
                  <c:v>50</c:v>
                </c:pt>
                <c:pt idx="11">
                  <c:v>68</c:v>
                </c:pt>
                <c:pt idx="12">
                  <c:v>68</c:v>
                </c:pt>
                <c:pt idx="13">
                  <c:v>182</c:v>
                </c:pt>
              </c:numCache>
            </c:numRef>
          </c:val>
        </c:ser>
        <c:gapWidth val="52"/>
        <c:gapDepth val="0"/>
        <c:shape val="cylinder"/>
        <c:axId val="81565952"/>
        <c:axId val="83056896"/>
        <c:axId val="0"/>
      </c:bar3DChart>
      <c:catAx>
        <c:axId val="815659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s-ES"/>
          </a:p>
        </c:txPr>
        <c:crossAx val="83056896"/>
        <c:crosses val="autoZero"/>
        <c:auto val="1"/>
        <c:lblAlgn val="ctr"/>
        <c:lblOffset val="100"/>
      </c:catAx>
      <c:valAx>
        <c:axId val="83056896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cap="rnd">
            <a:round/>
          </a:ln>
        </c:spPr>
        <c:txPr>
          <a:bodyPr/>
          <a:lstStyle/>
          <a:p>
            <a:pPr>
              <a:defRPr lang="en-US"/>
            </a:pPr>
            <a:endParaRPr lang="es-ES"/>
          </a:p>
        </c:txPr>
        <c:crossAx val="81565952"/>
        <c:crosses val="autoZero"/>
        <c:crossBetween val="between"/>
        <c:majorUnit val="50"/>
      </c:valAx>
      <c:spPr>
        <a:noFill/>
        <a:ln w="25397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333399"/>
            </a:solidFill>
          </c:spPr>
          <c:dPt>
            <c:idx val="9"/>
            <c:spPr>
              <a:solidFill>
                <a:srgbClr val="00CCFF"/>
              </a:solidFill>
            </c:spPr>
          </c:dPt>
          <c:dLbls>
            <c:dLbl>
              <c:idx val="0"/>
              <c:layout>
                <c:manualLayout>
                  <c:x val="9.8764740831988173E-3"/>
                  <c:y val="-3.1335563668807333E-3"/>
                </c:manualLayout>
              </c:layout>
              <c:showVal val="1"/>
            </c:dLbl>
            <c:dLbl>
              <c:idx val="1"/>
              <c:layout>
                <c:manualLayout>
                  <c:x val="8.2303950693323E-3"/>
                  <c:y val="-1.5667781834403656E-2"/>
                </c:manualLayout>
              </c:layout>
              <c:showVal val="1"/>
            </c:dLbl>
            <c:dLbl>
              <c:idx val="2"/>
              <c:layout>
                <c:manualLayout>
                  <c:x val="6.5843160554658721E-3"/>
                  <c:y val="-3.1335563668807333E-3"/>
                </c:manualLayout>
              </c:layout>
              <c:showVal val="1"/>
            </c:dLbl>
            <c:dLbl>
              <c:idx val="3"/>
              <c:layout>
                <c:manualLayout>
                  <c:x val="4.9382370415994078E-3"/>
                  <c:y val="-1.2534225467522921E-2"/>
                </c:manualLayout>
              </c:layout>
              <c:showVal val="1"/>
            </c:dLbl>
            <c:dLbl>
              <c:idx val="4"/>
              <c:layout>
                <c:manualLayout>
                  <c:x val="3.2921580277329985E-3"/>
                  <c:y val="-1.2534225467522921E-2"/>
                </c:manualLayout>
              </c:layout>
              <c:showVal val="1"/>
            </c:dLbl>
            <c:dLbl>
              <c:idx val="5"/>
              <c:layout>
                <c:manualLayout>
                  <c:x val="1.6460790138664689E-3"/>
                  <c:y val="-1.2534225467522921E-2"/>
                </c:manualLayout>
              </c:layout>
              <c:showVal val="1"/>
            </c:dLbl>
            <c:dLbl>
              <c:idx val="6"/>
              <c:layout>
                <c:manualLayout>
                  <c:x val="1.6460790138664689E-3"/>
                  <c:y val="-1.88013382012844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2.5068450935045786E-2"/>
                </c:manualLayout>
              </c:layout>
              <c:showVal val="1"/>
            </c:dLbl>
            <c:dLbl>
              <c:idx val="8"/>
              <c:layout>
                <c:manualLayout>
                  <c:x val="8.2303950693323209E-3"/>
                  <c:y val="-1.5667781834403656E-2"/>
                </c:manualLayout>
              </c:layout>
              <c:showVal val="1"/>
            </c:dLbl>
            <c:dLbl>
              <c:idx val="9"/>
              <c:layout>
                <c:manualLayout>
                  <c:x val="6.5843160554658721E-3"/>
                  <c:y val="-2.3810093653857493E-3"/>
                </c:manualLayout>
              </c:layout>
              <c:showVal val="1"/>
            </c:dLbl>
            <c:dLbl>
              <c:idx val="10"/>
              <c:layout>
                <c:manualLayout>
                  <c:x val="6.5843160554658721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800" b="0"/>
                </a:pPr>
                <a:endParaRPr lang="es-ES"/>
              </a:p>
            </c:txPr>
            <c:showVal val="1"/>
          </c:dLbls>
          <c:cat>
            <c:strRef>
              <c:f>'10 primeras'!$C$2:$C$12</c:f>
              <c:strCache>
                <c:ptCount val="11"/>
                <c:pt idx="0">
                  <c:v>10º UNISON</c:v>
                </c:pt>
                <c:pt idx="1">
                  <c:v>9º UASLP</c:v>
                </c:pt>
                <c:pt idx="2">
                  <c:v>8º BUAP</c:v>
                </c:pt>
                <c:pt idx="3">
                  <c:v>7º UAdeC</c:v>
                </c:pt>
                <c:pt idx="4">
                  <c:v>7º UAS</c:v>
                </c:pt>
                <c:pt idx="5">
                  <c:v>6º UCOL</c:v>
                </c:pt>
                <c:pt idx="6">
                  <c:v>5º UAT</c:v>
                </c:pt>
                <c:pt idx="7">
                  <c:v>4º UANL</c:v>
                </c:pt>
                <c:pt idx="8">
                  <c:v>3º UAEMex</c:v>
                </c:pt>
                <c:pt idx="9">
                  <c:v>2º Udeg</c:v>
                </c:pt>
                <c:pt idx="10">
                  <c:v>1º UV</c:v>
                </c:pt>
              </c:strCache>
            </c:strRef>
          </c:cat>
          <c:val>
            <c:numRef>
              <c:f>'10 primeras'!$D$2:$D$12</c:f>
              <c:numCache>
                <c:formatCode>General</c:formatCode>
                <c:ptCount val="11"/>
                <c:pt idx="0">
                  <c:v>39</c:v>
                </c:pt>
                <c:pt idx="1">
                  <c:v>40</c:v>
                </c:pt>
                <c:pt idx="2">
                  <c:v>42</c:v>
                </c:pt>
                <c:pt idx="3">
                  <c:v>47</c:v>
                </c:pt>
                <c:pt idx="4">
                  <c:v>47</c:v>
                </c:pt>
                <c:pt idx="5">
                  <c:v>50</c:v>
                </c:pt>
                <c:pt idx="6">
                  <c:v>55</c:v>
                </c:pt>
                <c:pt idx="7">
                  <c:v>57</c:v>
                </c:pt>
                <c:pt idx="8">
                  <c:v>93</c:v>
                </c:pt>
                <c:pt idx="9">
                  <c:v>98</c:v>
                </c:pt>
                <c:pt idx="10">
                  <c:v>99</c:v>
                </c:pt>
              </c:numCache>
            </c:numRef>
          </c:val>
        </c:ser>
        <c:gapWidth val="61"/>
        <c:gapDepth val="9"/>
        <c:shape val="cylinder"/>
        <c:axId val="76817920"/>
        <c:axId val="76834304"/>
        <c:axId val="0"/>
      </c:bar3DChart>
      <c:catAx>
        <c:axId val="768179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s-ES"/>
          </a:p>
        </c:txPr>
        <c:crossAx val="76834304"/>
        <c:crosses val="autoZero"/>
        <c:auto val="1"/>
        <c:lblAlgn val="ctr"/>
        <c:lblOffset val="100"/>
      </c:catAx>
      <c:valAx>
        <c:axId val="76834304"/>
        <c:scaling>
          <c:orientation val="minMax"/>
          <c:max val="1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 sz="1800"/>
            </a:pPr>
            <a:endParaRPr lang="es-ES"/>
          </a:p>
        </c:txPr>
        <c:crossAx val="76817920"/>
        <c:crosses val="autoZero"/>
        <c:crossBetween val="between"/>
        <c:majorUnit val="10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4.1780773300144083E-2"/>
          <c:y val="3.6680334313049602E-2"/>
          <c:w val="0.88495603674540679"/>
          <c:h val="0.66872156605424482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333399"/>
            </a:solidFill>
          </c:spPr>
          <c:dPt>
            <c:idx val="11"/>
            <c:spPr>
              <a:solidFill>
                <a:srgbClr val="00CCFF"/>
              </a:solidFill>
            </c:spPr>
          </c:dPt>
          <c:dLbls>
            <c:txPr>
              <a:bodyPr/>
              <a:lstStyle/>
              <a:p>
                <a:pPr>
                  <a:defRPr lang="en-US" sz="1800">
                    <a:latin typeface="Arial" pitchFamily="34" charset="0"/>
                    <a:cs typeface="Arial" pitchFamily="34" charset="0"/>
                  </a:defRPr>
                </a:pPr>
                <a:endParaRPr lang="es-ES"/>
              </a:p>
            </c:txPr>
            <c:showVal val="1"/>
          </c:dLbls>
          <c:cat>
            <c:strRef>
              <c:f>'10 primeras'!$B$3:$B$15</c:f>
              <c:strCache>
                <c:ptCount val="13"/>
                <c:pt idx="0">
                  <c:v>10º UAT</c:v>
                </c:pt>
                <c:pt idx="1">
                  <c:v>9º UAEM</c:v>
                </c:pt>
                <c:pt idx="2">
                  <c:v>8º UCOL</c:v>
                </c:pt>
                <c:pt idx="3">
                  <c:v>8º UNISON</c:v>
                </c:pt>
                <c:pt idx="4">
                  <c:v>7º UASLP</c:v>
                </c:pt>
                <c:pt idx="5">
                  <c:v>6º UAEH</c:v>
                </c:pt>
                <c:pt idx="6">
                  <c:v>5º UABC</c:v>
                </c:pt>
                <c:pt idx="7">
                  <c:v>4º UANL</c:v>
                </c:pt>
                <c:pt idx="8">
                  <c:v>4º UG</c:v>
                </c:pt>
                <c:pt idx="9">
                  <c:v>4º UMSNH</c:v>
                </c:pt>
                <c:pt idx="10">
                  <c:v>3º BUAP</c:v>
                </c:pt>
                <c:pt idx="11">
                  <c:v>2º UdeG</c:v>
                </c:pt>
                <c:pt idx="12">
                  <c:v>1º UAM-I</c:v>
                </c:pt>
              </c:strCache>
            </c:strRef>
          </c:cat>
          <c:val>
            <c:numRef>
              <c:f>'10 primeras'!$C$3:$C$15</c:f>
              <c:numCache>
                <c:formatCode>General</c:formatCode>
                <c:ptCount val="13"/>
                <c:pt idx="0">
                  <c:v>8</c:v>
                </c:pt>
                <c:pt idx="1">
                  <c:v>10</c:v>
                </c:pt>
                <c:pt idx="2">
                  <c:v>11</c:v>
                </c:pt>
                <c:pt idx="3">
                  <c:v>11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18</c:v>
                </c:pt>
                <c:pt idx="8">
                  <c:v>18</c:v>
                </c:pt>
                <c:pt idx="9">
                  <c:v>18</c:v>
                </c:pt>
                <c:pt idx="10">
                  <c:v>25</c:v>
                </c:pt>
                <c:pt idx="11">
                  <c:v>34</c:v>
                </c:pt>
                <c:pt idx="12">
                  <c:v>44</c:v>
                </c:pt>
              </c:numCache>
            </c:numRef>
          </c:val>
        </c:ser>
        <c:gapWidth val="43"/>
        <c:gapDepth val="18"/>
        <c:shape val="cylinder"/>
        <c:axId val="127523072"/>
        <c:axId val="85733376"/>
        <c:axId val="0"/>
      </c:bar3DChart>
      <c:catAx>
        <c:axId val="1275230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s-ES"/>
          </a:p>
        </c:txPr>
        <c:crossAx val="85733376"/>
        <c:crosses val="autoZero"/>
        <c:auto val="1"/>
        <c:lblAlgn val="ctr"/>
        <c:lblOffset val="100"/>
      </c:catAx>
      <c:valAx>
        <c:axId val="8573337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s-ES"/>
          </a:p>
        </c:txPr>
        <c:crossAx val="127523072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Hoja2!$C$3</c:f>
              <c:strCache>
                <c:ptCount val="1"/>
                <c:pt idx="0">
                  <c:v>SNI</c:v>
                </c:pt>
              </c:strCache>
            </c:strRef>
          </c:tx>
          <c:spPr>
            <a:solidFill>
              <a:srgbClr val="333399"/>
            </a:solidFill>
          </c:spPr>
          <c:dPt>
            <c:idx val="5"/>
            <c:spPr>
              <a:solidFill>
                <a:srgbClr val="00CCFF"/>
              </a:solidFill>
            </c:spPr>
          </c:dPt>
          <c:dLbls>
            <c:dLbl>
              <c:idx val="0"/>
              <c:layout>
                <c:manualLayout>
                  <c:x val="1.0243279225876943E-2"/>
                  <c:y val="-8.5470085470085496E-3"/>
                </c:manualLayout>
              </c:layout>
              <c:showVal val="1"/>
            </c:dLbl>
            <c:dLbl>
              <c:idx val="1"/>
              <c:layout>
                <c:manualLayout>
                  <c:x val="8.5360660215641204E-3"/>
                  <c:y val="-8.5470085470085496E-3"/>
                </c:manualLayout>
              </c:layout>
              <c:showVal val="1"/>
            </c:dLbl>
            <c:dLbl>
              <c:idx val="2"/>
              <c:layout>
                <c:manualLayout>
                  <c:x val="1.5364918838815423E-2"/>
                  <c:y val="-1.1396011396011423E-2"/>
                </c:manualLayout>
              </c:layout>
              <c:showVal val="1"/>
            </c:dLbl>
            <c:dLbl>
              <c:idx val="3"/>
              <c:layout>
                <c:manualLayout>
                  <c:x val="1.7072132043128237E-2"/>
                  <c:y val="-8.5470085470085496E-3"/>
                </c:manualLayout>
              </c:layout>
              <c:showVal val="1"/>
            </c:dLbl>
            <c:dLbl>
              <c:idx val="4"/>
              <c:layout>
                <c:manualLayout>
                  <c:x val="1.0243279225876943E-2"/>
                  <c:y val="-1.1396011396011423E-2"/>
                </c:manualLayout>
              </c:layout>
              <c:showVal val="1"/>
            </c:dLbl>
            <c:dLbl>
              <c:idx val="6"/>
              <c:layout>
                <c:manualLayout>
                  <c:x val="1.1950492430189769E-2"/>
                  <c:y val="-1.7094017094017103E-2"/>
                </c:manualLayout>
              </c:layout>
              <c:showVal val="1"/>
            </c:dLbl>
            <c:dLbl>
              <c:idx val="7"/>
              <c:layout>
                <c:manualLayout>
                  <c:x val="1.0243279225876943E-2"/>
                  <c:y val="-1.7094017094017103E-2"/>
                </c:manualLayout>
              </c:layout>
              <c:showVal val="1"/>
            </c:dLbl>
            <c:dLbl>
              <c:idx val="8"/>
              <c:layout>
                <c:manualLayout>
                  <c:x val="6.8288528172512951E-3"/>
                  <c:y val="-1.7094017094017151E-2"/>
                </c:manualLayout>
              </c:layout>
              <c:showVal val="1"/>
            </c:dLbl>
            <c:dLbl>
              <c:idx val="9"/>
              <c:layout>
                <c:manualLayout>
                  <c:x val="1.1950492430189892E-2"/>
                  <c:y val="-8.5470085470085496E-3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800">
                    <a:latin typeface="Arial" pitchFamily="34" charset="0"/>
                    <a:cs typeface="Arial" pitchFamily="34" charset="0"/>
                  </a:defRPr>
                </a:pPr>
                <a:endParaRPr lang="es-ES"/>
              </a:p>
            </c:txPr>
            <c:showVal val="1"/>
          </c:dLbls>
          <c:cat>
            <c:strRef>
              <c:f>Hoja2!$B$4:$B$13</c:f>
              <c:strCache>
                <c:ptCount val="10"/>
                <c:pt idx="0">
                  <c:v>10º ITESM</c:v>
                </c:pt>
                <c:pt idx="1">
                  <c:v>9º UMSNH</c:v>
                </c:pt>
                <c:pt idx="2">
                  <c:v>8º UANL</c:v>
                </c:pt>
                <c:pt idx="3">
                  <c:v>7º BUAP</c:v>
                </c:pt>
                <c:pt idx="4">
                  <c:v>6º IMSS</c:v>
                </c:pt>
                <c:pt idx="5">
                  <c:v>5º UdeG</c:v>
                </c:pt>
                <c:pt idx="6">
                  <c:v>4ºIPN</c:v>
                </c:pt>
                <c:pt idx="7">
                  <c:v>3º Cinvestav</c:v>
                </c:pt>
                <c:pt idx="8">
                  <c:v>2º UAM</c:v>
                </c:pt>
                <c:pt idx="9">
                  <c:v>1º UNAM</c:v>
                </c:pt>
              </c:strCache>
            </c:strRef>
          </c:cat>
          <c:val>
            <c:numRef>
              <c:f>Hoja2!$C$4:$C$13</c:f>
              <c:numCache>
                <c:formatCode>General</c:formatCode>
                <c:ptCount val="10"/>
                <c:pt idx="0">
                  <c:v>233</c:v>
                </c:pt>
                <c:pt idx="1">
                  <c:v>234</c:v>
                </c:pt>
                <c:pt idx="2">
                  <c:v>274</c:v>
                </c:pt>
                <c:pt idx="3">
                  <c:v>289</c:v>
                </c:pt>
                <c:pt idx="4">
                  <c:v>323</c:v>
                </c:pt>
                <c:pt idx="5">
                  <c:v>527</c:v>
                </c:pt>
                <c:pt idx="6">
                  <c:v>552</c:v>
                </c:pt>
                <c:pt idx="7">
                  <c:v>570</c:v>
                </c:pt>
                <c:pt idx="8">
                  <c:v>747</c:v>
                </c:pt>
                <c:pt idx="9">
                  <c:v>3153</c:v>
                </c:pt>
              </c:numCache>
            </c:numRef>
          </c:val>
        </c:ser>
        <c:gapWidth val="68"/>
        <c:gapDepth val="0"/>
        <c:shape val="cylinder"/>
        <c:axId val="100012416"/>
        <c:axId val="100013952"/>
        <c:axId val="0"/>
      </c:bar3DChart>
      <c:catAx>
        <c:axId val="1000124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800"/>
            </a:pPr>
            <a:endParaRPr lang="es-ES"/>
          </a:p>
        </c:txPr>
        <c:crossAx val="100013952"/>
        <c:crosses val="autoZero"/>
        <c:auto val="1"/>
        <c:lblAlgn val="ctr"/>
        <c:lblOffset val="100"/>
      </c:catAx>
      <c:valAx>
        <c:axId val="1000139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s-ES"/>
          </a:p>
        </c:txPr>
        <c:crossAx val="10001241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'10 primeras'!$C$2</c:f>
              <c:strCache>
                <c:ptCount val="1"/>
                <c:pt idx="0">
                  <c:v>Num</c:v>
                </c:pt>
              </c:strCache>
            </c:strRef>
          </c:tx>
          <c:spPr>
            <a:solidFill>
              <a:srgbClr val="333399"/>
            </a:solidFill>
          </c:spPr>
          <c:dPt>
            <c:idx val="9"/>
            <c:spPr>
              <a:solidFill>
                <a:srgbClr val="00CCFF"/>
              </a:solidFill>
            </c:spPr>
          </c:dPt>
          <c:dLbls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1,190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n-US" sz="1800">
                    <a:latin typeface="Arial" pitchFamily="34" charset="0"/>
                    <a:cs typeface="Arial" pitchFamily="34" charset="0"/>
                  </a:defRPr>
                </a:pPr>
                <a:endParaRPr lang="es-ES"/>
              </a:p>
            </c:txPr>
            <c:showVal val="1"/>
          </c:dLbls>
          <c:cat>
            <c:strRef>
              <c:f>'10 primeras'!$B$3:$B$12</c:f>
              <c:strCache>
                <c:ptCount val="10"/>
                <c:pt idx="0">
                  <c:v>UV</c:v>
                </c:pt>
                <c:pt idx="1">
                  <c:v>UAEH</c:v>
                </c:pt>
                <c:pt idx="2">
                  <c:v>UAT</c:v>
                </c:pt>
                <c:pt idx="3">
                  <c:v>UAEMex</c:v>
                </c:pt>
                <c:pt idx="4">
                  <c:v>UABC</c:v>
                </c:pt>
                <c:pt idx="5">
                  <c:v>UAS</c:v>
                </c:pt>
                <c:pt idx="6">
                  <c:v>BUAP</c:v>
                </c:pt>
                <c:pt idx="7">
                  <c:v>UANL</c:v>
                </c:pt>
                <c:pt idx="8">
                  <c:v>UAM</c:v>
                </c:pt>
                <c:pt idx="9">
                  <c:v>UdeG</c:v>
                </c:pt>
              </c:strCache>
            </c:strRef>
          </c:cat>
          <c:val>
            <c:numRef>
              <c:f>'10 primeras'!$C$3:$C$12</c:f>
              <c:numCache>
                <c:formatCode>General</c:formatCode>
                <c:ptCount val="10"/>
                <c:pt idx="0">
                  <c:v>337</c:v>
                </c:pt>
                <c:pt idx="1">
                  <c:v>362</c:v>
                </c:pt>
                <c:pt idx="2">
                  <c:v>376</c:v>
                </c:pt>
                <c:pt idx="3">
                  <c:v>379</c:v>
                </c:pt>
                <c:pt idx="4">
                  <c:v>405</c:v>
                </c:pt>
                <c:pt idx="5">
                  <c:v>489</c:v>
                </c:pt>
                <c:pt idx="6">
                  <c:v>568</c:v>
                </c:pt>
                <c:pt idx="7">
                  <c:v>696</c:v>
                </c:pt>
                <c:pt idx="8">
                  <c:v>1190</c:v>
                </c:pt>
                <c:pt idx="9" formatCode="#,##0">
                  <c:v>1360</c:v>
                </c:pt>
              </c:numCache>
            </c:numRef>
          </c:val>
        </c:ser>
        <c:gapWidth val="75"/>
        <c:gapDepth val="0"/>
        <c:shape val="cylinder"/>
        <c:axId val="100309248"/>
        <c:axId val="100323328"/>
        <c:axId val="0"/>
      </c:bar3DChart>
      <c:catAx>
        <c:axId val="1003092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>
                <a:latin typeface="Arial" pitchFamily="34" charset="0"/>
                <a:cs typeface="Arial" pitchFamily="34" charset="0"/>
              </a:defRPr>
            </a:pPr>
            <a:endParaRPr lang="es-ES"/>
          </a:p>
        </c:txPr>
        <c:crossAx val="100323328"/>
        <c:crosses val="autoZero"/>
        <c:auto val="1"/>
        <c:lblAlgn val="ctr"/>
        <c:lblOffset val="100"/>
      </c:catAx>
      <c:valAx>
        <c:axId val="10032332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 sz="1400">
                <a:latin typeface="Arial" pitchFamily="34" charset="0"/>
                <a:cs typeface="Arial" pitchFamily="34" charset="0"/>
              </a:defRPr>
            </a:pPr>
            <a:endParaRPr lang="es-ES"/>
          </a:p>
        </c:txPr>
        <c:crossAx val="10030924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0.21815</cdr:x>
      <cdr:y>0.12627</cdr:y>
    </cdr:from>
    <cdr:to>
      <cdr:x>0.75916</cdr:x>
      <cdr:y>0.29989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85922" y="571487"/>
          <a:ext cx="4429156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s-MX" sz="1400" dirty="0" smtClean="0">
              <a:solidFill>
                <a:srgbClr val="0070C0"/>
              </a:solidFill>
            </a:rPr>
            <a:t>A finales de enero del 2008 la UNAM ha alcanzado a la </a:t>
          </a:r>
          <a:r>
            <a:rPr lang="es-MX" sz="1400" dirty="0" err="1" smtClean="0">
              <a:solidFill>
                <a:srgbClr val="0070C0"/>
              </a:solidFill>
            </a:rPr>
            <a:t>UdeG</a:t>
          </a:r>
          <a:r>
            <a:rPr lang="es-MX" sz="1400" dirty="0" smtClean="0">
              <a:solidFill>
                <a:srgbClr val="0070C0"/>
              </a:solidFill>
            </a:rPr>
            <a:t> en el liderazgo entre las Universidades Públicas por el número de Programas acreditados</a:t>
          </a:r>
          <a:endParaRPr lang="es-MX" sz="1400" dirty="0">
            <a:solidFill>
              <a:srgbClr val="0070C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E4EC22-71C8-414C-B3BD-C68DA2947DBD}" type="datetimeFigureOut">
              <a:rPr lang="es-ES"/>
              <a:pPr>
                <a:defRPr/>
              </a:pPr>
              <a:t>27/02/2008</a:t>
            </a:fld>
            <a:endParaRPr lang="es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0ECA56-F76C-4683-8CB9-BD5472E378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812F6B94-7C52-4A46-A606-1059A61310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DA2DD-CF09-472E-8B88-C05FF976024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4379F-EC5A-4E87-BC0E-824064C9E51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4379F-EC5A-4E87-BC0E-824064C9E51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F6B94-7C52-4A46-A606-1059A61310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DA2DD-CF09-472E-8B88-C05FF976024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F6B94-7C52-4A46-A606-1059A61310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F6B94-7C52-4A46-A606-1059A61310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DA2DD-CF09-472E-8B88-C05FF976024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F6B94-7C52-4A46-A606-1059A61310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F6B94-7C52-4A46-A606-1059A61310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DC9D6B-E472-43DD-9C00-F843248D96C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D79CC-43F4-431B-91FF-30488E664F6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C04A8-D3F8-4DD2-9C63-8C9340D14F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497D2-C661-4813-950B-1471B8C61C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55F8-ABC1-4159-86E1-146F057E59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FEC79-9071-49C0-A11A-E495B30C6D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B6A6A-A90B-4B91-891C-BE38F9CF57B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08EE2-BF7C-4563-BB4C-793C914BEB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BCAE0-71FD-4252-B1E0-18F702653D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1B8C2-9B0E-45EF-9BD6-F6E1128B2D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C428C-92E3-4AC2-91BA-28C3FB586A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62639-4A6B-49FD-A069-A900C24EF1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79B50-3BA4-4BC2-9DA1-039F2E4832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CD2E7-780E-40D2-950B-CAC3FAC63F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09A06-A7D2-4E3E-8613-0BB294BEE6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2B7966-CD1F-424D-B428-8F9F79BDE9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opaes.org.mx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iees.edu.mx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romep.sep.gob.mx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785786" y="2928934"/>
            <a:ext cx="446563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000" b="1" dirty="0" smtClean="0">
                <a:solidFill>
                  <a:schemeClr val="bg1"/>
                </a:solidFill>
                <a:latin typeface="Helvetica" pitchFamily="34" charset="0"/>
              </a:rPr>
              <a:t>Comparativo de la   </a:t>
            </a:r>
            <a:endParaRPr lang="es-ES" sz="2000" b="1" dirty="0">
              <a:solidFill>
                <a:schemeClr val="bg1"/>
              </a:solidFill>
              <a:latin typeface="Helvetica" pitchFamily="34" charset="0"/>
            </a:endParaRPr>
          </a:p>
          <a:p>
            <a:pPr algn="r"/>
            <a:r>
              <a:rPr lang="es-ES" sz="2000" b="1" dirty="0">
                <a:solidFill>
                  <a:schemeClr val="bg1"/>
                </a:solidFill>
                <a:latin typeface="Helvetica" pitchFamily="34" charset="0"/>
              </a:rPr>
              <a:t>Universidad de </a:t>
            </a:r>
            <a:r>
              <a:rPr lang="es-ES" sz="2000" b="1" dirty="0" smtClean="0">
                <a:solidFill>
                  <a:schemeClr val="bg1"/>
                </a:solidFill>
                <a:latin typeface="Helvetica" pitchFamily="34" charset="0"/>
              </a:rPr>
              <a:t>Guadalajara</a:t>
            </a:r>
          </a:p>
          <a:p>
            <a:pPr algn="r"/>
            <a:r>
              <a:rPr lang="es-ES" sz="2000" b="1" dirty="0" smtClean="0">
                <a:solidFill>
                  <a:schemeClr val="bg1"/>
                </a:solidFill>
                <a:latin typeface="Helvetica" pitchFamily="34" charset="0"/>
              </a:rPr>
              <a:t>en lo que respecta a evaluación, acreditación y de programas</a:t>
            </a:r>
            <a:endParaRPr lang="en-US" sz="2000" b="1" dirty="0">
              <a:solidFill>
                <a:schemeClr val="bg1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692150"/>
            <a:ext cx="8229600" cy="503238"/>
          </a:xfrm>
        </p:spPr>
        <p:txBody>
          <a:bodyPr/>
          <a:lstStyle/>
          <a:p>
            <a:pPr algn="r" eaLnBrk="1" hangingPunct="1"/>
            <a:r>
              <a:rPr lang="es-ES" sz="1800" b="1" smtClean="0">
                <a:solidFill>
                  <a:srgbClr val="336699"/>
                </a:solidFill>
              </a:rPr>
              <a:t>Primeras 10 universidades por número de profesores con perfil PROMEP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11188" y="5643578"/>
            <a:ext cx="7777162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" b="1" dirty="0"/>
              <a:t>FUENTES:</a:t>
            </a:r>
            <a:r>
              <a:rPr lang="es-ES" dirty="0"/>
              <a:t> COPLADI con base en información de la página web de PROMEP, http://promep.sep.gob.mx/estadisticas/perfil.htm.</a:t>
            </a:r>
          </a:p>
          <a:p>
            <a:pPr algn="just"/>
            <a:r>
              <a:rPr lang="es-ES" b="1" dirty="0" smtClean="0"/>
              <a:t>FECHA DE CORTE: </a:t>
            </a:r>
            <a:r>
              <a:rPr lang="es-ES" dirty="0" smtClean="0"/>
              <a:t>31 </a:t>
            </a:r>
            <a:r>
              <a:rPr lang="es-ES" dirty="0"/>
              <a:t>de diciembre de 2007. </a:t>
            </a:r>
          </a:p>
          <a:p>
            <a:pPr algn="just"/>
            <a:r>
              <a:rPr lang="es-ES" b="1" dirty="0"/>
              <a:t>FECHA DE CONSULTA</a:t>
            </a:r>
            <a:r>
              <a:rPr lang="es-ES" dirty="0"/>
              <a:t>: </a:t>
            </a:r>
            <a:r>
              <a:rPr lang="es-ES" dirty="0" smtClean="0"/>
              <a:t>12 </a:t>
            </a:r>
            <a:r>
              <a:rPr lang="es-ES" dirty="0"/>
              <a:t>de </a:t>
            </a:r>
            <a:r>
              <a:rPr lang="es-ES" dirty="0" smtClean="0"/>
              <a:t>febrero </a:t>
            </a:r>
            <a:r>
              <a:rPr lang="es-ES" dirty="0"/>
              <a:t>de 2008</a:t>
            </a:r>
          </a:p>
          <a:p>
            <a:pPr algn="just"/>
            <a:r>
              <a:rPr lang="es-ES" b="1" dirty="0"/>
              <a:t>NOTA:</a:t>
            </a:r>
            <a:r>
              <a:rPr lang="es-ES" dirty="0"/>
              <a:t> </a:t>
            </a:r>
            <a:r>
              <a:rPr lang="es-ES" dirty="0" smtClean="0"/>
              <a:t>En la página de PROMEP se encuentran registrados 1,363 profesores con perfil para la UdeG, sin embargo tres de ellos ya fallecieron.</a:t>
            </a:r>
            <a:endParaRPr lang="es-ES" dirty="0"/>
          </a:p>
        </p:txBody>
      </p:sp>
      <p:graphicFrame>
        <p:nvGraphicFramePr>
          <p:cNvPr id="6" name="1 Gráfico"/>
          <p:cNvGraphicFramePr/>
          <p:nvPr/>
        </p:nvGraphicFramePr>
        <p:xfrm>
          <a:off x="642910" y="1438275"/>
          <a:ext cx="8001056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8229600" cy="503238"/>
          </a:xfrm>
        </p:spPr>
        <p:txBody>
          <a:bodyPr/>
          <a:lstStyle/>
          <a:p>
            <a:pPr algn="r" eaLnBrk="1" hangingPunct="1"/>
            <a:r>
              <a:rPr lang="es-ES" sz="1800" b="1" dirty="0" smtClean="0">
                <a:solidFill>
                  <a:srgbClr val="336699"/>
                </a:solidFill>
              </a:rPr>
              <a:t>Balance en relación a </a:t>
            </a:r>
            <a:r>
              <a:rPr lang="es-ES" sz="1800" b="1" dirty="0" smtClean="0">
                <a:solidFill>
                  <a:srgbClr val="336699"/>
                </a:solidFill>
              </a:rPr>
              <a:t>desempeño institucional</a:t>
            </a:r>
            <a:br>
              <a:rPr lang="es-ES" sz="1800" b="1" dirty="0" smtClean="0">
                <a:solidFill>
                  <a:srgbClr val="336699"/>
                </a:solidFill>
              </a:rPr>
            </a:br>
            <a:r>
              <a:rPr lang="es-ES" sz="1600" b="1" dirty="0" smtClean="0">
                <a:solidFill>
                  <a:srgbClr val="336699"/>
                </a:solidFill>
              </a:rPr>
              <a:t>(de acuerdo con la fórmula CUPIA)</a:t>
            </a:r>
            <a:endParaRPr lang="es-ES" sz="1600" b="1" dirty="0" smtClean="0">
              <a:solidFill>
                <a:srgbClr val="336699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1472" y="1500174"/>
            <a:ext cx="814393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accent4"/>
                </a:solidFill>
              </a:rPr>
              <a:t>El Fondo del Modelo de Asignación adicional al Subsidio Federal, resultó ser  el fondo por concurso que más recursos le dio a la Universidad de Guadalajara, en relación a las principales variables de la fórmula cabe mencionar que:</a:t>
            </a:r>
          </a:p>
          <a:p>
            <a:endParaRPr lang="es-MX" sz="1400" dirty="0" smtClean="0">
              <a:solidFill>
                <a:schemeClr val="accent4"/>
              </a:solidFill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accent4"/>
                </a:solidFill>
              </a:rPr>
              <a:t>La matrícula ha tenido un incremento considerable al alcanzar una cifra cercana a los 195 mil alumnos</a:t>
            </a:r>
          </a:p>
          <a:p>
            <a:pPr marL="685800" lvl="1" indent="-228600">
              <a:buFont typeface="Arial" pitchFamily="34" charset="0"/>
              <a:buChar char="•"/>
            </a:pPr>
            <a:endParaRPr lang="es-MX" sz="1400" dirty="0" smtClean="0">
              <a:solidFill>
                <a:schemeClr val="accent4"/>
              </a:solidFill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accent4"/>
                </a:solidFill>
              </a:rPr>
              <a:t>Si bien crecimos en un año en el Número de PE de pregrado evaluados por los CIEES en nivel 1, perdimos el liderazgo nacional</a:t>
            </a:r>
          </a:p>
          <a:p>
            <a:pPr marL="685800" lvl="1" indent="-228600">
              <a:buFont typeface="Arial" pitchFamily="34" charset="0"/>
              <a:buChar char="•"/>
            </a:pPr>
            <a:endParaRPr lang="es-MX" sz="1400" dirty="0" smtClean="0">
              <a:solidFill>
                <a:schemeClr val="accent4"/>
              </a:solidFill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accent4"/>
                </a:solidFill>
              </a:rPr>
              <a:t>Crecimos en el número de PE acreditados, pero de ser la Institución pública que más programas tenía, ahora compartimos ese liderazgo con la UNAM</a:t>
            </a:r>
          </a:p>
          <a:p>
            <a:pPr marL="685800" lvl="1" indent="-228600">
              <a:buFont typeface="Arial" pitchFamily="34" charset="0"/>
              <a:buChar char="•"/>
            </a:pPr>
            <a:endParaRPr lang="es-MX" sz="1400" dirty="0" smtClean="0">
              <a:solidFill>
                <a:schemeClr val="accent4"/>
              </a:solidFill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accent4"/>
                </a:solidFill>
              </a:rPr>
              <a:t>Aumentamos el número de posgrados en el PNPC, </a:t>
            </a:r>
          </a:p>
          <a:p>
            <a:pPr marL="685800" lvl="1" indent="-228600">
              <a:buFont typeface="Arial" pitchFamily="34" charset="0"/>
              <a:buChar char="•"/>
            </a:pPr>
            <a:endParaRPr lang="es-MX" sz="1400" dirty="0" smtClean="0">
              <a:solidFill>
                <a:schemeClr val="accent4"/>
              </a:solidFill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accent4"/>
                </a:solidFill>
              </a:rPr>
              <a:t>Crecimos y somos líderes en el Número de PTC con perfil registrado ante el PROMEP</a:t>
            </a:r>
          </a:p>
          <a:p>
            <a:pPr marL="685800" lvl="1" indent="-228600">
              <a:buFont typeface="Arial" pitchFamily="34" charset="0"/>
              <a:buChar char="•"/>
            </a:pPr>
            <a:endParaRPr lang="es-MX" sz="1400" dirty="0" smtClean="0">
              <a:solidFill>
                <a:schemeClr val="accent4"/>
              </a:solidFill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s-MX" sz="1400" dirty="0" smtClean="0">
                <a:solidFill>
                  <a:schemeClr val="accent4"/>
                </a:solidFill>
              </a:rPr>
              <a:t>Crecimos en el número de PTC que son miembros del S N I, somos la Universidad Pública Estatal con más miembros del Sistema.</a:t>
            </a:r>
          </a:p>
          <a:p>
            <a:pPr marL="685800" lvl="1" indent="-228600">
              <a:buFont typeface="+mj-lt"/>
              <a:buAutoNum type="arabicPeriod"/>
            </a:pPr>
            <a:endParaRPr lang="es-MX" sz="1200" dirty="0">
              <a:solidFill>
                <a:srgbClr val="0070C0"/>
              </a:solidFill>
            </a:endParaRPr>
          </a:p>
        </p:txBody>
      </p:sp>
      <p:sp>
        <p:nvSpPr>
          <p:cNvPr id="9" name="8 Flecha arriba"/>
          <p:cNvSpPr/>
          <p:nvPr/>
        </p:nvSpPr>
        <p:spPr>
          <a:xfrm>
            <a:off x="857224" y="2428868"/>
            <a:ext cx="142876" cy="214314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arriba"/>
          <p:cNvSpPr/>
          <p:nvPr/>
        </p:nvSpPr>
        <p:spPr>
          <a:xfrm>
            <a:off x="857224" y="4286256"/>
            <a:ext cx="142876" cy="214314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arriba"/>
          <p:cNvSpPr/>
          <p:nvPr/>
        </p:nvSpPr>
        <p:spPr>
          <a:xfrm>
            <a:off x="857224" y="4714884"/>
            <a:ext cx="142876" cy="214314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rriba"/>
          <p:cNvSpPr/>
          <p:nvPr/>
        </p:nvSpPr>
        <p:spPr>
          <a:xfrm>
            <a:off x="857224" y="5214950"/>
            <a:ext cx="142876" cy="214314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Menos"/>
          <p:cNvSpPr/>
          <p:nvPr/>
        </p:nvSpPr>
        <p:spPr>
          <a:xfrm>
            <a:off x="714348" y="3071810"/>
            <a:ext cx="428628" cy="214314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Menos"/>
          <p:cNvSpPr/>
          <p:nvPr/>
        </p:nvSpPr>
        <p:spPr>
          <a:xfrm>
            <a:off x="714348" y="3714752"/>
            <a:ext cx="428628" cy="214314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3 Marcador de contenido" descr="Matricula Lic P calidad.JPG"/>
          <p:cNvPicPr>
            <a:picLocks noGrp="1" noChangeAspect="1"/>
          </p:cNvPicPr>
          <p:nvPr>
            <p:ph idx="1"/>
          </p:nvPr>
        </p:nvPicPr>
        <p:blipFill>
          <a:blip r:embed="rId3"/>
          <a:srcRect t="23044" r="5455"/>
          <a:stretch>
            <a:fillRect/>
          </a:stretch>
        </p:blipFill>
        <p:spPr>
          <a:xfrm>
            <a:off x="285750" y="1731979"/>
            <a:ext cx="8648700" cy="4054475"/>
          </a:xfrm>
        </p:spPr>
      </p:pic>
      <p:sp>
        <p:nvSpPr>
          <p:cNvPr id="1741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800" b="1" smtClean="0">
                <a:solidFill>
                  <a:srgbClr val="336699"/>
                </a:solidFill>
              </a:rPr>
              <a:t>Primeras 10 universidades en matrícula de licenciatura en programas de buena calidad </a:t>
            </a:r>
            <a:endParaRPr lang="en-US" sz="1800" smtClean="0">
              <a:solidFill>
                <a:srgbClr val="336699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1500" y="6072188"/>
            <a:ext cx="7777163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" b="1"/>
              <a:t>FUENTE:</a:t>
            </a:r>
            <a:r>
              <a:rPr lang="es-ES"/>
              <a:t> PIFI 2007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785786" y="2928934"/>
            <a:ext cx="44656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400" b="1" dirty="0" smtClean="0">
                <a:solidFill>
                  <a:schemeClr val="bg1"/>
                </a:solidFill>
                <a:latin typeface="Helvetica" pitchFamily="34" charset="0"/>
              </a:rPr>
              <a:t>Comparativo de la   </a:t>
            </a:r>
            <a:endParaRPr lang="es-ES" sz="2400" b="1" dirty="0">
              <a:solidFill>
                <a:schemeClr val="bg1"/>
              </a:solidFill>
              <a:latin typeface="Helvetica" pitchFamily="34" charset="0"/>
            </a:endParaRPr>
          </a:p>
          <a:p>
            <a:pPr algn="r"/>
            <a:r>
              <a:rPr lang="es-ES" sz="2400" b="1" dirty="0">
                <a:solidFill>
                  <a:schemeClr val="bg1"/>
                </a:solidFill>
                <a:latin typeface="Helvetica" pitchFamily="34" charset="0"/>
              </a:rPr>
              <a:t>Universidad de </a:t>
            </a:r>
            <a:r>
              <a:rPr lang="es-ES" sz="2400" b="1" dirty="0" smtClean="0">
                <a:solidFill>
                  <a:schemeClr val="bg1"/>
                </a:solidFill>
                <a:latin typeface="Helvetica" pitchFamily="34" charset="0"/>
              </a:rPr>
              <a:t>Guadalajara</a:t>
            </a:r>
          </a:p>
          <a:p>
            <a:pPr algn="r"/>
            <a:r>
              <a:rPr lang="es-ES" sz="2400" b="1" dirty="0" smtClean="0">
                <a:solidFill>
                  <a:schemeClr val="bg1"/>
                </a:solidFill>
                <a:latin typeface="Helvetica" pitchFamily="34" charset="0"/>
              </a:rPr>
              <a:t>En lo que respecta a evaluación, acreditación y de programas</a:t>
            </a:r>
            <a:endParaRPr lang="en-US" sz="2400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2571736" y="2500306"/>
            <a:ext cx="7772400" cy="1500187"/>
          </a:xfrm>
        </p:spPr>
        <p:txBody>
          <a:bodyPr/>
          <a:lstStyle/>
          <a:p>
            <a:r>
              <a:rPr lang="es-MX" sz="2800" b="1" dirty="0" smtClean="0">
                <a:solidFill>
                  <a:schemeClr val="accent2"/>
                </a:solidFill>
              </a:rPr>
              <a:t>Evolución de la </a:t>
            </a:r>
            <a:r>
              <a:rPr lang="es-MX" sz="2800" b="1" dirty="0" err="1" smtClean="0">
                <a:solidFill>
                  <a:schemeClr val="accent2"/>
                </a:solidFill>
              </a:rPr>
              <a:t>UdeG</a:t>
            </a:r>
            <a:r>
              <a:rPr lang="es-MX" sz="2800" b="1" dirty="0" smtClean="0">
                <a:solidFill>
                  <a:schemeClr val="accent2"/>
                </a:solidFill>
              </a:rPr>
              <a:t> 2004-2007</a:t>
            </a:r>
            <a:endParaRPr lang="es-MX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42942"/>
          </a:xfrm>
        </p:spPr>
        <p:txBody>
          <a:bodyPr/>
          <a:lstStyle/>
          <a:p>
            <a:r>
              <a:rPr lang="es-MX" sz="2000" dirty="0" smtClean="0"/>
              <a:t>Evolución de los PE evaluados y Acreditados</a:t>
            </a:r>
            <a:endParaRPr lang="es-MX" sz="20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857224" y="785794"/>
          <a:ext cx="7572431" cy="448664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319624"/>
                <a:gridCol w="332990"/>
                <a:gridCol w="332990"/>
                <a:gridCol w="332990"/>
                <a:gridCol w="332990"/>
                <a:gridCol w="332990"/>
                <a:gridCol w="332990"/>
                <a:gridCol w="332990"/>
                <a:gridCol w="332990"/>
                <a:gridCol w="332990"/>
                <a:gridCol w="332990"/>
                <a:gridCol w="332990"/>
                <a:gridCol w="369988"/>
                <a:gridCol w="332990"/>
                <a:gridCol w="357655"/>
                <a:gridCol w="361766"/>
                <a:gridCol w="357655"/>
                <a:gridCol w="332990"/>
                <a:gridCol w="476873"/>
              </a:tblGrid>
              <a:tr h="47720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Entidad universitaria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PE evaluados por CIEES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Nivel CIEES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Acreditados</a:t>
                      </a:r>
                      <a:r>
                        <a:rPr lang="es-MX" sz="1200" u="none" strike="noStrike" baseline="30000">
                          <a:latin typeface="Arial Narrow" pitchFamily="34" charset="0"/>
                        </a:rPr>
                        <a:t>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05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2007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1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2007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5042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2004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2005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2007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Red Universitaria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113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70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1286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Centros universitarios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112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70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67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57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 temáticos 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43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26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35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38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CUAAD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11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CUCBA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CUCEA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CUCEI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CUCS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CUCSH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 regionales 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53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13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39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10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14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11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22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CUALTOS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CUCIENEGA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CUCOSTA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CUCOSTASUR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CULAGOS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9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8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CUNORTE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CUSUR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7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6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CUVALLES 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4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70525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>
                          <a:latin typeface="Arial Narrow" pitchFamily="34" charset="0"/>
                        </a:rPr>
                        <a:t> SUV 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1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latin typeface="Arial Narrow" pitchFamily="34" charset="0"/>
                        </a:rPr>
                        <a:t>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71472" y="5786454"/>
            <a:ext cx="8048625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1">
              <a:defRPr sz="1000"/>
            </a:pPr>
            <a:r>
              <a:rPr lang="en-US" sz="800" b="1" i="0" strike="noStrike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  NOTAS: </a:t>
            </a:r>
            <a:r>
              <a:rPr lang="en-US" sz="800" b="1" i="0" strike="noStrike" baseline="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 </a:t>
            </a:r>
            <a:r>
              <a:rPr lang="en-US" sz="800" b="0" i="0" strike="noStrike" baseline="300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a  </a:t>
            </a:r>
            <a:r>
              <a:rPr lang="en-US" sz="800" b="0" i="0" strike="noStrike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No se </a:t>
            </a:r>
            <a:r>
              <a:rPr lang="en-US" sz="800" b="0" i="0" strike="noStrike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incluyen</a:t>
            </a:r>
            <a:r>
              <a:rPr lang="en-US" sz="800" b="0" i="0" strike="noStrike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dos PE de </a:t>
            </a:r>
            <a:r>
              <a:rPr lang="en-US" sz="800" b="0" i="0" strike="noStrike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nivel</a:t>
            </a:r>
            <a:r>
              <a:rPr lang="en-US" sz="800" b="0" i="0" strike="noStrike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 </a:t>
            </a:r>
            <a:r>
              <a:rPr lang="en-US" sz="800" b="0" i="0" strike="noStrike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profesional</a:t>
            </a:r>
            <a:r>
              <a:rPr lang="en-US" sz="800" b="0" i="0" strike="noStrike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 </a:t>
            </a:r>
            <a:r>
              <a:rPr lang="en-US" sz="800" b="0" i="0" strike="noStrike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medio</a:t>
            </a:r>
            <a:r>
              <a:rPr lang="en-US" sz="800" b="0" i="0" strike="noStrike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. 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Los PE se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están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contando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una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sola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vez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independientemente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del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número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de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orientaciones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que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tenga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y el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número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de SEDES en el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que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se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imparta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, de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ahi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la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diferencia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en la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contabilidad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de CIEES.</a:t>
            </a:r>
            <a:endParaRPr lang="en-US" sz="800" b="0" i="0" strike="noStrike" dirty="0">
              <a:solidFill>
                <a:srgbClr val="000000"/>
              </a:solidFill>
              <a:latin typeface="Arial Narrow" pitchFamily="34" charset="0"/>
              <a:cs typeface="Arial"/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500034" y="6143644"/>
            <a:ext cx="8058150" cy="314326"/>
          </a:xfrm>
          <a:prstGeom prst="rect">
            <a:avLst/>
          </a:prstGeom>
          <a:solidFill>
            <a:schemeClr val="l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1">
              <a:defRPr sz="1000"/>
            </a:pPr>
            <a:r>
              <a:rPr lang="en-US" sz="800" b="1" i="0" strike="noStrike" dirty="0">
                <a:solidFill>
                  <a:srgbClr val="000000"/>
                </a:solidFill>
                <a:latin typeface="Arial"/>
                <a:cs typeface="Arial"/>
              </a:rPr>
              <a:t>   FECHA DE CORTE:</a:t>
            </a:r>
            <a:r>
              <a:rPr lang="en-US" sz="800" b="1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800" b="0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31 de </a:t>
            </a:r>
            <a:r>
              <a:rPr lang="en-US" sz="800" b="0" i="0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Enero</a:t>
            </a:r>
            <a:r>
              <a:rPr lang="en-US" sz="800" b="0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 de 2008</a:t>
            </a:r>
            <a:r>
              <a:rPr lang="en-US" sz="800" b="1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9" name="6 CuadroTexto"/>
          <p:cNvSpPr txBox="1"/>
          <p:nvPr/>
        </p:nvSpPr>
        <p:spPr>
          <a:xfrm>
            <a:off x="500034" y="5286388"/>
            <a:ext cx="8058151" cy="50482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1" eaLnBrk="1" fontAlgn="auto" latinLnBrk="0" hangingPunct="1"/>
            <a:r>
              <a:rPr lang="en-US" sz="800" b="1" dirty="0">
                <a:latin typeface="Arial Narrow" pitchFamily="34" charset="0"/>
                <a:cs typeface="Arial" pitchFamily="34" charset="0"/>
              </a:rPr>
              <a:t>FUENTES:</a:t>
            </a:r>
            <a:r>
              <a:rPr lang="en-US" sz="800" b="1" baseline="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2004-2005,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Cuaderno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estadístico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Quinto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informe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de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actividades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2005-2006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Universidad de Guadalajara, 2006, p. 139. </a:t>
            </a:r>
            <a:endParaRPr lang="en-US" sz="800" dirty="0">
              <a:latin typeface="Arial Narrow" pitchFamily="34" charset="0"/>
              <a:cs typeface="Arial" pitchFamily="34" charset="0"/>
            </a:endParaRPr>
          </a:p>
          <a:p>
            <a:pPr algn="l" rtl="1" eaLnBrk="1" fontAlgn="auto" latinLnBrk="0" hangingPunct="1"/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                    2006,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Cuaderno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estadístico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en-US" sz="800" b="0" i="1" baseline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Sexto</a:t>
            </a:r>
            <a:r>
              <a:rPr lang="en-US" sz="800" b="0" i="1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1" baseline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informe</a:t>
            </a:r>
            <a:r>
              <a:rPr lang="en-US" sz="800" b="0" i="1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de </a:t>
            </a:r>
            <a:r>
              <a:rPr lang="en-US" sz="800" b="0" i="1" baseline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actividades</a:t>
            </a:r>
            <a:r>
              <a:rPr lang="en-US" sz="800" b="0" i="1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2006-2007</a:t>
            </a:r>
            <a:r>
              <a:rPr lang="en-US" sz="800" b="0" i="0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Universidad de Guadalajara, 2006, p. 176.</a:t>
            </a:r>
            <a:endParaRPr lang="en-US" sz="800" dirty="0">
              <a:latin typeface="Arial Narrow" pitchFamily="34" charset="0"/>
              <a:cs typeface="Arial" pitchFamily="34" charset="0"/>
            </a:endParaRPr>
          </a:p>
          <a:p>
            <a:r>
              <a:rPr lang="en-US" sz="800" b="0" i="0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                    </a:t>
            </a:r>
            <a:r>
              <a:rPr lang="en-US" sz="800" b="0" i="0" baseline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2007</a:t>
            </a:r>
            <a:r>
              <a:rPr lang="en-US" sz="800" b="0" i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baseline="0" dirty="0" err="1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</a:t>
            </a:r>
            <a:r>
              <a:rPr lang="en-US" sz="800" b="0" i="0" dirty="0" err="1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oordinación</a:t>
            </a:r>
            <a:r>
              <a:rPr lang="en-US" sz="800" b="0" i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de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Innovación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Educativa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y</a:t>
            </a:r>
            <a:r>
              <a:rPr lang="en-US" sz="800" b="0" i="0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Pregrado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Coordinación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General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Académica</a:t>
            </a:r>
            <a:endParaRPr lang="en-US" sz="8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MX" sz="2400" dirty="0" smtClean="0">
                <a:solidFill>
                  <a:srgbClr val="0070C0"/>
                </a:solidFill>
              </a:rPr>
              <a:t>Evolución de los PE en el PNPC (PNPC y PIFOP)</a:t>
            </a:r>
            <a:endParaRPr lang="es-MX" sz="2400" dirty="0">
              <a:solidFill>
                <a:srgbClr val="0070C0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571472" y="1142985"/>
          <a:ext cx="7331101" cy="342400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535867"/>
                <a:gridCol w="916387"/>
                <a:gridCol w="900589"/>
                <a:gridCol w="710990"/>
                <a:gridCol w="695189"/>
                <a:gridCol w="789989"/>
                <a:gridCol w="782090"/>
              </a:tblGrid>
              <a:tr h="3268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Entidad universitaria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Programas de posgrado en </a:t>
                      </a:r>
                      <a:r>
                        <a:rPr lang="es-MX" sz="1400" u="none" strike="noStrike" dirty="0" err="1">
                          <a:latin typeface="Arial Narrow" pitchFamily="34" charset="0"/>
                        </a:rPr>
                        <a:t>PIFOP</a:t>
                      </a:r>
                      <a:r>
                        <a:rPr lang="es-MX" sz="1400" u="none" strike="noStrike" baseline="30000" dirty="0" err="1">
                          <a:latin typeface="Arial Narrow" pitchFamily="34" charset="0"/>
                        </a:rPr>
                        <a:t>b</a:t>
                      </a:r>
                      <a:r>
                        <a:rPr lang="es-MX" sz="1400" u="none" strike="noStrike" dirty="0">
                          <a:latin typeface="Arial Narrow" pitchFamily="34" charset="0"/>
                        </a:rPr>
                        <a:t> y PNP 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976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PIFOP 2004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PIFOP 2005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PNP 2004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PNP 2005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PNP 2006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latin typeface="Arial Narrow" pitchFamily="34" charset="0"/>
                        </a:rPr>
                        <a:t>PNPC </a:t>
                      </a:r>
                      <a:r>
                        <a:rPr lang="es-MX" sz="1400" u="none" strike="noStrike" dirty="0">
                          <a:latin typeface="Arial Narrow" pitchFamily="34" charset="0"/>
                        </a:rPr>
                        <a:t>2007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Red Universitaria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18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6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13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25254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Centros universitarios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18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6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13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latin typeface="Arial Narrow" pitchFamily="34" charset="0"/>
                        </a:rPr>
                        <a:t> CU temáticos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17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15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6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13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44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CUAAD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CUCBA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5*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CUCEA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CUCEI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6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9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CUCS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10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CUCSH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5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9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 regionales 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17145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latin typeface="Arial Narrow" pitchFamily="34" charset="0"/>
                        </a:rPr>
                        <a:t> CUCOSTA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1*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  <a:tr h="16638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latin typeface="Arial Narrow" pitchFamily="34" charset="0"/>
                        </a:rPr>
                        <a:t> CUCOSTASUR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257175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latin typeface="Arial Narrow" pitchFamily="34" charset="0"/>
                        </a:rPr>
                        <a:t>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latin typeface="Arial Narrow" pitchFamily="34" charset="0"/>
                        </a:rPr>
                        <a:t>1*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71472" y="5786454"/>
            <a:ext cx="8048625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rtl="1">
              <a:defRPr sz="1000"/>
            </a:pPr>
            <a:r>
              <a:rPr lang="en-US" sz="800" b="1" i="0" strike="noStrike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   NOTAS: </a:t>
            </a:r>
            <a:r>
              <a:rPr lang="en-US" sz="800" b="1" i="0" strike="noStrike" baseline="0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  </a:t>
            </a:r>
            <a:r>
              <a:rPr lang="en-US" sz="800" baseline="30000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b</a:t>
            </a:r>
            <a:r>
              <a:rPr lang="en-US" sz="800" b="0" i="0" strike="noStrike" baseline="300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No se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muestran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datos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de PIFOP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para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2006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debido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 a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que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el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programa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ya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no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existe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.</a:t>
            </a:r>
          </a:p>
          <a:p>
            <a:pPr rtl="1">
              <a:defRPr sz="1000"/>
            </a:pPr>
            <a:r>
              <a:rPr lang="en-US" sz="800" b="1" dirty="0" smtClean="0">
                <a:latin typeface="Arial Narrow" pitchFamily="34" charset="0"/>
              </a:rPr>
              <a:t>                   * El </a:t>
            </a:r>
            <a:r>
              <a:rPr lang="en-US" sz="800" b="1" dirty="0" err="1" smtClean="0">
                <a:latin typeface="Arial Narrow" pitchFamily="34" charset="0"/>
              </a:rPr>
              <a:t>Doctorado</a:t>
            </a:r>
            <a:r>
              <a:rPr lang="en-US" sz="800" b="1" dirty="0" smtClean="0">
                <a:latin typeface="Arial Narrow" pitchFamily="34" charset="0"/>
              </a:rPr>
              <a:t> en </a:t>
            </a:r>
            <a:r>
              <a:rPr lang="en-US" sz="800" b="1" dirty="0" err="1" smtClean="0">
                <a:latin typeface="Arial Narrow" pitchFamily="34" charset="0"/>
              </a:rPr>
              <a:t>Ciencias</a:t>
            </a:r>
            <a:r>
              <a:rPr lang="en-US" sz="800" b="1" dirty="0" smtClean="0">
                <a:latin typeface="Arial Narrow" pitchFamily="34" charset="0"/>
              </a:rPr>
              <a:t> en </a:t>
            </a:r>
            <a:r>
              <a:rPr lang="en-US" sz="800" b="1" dirty="0" err="1" smtClean="0">
                <a:latin typeface="Arial Narrow" pitchFamily="34" charset="0"/>
              </a:rPr>
              <a:t>Biosistemática</a:t>
            </a:r>
            <a:r>
              <a:rPr lang="en-US" sz="800" b="1" dirty="0" smtClean="0">
                <a:latin typeface="Arial Narrow" pitchFamily="34" charset="0"/>
              </a:rPr>
              <a:t> y </a:t>
            </a:r>
            <a:r>
              <a:rPr lang="en-US" sz="800" b="1" dirty="0" err="1" smtClean="0">
                <a:latin typeface="Arial Narrow" pitchFamily="34" charset="0"/>
              </a:rPr>
              <a:t>manejo</a:t>
            </a:r>
            <a:r>
              <a:rPr lang="en-US" sz="800" b="1" dirty="0" smtClean="0">
                <a:latin typeface="Arial Narrow" pitchFamily="34" charset="0"/>
              </a:rPr>
              <a:t> de </a:t>
            </a:r>
            <a:r>
              <a:rPr lang="en-US" sz="800" b="1" dirty="0" err="1" smtClean="0">
                <a:latin typeface="Arial Narrow" pitchFamily="34" charset="0"/>
              </a:rPr>
              <a:t>Recursos</a:t>
            </a:r>
            <a:r>
              <a:rPr lang="en-US" sz="800" b="1" dirty="0" smtClean="0">
                <a:latin typeface="Arial Narrow" pitchFamily="34" charset="0"/>
              </a:rPr>
              <a:t> </a:t>
            </a:r>
            <a:r>
              <a:rPr lang="en-US" sz="800" b="1" dirty="0" err="1" smtClean="0">
                <a:latin typeface="Arial Narrow" pitchFamily="34" charset="0"/>
              </a:rPr>
              <a:t>Naturales</a:t>
            </a:r>
            <a:r>
              <a:rPr lang="en-US" sz="800" b="1" dirty="0" smtClean="0">
                <a:latin typeface="Arial Narrow" pitchFamily="34" charset="0"/>
              </a:rPr>
              <a:t> </a:t>
            </a:r>
            <a:r>
              <a:rPr lang="en-US" sz="800" b="1" dirty="0" err="1" smtClean="0">
                <a:latin typeface="Arial Narrow" pitchFamily="34" charset="0"/>
              </a:rPr>
              <a:t>es</a:t>
            </a:r>
            <a:r>
              <a:rPr lang="en-US" sz="800" b="1" dirty="0" smtClean="0">
                <a:latin typeface="Arial Narrow" pitchFamily="34" charset="0"/>
              </a:rPr>
              <a:t> </a:t>
            </a:r>
            <a:r>
              <a:rPr lang="en-US" sz="800" b="1" dirty="0" err="1" smtClean="0">
                <a:latin typeface="Arial Narrow" pitchFamily="34" charset="0"/>
              </a:rPr>
              <a:t>intercentro</a:t>
            </a:r>
            <a:r>
              <a:rPr lang="en-US" sz="800" b="1" dirty="0" smtClean="0">
                <a:latin typeface="Arial Narrow" pitchFamily="34" charset="0"/>
              </a:rPr>
              <a:t> entre CUCBA, CU Costa y CU Costa Sur </a:t>
            </a:r>
            <a:endParaRPr lang="en-US" sz="800" b="1" dirty="0" smtClean="0">
              <a:solidFill>
                <a:srgbClr val="000000"/>
              </a:solidFill>
              <a:latin typeface="Arial Narrow" pitchFamily="34" charset="0"/>
              <a:cs typeface="Arial"/>
            </a:endParaRPr>
          </a:p>
          <a:p>
            <a:pPr rtl="1">
              <a:defRPr sz="1000"/>
            </a:pPr>
            <a:endParaRPr lang="en-US" sz="800" dirty="0" smtClean="0">
              <a:solidFill>
                <a:srgbClr val="000000"/>
              </a:solidFill>
              <a:latin typeface="Arial Narrow" pitchFamily="34" charset="0"/>
              <a:cs typeface="Arial"/>
            </a:endParaRPr>
          </a:p>
          <a:p>
            <a:pPr algn="l" rtl="1">
              <a:defRPr sz="1000"/>
            </a:pP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ahi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la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diferencia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en la </a:t>
            </a:r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contabilidad</a:t>
            </a:r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/>
              </a:rPr>
              <a:t> de CIEES.</a:t>
            </a:r>
            <a:endParaRPr lang="en-US" sz="800" b="0" i="0" strike="noStrike" dirty="0">
              <a:solidFill>
                <a:srgbClr val="000000"/>
              </a:solidFill>
              <a:latin typeface="Arial Narrow" pitchFamily="34" charset="0"/>
              <a:cs typeface="Arial"/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500034" y="6143644"/>
            <a:ext cx="8058150" cy="314326"/>
          </a:xfrm>
          <a:prstGeom prst="rect">
            <a:avLst/>
          </a:prstGeom>
          <a:solidFill>
            <a:schemeClr val="l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1">
              <a:defRPr sz="1000"/>
            </a:pPr>
            <a:r>
              <a:rPr lang="en-US" sz="800" b="1" i="0" strike="noStrike" dirty="0">
                <a:solidFill>
                  <a:srgbClr val="000000"/>
                </a:solidFill>
                <a:latin typeface="Arial"/>
                <a:cs typeface="Arial"/>
              </a:rPr>
              <a:t>   FECHA DE CORTE:</a:t>
            </a:r>
            <a:r>
              <a:rPr lang="en-US" sz="800" b="1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800" b="0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31 de </a:t>
            </a:r>
            <a:r>
              <a:rPr lang="en-US" sz="800" b="0" i="0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Enero</a:t>
            </a:r>
            <a:r>
              <a:rPr lang="en-US" sz="800" b="0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 de 2008</a:t>
            </a:r>
            <a:r>
              <a:rPr lang="en-US" sz="800" b="1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8" name="6 CuadroTexto"/>
          <p:cNvSpPr txBox="1"/>
          <p:nvPr/>
        </p:nvSpPr>
        <p:spPr>
          <a:xfrm>
            <a:off x="500034" y="5286388"/>
            <a:ext cx="8058151" cy="50482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1" eaLnBrk="1" fontAlgn="auto" latinLnBrk="0" hangingPunct="1"/>
            <a:r>
              <a:rPr lang="en-US" sz="800" b="1" dirty="0">
                <a:latin typeface="Arial Narrow" pitchFamily="34" charset="0"/>
                <a:cs typeface="Arial" pitchFamily="34" charset="0"/>
              </a:rPr>
              <a:t>FUENTES:</a:t>
            </a:r>
            <a:r>
              <a:rPr lang="en-US" sz="800" b="1" baseline="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2004-2005,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Cuaderno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estadístico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Quinto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informe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de </a:t>
            </a:r>
            <a:r>
              <a:rPr lang="en-US" sz="800" b="0" i="1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actividades</a:t>
            </a:r>
            <a:r>
              <a:rPr lang="en-US" sz="800" b="0" i="1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2005-2006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Universidad de Guadalajara, 2006, p. 139. </a:t>
            </a:r>
            <a:endParaRPr lang="en-US" sz="800" dirty="0">
              <a:latin typeface="Arial Narrow" pitchFamily="34" charset="0"/>
              <a:cs typeface="Arial" pitchFamily="34" charset="0"/>
            </a:endParaRPr>
          </a:p>
          <a:p>
            <a:pPr algn="l" rtl="1" eaLnBrk="1" fontAlgn="auto" latinLnBrk="0" hangingPunct="1"/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                    2006,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Cuaderno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estadístico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en-US" sz="800" b="0" i="1" baseline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Sexto</a:t>
            </a:r>
            <a:r>
              <a:rPr lang="en-US" sz="800" b="0" i="1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1" baseline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informe</a:t>
            </a:r>
            <a:r>
              <a:rPr lang="en-US" sz="800" b="0" i="1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de </a:t>
            </a:r>
            <a:r>
              <a:rPr lang="en-US" sz="800" b="0" i="1" baseline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actividades</a:t>
            </a:r>
            <a:r>
              <a:rPr lang="en-US" sz="800" b="0" i="1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2006-2007</a:t>
            </a:r>
            <a:r>
              <a:rPr lang="en-US" sz="800" b="0" i="0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Universidad de Guadalajara, 2006, p. 176.</a:t>
            </a:r>
            <a:endParaRPr lang="en-US" sz="800" dirty="0">
              <a:latin typeface="Arial Narrow" pitchFamily="34" charset="0"/>
              <a:cs typeface="Arial" pitchFamily="34" charset="0"/>
            </a:endParaRPr>
          </a:p>
          <a:p>
            <a:r>
              <a:rPr lang="en-US" sz="800" b="0" i="0" baseline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                    </a:t>
            </a:r>
            <a:r>
              <a:rPr lang="en-US" sz="800" b="0" i="0" baseline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2007</a:t>
            </a:r>
            <a:r>
              <a:rPr lang="en-US" sz="800" b="0" i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baseline="0" dirty="0" err="1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</a:t>
            </a:r>
            <a:r>
              <a:rPr lang="en-US" sz="800" b="0" i="0" dirty="0" err="1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oordinación</a:t>
            </a:r>
            <a:r>
              <a:rPr lang="en-US" sz="800" b="0" i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de </a:t>
            </a:r>
            <a:r>
              <a:rPr lang="en-US" sz="800" b="0" i="0" dirty="0" err="1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Investigaci</a:t>
            </a:r>
            <a:r>
              <a:rPr lang="en-US" sz="800" dirty="0" err="1" smtClean="0">
                <a:latin typeface="Arial Narrow" pitchFamily="34" charset="0"/>
                <a:cs typeface="Arial" pitchFamily="34" charset="0"/>
              </a:rPr>
              <a:t>ón</a:t>
            </a:r>
            <a:r>
              <a:rPr lang="en-US" sz="800" dirty="0" smtClean="0">
                <a:latin typeface="Arial Narrow" pitchFamily="34" charset="0"/>
                <a:cs typeface="Arial" pitchFamily="34" charset="0"/>
              </a:rPr>
              <a:t> y </a:t>
            </a:r>
            <a:r>
              <a:rPr lang="en-US" sz="800" dirty="0" err="1" smtClean="0">
                <a:latin typeface="Arial Narrow" pitchFamily="34" charset="0"/>
                <a:cs typeface="Arial" pitchFamily="34" charset="0"/>
              </a:rPr>
              <a:t>Posgrado</a:t>
            </a:r>
            <a:r>
              <a:rPr lang="en-US" sz="800" b="0" i="0" dirty="0" smtClean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,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Coordinación</a:t>
            </a:r>
            <a:r>
              <a:rPr lang="en-US" sz="800" b="0" i="0" dirty="0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 General </a:t>
            </a:r>
            <a:r>
              <a:rPr lang="en-US" sz="800" b="0" i="0" dirty="0" err="1">
                <a:solidFill>
                  <a:schemeClr val="dk1"/>
                </a:solidFill>
                <a:latin typeface="Arial Narrow" pitchFamily="34" charset="0"/>
                <a:cs typeface="Arial" pitchFamily="34" charset="0"/>
              </a:rPr>
              <a:t>Académica</a:t>
            </a:r>
            <a:endParaRPr lang="en-US" sz="8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785786" y="2928934"/>
            <a:ext cx="44656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400" b="1" dirty="0" smtClean="0">
                <a:solidFill>
                  <a:schemeClr val="bg1"/>
                </a:solidFill>
                <a:latin typeface="Helvetica" pitchFamily="34" charset="0"/>
              </a:rPr>
              <a:t>Comparativo de la   </a:t>
            </a:r>
            <a:endParaRPr lang="es-ES" sz="2400" b="1" dirty="0">
              <a:solidFill>
                <a:schemeClr val="bg1"/>
              </a:solidFill>
              <a:latin typeface="Helvetica" pitchFamily="34" charset="0"/>
            </a:endParaRPr>
          </a:p>
          <a:p>
            <a:pPr algn="r"/>
            <a:r>
              <a:rPr lang="es-ES" sz="2400" b="1" dirty="0">
                <a:solidFill>
                  <a:schemeClr val="bg1"/>
                </a:solidFill>
                <a:latin typeface="Helvetica" pitchFamily="34" charset="0"/>
              </a:rPr>
              <a:t>Universidad de </a:t>
            </a:r>
            <a:r>
              <a:rPr lang="es-ES" sz="2400" b="1" dirty="0" smtClean="0">
                <a:solidFill>
                  <a:schemeClr val="bg1"/>
                </a:solidFill>
                <a:latin typeface="Helvetica" pitchFamily="34" charset="0"/>
              </a:rPr>
              <a:t>Guadalajara</a:t>
            </a:r>
          </a:p>
          <a:p>
            <a:pPr algn="r"/>
            <a:r>
              <a:rPr lang="es-ES" sz="2400" b="1" dirty="0" smtClean="0">
                <a:solidFill>
                  <a:schemeClr val="bg1"/>
                </a:solidFill>
                <a:latin typeface="Helvetica" pitchFamily="34" charset="0"/>
              </a:rPr>
              <a:t>En lo que respecta a evaluación, acreditación y de programas</a:t>
            </a:r>
            <a:endParaRPr lang="en-US" sz="2400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s-MX" sz="2800" b="1" dirty="0" smtClean="0">
                <a:solidFill>
                  <a:schemeClr val="accent2"/>
                </a:solidFill>
              </a:rPr>
              <a:t>Comparativo </a:t>
            </a:r>
            <a:r>
              <a:rPr lang="es-MX" sz="2800" b="1" dirty="0" err="1" smtClean="0">
                <a:solidFill>
                  <a:schemeClr val="accent2"/>
                </a:solidFill>
              </a:rPr>
              <a:t>UdeG</a:t>
            </a:r>
            <a:r>
              <a:rPr lang="es-MX" sz="2800" b="1" dirty="0" smtClean="0">
                <a:solidFill>
                  <a:schemeClr val="accent2"/>
                </a:solidFill>
              </a:rPr>
              <a:t> con otras Instituciones</a:t>
            </a:r>
            <a:endParaRPr lang="es-MX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71500" y="1071563"/>
          <a:ext cx="818673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647700"/>
          </a:xfrm>
        </p:spPr>
        <p:txBody>
          <a:bodyPr/>
          <a:lstStyle/>
          <a:p>
            <a:pPr algn="r" eaLnBrk="1" hangingPunct="1"/>
            <a:r>
              <a:rPr lang="es-ES" sz="1800" b="1" smtClean="0">
                <a:solidFill>
                  <a:srgbClr val="336699"/>
                </a:solidFill>
              </a:rPr>
              <a:t>Primeras 10 universidades por el número de PE acreditados</a:t>
            </a:r>
            <a:br>
              <a:rPr lang="es-ES" sz="1800" b="1" smtClean="0">
                <a:solidFill>
                  <a:srgbClr val="336699"/>
                </a:solidFill>
              </a:rPr>
            </a:br>
            <a:r>
              <a:rPr lang="es-ES" sz="1800" b="1" smtClean="0">
                <a:solidFill>
                  <a:srgbClr val="336699"/>
                </a:solidFill>
              </a:rPr>
              <a:t>(licenciatura y TSU)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42875" y="5643563"/>
            <a:ext cx="8785225" cy="720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47675"/>
            <a:r>
              <a:rPr lang="es-ES" b="1" dirty="0"/>
              <a:t>FUENTE:</a:t>
            </a:r>
            <a:r>
              <a:rPr lang="es-ES" dirty="0"/>
              <a:t> COPLADI con base en información de la página web del Consejo para la Acreditación de la Educación Superior A. C. </a:t>
            </a:r>
            <a:r>
              <a:rPr lang="es-ES" dirty="0">
                <a:hlinkClick r:id="rId4"/>
              </a:rPr>
              <a:t>www.copaes.org.mx/</a:t>
            </a:r>
            <a:r>
              <a:rPr lang="es-ES" dirty="0"/>
              <a:t> y para el caso de la UdeG: La Coordinación de Innovación Educativa y Pregrado, Coordinación General Académica de la UdeG. </a:t>
            </a:r>
          </a:p>
          <a:p>
            <a:pPr defTabSz="447675"/>
            <a:r>
              <a:rPr lang="es-ES" b="1" dirty="0"/>
              <a:t>NOTA: </a:t>
            </a:r>
            <a:r>
              <a:rPr lang="es-ES" dirty="0"/>
              <a:t>La UdeG y la UNAM están empatadas en el segundo lugar con 68 PE acreditados.</a:t>
            </a:r>
          </a:p>
          <a:p>
            <a:pPr defTabSz="447675"/>
            <a:r>
              <a:rPr lang="es-ES" b="1" dirty="0"/>
              <a:t>FECHA DE CONSULTA: </a:t>
            </a:r>
            <a:r>
              <a:rPr lang="es-ES" dirty="0"/>
              <a:t>12 de febrero de 2008-</a:t>
            </a:r>
          </a:p>
          <a:p>
            <a:pPr defTabSz="447675"/>
            <a:r>
              <a:rPr lang="es-ES" b="1" dirty="0"/>
              <a:t>FECHA DE CORTE:</a:t>
            </a:r>
            <a:r>
              <a:rPr lang="es-ES" dirty="0"/>
              <a:t> 31 de enero de 2008.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1 Gráfico"/>
          <p:cNvGraphicFramePr/>
          <p:nvPr/>
        </p:nvGraphicFramePr>
        <p:xfrm>
          <a:off x="785786" y="1071547"/>
          <a:ext cx="771530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63563"/>
            <a:ext cx="8496300" cy="417512"/>
          </a:xfrm>
        </p:spPr>
        <p:txBody>
          <a:bodyPr/>
          <a:lstStyle/>
          <a:p>
            <a:pPr algn="r" eaLnBrk="1" hangingPunct="1"/>
            <a:r>
              <a:rPr lang="es-ES" sz="1800" b="1" dirty="0" smtClean="0">
                <a:solidFill>
                  <a:srgbClr val="336699"/>
                </a:solidFill>
              </a:rPr>
              <a:t>Primeras 10 universidades públicas  por el número de PE de pregrado  (Licenciatura y TSU) en nivel 1 de CIEES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71500" y="5572125"/>
            <a:ext cx="7920038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47675"/>
            <a:r>
              <a:rPr lang="es-ES" b="1" dirty="0"/>
              <a:t>FUENTE:</a:t>
            </a:r>
            <a:r>
              <a:rPr lang="es-ES" dirty="0"/>
              <a:t> COPLADI con base en información de la página web:  </a:t>
            </a:r>
            <a:r>
              <a:rPr lang="es-ES" dirty="0">
                <a:hlinkClick r:id="rId4"/>
              </a:rPr>
              <a:t>www.ciees.edu.mx</a:t>
            </a:r>
            <a:r>
              <a:rPr lang="es-ES" dirty="0"/>
              <a:t> y para el caso de la UdeG: Coordinación de Innovación Educativa y Pregrado, Coordinación General Académica, de la UdeG. </a:t>
            </a:r>
          </a:p>
          <a:p>
            <a:pPr defTabSz="447675"/>
            <a:r>
              <a:rPr lang="es-ES" b="1" dirty="0"/>
              <a:t>FECHA DE CORTE:</a:t>
            </a:r>
            <a:r>
              <a:rPr lang="es-ES" dirty="0"/>
              <a:t> 31 de enero de 2008.</a:t>
            </a:r>
          </a:p>
          <a:p>
            <a:pPr defTabSz="447675"/>
            <a:r>
              <a:rPr lang="es-ES" b="1" dirty="0"/>
              <a:t>FECHA DE CONSULTA: </a:t>
            </a:r>
            <a:r>
              <a:rPr lang="es-ES" dirty="0"/>
              <a:t>12 de febrero de 2008.</a:t>
            </a:r>
          </a:p>
          <a:p>
            <a:pPr defTabSz="447675"/>
            <a:r>
              <a:rPr lang="es-ES" b="1" dirty="0"/>
              <a:t>NOTA</a:t>
            </a:r>
            <a:r>
              <a:rPr lang="es-ES" dirty="0"/>
              <a:t>: El número de PE en Nivel 1 de los CIEES es 98, excede al registrado en la UdeG ya que los CIEES emiten un dictamen por cada una de las orientaciones con las que cuenta cada programa educativo y por cada una de las sedes en las que se imparte.</a:t>
            </a: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785847" y="2902533"/>
            <a:ext cx="3143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Número de PE Nivel 1 CIEES</a:t>
            </a:r>
            <a:endParaRPr lang="en-US" sz="1600" b="1" dirty="0"/>
          </a:p>
        </p:txBody>
      </p:sp>
      <p:sp>
        <p:nvSpPr>
          <p:cNvPr id="6" name="1 CuadroTexto"/>
          <p:cNvSpPr txBox="1"/>
          <p:nvPr/>
        </p:nvSpPr>
        <p:spPr>
          <a:xfrm>
            <a:off x="1857356" y="1428736"/>
            <a:ext cx="4429156" cy="5715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400" dirty="0" smtClean="0">
                <a:solidFill>
                  <a:srgbClr val="0070C0"/>
                </a:solidFill>
              </a:rPr>
              <a:t>A finales de enero del 2008 la Universidad Veracruzana ha sobrepasado a la </a:t>
            </a:r>
            <a:r>
              <a:rPr lang="es-MX" sz="1400" dirty="0" err="1" smtClean="0">
                <a:solidFill>
                  <a:srgbClr val="0070C0"/>
                </a:solidFill>
              </a:rPr>
              <a:t>UdeG</a:t>
            </a:r>
            <a:r>
              <a:rPr lang="es-MX" sz="1400" dirty="0" smtClean="0">
                <a:solidFill>
                  <a:srgbClr val="0070C0"/>
                </a:solidFill>
              </a:rPr>
              <a:t> en el número de PE de pregrado en Nivel 1 de los CIEES</a:t>
            </a:r>
            <a:endParaRPr lang="es-MX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Group 3"/>
          <p:cNvGraphicFramePr>
            <a:graphicFrameLocks noGrp="1"/>
          </p:cNvGraphicFramePr>
          <p:nvPr/>
        </p:nvGraphicFramePr>
        <p:xfrm>
          <a:off x="500034" y="5736927"/>
          <a:ext cx="8143932" cy="579120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4781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FUENTE:</a:t>
                      </a:r>
                      <a:r>
                        <a:rPr kumimoji="0" lang="es-E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lang="es-ES" sz="800" dirty="0" smtClean="0"/>
                        <a:t>COPLADI con base en información de la página web:  </a:t>
                      </a:r>
                      <a:r>
                        <a:rPr lang="es-ES" sz="800" dirty="0" smtClean="0">
                          <a:hlinkClick r:id="rId3"/>
                        </a:rPr>
                        <a:t>http://promep.sep.gob.mx/</a:t>
                      </a:r>
                      <a:r>
                        <a:rPr lang="es-ES" sz="800" dirty="0" smtClean="0"/>
                        <a:t>  y para el caso de la UdeG: </a:t>
                      </a:r>
                      <a:r>
                        <a:rPr kumimoji="0" lang="es-E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Oficina PROMEP de la Coordinación General Académica de la UdeG.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FECHA DE CORTE:</a:t>
                      </a:r>
                      <a:r>
                        <a:rPr kumimoji="0" lang="es-E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 Enero de 2008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FECHA DE CONSULTA:  </a:t>
                      </a:r>
                      <a:r>
                        <a:rPr kumimoji="0" lang="es-E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de febrero de 2008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6" name="Rectangle 10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18487" cy="417512"/>
          </a:xfrm>
        </p:spPr>
        <p:txBody>
          <a:bodyPr/>
          <a:lstStyle/>
          <a:p>
            <a:pPr algn="r" eaLnBrk="1" hangingPunct="1"/>
            <a:r>
              <a:rPr lang="es-ES" sz="1800" b="1" smtClean="0">
                <a:solidFill>
                  <a:srgbClr val="336699"/>
                </a:solidFill>
              </a:rPr>
              <a:t>Primeras 10 universidades por el número de Cuerpos Académicos Consolidados</a:t>
            </a:r>
            <a:br>
              <a:rPr lang="es-ES" sz="1800" b="1" smtClean="0">
                <a:solidFill>
                  <a:srgbClr val="336699"/>
                </a:solidFill>
              </a:rPr>
            </a:br>
            <a:endParaRPr lang="es-ES" sz="1800" b="1" smtClean="0">
              <a:solidFill>
                <a:srgbClr val="336699"/>
              </a:solidFill>
            </a:endParaRPr>
          </a:p>
        </p:txBody>
      </p:sp>
      <p:graphicFrame>
        <p:nvGraphicFramePr>
          <p:cNvPr id="5" name="1 Gráfico"/>
          <p:cNvGraphicFramePr/>
          <p:nvPr/>
        </p:nvGraphicFramePr>
        <p:xfrm>
          <a:off x="642910" y="1428736"/>
          <a:ext cx="8286808" cy="4281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620713"/>
            <a:ext cx="8351838" cy="719137"/>
          </a:xfrm>
        </p:spPr>
        <p:txBody>
          <a:bodyPr/>
          <a:lstStyle/>
          <a:p>
            <a:pPr algn="r" eaLnBrk="1" hangingPunct="1"/>
            <a:r>
              <a:rPr lang="es-ES" sz="1800" b="1" smtClean="0">
                <a:solidFill>
                  <a:srgbClr val="336699"/>
                </a:solidFill>
              </a:rPr>
              <a:t>Primeras 10 instituciones por número de miembros en el Sistema Nacional de Investigadores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5661025"/>
            <a:ext cx="756126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360363"/>
            <a:r>
              <a:rPr lang="es-ES" b="1" dirty="0"/>
              <a:t>FUENTE:</a:t>
            </a:r>
            <a:r>
              <a:rPr lang="es-ES" dirty="0"/>
              <a:t> UdeG: Coordinación de Investigación y Posgrado de la Coordinación General Académica </a:t>
            </a:r>
          </a:p>
          <a:p>
            <a:pPr algn="just" defTabSz="360363"/>
            <a:r>
              <a:rPr lang="es-ES" dirty="0"/>
              <a:t>Para el resto de las Universidades. </a:t>
            </a:r>
            <a:r>
              <a:rPr lang="es-ES" b="1" i="1" dirty="0"/>
              <a:t>Subdirección de Procesos de Evaluación del Consejo Nacional de Ciencia y Tecnología.</a:t>
            </a:r>
          </a:p>
          <a:p>
            <a:pPr algn="just" defTabSz="360363"/>
            <a:r>
              <a:rPr lang="es-ES" b="1" dirty="0"/>
              <a:t>FECHA DE CORTE: </a:t>
            </a:r>
            <a:r>
              <a:rPr lang="es-ES" dirty="0"/>
              <a:t>15 de junio de  2007. </a:t>
            </a:r>
          </a:p>
          <a:p>
            <a:pPr algn="just" defTabSz="360363"/>
            <a:r>
              <a:rPr lang="es-ES" b="1" dirty="0"/>
              <a:t>NOTA:</a:t>
            </a:r>
            <a:r>
              <a:rPr lang="es-ES" dirty="0"/>
              <a:t> En la UdeG no están incluidos 3 miembros del Sistema Nacional de Creadores de Arte. </a:t>
            </a:r>
          </a:p>
        </p:txBody>
      </p:sp>
      <p:graphicFrame>
        <p:nvGraphicFramePr>
          <p:cNvPr id="6" name="1 Gráfico"/>
          <p:cNvGraphicFramePr/>
          <p:nvPr/>
        </p:nvGraphicFramePr>
        <p:xfrm>
          <a:off x="852488" y="1200150"/>
          <a:ext cx="7439024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3079</TotalTime>
  <Words>1563</Words>
  <Application>Microsoft Office PowerPoint</Application>
  <PresentationFormat>Presentación en pantalla (4:3)</PresentationFormat>
  <Paragraphs>580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Diseño predeterminado</vt:lpstr>
      <vt:lpstr>Diapositiva 1</vt:lpstr>
      <vt:lpstr>Diapositiva 2</vt:lpstr>
      <vt:lpstr>Evolución de los PE evaluados y Acreditados</vt:lpstr>
      <vt:lpstr>Evolución de los PE en el PNPC (PNPC y PIFOP)</vt:lpstr>
      <vt:lpstr>Diapositiva 5</vt:lpstr>
      <vt:lpstr>Primeras 10 universidades por el número de PE acreditados (licenciatura y TSU)</vt:lpstr>
      <vt:lpstr>Primeras 10 universidades públicas  por el número de PE de pregrado  (Licenciatura y TSU) en nivel 1 de CIEES</vt:lpstr>
      <vt:lpstr>Primeras 10 universidades por el número de Cuerpos Académicos Consolidados </vt:lpstr>
      <vt:lpstr>Primeras 10 instituciones por número de miembros en el Sistema Nacional de Investigadores</vt:lpstr>
      <vt:lpstr>Primeras 10 universidades por número de profesores con perfil PROMEP</vt:lpstr>
      <vt:lpstr>Balance en relación a desempeño institucional (de acuerdo con la fórmula CUPIA)</vt:lpstr>
      <vt:lpstr>Primeras 10 universidades en matrícula de licenciatura en programas de buena calidad </vt:lpstr>
    </vt:vector>
  </TitlesOfParts>
  <Company>udg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Suhey</dc:creator>
  <cp:lastModifiedBy>Carmen E. Rodriguez Armenta</cp:lastModifiedBy>
  <cp:revision>193</cp:revision>
  <dcterms:created xsi:type="dcterms:W3CDTF">2007-09-05T16:53:21Z</dcterms:created>
  <dcterms:modified xsi:type="dcterms:W3CDTF">2008-02-27T18:31:43Z</dcterms:modified>
</cp:coreProperties>
</file>