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7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A91736"/>
    <a:srgbClr val="0B265B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KAZO\Desktop\gr&#225;ficos%20uea%20presentacion%20280208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KAZO\Desktop\gr&#225;ficos%20uea%20presentacion%20280208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KAZO\Desktop\gr&#225;ficos%20uea%20presentacion%20280208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KAZO\Desktop\gr&#225;ficos%20uea%20presentacion%20280208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IKAZO\Desktop\gr&#225;ficos%20uea%20presentacion%20280208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a\Mis%20documentos\COPLADI\Ranking%20Febrero\CIIE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a\Mis%20documentos\COPLADI\Ranking%20Febrero\CA%20consolidad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aura\Mis%20documentos\COPLADI\Ranking%20Febrero\SN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Libro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Arial Narrow" pitchFamily="34" charset="0"/>
              </a:defRPr>
            </a:pPr>
            <a:r>
              <a:rPr lang="es-MX" sz="1400" b="0">
                <a:latin typeface="Arial Narrow" pitchFamily="34" charset="0"/>
              </a:rPr>
              <a:t>PE DE TSU Y LIC EVALUADOS EN 2007 Y LOS POSIBLES A EVALUAR EN 2008</a:t>
            </a:r>
          </a:p>
        </c:rich>
      </c:tx>
      <c:layout>
        <c:manualLayout>
          <c:xMode val="edge"/>
          <c:yMode val="edge"/>
          <c:x val="9.4369219385867564E-2"/>
          <c:y val="0.1131049483414901"/>
        </c:manualLayout>
      </c:layout>
    </c:title>
    <c:view3D>
      <c:perspective val="0"/>
    </c:view3D>
    <c:plotArea>
      <c:layout/>
      <c:pie3DChart>
        <c:varyColors val="1"/>
        <c:ser>
          <c:idx val="0"/>
          <c:order val="0"/>
          <c:dPt>
            <c:idx val="1"/>
            <c:explosion val="8"/>
          </c:dPt>
          <c:dLbls>
            <c:dLbl>
              <c:idx val="0"/>
              <c:layout>
                <c:manualLayout>
                  <c:x val="-0.22647632697411163"/>
                  <c:y val="-0.1830010318856965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s-MX" sz="1600" b="0">
                        <a:solidFill>
                          <a:schemeClr val="bg1"/>
                        </a:solidFill>
                        <a:latin typeface="Arial Narrow" pitchFamily="34" charset="0"/>
                      </a:rPr>
                      <a:t>69%
PE EVALUADOS NIVEL 1</a:t>
                    </a:r>
                  </a:p>
                </c:rich>
              </c:tx>
              <c:spPr/>
              <c:showPercent val="1"/>
            </c:dLbl>
            <c:dLbl>
              <c:idx val="1"/>
              <c:layout>
                <c:manualLayout>
                  <c:x val="0.17128754577153993"/>
                  <c:y val="1.7645331038351052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s-MX" sz="1600">
                        <a:solidFill>
                          <a:schemeClr val="bg1"/>
                        </a:solidFill>
                        <a:latin typeface="Arial Narrow" pitchFamily="34" charset="0"/>
                      </a:rPr>
                      <a:t>31%
PE POR EVALUAR</a:t>
                    </a:r>
                  </a:p>
                </c:rich>
              </c:tx>
              <c:spPr/>
              <c:showPercent val="1"/>
            </c:dLbl>
            <c:numFmt formatCode="0%" sourceLinked="0"/>
            <c:showPercent val="1"/>
            <c:showLeaderLines val="1"/>
          </c:dLbls>
          <c:cat>
            <c:strRef>
              <c:f>('BASE DATOS '!$J$4,'BASE DATOS '!$L$4)</c:f>
              <c:strCache>
                <c:ptCount val="2"/>
                <c:pt idx="0">
                  <c:v>98 EVALUADOS EN NIVEL 1 </c:v>
                </c:pt>
                <c:pt idx="1">
                  <c:v>44 POR EVALUAR</c:v>
                </c:pt>
              </c:strCache>
            </c:strRef>
          </c:cat>
          <c:val>
            <c:numRef>
              <c:f>('BASE DATOS '!$J$20,'BASE DATOS '!$L$20)</c:f>
              <c:numCache>
                <c:formatCode>General</c:formatCode>
                <c:ptCount val="2"/>
                <c:pt idx="0">
                  <c:v>98</c:v>
                </c:pt>
                <c:pt idx="1">
                  <c:v>44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146140916625157"/>
          <c:y val="0.22038511659807961"/>
          <c:w val="0.22049504633230532"/>
          <c:h val="8.5204732510288067E-2"/>
        </c:manualLayout>
      </c:layout>
      <c:txPr>
        <a:bodyPr/>
        <a:lstStyle/>
        <a:p>
          <a:pPr>
            <a:defRPr sz="1100">
              <a:latin typeface="Arial Narrow" pitchFamily="34" charset="0"/>
            </a:defRPr>
          </a:pPr>
          <a:endParaRPr lang="es-MX"/>
        </a:p>
      </c:txPr>
    </c:legend>
    <c:plotVisOnly val="1"/>
    <c:dispBlanksAs val="zero"/>
  </c:chart>
  <c:spPr>
    <a:noFill/>
    <a:ln w="0"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style val="3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Arial Narrow" pitchFamily="34" charset="0"/>
              </a:defRPr>
            </a:pPr>
            <a:r>
              <a:rPr lang="es-MX" sz="1400" b="0" dirty="0">
                <a:latin typeface="Arial Narrow" pitchFamily="34" charset="0"/>
              </a:rPr>
              <a:t>PE DE TSU Y LIC. ACREDITADOS EN 2007 Y ACREDITABLES EN 2008</a:t>
            </a:r>
          </a:p>
        </c:rich>
      </c:tx>
      <c:layout>
        <c:manualLayout>
          <c:xMode val="edge"/>
          <c:yMode val="edge"/>
          <c:x val="0.14664312372782312"/>
          <c:y val="0.1296690013388821"/>
        </c:manualLayout>
      </c:layout>
    </c:title>
    <c:view3D>
      <c:perspective val="0"/>
    </c:view3D>
    <c:plotArea>
      <c:layout>
        <c:manualLayout>
          <c:layoutTarget val="inner"/>
          <c:xMode val="edge"/>
          <c:yMode val="edge"/>
          <c:x val="5.5493895671476154E-2"/>
          <c:y val="0.34747145187601958"/>
          <c:w val="0.65260821309656114"/>
          <c:h val="0.38009787928221939"/>
        </c:manualLayout>
      </c:layout>
      <c:pie3DChart>
        <c:varyColors val="1"/>
        <c:ser>
          <c:idx val="0"/>
          <c:order val="0"/>
          <c:explosion val="9"/>
          <c:dPt>
            <c:idx val="1"/>
            <c:explosion val="0"/>
          </c:dPt>
          <c:dLbls>
            <c:dLbl>
              <c:idx val="0"/>
              <c:layout>
                <c:manualLayout>
                  <c:x val="-0.20020135107972789"/>
                  <c:y val="-0.1732689368151987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s-MX" sz="1600">
                        <a:solidFill>
                          <a:schemeClr val="bg1"/>
                        </a:solidFill>
                        <a:latin typeface="Arial Narrow" pitchFamily="34" charset="0"/>
                      </a:rPr>
                      <a:t>70%
ACREDITADOS</a:t>
                    </a: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8054014058453599"/>
                  <c:y val="3.1688738744524846E-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Arial Narrow" pitchFamily="34" charset="0"/>
                      </a:defRPr>
                    </a:pPr>
                    <a:r>
                      <a:rPr lang="es-MX" sz="1600">
                        <a:solidFill>
                          <a:schemeClr val="bg1"/>
                        </a:solidFill>
                        <a:latin typeface="Arial Narrow" pitchFamily="34" charset="0"/>
                      </a:rPr>
                      <a:t>30%  
POR ACREDITAR</a:t>
                    </a:r>
                  </a:p>
                </c:rich>
              </c:tx>
              <c:spPr/>
              <c:dLblPos val="bestFit"/>
            </c:dLbl>
            <c:numFmt formatCode="0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Narrow" pitchFamily="34" charset="0"/>
                  </a:defRPr>
                </a:pPr>
                <a:endParaRPr lang="es-MX"/>
              </a:p>
            </c:txPr>
            <c:showPercent val="1"/>
            <c:showLeaderLines val="1"/>
          </c:dLbls>
          <c:cat>
            <c:strRef>
              <c:f>('BASE DATOS '!$J$25,'BASE DATOS '!$L$25)</c:f>
              <c:strCache>
                <c:ptCount val="2"/>
                <c:pt idx="0">
                  <c:v>69 PE ACREDITADOS </c:v>
                </c:pt>
                <c:pt idx="1">
                  <c:v>30 POSIBLES DE ACREDITAR</c:v>
                </c:pt>
              </c:strCache>
            </c:strRef>
          </c:cat>
          <c:val>
            <c:numRef>
              <c:f>('BASE DATOS '!$J$41,'BASE DATOS '!$L$41)</c:f>
              <c:numCache>
                <c:formatCode>General</c:formatCode>
                <c:ptCount val="2"/>
                <c:pt idx="0">
                  <c:v>69</c:v>
                </c:pt>
                <c:pt idx="1">
                  <c:v>30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420093446889814"/>
          <c:y val="0.23428295700261684"/>
          <c:w val="0.28412874583795861"/>
          <c:h val="7.177814029363784E-2"/>
        </c:manualLayout>
      </c:layout>
      <c:txPr>
        <a:bodyPr/>
        <a:lstStyle/>
        <a:p>
          <a:pPr>
            <a:defRPr sz="1100">
              <a:latin typeface="Arial Narrow" pitchFamily="34" charset="0"/>
            </a:defRPr>
          </a:pPr>
          <a:endParaRPr lang="es-MX"/>
        </a:p>
      </c:txPr>
    </c:legend>
    <c:plotVisOnly val="1"/>
    <c:dispBlanksAs val="zero"/>
  </c:chart>
  <c:spPr>
    <a:noFill/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'BASE DATOS '!$J$4</c:f>
              <c:strCache>
                <c:ptCount val="1"/>
                <c:pt idx="0">
                  <c:v>98 EVALUADOS EN NIVEL 1 </c:v>
                </c:pt>
              </c:strCache>
            </c:strRef>
          </c:tx>
          <c:spPr>
            <a:solidFill>
              <a:srgbClr val="0B265B"/>
            </a:solidFill>
          </c:spPr>
          <c:dLbls>
            <c:showVal val="1"/>
          </c:dLbls>
          <c:cat>
            <c:strRef>
              <c:f>'BASE DATOS '!$I$5:$I$19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'BASE DATOS '!$J$5:$J$19</c:f>
              <c:numCache>
                <c:formatCode>General</c:formatCode>
                <c:ptCount val="15"/>
                <c:pt idx="0">
                  <c:v>16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8</c:v>
                </c:pt>
                <c:pt idx="5">
                  <c:v>10</c:v>
                </c:pt>
                <c:pt idx="6">
                  <c:v>6</c:v>
                </c:pt>
                <c:pt idx="7">
                  <c:v>0</c:v>
                </c:pt>
                <c:pt idx="8">
                  <c:v>11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'BASE DATOS '!$K$4</c:f>
              <c:strCache>
                <c:ptCount val="1"/>
                <c:pt idx="0">
                  <c:v>142 EVALUABLES</c:v>
                </c:pt>
              </c:strCache>
            </c:strRef>
          </c:tx>
          <c:dLbls>
            <c:showVal val="1"/>
          </c:dLbls>
          <c:cat>
            <c:strRef>
              <c:f>'BASE DATOS '!$I$5:$I$19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'BASE DATOS '!$K$5:$K$19</c:f>
              <c:numCache>
                <c:formatCode>General</c:formatCode>
                <c:ptCount val="15"/>
                <c:pt idx="0">
                  <c:v>23</c:v>
                </c:pt>
                <c:pt idx="1">
                  <c:v>3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  <c:pt idx="5">
                  <c:v>14</c:v>
                </c:pt>
                <c:pt idx="6">
                  <c:v>10</c:v>
                </c:pt>
                <c:pt idx="7">
                  <c:v>9</c:v>
                </c:pt>
                <c:pt idx="8">
                  <c:v>14</c:v>
                </c:pt>
                <c:pt idx="9">
                  <c:v>10</c:v>
                </c:pt>
                <c:pt idx="10">
                  <c:v>5</c:v>
                </c:pt>
                <c:pt idx="11">
                  <c:v>12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</c:numCache>
            </c:numRef>
          </c:val>
        </c:ser>
        <c:dLbls>
          <c:showVal val="1"/>
        </c:dLbls>
        <c:gapWidth val="75"/>
        <c:axId val="81805312"/>
        <c:axId val="81808000"/>
      </c:barChart>
      <c:catAx>
        <c:axId val="81805312"/>
        <c:scaling>
          <c:orientation val="minMax"/>
        </c:scaling>
        <c:axPos val="l"/>
        <c:numFmt formatCode="General" sourceLinked="1"/>
        <c:majorTickMark val="none"/>
        <c:tickLblPos val="nextTo"/>
        <c:crossAx val="81808000"/>
        <c:crosses val="autoZero"/>
        <c:auto val="1"/>
        <c:lblAlgn val="ctr"/>
        <c:lblOffset val="100"/>
      </c:catAx>
      <c:valAx>
        <c:axId val="81808000"/>
        <c:scaling>
          <c:orientation val="minMax"/>
        </c:scaling>
        <c:axPos val="b"/>
        <c:numFmt formatCode="General" sourceLinked="1"/>
        <c:majorTickMark val="none"/>
        <c:tickLblPos val="nextTo"/>
        <c:crossAx val="818053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1628472809826798"/>
          <c:y val="0.10380588898164519"/>
          <c:w val="0.42809411749679899"/>
          <c:h val="4.2284688604129567E-2"/>
        </c:manualLayout>
      </c:layout>
      <c:txPr>
        <a:bodyPr/>
        <a:lstStyle/>
        <a:p>
          <a:pPr>
            <a:defRPr sz="1100">
              <a:latin typeface="Arial Narrow" pitchFamily="34" charset="0"/>
            </a:defRPr>
          </a:pPr>
          <a:endParaRPr lang="es-MX"/>
        </a:p>
      </c:txPr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'BASE DATOS '!$J$25</c:f>
              <c:strCache>
                <c:ptCount val="1"/>
                <c:pt idx="0">
                  <c:v>69 PE ACREDITADOS </c:v>
                </c:pt>
              </c:strCache>
            </c:strRef>
          </c:tx>
          <c:spPr>
            <a:solidFill>
              <a:srgbClr val="A91736"/>
            </a:solidFill>
          </c:spPr>
          <c:dLbls>
            <c:showVal val="1"/>
          </c:dLbls>
          <c:cat>
            <c:strRef>
              <c:f>'BASE DATOS '!$I$26:$I$40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'BASE DATOS '!$J$26:$J$40</c:f>
              <c:numCache>
                <c:formatCode>General</c:formatCode>
                <c:ptCount val="15"/>
                <c:pt idx="0">
                  <c:v>4</c:v>
                </c:pt>
                <c:pt idx="1">
                  <c:v>2</c:v>
                </c:pt>
                <c:pt idx="2">
                  <c:v>9</c:v>
                </c:pt>
                <c:pt idx="3">
                  <c:v>10</c:v>
                </c:pt>
                <c:pt idx="4">
                  <c:v>4</c:v>
                </c:pt>
                <c:pt idx="5">
                  <c:v>9</c:v>
                </c:pt>
                <c:pt idx="6">
                  <c:v>5</c:v>
                </c:pt>
                <c:pt idx="7">
                  <c:v>0</c:v>
                </c:pt>
                <c:pt idx="8">
                  <c:v>10</c:v>
                </c:pt>
                <c:pt idx="9">
                  <c:v>1</c:v>
                </c:pt>
                <c:pt idx="10">
                  <c:v>7</c:v>
                </c:pt>
                <c:pt idx="11">
                  <c:v>4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'BASE DATOS '!$K$25</c:f>
              <c:strCache>
                <c:ptCount val="1"/>
                <c:pt idx="0">
                  <c:v>99 PE ACREDITABLES EN 2008</c:v>
                </c:pt>
              </c:strCache>
            </c:strRef>
          </c:tx>
          <c:dLbls>
            <c:showVal val="1"/>
          </c:dLbls>
          <c:cat>
            <c:strRef>
              <c:f>'BASE DATOS '!$I$26:$I$40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'BASE DATOS '!$K$26:$K$40</c:f>
              <c:numCache>
                <c:formatCode>General</c:formatCode>
                <c:ptCount val="15"/>
                <c:pt idx="0">
                  <c:v>10</c:v>
                </c:pt>
                <c:pt idx="1">
                  <c:v>3</c:v>
                </c:pt>
                <c:pt idx="2">
                  <c:v>9</c:v>
                </c:pt>
                <c:pt idx="3">
                  <c:v>11</c:v>
                </c:pt>
                <c:pt idx="4">
                  <c:v>7</c:v>
                </c:pt>
                <c:pt idx="5">
                  <c:v>13</c:v>
                </c:pt>
                <c:pt idx="6">
                  <c:v>6</c:v>
                </c:pt>
                <c:pt idx="7">
                  <c:v>0</c:v>
                </c:pt>
                <c:pt idx="8">
                  <c:v>10</c:v>
                </c:pt>
                <c:pt idx="9">
                  <c:v>5</c:v>
                </c:pt>
                <c:pt idx="10">
                  <c:v>9</c:v>
                </c:pt>
                <c:pt idx="11">
                  <c:v>7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</c:numCache>
            </c:numRef>
          </c:val>
        </c:ser>
        <c:dLbls>
          <c:showVal val="1"/>
        </c:dLbls>
        <c:gapWidth val="75"/>
        <c:axId val="83678720"/>
        <c:axId val="83680640"/>
      </c:barChart>
      <c:catAx>
        <c:axId val="83678720"/>
        <c:scaling>
          <c:orientation val="minMax"/>
        </c:scaling>
        <c:axPos val="l"/>
        <c:numFmt formatCode="General" sourceLinked="1"/>
        <c:majorTickMark val="none"/>
        <c:tickLblPos val="nextTo"/>
        <c:crossAx val="83680640"/>
        <c:crosses val="autoZero"/>
        <c:auto val="1"/>
        <c:lblAlgn val="ctr"/>
        <c:lblOffset val="100"/>
      </c:catAx>
      <c:valAx>
        <c:axId val="83680640"/>
        <c:scaling>
          <c:orientation val="minMax"/>
        </c:scaling>
        <c:axPos val="b"/>
        <c:numFmt formatCode="General" sourceLinked="1"/>
        <c:majorTickMark val="none"/>
        <c:tickLblPos val="nextTo"/>
        <c:crossAx val="83678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8484256958815414"/>
          <c:y val="9.4890220080939267E-2"/>
          <c:w val="0.49025035117382881"/>
          <c:h val="4.4599552925867987E-2"/>
        </c:manualLayout>
      </c:layout>
      <c:txPr>
        <a:bodyPr/>
        <a:lstStyle/>
        <a:p>
          <a:pPr>
            <a:defRPr sz="1100">
              <a:latin typeface="Arial Narrow" pitchFamily="34" charset="0"/>
            </a:defRPr>
          </a:pPr>
          <a:endParaRPr lang="es-MX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5555555555555571E-2"/>
          <c:y val="1.2987012987012988E-2"/>
          <c:w val="0.95888888888888979"/>
          <c:h val="0.83116883116883211"/>
        </c:manualLayout>
      </c:layout>
      <c:lineChart>
        <c:grouping val="standard"/>
        <c:ser>
          <c:idx val="0"/>
          <c:order val="0"/>
          <c:tx>
            <c:strRef>
              <c:f>'PROYECCION DE EVALUABLES'!$P$9</c:f>
              <c:strCache>
                <c:ptCount val="1"/>
                <c:pt idx="0">
                  <c:v>EVALUADOS EN NIVEL 1 EN 2007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'PROYECCION DE EVALUABLES'!$O$10:$O$24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'PROYECCION DE EVALUABLES'!$P$10:$P$24</c:f>
              <c:numCache>
                <c:formatCode>General</c:formatCode>
                <c:ptCount val="15"/>
                <c:pt idx="0">
                  <c:v>16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8</c:v>
                </c:pt>
                <c:pt idx="5">
                  <c:v>10</c:v>
                </c:pt>
                <c:pt idx="6">
                  <c:v>6</c:v>
                </c:pt>
                <c:pt idx="7">
                  <c:v>0</c:v>
                </c:pt>
                <c:pt idx="8">
                  <c:v>11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'PROYECCION DE EVALUABLES'!$Q$9</c:f>
              <c:strCache>
                <c:ptCount val="1"/>
                <c:pt idx="0">
                  <c:v>PROYECTADOS A ESTAR EVALUADOS EN 2008</c:v>
                </c:pt>
              </c:strCache>
            </c:strRef>
          </c:tx>
          <c:marker>
            <c:symbol val="none"/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'PROYECCION DE EVALUABLES'!$O$10:$O$24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'PROYECCION DE EVALUABLES'!$Q$10:$Q$24</c:f>
              <c:numCache>
                <c:formatCode>General</c:formatCode>
                <c:ptCount val="15"/>
                <c:pt idx="0">
                  <c:v>17</c:v>
                </c:pt>
                <c:pt idx="1">
                  <c:v>3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  <c:pt idx="5">
                  <c:v>14</c:v>
                </c:pt>
                <c:pt idx="6">
                  <c:v>10</c:v>
                </c:pt>
                <c:pt idx="7">
                  <c:v>9</c:v>
                </c:pt>
                <c:pt idx="8">
                  <c:v>14</c:v>
                </c:pt>
                <c:pt idx="9">
                  <c:v>10</c:v>
                </c:pt>
                <c:pt idx="10">
                  <c:v>5</c:v>
                </c:pt>
                <c:pt idx="11">
                  <c:v>12</c:v>
                </c:pt>
                <c:pt idx="12">
                  <c:v>5</c:v>
                </c:pt>
                <c:pt idx="13">
                  <c:v>5</c:v>
                </c:pt>
                <c:pt idx="14">
                  <c:v>1</c:v>
                </c:pt>
              </c:numCache>
            </c:numRef>
          </c:val>
        </c:ser>
        <c:ser>
          <c:idx val="2"/>
          <c:order val="2"/>
          <c:tx>
            <c:strRef>
              <c:f>'PROYECCION DE EVALUABLES'!$R$9</c:f>
              <c:strCache>
                <c:ptCount val="1"/>
                <c:pt idx="0">
                  <c:v>PROYECTADOS A ESTAR EVALUADOS EN 2009</c:v>
                </c:pt>
              </c:strCache>
            </c:strRef>
          </c:tx>
          <c:marker>
            <c:symbol val="none"/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'PROYECCION DE EVALUABLES'!$O$10:$O$24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'PROYECCION DE EVALUABLES'!$R$10:$R$24</c:f>
              <c:numCache>
                <c:formatCode>General</c:formatCode>
                <c:ptCount val="15"/>
                <c:pt idx="0">
                  <c:v>30</c:v>
                </c:pt>
                <c:pt idx="1">
                  <c:v>3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9</c:v>
                </c:pt>
                <c:pt idx="8">
                  <c:v>15</c:v>
                </c:pt>
                <c:pt idx="9">
                  <c:v>11</c:v>
                </c:pt>
                <c:pt idx="10">
                  <c:v>5</c:v>
                </c:pt>
                <c:pt idx="11">
                  <c:v>12</c:v>
                </c:pt>
                <c:pt idx="12">
                  <c:v>5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'PROYECCION DE EVALUABLES'!$S$9</c:f>
              <c:strCache>
                <c:ptCount val="1"/>
                <c:pt idx="0">
                  <c:v>PROYECTADOS A ESTAR EVALUADOS EN 2010</c:v>
                </c:pt>
              </c:strCache>
            </c:strRef>
          </c:tx>
          <c:marker>
            <c:symbol val="none"/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'PROYECCION DE EVALUABLES'!$O$10:$O$24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'PROYECCION DE EVALUABLES'!$S$10:$S$24</c:f>
              <c:numCache>
                <c:formatCode>General</c:formatCode>
                <c:ptCount val="15"/>
                <c:pt idx="0">
                  <c:v>30</c:v>
                </c:pt>
                <c:pt idx="1">
                  <c:v>3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  <c:pt idx="5">
                  <c:v>14</c:v>
                </c:pt>
                <c:pt idx="6">
                  <c:v>14</c:v>
                </c:pt>
                <c:pt idx="7">
                  <c:v>9</c:v>
                </c:pt>
                <c:pt idx="8">
                  <c:v>16</c:v>
                </c:pt>
                <c:pt idx="9">
                  <c:v>11</c:v>
                </c:pt>
                <c:pt idx="10">
                  <c:v>5</c:v>
                </c:pt>
                <c:pt idx="11">
                  <c:v>12</c:v>
                </c:pt>
                <c:pt idx="12">
                  <c:v>6</c:v>
                </c:pt>
                <c:pt idx="13">
                  <c:v>6</c:v>
                </c:pt>
                <c:pt idx="14">
                  <c:v>1</c:v>
                </c:pt>
              </c:numCache>
            </c:numRef>
          </c:val>
        </c:ser>
        <c:ser>
          <c:idx val="4"/>
          <c:order val="4"/>
          <c:tx>
            <c:strRef>
              <c:f>'PROYECCION DE EVALUABLES'!$T$9</c:f>
              <c:strCache>
                <c:ptCount val="1"/>
                <c:pt idx="0">
                  <c:v>PROYECTADOS A ESTAR EVALUADOS EN 2011</c:v>
                </c:pt>
              </c:strCache>
            </c:strRef>
          </c:tx>
          <c:marker>
            <c:symbol val="none"/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'PROYECCION DE EVALUABLES'!$O$10:$O$24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'PROYECCION DE EVALUABLES'!$T$10:$T$24</c:f>
              <c:numCache>
                <c:formatCode>General</c:formatCode>
                <c:ptCount val="15"/>
                <c:pt idx="0">
                  <c:v>30</c:v>
                </c:pt>
                <c:pt idx="1">
                  <c:v>4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  <c:pt idx="5">
                  <c:v>14</c:v>
                </c:pt>
                <c:pt idx="6">
                  <c:v>14</c:v>
                </c:pt>
                <c:pt idx="7">
                  <c:v>9</c:v>
                </c:pt>
                <c:pt idx="8">
                  <c:v>16</c:v>
                </c:pt>
                <c:pt idx="9">
                  <c:v>11</c:v>
                </c:pt>
                <c:pt idx="10">
                  <c:v>6</c:v>
                </c:pt>
                <c:pt idx="11">
                  <c:v>12</c:v>
                </c:pt>
                <c:pt idx="12">
                  <c:v>6</c:v>
                </c:pt>
                <c:pt idx="13">
                  <c:v>6</c:v>
                </c:pt>
                <c:pt idx="14">
                  <c:v>4</c:v>
                </c:pt>
              </c:numCache>
            </c:numRef>
          </c:val>
        </c:ser>
        <c:ser>
          <c:idx val="5"/>
          <c:order val="5"/>
          <c:tx>
            <c:strRef>
              <c:f>'PROYECCION DE EVALUABLES'!$U$9</c:f>
              <c:strCache>
                <c:ptCount val="1"/>
                <c:pt idx="0">
                  <c:v>PROYECTADOS A ESTAR EVALUADOS EN 2012</c:v>
                </c:pt>
              </c:strCache>
            </c:strRef>
          </c:tx>
          <c:marker>
            <c:symbol val="none"/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'PROYECCION DE EVALUABLES'!$O$10:$O$24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'PROYECCION DE EVALUABLES'!$U$10:$U$24</c:f>
              <c:numCache>
                <c:formatCode>General</c:formatCode>
                <c:ptCount val="15"/>
                <c:pt idx="0">
                  <c:v>30</c:v>
                </c:pt>
                <c:pt idx="1">
                  <c:v>4</c:v>
                </c:pt>
                <c:pt idx="2">
                  <c:v>10</c:v>
                </c:pt>
                <c:pt idx="3">
                  <c:v>13</c:v>
                </c:pt>
                <c:pt idx="4">
                  <c:v>9</c:v>
                </c:pt>
                <c:pt idx="5">
                  <c:v>16</c:v>
                </c:pt>
                <c:pt idx="6">
                  <c:v>14</c:v>
                </c:pt>
                <c:pt idx="7">
                  <c:v>12</c:v>
                </c:pt>
                <c:pt idx="8">
                  <c:v>16</c:v>
                </c:pt>
                <c:pt idx="9">
                  <c:v>14</c:v>
                </c:pt>
                <c:pt idx="10">
                  <c:v>8</c:v>
                </c:pt>
                <c:pt idx="11">
                  <c:v>12</c:v>
                </c:pt>
                <c:pt idx="12">
                  <c:v>8</c:v>
                </c:pt>
                <c:pt idx="13">
                  <c:v>6</c:v>
                </c:pt>
                <c:pt idx="14">
                  <c:v>4</c:v>
                </c:pt>
              </c:numCache>
            </c:numRef>
          </c:val>
        </c:ser>
        <c:ser>
          <c:idx val="6"/>
          <c:order val="6"/>
          <c:tx>
            <c:strRef>
              <c:f>'PROYECCION DE EVALUABLES'!$V$9</c:f>
              <c:strCache>
                <c:ptCount val="1"/>
                <c:pt idx="0">
                  <c:v>PROYECTADOS A ESTAR EVALUADOS EN 2013</c:v>
                </c:pt>
              </c:strCache>
            </c:strRef>
          </c:tx>
          <c:spPr>
            <a:ln w="50800">
              <a:solidFill>
                <a:srgbClr val="C00000"/>
              </a:solidFill>
              <a:prstDash val="sysDot"/>
            </a:ln>
          </c:spPr>
          <c:marker>
            <c:symbol val="diamond"/>
            <c:size val="5"/>
            <c:spPr>
              <a:solidFill>
                <a:srgbClr val="00808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showVal val="1"/>
          </c:dLbls>
          <c:cat>
            <c:strRef>
              <c:f>'PROYECCION DE EVALUABLES'!$O$10:$O$24</c:f>
              <c:strCache>
                <c:ptCount val="15"/>
                <c:pt idx="0">
                  <c:v>CUAAD</c:v>
                </c:pt>
                <c:pt idx="1">
                  <c:v>CUCBA</c:v>
                </c:pt>
                <c:pt idx="2">
                  <c:v>CUCEA</c:v>
                </c:pt>
                <c:pt idx="3">
                  <c:v>CUCEI</c:v>
                </c:pt>
                <c:pt idx="4">
                  <c:v>CUCS</c:v>
                </c:pt>
                <c:pt idx="5">
                  <c:v>CUCSH</c:v>
                </c:pt>
                <c:pt idx="6">
                  <c:v>CUALTOS</c:v>
                </c:pt>
                <c:pt idx="7">
                  <c:v>CULAGOS</c:v>
                </c:pt>
                <c:pt idx="8">
                  <c:v>CUCIENEGA</c:v>
                </c:pt>
                <c:pt idx="9">
                  <c:v>CUCOSTA</c:v>
                </c:pt>
                <c:pt idx="10">
                  <c:v>CUCOSTA SUR</c:v>
                </c:pt>
                <c:pt idx="11">
                  <c:v>CUSUR</c:v>
                </c:pt>
                <c:pt idx="12">
                  <c:v>CUNORTE</c:v>
                </c:pt>
                <c:pt idx="13">
                  <c:v>CUVALLES</c:v>
                </c:pt>
                <c:pt idx="14">
                  <c:v>SUV</c:v>
                </c:pt>
              </c:strCache>
            </c:strRef>
          </c:cat>
          <c:val>
            <c:numRef>
              <c:f>'PROYECCION DE EVALUABLES'!$V$10:$V$24</c:f>
              <c:numCache>
                <c:formatCode>General</c:formatCode>
                <c:ptCount val="15"/>
                <c:pt idx="0">
                  <c:v>30</c:v>
                </c:pt>
                <c:pt idx="1">
                  <c:v>5</c:v>
                </c:pt>
                <c:pt idx="2">
                  <c:v>10</c:v>
                </c:pt>
                <c:pt idx="3">
                  <c:v>16</c:v>
                </c:pt>
                <c:pt idx="4">
                  <c:v>9</c:v>
                </c:pt>
                <c:pt idx="5">
                  <c:v>16</c:v>
                </c:pt>
                <c:pt idx="6">
                  <c:v>14</c:v>
                </c:pt>
                <c:pt idx="7">
                  <c:v>12</c:v>
                </c:pt>
                <c:pt idx="8">
                  <c:v>16</c:v>
                </c:pt>
                <c:pt idx="9">
                  <c:v>14</c:v>
                </c:pt>
                <c:pt idx="10">
                  <c:v>9</c:v>
                </c:pt>
                <c:pt idx="11">
                  <c:v>17</c:v>
                </c:pt>
                <c:pt idx="12">
                  <c:v>11</c:v>
                </c:pt>
                <c:pt idx="13">
                  <c:v>11</c:v>
                </c:pt>
                <c:pt idx="14">
                  <c:v>5</c:v>
                </c:pt>
              </c:numCache>
            </c:numRef>
          </c:val>
          <c:smooth val="1"/>
        </c:ser>
        <c:dLbls>
          <c:showVal val="1"/>
        </c:dLbls>
        <c:marker val="1"/>
        <c:axId val="36838400"/>
        <c:axId val="36881152"/>
      </c:lineChart>
      <c:catAx>
        <c:axId val="368384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Narrow" pitchFamily="34" charset="0"/>
                <a:ea typeface="Calibri"/>
                <a:cs typeface="Calibri"/>
              </a:defRPr>
            </a:pPr>
            <a:endParaRPr lang="es-MX"/>
          </a:p>
        </c:txPr>
        <c:crossAx val="36881152"/>
        <c:crosses val="autoZero"/>
        <c:auto val="1"/>
        <c:lblAlgn val="ctr"/>
        <c:lblOffset val="100"/>
      </c:catAx>
      <c:valAx>
        <c:axId val="36881152"/>
        <c:scaling>
          <c:orientation val="minMax"/>
        </c:scaling>
        <c:delete val="1"/>
        <c:axPos val="l"/>
        <c:numFmt formatCode="General" sourceLinked="1"/>
        <c:tickLblPos val="nextTo"/>
        <c:crossAx val="3683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6666666666666664E-2"/>
          <c:y val="0.17045454545454539"/>
          <c:w val="0.92777777777777781"/>
          <c:h val="0.11363636363636358"/>
        </c:manualLayout>
      </c:layout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rgbClr val="333399"/>
            </a:solidFill>
          </c:spPr>
          <c:dPt>
            <c:idx val="9"/>
            <c:spPr>
              <a:solidFill>
                <a:srgbClr val="00CCFF"/>
              </a:solidFill>
            </c:spPr>
          </c:dPt>
          <c:dLbls>
            <c:dLbl>
              <c:idx val="0"/>
              <c:layout>
                <c:manualLayout>
                  <c:x val="9.8764740831988346E-3"/>
                  <c:y val="-3.1335563668807393E-3"/>
                </c:manualLayout>
              </c:layout>
              <c:showVal val="1"/>
            </c:dLbl>
            <c:dLbl>
              <c:idx val="1"/>
              <c:layout>
                <c:manualLayout>
                  <c:x val="8.2303950693323E-3"/>
                  <c:y val="-1.5667781834403663E-2"/>
                </c:manualLayout>
              </c:layout>
              <c:showVal val="1"/>
            </c:dLbl>
            <c:dLbl>
              <c:idx val="2"/>
              <c:layout>
                <c:manualLayout>
                  <c:x val="6.5843160554658721E-3"/>
                  <c:y val="-3.1335563668807393E-3"/>
                </c:manualLayout>
              </c:layout>
              <c:showVal val="1"/>
            </c:dLbl>
            <c:dLbl>
              <c:idx val="3"/>
              <c:layout>
                <c:manualLayout>
                  <c:x val="4.9382370415994182E-3"/>
                  <c:y val="-1.2534225467522921E-2"/>
                </c:manualLayout>
              </c:layout>
              <c:showVal val="1"/>
            </c:dLbl>
            <c:dLbl>
              <c:idx val="4"/>
              <c:layout>
                <c:manualLayout>
                  <c:x val="3.2921580277330002E-3"/>
                  <c:y val="-1.2534225467522921E-2"/>
                </c:manualLayout>
              </c:layout>
              <c:showVal val="1"/>
            </c:dLbl>
            <c:dLbl>
              <c:idx val="5"/>
              <c:layout>
                <c:manualLayout>
                  <c:x val="1.6460790138664717E-3"/>
                  <c:y val="-1.2534225467522921E-2"/>
                </c:manualLayout>
              </c:layout>
              <c:showVal val="1"/>
            </c:dLbl>
            <c:dLbl>
              <c:idx val="6"/>
              <c:layout>
                <c:manualLayout>
                  <c:x val="1.6460790138664717E-3"/>
                  <c:y val="-1.8801338201284427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5068450935045745E-2"/>
                </c:manualLayout>
              </c:layout>
              <c:showVal val="1"/>
            </c:dLbl>
            <c:dLbl>
              <c:idx val="8"/>
              <c:layout>
                <c:manualLayout>
                  <c:x val="8.2303950693323209E-3"/>
                  <c:y val="-1.5667781834403663E-2"/>
                </c:manualLayout>
              </c:layout>
              <c:showVal val="1"/>
            </c:dLbl>
            <c:dLbl>
              <c:idx val="9"/>
              <c:layout>
                <c:manualLayout>
                  <c:x val="6.5843160554658721E-3"/>
                  <c:y val="-2.3810093653857493E-3"/>
                </c:manualLayout>
              </c:layout>
              <c:showVal val="1"/>
            </c:dLbl>
            <c:dLbl>
              <c:idx val="10"/>
              <c:layout>
                <c:manualLayout>
                  <c:x val="6.5843160554658721E-3"/>
                  <c:y val="0"/>
                </c:manualLayout>
              </c:layout>
              <c:showVal val="1"/>
            </c:dLbl>
            <c:showVal val="1"/>
          </c:dLbls>
          <c:cat>
            <c:strRef>
              <c:f>'10 primeras'!$C$2:$C$12</c:f>
              <c:strCache>
                <c:ptCount val="11"/>
                <c:pt idx="0">
                  <c:v>10º UNISON</c:v>
                </c:pt>
                <c:pt idx="1">
                  <c:v>9º UASLP</c:v>
                </c:pt>
                <c:pt idx="2">
                  <c:v>8º BUAP</c:v>
                </c:pt>
                <c:pt idx="3">
                  <c:v>7º UAdeC</c:v>
                </c:pt>
                <c:pt idx="4">
                  <c:v>7º UAS</c:v>
                </c:pt>
                <c:pt idx="5">
                  <c:v>6º UCOL</c:v>
                </c:pt>
                <c:pt idx="6">
                  <c:v>5º UAT</c:v>
                </c:pt>
                <c:pt idx="7">
                  <c:v>4º UANL</c:v>
                </c:pt>
                <c:pt idx="8">
                  <c:v>3º UAEMex</c:v>
                </c:pt>
                <c:pt idx="9">
                  <c:v>2º Udeg</c:v>
                </c:pt>
                <c:pt idx="10">
                  <c:v>1º UV</c:v>
                </c:pt>
              </c:strCache>
            </c:strRef>
          </c:cat>
          <c:val>
            <c:numRef>
              <c:f>'10 primeras'!$D$2:$D$12</c:f>
              <c:numCache>
                <c:formatCode>General</c:formatCode>
                <c:ptCount val="11"/>
                <c:pt idx="0">
                  <c:v>39</c:v>
                </c:pt>
                <c:pt idx="1">
                  <c:v>40</c:v>
                </c:pt>
                <c:pt idx="2">
                  <c:v>42</c:v>
                </c:pt>
                <c:pt idx="3">
                  <c:v>47</c:v>
                </c:pt>
                <c:pt idx="4">
                  <c:v>47</c:v>
                </c:pt>
                <c:pt idx="5">
                  <c:v>50</c:v>
                </c:pt>
                <c:pt idx="6">
                  <c:v>55</c:v>
                </c:pt>
                <c:pt idx="7">
                  <c:v>57</c:v>
                </c:pt>
                <c:pt idx="8">
                  <c:v>93</c:v>
                </c:pt>
                <c:pt idx="9">
                  <c:v>98</c:v>
                </c:pt>
                <c:pt idx="10">
                  <c:v>99</c:v>
                </c:pt>
              </c:numCache>
            </c:numRef>
          </c:val>
        </c:ser>
        <c:gapWidth val="61"/>
        <c:gapDepth val="9"/>
        <c:shape val="cylinder"/>
        <c:axId val="37000704"/>
        <c:axId val="37002240"/>
        <c:axId val="0"/>
      </c:bar3DChart>
      <c:catAx>
        <c:axId val="37000704"/>
        <c:scaling>
          <c:orientation val="minMax"/>
        </c:scaling>
        <c:axPos val="b"/>
        <c:tickLblPos val="nextTo"/>
        <c:crossAx val="37002240"/>
        <c:crosses val="autoZero"/>
        <c:auto val="1"/>
        <c:lblAlgn val="ctr"/>
        <c:lblOffset val="100"/>
      </c:catAx>
      <c:valAx>
        <c:axId val="37002240"/>
        <c:scaling>
          <c:orientation val="minMax"/>
          <c:max val="100"/>
          <c:min val="0"/>
        </c:scaling>
        <c:axPos val="l"/>
        <c:numFmt formatCode="General" sourceLinked="1"/>
        <c:tickLblPos val="nextTo"/>
        <c:crossAx val="37000704"/>
        <c:crosses val="autoZero"/>
        <c:crossBetween val="between"/>
        <c:majorUnit val="10"/>
      </c:valAx>
    </c:plotArea>
    <c:plotVisOnly val="1"/>
  </c:chart>
  <c:txPr>
    <a:bodyPr/>
    <a:lstStyle/>
    <a:p>
      <a:pPr>
        <a:defRPr>
          <a:latin typeface="Arial Narrow" pitchFamily="34" charset="0"/>
        </a:defRPr>
      </a:pPr>
      <a:endParaRPr lang="es-MX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4.1780773300144083E-2"/>
          <c:y val="3.6680334313049602E-2"/>
          <c:w val="0.88495603674540679"/>
          <c:h val="0.6687215660542459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333399"/>
            </a:solidFill>
          </c:spPr>
          <c:dPt>
            <c:idx val="11"/>
            <c:spPr>
              <a:solidFill>
                <a:srgbClr val="00CCFF"/>
              </a:solidFill>
            </c:spPr>
          </c:dPt>
          <c:dLbls>
            <c:txPr>
              <a:bodyPr/>
              <a:lstStyle/>
              <a:p>
                <a:pPr>
                  <a:defRPr lang="en-US" sz="18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'10 primeras'!$B$3:$B$15</c:f>
              <c:strCache>
                <c:ptCount val="13"/>
                <c:pt idx="0">
                  <c:v>10º UAT</c:v>
                </c:pt>
                <c:pt idx="1">
                  <c:v>9º UAEM</c:v>
                </c:pt>
                <c:pt idx="2">
                  <c:v>8º UCOL</c:v>
                </c:pt>
                <c:pt idx="3">
                  <c:v>8º UNISON</c:v>
                </c:pt>
                <c:pt idx="4">
                  <c:v>7º UASLP</c:v>
                </c:pt>
                <c:pt idx="5">
                  <c:v>6º UAEH</c:v>
                </c:pt>
                <c:pt idx="6">
                  <c:v>5º UABC</c:v>
                </c:pt>
                <c:pt idx="7">
                  <c:v>4º UANL</c:v>
                </c:pt>
                <c:pt idx="8">
                  <c:v>4º UG</c:v>
                </c:pt>
                <c:pt idx="9">
                  <c:v>4º UMSNH</c:v>
                </c:pt>
                <c:pt idx="10">
                  <c:v>3º BUAP</c:v>
                </c:pt>
                <c:pt idx="11">
                  <c:v>2º UdeG</c:v>
                </c:pt>
                <c:pt idx="12">
                  <c:v>1º UAM-I</c:v>
                </c:pt>
              </c:strCache>
            </c:strRef>
          </c:cat>
          <c:val>
            <c:numRef>
              <c:f>'10 primeras'!$C$3:$C$15</c:f>
              <c:numCache>
                <c:formatCode>General</c:formatCode>
                <c:ptCount val="13"/>
                <c:pt idx="0">
                  <c:v>8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18</c:v>
                </c:pt>
                <c:pt idx="8">
                  <c:v>18</c:v>
                </c:pt>
                <c:pt idx="9">
                  <c:v>18</c:v>
                </c:pt>
                <c:pt idx="10">
                  <c:v>25</c:v>
                </c:pt>
                <c:pt idx="11">
                  <c:v>34</c:v>
                </c:pt>
                <c:pt idx="12">
                  <c:v>44</c:v>
                </c:pt>
              </c:numCache>
            </c:numRef>
          </c:val>
        </c:ser>
        <c:gapWidth val="43"/>
        <c:gapDepth val="18"/>
        <c:shape val="cylinder"/>
        <c:axId val="37288960"/>
        <c:axId val="37348096"/>
        <c:axId val="0"/>
      </c:bar3DChart>
      <c:catAx>
        <c:axId val="37288960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es-MX"/>
          </a:p>
        </c:txPr>
        <c:crossAx val="37348096"/>
        <c:crosses val="autoZero"/>
        <c:auto val="1"/>
        <c:lblAlgn val="ctr"/>
        <c:lblOffset val="100"/>
      </c:catAx>
      <c:valAx>
        <c:axId val="373480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s-MX"/>
          </a:p>
        </c:txPr>
        <c:crossAx val="3728896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Hoja2!$C$3</c:f>
              <c:strCache>
                <c:ptCount val="1"/>
                <c:pt idx="0">
                  <c:v>SNI</c:v>
                </c:pt>
              </c:strCache>
            </c:strRef>
          </c:tx>
          <c:spPr>
            <a:solidFill>
              <a:srgbClr val="333399"/>
            </a:solidFill>
          </c:spPr>
          <c:dPt>
            <c:idx val="5"/>
            <c:spPr>
              <a:solidFill>
                <a:srgbClr val="00CCFF"/>
              </a:solidFill>
            </c:spPr>
          </c:dPt>
          <c:dLbls>
            <c:dLbl>
              <c:idx val="0"/>
              <c:layout>
                <c:manualLayout>
                  <c:x val="1.0243279225876943E-2"/>
                  <c:y val="-8.5470085470085496E-3"/>
                </c:manualLayout>
              </c:layout>
              <c:showVal val="1"/>
            </c:dLbl>
            <c:dLbl>
              <c:idx val="1"/>
              <c:layout>
                <c:manualLayout>
                  <c:x val="8.5360660215641204E-3"/>
                  <c:y val="-8.5470085470085496E-3"/>
                </c:manualLayout>
              </c:layout>
              <c:showVal val="1"/>
            </c:dLbl>
            <c:dLbl>
              <c:idx val="2"/>
              <c:layout>
                <c:manualLayout>
                  <c:x val="1.5364918838815423E-2"/>
                  <c:y val="-1.1396011396011442E-2"/>
                </c:manualLayout>
              </c:layout>
              <c:showVal val="1"/>
            </c:dLbl>
            <c:dLbl>
              <c:idx val="3"/>
              <c:layout>
                <c:manualLayout>
                  <c:x val="1.7072132043128237E-2"/>
                  <c:y val="-8.5470085470085496E-3"/>
                </c:manualLayout>
              </c:layout>
              <c:showVal val="1"/>
            </c:dLbl>
            <c:dLbl>
              <c:idx val="4"/>
              <c:layout>
                <c:manualLayout>
                  <c:x val="1.0243279225876943E-2"/>
                  <c:y val="-1.1396011396011442E-2"/>
                </c:manualLayout>
              </c:layout>
              <c:showVal val="1"/>
            </c:dLbl>
            <c:dLbl>
              <c:idx val="6"/>
              <c:layout>
                <c:manualLayout>
                  <c:x val="1.1950492430189769E-2"/>
                  <c:y val="-1.7094017094017103E-2"/>
                </c:manualLayout>
              </c:layout>
              <c:showVal val="1"/>
            </c:dLbl>
            <c:dLbl>
              <c:idx val="7"/>
              <c:layout>
                <c:manualLayout>
                  <c:x val="1.0243279225876943E-2"/>
                  <c:y val="-1.7094017094017103E-2"/>
                </c:manualLayout>
              </c:layout>
              <c:showVal val="1"/>
            </c:dLbl>
            <c:dLbl>
              <c:idx val="8"/>
              <c:layout>
                <c:manualLayout>
                  <c:x val="6.8288528172512951E-3"/>
                  <c:y val="-1.7094017094017151E-2"/>
                </c:manualLayout>
              </c:layout>
              <c:showVal val="1"/>
            </c:dLbl>
            <c:dLbl>
              <c:idx val="9"/>
              <c:layout>
                <c:manualLayout>
                  <c:x val="1.1950492430189892E-2"/>
                  <c:y val="-8.5470085470085496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>
                    <a:latin typeface="Arial" pitchFamily="34" charset="0"/>
                    <a:cs typeface="Arial" pitchFamily="34" charset="0"/>
                  </a:defRPr>
                </a:pPr>
                <a:endParaRPr lang="es-MX"/>
              </a:p>
            </c:txPr>
            <c:showVal val="1"/>
          </c:dLbls>
          <c:cat>
            <c:strRef>
              <c:f>Hoja2!$B$4:$B$13</c:f>
              <c:strCache>
                <c:ptCount val="10"/>
                <c:pt idx="0">
                  <c:v>10º ITESM</c:v>
                </c:pt>
                <c:pt idx="1">
                  <c:v>9º UMSNH</c:v>
                </c:pt>
                <c:pt idx="2">
                  <c:v>8º UANL</c:v>
                </c:pt>
                <c:pt idx="3">
                  <c:v>7º BUAP</c:v>
                </c:pt>
                <c:pt idx="4">
                  <c:v>6º IMSS</c:v>
                </c:pt>
                <c:pt idx="5">
                  <c:v>5º UdeG</c:v>
                </c:pt>
                <c:pt idx="6">
                  <c:v>4ºIPN</c:v>
                </c:pt>
                <c:pt idx="7">
                  <c:v>3º Cinvestav</c:v>
                </c:pt>
                <c:pt idx="8">
                  <c:v>2º UAM</c:v>
                </c:pt>
                <c:pt idx="9">
                  <c:v>1º UNAM</c:v>
                </c:pt>
              </c:strCache>
            </c:strRef>
          </c:cat>
          <c:val>
            <c:numRef>
              <c:f>Hoja2!$C$4:$C$13</c:f>
              <c:numCache>
                <c:formatCode>General</c:formatCode>
                <c:ptCount val="10"/>
                <c:pt idx="0">
                  <c:v>233</c:v>
                </c:pt>
                <c:pt idx="1">
                  <c:v>234</c:v>
                </c:pt>
                <c:pt idx="2">
                  <c:v>274</c:v>
                </c:pt>
                <c:pt idx="3">
                  <c:v>289</c:v>
                </c:pt>
                <c:pt idx="4">
                  <c:v>323</c:v>
                </c:pt>
                <c:pt idx="5">
                  <c:v>527</c:v>
                </c:pt>
                <c:pt idx="6">
                  <c:v>552</c:v>
                </c:pt>
                <c:pt idx="7">
                  <c:v>570</c:v>
                </c:pt>
                <c:pt idx="8">
                  <c:v>747</c:v>
                </c:pt>
                <c:pt idx="9">
                  <c:v>3153</c:v>
                </c:pt>
              </c:numCache>
            </c:numRef>
          </c:val>
        </c:ser>
        <c:gapWidth val="68"/>
        <c:gapDepth val="0"/>
        <c:shape val="cylinder"/>
        <c:axId val="53125888"/>
        <c:axId val="53127424"/>
        <c:axId val="0"/>
      </c:bar3DChart>
      <c:catAx>
        <c:axId val="5312588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800"/>
            </a:pPr>
            <a:endParaRPr lang="es-MX"/>
          </a:p>
        </c:txPr>
        <c:crossAx val="53127424"/>
        <c:crosses val="autoZero"/>
        <c:auto val="1"/>
        <c:lblAlgn val="ctr"/>
        <c:lblOffset val="100"/>
      </c:catAx>
      <c:valAx>
        <c:axId val="531274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s-MX"/>
          </a:p>
        </c:txPr>
        <c:crossAx val="53125888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'10 primeras'!$C$2</c:f>
              <c:strCache>
                <c:ptCount val="1"/>
                <c:pt idx="0">
                  <c:v>Num</c:v>
                </c:pt>
              </c:strCache>
            </c:strRef>
          </c:tx>
          <c:spPr>
            <a:solidFill>
              <a:srgbClr val="333399"/>
            </a:solidFill>
          </c:spPr>
          <c:dPt>
            <c:idx val="9"/>
            <c:spPr>
              <a:solidFill>
                <a:srgbClr val="00CCFF"/>
              </a:solidFill>
            </c:spPr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1,190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'10 primeras'!$B$3:$B$12</c:f>
              <c:strCache>
                <c:ptCount val="10"/>
                <c:pt idx="0">
                  <c:v>UV</c:v>
                </c:pt>
                <c:pt idx="1">
                  <c:v>UAEH</c:v>
                </c:pt>
                <c:pt idx="2">
                  <c:v>UAT</c:v>
                </c:pt>
                <c:pt idx="3">
                  <c:v>UAEMex</c:v>
                </c:pt>
                <c:pt idx="4">
                  <c:v>UABC</c:v>
                </c:pt>
                <c:pt idx="5">
                  <c:v>UAS</c:v>
                </c:pt>
                <c:pt idx="6">
                  <c:v>BUAP</c:v>
                </c:pt>
                <c:pt idx="7">
                  <c:v>UANL</c:v>
                </c:pt>
                <c:pt idx="8">
                  <c:v>UAM</c:v>
                </c:pt>
                <c:pt idx="9">
                  <c:v>UdeG</c:v>
                </c:pt>
              </c:strCache>
            </c:strRef>
          </c:cat>
          <c:val>
            <c:numRef>
              <c:f>'10 primeras'!$C$3:$C$12</c:f>
              <c:numCache>
                <c:formatCode>General</c:formatCode>
                <c:ptCount val="10"/>
                <c:pt idx="0">
                  <c:v>337</c:v>
                </c:pt>
                <c:pt idx="1">
                  <c:v>362</c:v>
                </c:pt>
                <c:pt idx="2">
                  <c:v>376</c:v>
                </c:pt>
                <c:pt idx="3">
                  <c:v>379</c:v>
                </c:pt>
                <c:pt idx="4">
                  <c:v>405</c:v>
                </c:pt>
                <c:pt idx="5">
                  <c:v>489</c:v>
                </c:pt>
                <c:pt idx="6">
                  <c:v>568</c:v>
                </c:pt>
                <c:pt idx="7">
                  <c:v>696</c:v>
                </c:pt>
                <c:pt idx="8">
                  <c:v>1190</c:v>
                </c:pt>
                <c:pt idx="9" formatCode="#,##0">
                  <c:v>1360</c:v>
                </c:pt>
              </c:numCache>
            </c:numRef>
          </c:val>
        </c:ser>
        <c:gapWidth val="75"/>
        <c:gapDepth val="0"/>
        <c:shape val="cylinder"/>
        <c:axId val="66325504"/>
        <c:axId val="66372352"/>
        <c:axId val="0"/>
      </c:bar3DChart>
      <c:catAx>
        <c:axId val="66325504"/>
        <c:scaling>
          <c:orientation val="minMax"/>
        </c:scaling>
        <c:axPos val="b"/>
        <c:tickLblPos val="nextTo"/>
        <c:crossAx val="66372352"/>
        <c:crosses val="autoZero"/>
        <c:auto val="1"/>
        <c:lblAlgn val="ctr"/>
        <c:lblOffset val="100"/>
      </c:catAx>
      <c:valAx>
        <c:axId val="66372352"/>
        <c:scaling>
          <c:orientation val="minMax"/>
        </c:scaling>
        <c:axPos val="l"/>
        <c:numFmt formatCode="General" sourceLinked="1"/>
        <c:tickLblPos val="nextTo"/>
        <c:crossAx val="6632550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200">
          <a:latin typeface="Arial Narrow" pitchFamily="34" charset="0"/>
        </a:defRPr>
      </a:pPr>
      <a:endParaRPr lang="es-MX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5015B-E8A9-4771-A38E-FC98882CBB90}" type="datetimeFigureOut">
              <a:rPr lang="es-MX" smtClean="0"/>
              <a:t>28/02/2008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41CA-40A2-45FD-A176-B4D5741DAD5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1C5525-220B-4178-B7E9-12CB0909EB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3A038-6251-4E5A-B492-CA17E6379233}" type="slidenum">
              <a:rPr lang="es-ES" smtClean="0">
                <a:latin typeface="Arial" charset="0"/>
                <a:cs typeface="Arial" charset="0"/>
              </a:rPr>
              <a:pPr/>
              <a:t>9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741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7412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690" tIns="46845" rIns="93690" bIns="46845"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  <p:sp>
        <p:nvSpPr>
          <p:cNvPr id="17413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/>
          <a:lstStyle/>
          <a:p>
            <a:pPr algn="r" defTabSz="936625"/>
            <a:fld id="{13E717EE-61C3-4CB7-A73F-6DA127A578B1}" type="slidenum">
              <a:rPr lang="en-US" sz="1200"/>
              <a:pPr algn="r" defTabSz="936625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4930B-B1FD-4372-B67E-7A08A84DC1BA}" type="slidenum">
              <a:rPr lang="es-ES" smtClean="0">
                <a:latin typeface="Arial" charset="0"/>
                <a:cs typeface="Arial" charset="0"/>
              </a:rPr>
              <a:pPr/>
              <a:t>10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843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8436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690" tIns="46845" rIns="93690" bIns="46845"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  <p:sp>
        <p:nvSpPr>
          <p:cNvPr id="1843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/>
          <a:lstStyle/>
          <a:p>
            <a:pPr algn="r" defTabSz="936625"/>
            <a:fld id="{4D3BDA26-7285-4A67-8F8D-8BA24AADCCCE}" type="slidenum">
              <a:rPr lang="en-US" sz="1200"/>
              <a:pPr algn="r" defTabSz="936625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FE4F2-1164-4A22-85F1-E85D7F3467D7}" type="slidenum">
              <a:rPr lang="es-ES" smtClean="0">
                <a:latin typeface="Arial" charset="0"/>
                <a:cs typeface="Arial" charset="0"/>
              </a:rPr>
              <a:pPr/>
              <a:t>11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/>
          <a:lstStyle/>
          <a:p>
            <a:pPr algn="r" defTabSz="936625"/>
            <a:fld id="{90DE1FFD-4B89-4AD3-BA7D-58F6D0008A60}" type="slidenum">
              <a:rPr lang="en-US" sz="1200"/>
              <a:pPr algn="r" defTabSz="936625"/>
              <a:t>11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690" tIns="46845" rIns="93690" bIns="46845"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689BD6-F6F1-4B34-8FB8-E2427E23088B}" type="slidenum">
              <a:rPr lang="es-ES" smtClean="0">
                <a:latin typeface="Arial" charset="0"/>
                <a:cs typeface="Arial" charset="0"/>
              </a:rPr>
              <a:pPr/>
              <a:t>12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/>
          <a:lstStyle/>
          <a:p>
            <a:pPr algn="r" defTabSz="936625"/>
            <a:fld id="{79309871-963D-40B7-9F0A-D8630204B0BB}" type="slidenum">
              <a:rPr lang="en-US" sz="1200"/>
              <a:pPr algn="r" defTabSz="936625"/>
              <a:t>12</a:t>
            </a:fld>
            <a:endParaRPr lang="en-US" sz="120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690" tIns="46845" rIns="93690" bIns="46845"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C1156-C1FF-4B12-ACF3-B0BC60951AA6}" type="slidenum">
              <a:rPr lang="es-ES" smtClean="0">
                <a:latin typeface="Arial" charset="0"/>
                <a:cs typeface="Arial" charset="0"/>
              </a:rPr>
              <a:pPr/>
              <a:t>13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/>
          <a:lstStyle/>
          <a:p>
            <a:pPr algn="r" defTabSz="936625"/>
            <a:fld id="{3A034306-90DD-4F7A-A2CE-8E7E1DE3FB3D}" type="slidenum">
              <a:rPr lang="en-US" sz="1200"/>
              <a:pPr algn="r" defTabSz="936625"/>
              <a:t>13</a:t>
            </a:fld>
            <a:endParaRPr lang="en-US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690" tIns="46845" rIns="93690" bIns="46845"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796C24-9D32-4948-8CE2-D86A58AA878D}" type="slidenum">
              <a:rPr lang="es-ES" smtClean="0">
                <a:latin typeface="Arial" charset="0"/>
                <a:cs typeface="Arial" charset="0"/>
              </a:rPr>
              <a:pPr/>
              <a:t>14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/>
          <a:lstStyle/>
          <a:p>
            <a:pPr algn="r" defTabSz="936625"/>
            <a:fld id="{5AF0742D-F282-4A1A-9F60-B925CA45FF24}" type="slidenum">
              <a:rPr lang="en-US" sz="1200"/>
              <a:pPr algn="r" defTabSz="936625"/>
              <a:t>14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690" tIns="46845" rIns="93690" bIns="46845"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AB1AC-A0C4-4578-A49C-FBD4E09ADFB1}" type="slidenum">
              <a:rPr lang="es-ES" smtClean="0">
                <a:latin typeface="Arial" charset="0"/>
                <a:cs typeface="Arial" charset="0"/>
              </a:rPr>
              <a:pPr/>
              <a:t>15</a:t>
            </a:fld>
            <a:endParaRPr lang="es-ES" smtClean="0">
              <a:latin typeface="Arial" charset="0"/>
              <a:cs typeface="Arial" charset="0"/>
            </a:endParaRPr>
          </a:p>
        </p:txBody>
      </p:sp>
      <p:sp>
        <p:nvSpPr>
          <p:cNvPr id="235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23556" name="2 Marcador de notas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/>
        </p:spPr>
        <p:txBody>
          <a:bodyPr lIns="93690" tIns="46845" rIns="93690" bIns="46845"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  <p:sp>
        <p:nvSpPr>
          <p:cNvPr id="2355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90" tIns="46845" rIns="93690" bIns="46845" anchor="b"/>
          <a:lstStyle/>
          <a:p>
            <a:pPr algn="r" defTabSz="936625"/>
            <a:fld id="{941104FC-6D18-43A9-9ACC-6E513614A2C9}" type="slidenum">
              <a:rPr lang="en-US" sz="1200"/>
              <a:pPr algn="r" defTabSz="936625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1DEA8-45BD-4873-BE0D-DE9EE8FFA5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31D8-67BE-4152-8332-D2EFB3B8B7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47CD8-0C58-42B1-9C2F-12B56A9A28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MX" noProof="0" smtClean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528770" y="71414"/>
            <a:ext cx="5972188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3453-D828-4A3C-8F13-1FDE02BC8F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500858" cy="500066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8C516-AB79-403A-A632-101BB0F5B8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2B55-6C82-4863-A066-CFE4EC5806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02EF2-1E79-43B3-8405-8F8CD2F15D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0AEF-426D-4E74-8265-0D84B3D842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00311-A851-41FF-BB3D-E3F3B6CAD3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>
          <a:xfrm>
            <a:off x="1071538" y="1357298"/>
            <a:ext cx="7143800" cy="45720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33A3-E968-42C5-9790-E0FAEFB4B5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598A6-BE57-4F85-9420-A245468DDE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30EF-58EE-484C-BD8A-FF96F3F8C6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57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B647D4-43D6-4DBA-9A24-0BE9995E9C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054" name="7 Marcador de título"/>
          <p:cNvSpPr>
            <a:spLocks noGrp="1"/>
          </p:cNvSpPr>
          <p:nvPr>
            <p:ph type="title"/>
          </p:nvPr>
        </p:nvSpPr>
        <p:spPr bwMode="auto">
          <a:xfrm>
            <a:off x="1500188" y="428625"/>
            <a:ext cx="6572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2060"/>
          </a:solidFill>
          <a:latin typeface="Arial Narrow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2060"/>
          </a:solidFill>
          <a:latin typeface="Arial Narrow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2060"/>
          </a:solidFill>
          <a:latin typeface="Arial Narrow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2060"/>
          </a:solidFill>
          <a:latin typeface="Arial Narrow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ees.edu.mx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mep.sep.gob.mx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copaes.org.mx/" TargetMode="External"/><Relationship Id="rId4" Type="http://schemas.openxmlformats.org/officeDocument/2006/relationships/oleObject" Target="../embeddings/Hoja_de_c_lculo_de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1 Gráfico"/>
          <p:cNvGraphicFramePr/>
          <p:nvPr/>
        </p:nvGraphicFramePr>
        <p:xfrm>
          <a:off x="928662" y="1071546"/>
          <a:ext cx="7429552" cy="421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85750"/>
            <a:ext cx="6500812" cy="500063"/>
          </a:xfrm>
        </p:spPr>
        <p:txBody>
          <a:bodyPr/>
          <a:lstStyle/>
          <a:p>
            <a:pPr eaLnBrk="1" hangingPunct="1"/>
            <a:r>
              <a:rPr lang="es-ES" sz="2000" smtClean="0"/>
              <a:t>Primeras 10 universidades públicas  por el número de PE de pregrado  (Licenciatura y TSU) en nivel 1 de CIEES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4313" y="5127625"/>
            <a:ext cx="792003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7675">
              <a:defRPr/>
            </a:pP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FUENTE: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COPLADI con base en información de la página web: 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  <a:hlinkClick r:id="rId4"/>
              </a:rPr>
              <a:t>www.ciees.edu.mx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y para el caso de la </a:t>
            </a:r>
            <a:r>
              <a:rPr lang="es-E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: Coordinación de Innovación Educativa y Pregrado, Coordinación General Académica, de la </a:t>
            </a:r>
            <a:r>
              <a:rPr lang="es-E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defTabSz="447675">
              <a:defRPr/>
            </a:pP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FECHA DE CORTE: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31 de enero de 2008.</a:t>
            </a:r>
          </a:p>
          <a:p>
            <a:pPr defTabSz="447675">
              <a:defRPr/>
            </a:pP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FECHA DE CONSULTA: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12 de febrero de 2008.</a:t>
            </a:r>
          </a:p>
          <a:p>
            <a:pPr defTabSz="447675">
              <a:defRPr/>
            </a:pPr>
            <a:r>
              <a: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NOTA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: El número de PE en Nivel 1 de los CIEES es 98, excede al registrado en la </a:t>
            </a:r>
            <a:r>
              <a:rPr lang="es-E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ya que los CIEES emiten un dictamen por cada una de las orientaciones con las que cuenta cada programa educativo y por cada una de las sedes en las que se imparte.</a:t>
            </a:r>
          </a:p>
        </p:txBody>
      </p:sp>
      <p:sp>
        <p:nvSpPr>
          <p:cNvPr id="10245" name="11 CuadroTexto"/>
          <p:cNvSpPr txBox="1">
            <a:spLocks noChangeArrowheads="1"/>
          </p:cNvSpPr>
          <p:nvPr/>
        </p:nvSpPr>
        <p:spPr bwMode="auto">
          <a:xfrm rot="-5400000">
            <a:off x="-830262" y="2473325"/>
            <a:ext cx="31432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Arial Narrow" pitchFamily="34" charset="0"/>
              </a:rPr>
              <a:t>Número de PE Nivel 1 CIEES</a:t>
            </a:r>
            <a:endParaRPr lang="en-US" sz="1600">
              <a:latin typeface="Arial Narrow" pitchFamily="34" charset="0"/>
            </a:endParaRPr>
          </a:p>
        </p:txBody>
      </p:sp>
      <p:sp>
        <p:nvSpPr>
          <p:cNvPr id="22534" name="1 CuadroTexto"/>
          <p:cNvSpPr txBox="1">
            <a:spLocks noChangeArrowheads="1"/>
          </p:cNvSpPr>
          <p:nvPr/>
        </p:nvSpPr>
        <p:spPr bwMode="auto">
          <a:xfrm>
            <a:off x="1643063" y="1357313"/>
            <a:ext cx="442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A finales de enero del 2008 la Universidad Veracruzana ha sobrepasado a la </a:t>
            </a:r>
            <a:r>
              <a:rPr lang="es-MX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 en el número de PE de pregrado en Nivel 1 de los CIEES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214313" y="5381625"/>
          <a:ext cx="8143875" cy="762000"/>
        </p:xfrm>
        <a:graphic>
          <a:graphicData uri="http://schemas.openxmlformats.org/drawingml/2006/table">
            <a:tbl>
              <a:tblPr/>
              <a:tblGrid>
                <a:gridCol w="814387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FUENTE: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COPLADI con base en información de la página web:  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hlinkClick r:id="rId3"/>
                        </a:rPr>
                        <a:t>http://promep.sep.gob.mx/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y para el caso de la </a:t>
                      </a:r>
                      <a:r>
                        <a:rPr kumimoji="0" lang="es-E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UdeG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: Oficina PROMEP de la Coordinación General Académica de la </a:t>
                      </a:r>
                      <a:r>
                        <a:rPr kumimoji="0" lang="es-E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UdeG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FECHA DE CORTE: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31 Enero de 2008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FECHA DE CONSULTA:  </a:t>
                      </a: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12 de febrero de 2008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8" name="Rectangle 10"/>
          <p:cNvSpPr>
            <a:spLocks noGrp="1" noChangeArrowheads="1"/>
          </p:cNvSpPr>
          <p:nvPr>
            <p:ph type="title"/>
          </p:nvPr>
        </p:nvSpPr>
        <p:spPr>
          <a:xfrm>
            <a:off x="1500188" y="500063"/>
            <a:ext cx="6500812" cy="500062"/>
          </a:xfrm>
        </p:spPr>
        <p:txBody>
          <a:bodyPr/>
          <a:lstStyle/>
          <a:p>
            <a:pPr eaLnBrk="1" hangingPunct="1"/>
            <a:r>
              <a:rPr lang="es-ES" sz="2000" smtClean="0"/>
              <a:t>Primeras 10 universidades por el número de Cuerpos Académicos Consolidados</a:t>
            </a:r>
            <a:br>
              <a:rPr lang="es-ES" sz="2000" smtClean="0"/>
            </a:br>
            <a:endParaRPr lang="es-ES" sz="2000" smtClean="0"/>
          </a:p>
        </p:txBody>
      </p:sp>
      <p:graphicFrame>
        <p:nvGraphicFramePr>
          <p:cNvPr id="5" name="1 Gráfico"/>
          <p:cNvGraphicFramePr/>
          <p:nvPr/>
        </p:nvGraphicFramePr>
        <p:xfrm>
          <a:off x="642910" y="1428736"/>
          <a:ext cx="8286808" cy="428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357188"/>
            <a:ext cx="6500812" cy="500062"/>
          </a:xfrm>
        </p:spPr>
        <p:txBody>
          <a:bodyPr/>
          <a:lstStyle/>
          <a:p>
            <a:pPr eaLnBrk="1" hangingPunct="1"/>
            <a:r>
              <a:rPr lang="es-ES" sz="2000" smtClean="0"/>
              <a:t>Primeras 10 instituciones por número de miembros en el Sistema Nacional de Investigadores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14313" y="5429250"/>
            <a:ext cx="7561262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60363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FUENTE: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s-E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: Coordinación de Investigación y Posgrado de la Coordinación General Académica </a:t>
            </a:r>
          </a:p>
          <a:p>
            <a:pPr algn="just" defTabSz="360363">
              <a:defRPr/>
            </a:pP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Para el resto de las Universidades. </a:t>
            </a:r>
            <a:r>
              <a:rPr lang="es-ES" sz="1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Subdirección de Procesos de Evaluación del Consejo Nacional de Ciencia y Tecnología.</a:t>
            </a:r>
          </a:p>
          <a:p>
            <a:pPr algn="just" defTabSz="360363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FECHA DE CORTE: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15 de junio de  2007. </a:t>
            </a:r>
          </a:p>
          <a:p>
            <a:pPr algn="just" defTabSz="360363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NOTA: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En la </a:t>
            </a:r>
            <a:r>
              <a:rPr lang="es-E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no están incluidos 3 miembros del Sistema Nacional de Creadores de Arte. 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1000100" y="1071546"/>
          <a:ext cx="7153272" cy="4243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357188"/>
            <a:ext cx="6500812" cy="500062"/>
          </a:xfrm>
        </p:spPr>
        <p:txBody>
          <a:bodyPr/>
          <a:lstStyle/>
          <a:p>
            <a:pPr eaLnBrk="1" hangingPunct="1"/>
            <a:r>
              <a:rPr lang="es-ES" sz="2000" smtClean="0"/>
              <a:t>Primeras 10 universidades por número de profesores </a:t>
            </a:r>
            <a:br>
              <a:rPr lang="es-ES" sz="2000" smtClean="0"/>
            </a:br>
            <a:r>
              <a:rPr lang="es-ES" sz="2000" smtClean="0"/>
              <a:t>con perfil PROMEP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14313" y="5262563"/>
            <a:ext cx="7777162" cy="76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FUENTES: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COPLADI con base en información de la página web de PROMEP, http://promep.sep.gob.mx/estadisticas/perfil.htm.</a:t>
            </a:r>
          </a:p>
          <a:p>
            <a:pPr algn="just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FECHA DE CORTE: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31 de diciembre de 2007. </a:t>
            </a:r>
          </a:p>
          <a:p>
            <a:pPr algn="just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FECHA DE CONSULTA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: 12 de febrero de 2008</a:t>
            </a:r>
          </a:p>
          <a:p>
            <a:pPr algn="just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NOTA: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En la página de PROMEP se encuentran registrados 1,363 profesores con perfil para la </a:t>
            </a:r>
            <a:r>
              <a:rPr lang="es-E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, sin embargo tres de ellos ya fallecieron.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500034" y="1142984"/>
          <a:ext cx="8001056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357188"/>
            <a:ext cx="6500812" cy="500062"/>
          </a:xfrm>
        </p:spPr>
        <p:txBody>
          <a:bodyPr/>
          <a:lstStyle/>
          <a:p>
            <a:pPr eaLnBrk="1" hangingPunct="1"/>
            <a:r>
              <a:rPr lang="es-ES" sz="2000" smtClean="0"/>
              <a:t>Balance en relación a desempeño institucional</a:t>
            </a:r>
            <a:br>
              <a:rPr lang="es-ES" sz="2000" smtClean="0"/>
            </a:br>
            <a:r>
              <a:rPr lang="es-ES" sz="2000" smtClean="0"/>
              <a:t>(de acuerdo con la fórmula CUPIA)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88" y="1500188"/>
            <a:ext cx="8143875" cy="4370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 Fondo del Modelo de Asignación adicional al Subsidio Federal, resultó ser  el fondo por concurso que más recursos le dio a la Universidad de Guadalajara, en relación a las principales variables de la fórmula cabe mencionar que:</a:t>
            </a:r>
          </a:p>
          <a:p>
            <a:pPr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matrícula ha tenido un incremento considerable al alcanzar una cifra cercana a los 195 mil alumnos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 bien crecimos en un año en el Número de PE de pregrado evaluados por los CIEES en nivel 1, perdimos el liderazgo nacional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Crecimos en el número de PE acreditados, pero de ser la Institución pública que más programas tenía, ahora compartimos ese liderazgo con la UNAM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Aumentamos el número de posgrados en el PNPC, 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Crecimos y somos líderes en el Número de PTC con perfil registrado ante el PROMEP</a:t>
            </a:r>
          </a:p>
          <a:p>
            <a:pPr marL="685800" lvl="1" indent="-228600">
              <a:buFont typeface="Arial" pitchFamily="34" charset="0"/>
              <a:buChar char="•"/>
              <a:defRPr/>
            </a:pPr>
            <a:endParaRPr lang="es-MX" sz="14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85800" lvl="1" indent="-228600">
              <a:buFont typeface="Arial" pitchFamily="34" charset="0"/>
              <a:buChar char="•"/>
              <a:defRPr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Crecimos en el número de PTC que son miembros del S N I, somos la Universidad Pública Estatal con más miembros del Sistema.</a:t>
            </a:r>
          </a:p>
          <a:p>
            <a:pPr marL="685800" lvl="1" indent="-228600">
              <a:buFont typeface="+mj-lt"/>
              <a:buAutoNum type="arabicPeriod"/>
              <a:defRPr/>
            </a:pP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8 Flecha arriba"/>
          <p:cNvSpPr/>
          <p:nvPr/>
        </p:nvSpPr>
        <p:spPr>
          <a:xfrm>
            <a:off x="857224" y="2428868"/>
            <a:ext cx="142876" cy="21431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800"/>
          </a:p>
        </p:txBody>
      </p:sp>
      <p:sp>
        <p:nvSpPr>
          <p:cNvPr id="10" name="9 Flecha arriba"/>
          <p:cNvSpPr/>
          <p:nvPr/>
        </p:nvSpPr>
        <p:spPr>
          <a:xfrm>
            <a:off x="857224" y="4286256"/>
            <a:ext cx="142876" cy="21431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800"/>
          </a:p>
        </p:txBody>
      </p:sp>
      <p:sp>
        <p:nvSpPr>
          <p:cNvPr id="11" name="10 Flecha arriba"/>
          <p:cNvSpPr/>
          <p:nvPr/>
        </p:nvSpPr>
        <p:spPr>
          <a:xfrm>
            <a:off x="857224" y="4714884"/>
            <a:ext cx="142876" cy="21431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800"/>
          </a:p>
        </p:txBody>
      </p:sp>
      <p:sp>
        <p:nvSpPr>
          <p:cNvPr id="12" name="11 Flecha arriba"/>
          <p:cNvSpPr/>
          <p:nvPr/>
        </p:nvSpPr>
        <p:spPr>
          <a:xfrm>
            <a:off x="857224" y="5214950"/>
            <a:ext cx="142876" cy="21431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800"/>
          </a:p>
        </p:txBody>
      </p:sp>
      <p:sp>
        <p:nvSpPr>
          <p:cNvPr id="14" name="13 Menos"/>
          <p:cNvSpPr/>
          <p:nvPr/>
        </p:nvSpPr>
        <p:spPr>
          <a:xfrm>
            <a:off x="714348" y="3000372"/>
            <a:ext cx="428628" cy="357190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800"/>
          </a:p>
        </p:txBody>
      </p:sp>
      <p:sp>
        <p:nvSpPr>
          <p:cNvPr id="15" name="14 Menos"/>
          <p:cNvSpPr/>
          <p:nvPr/>
        </p:nvSpPr>
        <p:spPr>
          <a:xfrm>
            <a:off x="714348" y="3571876"/>
            <a:ext cx="428628" cy="428628"/>
          </a:xfrm>
          <a:prstGeom prst="mathMin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1500188" y="357188"/>
            <a:ext cx="6500812" cy="500062"/>
          </a:xfrm>
        </p:spPr>
        <p:txBody>
          <a:bodyPr/>
          <a:lstStyle/>
          <a:p>
            <a:pPr eaLnBrk="1" hangingPunct="1"/>
            <a:r>
              <a:rPr lang="es-ES" sz="2000" smtClean="0"/>
              <a:t>Primeras 10 universidades en matrícula de licenciatura en programas de buena calidad </a:t>
            </a:r>
            <a:endParaRPr lang="en-US" sz="2000" smtClean="0"/>
          </a:p>
        </p:txBody>
      </p:sp>
      <p:pic>
        <p:nvPicPr>
          <p:cNvPr id="15363" name="3 Marcador de contenido" descr="Matricula Lic P calidad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73213" y="1403350"/>
            <a:ext cx="5997575" cy="4525963"/>
          </a:xfr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00063" y="5643563"/>
            <a:ext cx="7777162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s-E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FUENTE: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PIFI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135 Tabla"/>
          <p:cNvGraphicFramePr>
            <a:graphicFrameLocks noGrp="1"/>
          </p:cNvGraphicFramePr>
          <p:nvPr/>
        </p:nvGraphicFramePr>
        <p:xfrm>
          <a:off x="1214438" y="1447800"/>
          <a:ext cx="7072362" cy="412512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003114"/>
                <a:gridCol w="1084012"/>
                <a:gridCol w="1245045"/>
                <a:gridCol w="1224063"/>
                <a:gridCol w="1360069"/>
                <a:gridCol w="1156059"/>
              </a:tblGrid>
              <a:tr h="42244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Centro</a:t>
                      </a:r>
                      <a:br>
                        <a:rPr lang="es-MX" sz="1200" dirty="0" smtClean="0"/>
                      </a:br>
                      <a:r>
                        <a:rPr lang="es-MX" sz="1200" dirty="0" smtClean="0"/>
                        <a:t>Universitario </a:t>
                      </a:r>
                      <a:endParaRPr lang="es-MX" sz="1200" b="0" dirty="0"/>
                    </a:p>
                  </a:txBody>
                  <a:tcPr marL="5475" marR="5475" marT="547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Total de PE </a:t>
                      </a:r>
                      <a:endParaRPr lang="es-MX" sz="1200" b="0" dirty="0"/>
                    </a:p>
                  </a:txBody>
                  <a:tcPr marL="5475" marR="5475" marT="547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Evaluados nivel 1 en 2007 </a:t>
                      </a:r>
                      <a:endParaRPr lang="es-MX" sz="1200" b="0" dirty="0"/>
                    </a:p>
                  </a:txBody>
                  <a:tcPr marL="5475" marR="5475" marT="547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Para inactivar</a:t>
                      </a:r>
                      <a:br>
                        <a:rPr lang="es-MX" sz="1200" dirty="0" smtClean="0"/>
                      </a:br>
                      <a:r>
                        <a:rPr lang="es-MX" sz="1200" dirty="0" smtClean="0"/>
                        <a:t>en 2008 </a:t>
                      </a:r>
                      <a:endParaRPr lang="es-MX" sz="1200" b="0" dirty="0"/>
                    </a:p>
                  </a:txBody>
                  <a:tcPr marL="5475" marR="5475" marT="547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Total de PE evaluables en 2008 </a:t>
                      </a:r>
                      <a:endParaRPr lang="es-MX" sz="1200" b="0" dirty="0"/>
                    </a:p>
                  </a:txBody>
                  <a:tcPr marL="5475" marR="5475" marT="547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% </a:t>
                      </a:r>
                      <a:endParaRPr lang="es-MX" sz="1200" b="0" dirty="0"/>
                    </a:p>
                  </a:txBody>
                  <a:tcPr marL="5475" marR="5475" marT="5475" marB="0" anchor="ctr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CUAAD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16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 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70%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/>
                        <a:t>CUCBA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7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 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CUCEA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/>
                        <a:t>12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9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9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CUCEI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20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7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77%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CUCS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11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8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9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89%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CUCSH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16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 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14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71%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CUALTOS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18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6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60%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CULAGOS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0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9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0%</a:t>
                      </a:r>
                    </a:p>
                  </a:txBody>
                  <a:tcPr marL="5475" marR="5475" marT="5475" marB="0" anchor="b"/>
                </a:tc>
              </a:tr>
              <a:tr h="2826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CUCIENEGA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26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11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14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79%</a:t>
                      </a:r>
                    </a:p>
                  </a:txBody>
                  <a:tcPr marL="5475" marR="5475" marT="5475" marB="0" anchor="b"/>
                </a:tc>
              </a:tr>
              <a:tr h="2826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CUCOSTA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18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4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50%</a:t>
                      </a:r>
                    </a:p>
                  </a:txBody>
                  <a:tcPr marL="5475" marR="5475" marT="5475" marB="0" anchor="b"/>
                </a:tc>
              </a:tr>
              <a:tr h="2826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CUCOSTA SUR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 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CUSUR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6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 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12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CUNORTE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13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4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80%</a:t>
                      </a:r>
                    </a:p>
                  </a:txBody>
                  <a:tcPr marL="5475" marR="5475" marT="5475" marB="0" anchor="b"/>
                </a:tc>
              </a:tr>
              <a:tr h="28265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/>
                        <a:t>CUVALLES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7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4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80%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SUV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5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  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100%</a:t>
                      </a:r>
                    </a:p>
                  </a:txBody>
                  <a:tcPr marL="5475" marR="5475" marT="5475" marB="0" anchor="b"/>
                </a:tc>
              </a:tr>
              <a:tr h="214338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Total</a:t>
                      </a:r>
                      <a:endParaRPr lang="es-MX" sz="1200" dirty="0"/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225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98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/>
                        <a:t>31</a:t>
                      </a:r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142</a:t>
                      </a:r>
                      <a:endParaRPr lang="es-MX" sz="1200" dirty="0"/>
                    </a:p>
                  </a:txBody>
                  <a:tcPr marL="5475" marR="5475" marT="54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dirty="0" smtClean="0"/>
                        <a:t>69%</a:t>
                      </a:r>
                      <a:endParaRPr lang="es-MX" sz="1200" dirty="0"/>
                    </a:p>
                  </a:txBody>
                  <a:tcPr marL="5475" marR="5475" marT="5475" marB="0" anchor="b"/>
                </a:tc>
              </a:tr>
            </a:tbl>
          </a:graphicData>
        </a:graphic>
      </p:graphicFrame>
      <p:sp>
        <p:nvSpPr>
          <p:cNvPr id="3179" name="140 Título"/>
          <p:cNvSpPr>
            <a:spLocks noGrp="1"/>
          </p:cNvSpPr>
          <p:nvPr>
            <p:ph type="title"/>
          </p:nvPr>
        </p:nvSpPr>
        <p:spPr>
          <a:xfrm>
            <a:off x="1500188" y="428625"/>
            <a:ext cx="6500812" cy="500063"/>
          </a:xfrm>
        </p:spPr>
        <p:txBody>
          <a:bodyPr/>
          <a:lstStyle/>
          <a:p>
            <a:pPr eaLnBrk="1" hangingPunct="1"/>
            <a:r>
              <a:rPr lang="es-MX" sz="2000" smtClean="0"/>
              <a:t>Porcentaje de PE evaluados de los posibles evaluables en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 Gráfico"/>
          <p:cNvGraphicFramePr>
            <a:graphicFrameLocks noGrp="1"/>
          </p:cNvGraphicFramePr>
          <p:nvPr/>
        </p:nvGraphicFramePr>
        <p:xfrm>
          <a:off x="1000100" y="642918"/>
          <a:ext cx="8786874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88" y="428625"/>
            <a:ext cx="6500812" cy="500063"/>
          </a:xfrm>
        </p:spPr>
        <p:txBody>
          <a:bodyPr/>
          <a:lstStyle/>
          <a:p>
            <a:pPr eaLnBrk="1" hangingPunct="1"/>
            <a:r>
              <a:rPr lang="es-MX" smtClean="0"/>
              <a:t>142 PE evaluables en 2008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00188" y="5143500"/>
            <a:ext cx="6143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300" dirty="0">
                <a:latin typeface="+mn-lt"/>
                <a:ea typeface="Tahoma" pitchFamily="34" charset="0"/>
                <a:cs typeface="Tahoma" pitchFamily="34" charset="0"/>
              </a:rPr>
              <a:t>Nota: se considera evaluables los PE que cuentan con una generación de egresados</a:t>
            </a:r>
            <a:endParaRPr lang="es-ES" sz="1300" dirty="0"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135 Título"/>
          <p:cNvSpPr>
            <a:spLocks noGrp="1"/>
          </p:cNvSpPr>
          <p:nvPr>
            <p:ph type="title"/>
          </p:nvPr>
        </p:nvSpPr>
        <p:spPr>
          <a:xfrm>
            <a:off x="1500188" y="428625"/>
            <a:ext cx="6500812" cy="500063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s-MX" sz="2200" dirty="0" smtClean="0"/>
              <a:t>Porcentaje de PE acreditados de los posibles a acreditar en 2008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Criterio COPAES que contabiliza por CU</a:t>
            </a:r>
          </a:p>
        </p:txBody>
      </p:sp>
      <p:graphicFrame>
        <p:nvGraphicFramePr>
          <p:cNvPr id="142" name="141 Tabla"/>
          <p:cNvGraphicFramePr>
            <a:graphicFrameLocks noGrp="1"/>
          </p:cNvGraphicFramePr>
          <p:nvPr/>
        </p:nvGraphicFramePr>
        <p:xfrm>
          <a:off x="1214438" y="1304925"/>
          <a:ext cx="6929486" cy="4410208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201179"/>
                <a:gridCol w="628347"/>
                <a:gridCol w="1726062"/>
                <a:gridCol w="1746252"/>
                <a:gridCol w="1627646"/>
              </a:tblGrid>
              <a:tr h="3899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Centro Universitario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Total de PE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Total de </a:t>
                      </a:r>
                      <a:r>
                        <a:rPr lang="es-MX" sz="1200" u="none" strike="noStrike" smtClean="0"/>
                        <a:t>PE acreditados</a:t>
                      </a:r>
                      <a:br>
                        <a:rPr lang="es-MX" sz="1200" u="none" strike="noStrike" smtClean="0"/>
                      </a:br>
                      <a:r>
                        <a:rPr lang="es-MX" sz="1200" u="none" strike="noStrike" smtClean="0"/>
                        <a:t>en </a:t>
                      </a:r>
                      <a:r>
                        <a:rPr lang="es-MX" sz="1200" u="none" strike="noStrike" dirty="0" smtClean="0"/>
                        <a:t>2007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Total de PE acreditables</a:t>
                      </a:r>
                      <a:br>
                        <a:rPr lang="es-MX" sz="1200" u="none" strike="noStrike" dirty="0" smtClean="0"/>
                      </a:br>
                      <a:r>
                        <a:rPr lang="es-MX" sz="1200" u="none" strike="noStrike" dirty="0" smtClean="0"/>
                        <a:t>en 2008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 smtClean="0"/>
                        <a:t>% Del total de PE acreditados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CUAAD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CUCBA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0.67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CUCEA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CUCEI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20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0.91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0.57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CUCSH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0.69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CUALTOS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6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0.83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CULAGOS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CUCIENEGA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CUCOSTA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CUCOSTA SUR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0.78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CUSUR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0.57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CUNORTE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13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CUVALLES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7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4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SUV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5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1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  <a:tr h="2512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TOTAL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202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69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/>
                        <a:t>99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 dirty="0"/>
                        <a:t>0.7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197" marR="5197" marT="5197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1 Gráfico"/>
          <p:cNvGraphicFramePr>
            <a:graphicFrameLocks noGrp="1"/>
          </p:cNvGraphicFramePr>
          <p:nvPr/>
        </p:nvGraphicFramePr>
        <p:xfrm>
          <a:off x="642910" y="428604"/>
          <a:ext cx="9358378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7" name="6 Título"/>
          <p:cNvSpPr>
            <a:spLocks noGrp="1"/>
          </p:cNvSpPr>
          <p:nvPr>
            <p:ph type="title"/>
          </p:nvPr>
        </p:nvSpPr>
        <p:spPr>
          <a:xfrm>
            <a:off x="1500188" y="428625"/>
            <a:ext cx="6500812" cy="500063"/>
          </a:xfrm>
        </p:spPr>
        <p:txBody>
          <a:bodyPr/>
          <a:lstStyle/>
          <a:p>
            <a:pPr eaLnBrk="1" hangingPunct="1"/>
            <a:r>
              <a:rPr lang="es-MX" smtClean="0"/>
              <a:t>99 PE acreditables en 2008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143000" y="5181600"/>
            <a:ext cx="62658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1300" dirty="0">
                <a:latin typeface="+mn-lt"/>
                <a:ea typeface="Tahoma" pitchFamily="34" charset="0"/>
                <a:cs typeface="Tahoma" pitchFamily="34" charset="0"/>
              </a:rPr>
              <a:t>Nota: se considera acreditables los PE que han llegado al nivel 1 de CIEES y cuentan con organismo acreditador.</a:t>
            </a:r>
            <a:endParaRPr lang="es-ES" sz="1300" dirty="0"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88" y="357188"/>
            <a:ext cx="6500812" cy="500062"/>
          </a:xfrm>
        </p:spPr>
        <p:txBody>
          <a:bodyPr/>
          <a:lstStyle/>
          <a:p>
            <a:pPr eaLnBrk="1" hangingPunct="1"/>
            <a:r>
              <a:rPr lang="es-MX" sz="2000" smtClean="0"/>
              <a:t>Distribución en la red de los 142 PE evaluables</a:t>
            </a:r>
            <a:br>
              <a:rPr lang="es-MX" sz="2000" smtClean="0"/>
            </a:br>
            <a:r>
              <a:rPr lang="es-MX" sz="2000" smtClean="0"/>
              <a:t>y los 98 ya evaluados </a:t>
            </a:r>
            <a:endParaRPr lang="es-ES" sz="2000" smtClean="0"/>
          </a:p>
        </p:txBody>
      </p:sp>
      <p:graphicFrame>
        <p:nvGraphicFramePr>
          <p:cNvPr id="12" name="1 Gráfico"/>
          <p:cNvGraphicFramePr>
            <a:graphicFrameLocks noGrp="1"/>
          </p:cNvGraphicFramePr>
          <p:nvPr/>
        </p:nvGraphicFramePr>
        <p:xfrm>
          <a:off x="500034" y="785794"/>
          <a:ext cx="7715304" cy="521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88" y="357188"/>
            <a:ext cx="6500812" cy="500062"/>
          </a:xfrm>
        </p:spPr>
        <p:txBody>
          <a:bodyPr/>
          <a:lstStyle/>
          <a:p>
            <a:pPr eaLnBrk="1" hangingPunct="1"/>
            <a:r>
              <a:rPr lang="es-MX" sz="2000" smtClean="0"/>
              <a:t>Distribución en la red de los 99 PE acreditables</a:t>
            </a:r>
            <a:br>
              <a:rPr lang="es-MX" sz="2000" smtClean="0"/>
            </a:br>
            <a:r>
              <a:rPr lang="es-MX" sz="2000" smtClean="0"/>
              <a:t>y los 69 ya acreditados</a:t>
            </a:r>
            <a:endParaRPr lang="es-ES" sz="2000" smtClean="0"/>
          </a:p>
        </p:txBody>
      </p:sp>
      <p:graphicFrame>
        <p:nvGraphicFramePr>
          <p:cNvPr id="11" name="1 Gráfico"/>
          <p:cNvGraphicFramePr>
            <a:graphicFrameLocks noGrp="1"/>
          </p:cNvGraphicFramePr>
          <p:nvPr/>
        </p:nvGraphicFramePr>
        <p:xfrm>
          <a:off x="500034" y="785794"/>
          <a:ext cx="7786742" cy="521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 Gráfico"/>
          <p:cNvGraphicFramePr>
            <a:graphicFrameLocks noGrp="1"/>
          </p:cNvGraphicFramePr>
          <p:nvPr/>
        </p:nvGraphicFramePr>
        <p:xfrm>
          <a:off x="0" y="285728"/>
          <a:ext cx="85725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1500188" y="285750"/>
            <a:ext cx="6500812" cy="500063"/>
          </a:xfrm>
        </p:spPr>
        <p:txBody>
          <a:bodyPr/>
          <a:lstStyle/>
          <a:p>
            <a:pPr eaLnBrk="1" hangingPunct="1"/>
            <a:r>
              <a:rPr lang="es-MX" sz="2000" smtClean="0"/>
              <a:t>Proyección de PE a evaluar durante la presente administración</a:t>
            </a: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500188" y="285750"/>
            <a:ext cx="6500812" cy="500063"/>
          </a:xfrm>
        </p:spPr>
        <p:txBody>
          <a:bodyPr/>
          <a:lstStyle/>
          <a:p>
            <a:pPr eaLnBrk="1" hangingPunct="1"/>
            <a:r>
              <a:rPr lang="es-ES" sz="2000" smtClean="0"/>
              <a:t>Primeras 10 universidades por el número de PE acreditados</a:t>
            </a:r>
            <a:br>
              <a:rPr lang="es-ES" sz="2000" smtClean="0"/>
            </a:br>
            <a:r>
              <a:rPr lang="es-ES" sz="2000" smtClean="0"/>
              <a:t> (LIC y TSU)</a:t>
            </a:r>
          </a:p>
        </p:txBody>
      </p:sp>
      <p:graphicFrame>
        <p:nvGraphicFramePr>
          <p:cNvPr id="1026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33388" y="1074738"/>
          <a:ext cx="8356600" cy="4443412"/>
        </p:xfrm>
        <a:graphic>
          <a:graphicData uri="http://schemas.openxmlformats.org/presentationml/2006/ole">
            <p:oleObj spid="_x0000_s1026" name="Worksheet" r:id="rId4" imgW="8401202" imgH="4467149" progId="Excel.Sheet.8">
              <p:embed/>
            </p:oleObj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2875" y="5429250"/>
            <a:ext cx="9001125" cy="9286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47675">
              <a:defRPr/>
            </a:pPr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FUENTE: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COPLADI con base en información de la página web del Consejo para la Acreditación de la Educación Superior A. C. 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  <a:hlinkClick r:id="rId5"/>
              </a:rPr>
              <a:t>www.copaes.org.mx/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y para el caso de la </a:t>
            </a:r>
            <a:r>
              <a:rPr lang="es-E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: La Coordinación de Innovación Educativa y Pregrado, Coordinación General Académica de la </a:t>
            </a:r>
            <a:r>
              <a:rPr lang="es-E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defTabSz="447675">
              <a:defRPr/>
            </a:pPr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NOTA: 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La </a:t>
            </a:r>
            <a:r>
              <a:rPr lang="es-ES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UdeG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y la UNAM están empatadas en el segundo lugar con 68 PE acreditados.</a:t>
            </a:r>
          </a:p>
          <a:p>
            <a:pPr defTabSz="447675">
              <a:defRPr/>
            </a:pPr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FECHA DE CONSULTA: 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12 de febrero de 2008-</a:t>
            </a:r>
          </a:p>
          <a:p>
            <a:pPr defTabSz="447675">
              <a:defRPr/>
            </a:pPr>
            <a:r>
              <a:rPr lang="es-ES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FECHA DE CORTE:</a:t>
            </a:r>
            <a:r>
              <a:rPr lang="es-E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rial" pitchFamily="34" charset="0"/>
              </a:rPr>
              <a:t> 31 de enero de 2008.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929586" y="1202280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182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ersonalizado 11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993366"/>
    </a:accent1>
    <a:accent2>
      <a:srgbClr val="BFBFBF"/>
    </a:accent2>
    <a:accent3>
      <a:srgbClr val="8CADAE"/>
    </a:accent3>
    <a:accent4>
      <a:srgbClr val="92D05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ersonalizado 11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993366"/>
    </a:accent1>
    <a:accent2>
      <a:srgbClr val="BFBFBF"/>
    </a:accent2>
    <a:accent3>
      <a:srgbClr val="8CADAE"/>
    </a:accent3>
    <a:accent4>
      <a:srgbClr val="92D05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290</TotalTime>
  <Words>1036</Words>
  <Application>Microsoft Office PowerPoint</Application>
  <PresentationFormat>Presentación en pantalla (4:3)</PresentationFormat>
  <Paragraphs>280</Paragraphs>
  <Slides>15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Diseño predeterminado</vt:lpstr>
      <vt:lpstr>Hoja de cálculo de Microsoft Office Excel 97-2003</vt:lpstr>
      <vt:lpstr>Diapositiva 1</vt:lpstr>
      <vt:lpstr>Porcentaje de PE evaluados de los posibles evaluables en 2008</vt:lpstr>
      <vt:lpstr>142 PE evaluables en 2008 </vt:lpstr>
      <vt:lpstr>Porcentaje de PE acreditados de los posibles a acreditar en 2008 Criterio COPAES que contabiliza por CU</vt:lpstr>
      <vt:lpstr>99 PE acreditables en 2008</vt:lpstr>
      <vt:lpstr>Distribución en la red de los 142 PE evaluables y los 98 ya evaluados </vt:lpstr>
      <vt:lpstr>Distribución en la red de los 99 PE acreditables y los 69 ya acreditados</vt:lpstr>
      <vt:lpstr>Proyección de PE a evaluar durante la presente administración</vt:lpstr>
      <vt:lpstr>Primeras 10 universidades por el número de PE acreditados  (LIC y TSU)</vt:lpstr>
      <vt:lpstr>Primeras 10 universidades públicas  por el número de PE de pregrado  (Licenciatura y TSU) en nivel 1 de CIEES</vt:lpstr>
      <vt:lpstr>Primeras 10 universidades por el número de Cuerpos Académicos Consolidados </vt:lpstr>
      <vt:lpstr>Primeras 10 instituciones por número de miembros en el Sistema Nacional de Investigadores</vt:lpstr>
      <vt:lpstr>Primeras 10 universidades por número de profesores  con perfil PROMEP</vt:lpstr>
      <vt:lpstr>Balance en relación a desempeño institucional (de acuerdo con la fórmula CUPIA)</vt:lpstr>
      <vt:lpstr>Primeras 10 universidades en matrícula de licenciatura en programas de buena calidad </vt:lpstr>
    </vt:vector>
  </TitlesOfParts>
  <Company>Sony Electronics,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</dc:title>
  <dc:creator>MTRA. PATRICIA ROSAS</dc:creator>
  <cp:lastModifiedBy>Laura</cp:lastModifiedBy>
  <cp:revision>40</cp:revision>
  <dcterms:created xsi:type="dcterms:W3CDTF">2008-02-28T06:08:12Z</dcterms:created>
  <dcterms:modified xsi:type="dcterms:W3CDTF">2008-02-28T15:23:43Z</dcterms:modified>
</cp:coreProperties>
</file>