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33" r:id="rId3"/>
    <p:sldId id="327" r:id="rId4"/>
    <p:sldId id="328" r:id="rId5"/>
    <p:sldId id="329" r:id="rId6"/>
    <p:sldId id="330" r:id="rId7"/>
    <p:sldId id="259" r:id="rId8"/>
    <p:sldId id="321" r:id="rId9"/>
    <p:sldId id="323" r:id="rId10"/>
    <p:sldId id="322" r:id="rId11"/>
    <p:sldId id="261" r:id="rId12"/>
    <p:sldId id="262" r:id="rId13"/>
    <p:sldId id="314" r:id="rId14"/>
    <p:sldId id="316" r:id="rId15"/>
    <p:sldId id="318" r:id="rId16"/>
    <p:sldId id="317" r:id="rId17"/>
    <p:sldId id="292" r:id="rId18"/>
    <p:sldId id="265" r:id="rId19"/>
    <p:sldId id="293" r:id="rId20"/>
    <p:sldId id="299" r:id="rId21"/>
    <p:sldId id="313" r:id="rId22"/>
    <p:sldId id="270" r:id="rId23"/>
    <p:sldId id="331" r:id="rId24"/>
    <p:sldId id="332" r:id="rId25"/>
    <p:sldId id="269" r:id="rId26"/>
    <p:sldId id="294" r:id="rId27"/>
    <p:sldId id="295" r:id="rId28"/>
    <p:sldId id="334" r:id="rId29"/>
    <p:sldId id="275" r:id="rId30"/>
    <p:sldId id="276" r:id="rId31"/>
    <p:sldId id="285" r:id="rId32"/>
    <p:sldId id="325" r:id="rId3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6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831" autoAdjust="0"/>
    <p:restoredTop sz="94660"/>
  </p:normalViewPr>
  <p:slideViewPr>
    <p:cSldViewPr>
      <p:cViewPr varScale="1">
        <p:scale>
          <a:sx n="74" d="100"/>
          <a:sy n="74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967613-F137-44B2-AE1F-B53390B4468B}" type="datetimeFigureOut">
              <a:rPr lang="es-ES"/>
              <a:pPr>
                <a:defRPr/>
              </a:pPr>
              <a:t>27/02/2008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C0FFA0F-A230-4469-A6CD-59C0AB1EAE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3FC17C-2D9A-4BC1-A47E-958920D1B752}" type="datetimeFigureOut">
              <a:rPr lang="es-ES"/>
              <a:pPr>
                <a:defRPr/>
              </a:pPr>
              <a:t>27/02/2008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74C697-6432-43BF-8D2A-D8F0945E8C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MX" smtClean="0"/>
              <a:t>Hacer un gráfico parecido</a:t>
            </a:r>
            <a:endParaRPr lang="es-ES" smtClean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74C697-6432-43BF-8D2A-D8F0945E8C24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74C697-6432-43BF-8D2A-D8F0945E8C24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8C768-00C4-4A1B-B734-978CC55A7729}" type="datetime1">
              <a:rPr lang="en-US" smtClean="0"/>
              <a:t>2/27/2008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90956-EBF3-4F6B-9D34-E73C916B8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443C5-AC2F-4BF7-A14C-342AF565B85F}" type="datetime1">
              <a:rPr lang="en-US" smtClean="0"/>
              <a:t>2/27/2008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CBDE-2780-4589-B0E4-D9A9C734B6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D1DE-EEF0-4AA1-B38A-FD234EE33125}" type="datetime1">
              <a:rPr lang="en-US" smtClean="0"/>
              <a:t>2/27/2008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CABAB-26F1-4FAF-B032-3D0654F4B6B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9248E-4F8F-4798-B40F-B94B6C575611}" type="datetime1">
              <a:rPr lang="en-US" smtClean="0"/>
              <a:t>2/27/2008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D2CA-7AD3-4002-A390-529E5A8011AB}" type="datetime1">
              <a:rPr lang="en-US" smtClean="0"/>
              <a:t>2/27/2008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DEF3-75DA-494B-8BA1-A8F2088C419E}" type="datetime1">
              <a:rPr lang="en-US" smtClean="0"/>
              <a:t>2/27/2008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E9654-3C67-430E-88F0-6D725F857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0CFC-F04D-4B02-BB3D-89FA9369CA9B}" type="datetime1">
              <a:rPr lang="en-US" smtClean="0"/>
              <a:t>2/27/2008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10EA-674E-4194-B0D0-DB380E1E06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4ED17-535F-4C5F-811E-72126ABEC856}" type="datetime1">
              <a:rPr lang="en-US" smtClean="0"/>
              <a:t>2/27/2008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3F3B-F3C1-4D21-BEDF-1F3E5B9B7C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EBD5-4A61-47AE-8291-54D5BE9435F1}" type="datetime1">
              <a:rPr lang="en-US" smtClean="0"/>
              <a:t>2/27/2008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0FF2E-7009-4DDF-9660-F19AB577A94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F85EC-CA7F-4EFC-9ABF-92CBAA249347}" type="datetime1">
              <a:rPr lang="en-US" smtClean="0"/>
              <a:t>2/27/2008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6A61-EB55-4984-91C0-9A8955FC35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20FE8-9C2B-4062-B2FA-ADA7C09B5D9F}" type="datetime1">
              <a:rPr lang="en-US" smtClean="0"/>
              <a:t>2/27/2008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DCC14-A830-4BAA-A1BA-CED2A04A2E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E8B4B-9C92-4FE8-BFC1-30385FEAE689}" type="datetime1">
              <a:rPr lang="en-US" smtClean="0"/>
              <a:t>2/27/2008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E0D90-9990-475E-97E1-AA7957D2A09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32A-2329-4FFB-BF90-C89476D821A3}" type="datetime1">
              <a:rPr lang="en-US" smtClean="0"/>
              <a:t>2/27/2008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BFE34-3721-4036-9CA1-9EF27E21A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7A7ADB-E8CE-40CF-AB41-6F5CFD360BFC}" type="datetime1">
              <a:rPr lang="en-US" smtClean="0"/>
              <a:t>2/27/2008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F8A34B-900A-434B-B909-84D732C27D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071813" y="3429000"/>
            <a:ext cx="550068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dirty="0">
                <a:solidFill>
                  <a:schemeClr val="bg1"/>
                </a:solidFill>
                <a:latin typeface="+mj-lt"/>
              </a:rPr>
              <a:t>Guía PIFI 2008-2009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s-MX" sz="2400" smtClean="0">
                <a:solidFill>
                  <a:srgbClr val="FEA620"/>
                </a:solidFill>
              </a:rPr>
              <a:t>Procesos de análisis y planeación </a:t>
            </a:r>
            <a:endParaRPr lang="en-US" sz="2400" smtClean="0">
              <a:solidFill>
                <a:srgbClr val="FEA62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38" y="1600200"/>
            <a:ext cx="7472362" cy="4043363"/>
          </a:xfrm>
        </p:spPr>
        <p:txBody>
          <a:bodyPr rtlCol="0">
            <a:normAutofit fontScale="92500"/>
          </a:bodyPr>
          <a:lstStyle/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r>
              <a:rPr lang="es-MX" sz="2000" dirty="0" smtClean="0"/>
              <a:t>De todos los </a:t>
            </a:r>
            <a:r>
              <a:rPr lang="es-MX" sz="2000" b="1" dirty="0" smtClean="0"/>
              <a:t>CA </a:t>
            </a:r>
            <a:r>
              <a:rPr lang="es-MX" sz="2000" dirty="0" smtClean="0"/>
              <a:t> (guía anexa) como objetivo del proyecto </a:t>
            </a:r>
            <a:r>
              <a:rPr lang="es-MX" sz="2000" dirty="0" err="1" smtClean="0"/>
              <a:t>ProDES</a:t>
            </a:r>
            <a:r>
              <a:rPr lang="es-MX" sz="2000" dirty="0" smtClean="0"/>
              <a:t>.</a:t>
            </a:r>
          </a:p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endParaRPr lang="es-MX" sz="2000" dirty="0" smtClean="0"/>
          </a:p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r>
              <a:rPr lang="es-MX" sz="2000" dirty="0" smtClean="0"/>
              <a:t>Del </a:t>
            </a:r>
            <a:r>
              <a:rPr lang="es-MX" sz="2000" b="1" dirty="0" smtClean="0"/>
              <a:t>posgrado de calidad </a:t>
            </a:r>
            <a:r>
              <a:rPr lang="es-MX" sz="2000" dirty="0" smtClean="0"/>
              <a:t>(guía anexa) como objetivo del proyecto </a:t>
            </a:r>
            <a:r>
              <a:rPr lang="es-MX" sz="2000" dirty="0" err="1" smtClean="0"/>
              <a:t>ProDES</a:t>
            </a:r>
            <a:r>
              <a:rPr lang="es-MX" sz="2000" dirty="0" smtClean="0"/>
              <a:t>.</a:t>
            </a:r>
          </a:p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endParaRPr lang="es-MX" sz="2000" dirty="0" smtClean="0"/>
          </a:p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r>
              <a:rPr lang="es-MX" sz="2000" dirty="0" smtClean="0"/>
              <a:t>De la </a:t>
            </a:r>
            <a:r>
              <a:rPr lang="es-MX" sz="2000" b="1" dirty="0" smtClean="0"/>
              <a:t>nueva oferta educativa</a:t>
            </a:r>
            <a:r>
              <a:rPr lang="es-MX" sz="2000" dirty="0" smtClean="0"/>
              <a:t> (guía anexa) como base para un proyecto </a:t>
            </a:r>
            <a:r>
              <a:rPr lang="es-MX" sz="2000" dirty="0" err="1" smtClean="0"/>
              <a:t>ProGES</a:t>
            </a:r>
            <a:r>
              <a:rPr lang="es-MX" sz="2000" dirty="0" smtClean="0"/>
              <a:t>. </a:t>
            </a:r>
          </a:p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endParaRPr lang="es-MX" sz="2000" dirty="0" smtClean="0"/>
          </a:p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r>
              <a:rPr lang="es-MX" sz="2000" dirty="0" smtClean="0"/>
              <a:t>Análisis del requerimiento institucional de </a:t>
            </a:r>
            <a:r>
              <a:rPr lang="es-MX" sz="2000" b="1" dirty="0" smtClean="0"/>
              <a:t>nuevas plazas de PTC </a:t>
            </a:r>
            <a:r>
              <a:rPr lang="es-MX" sz="2000" dirty="0" smtClean="0"/>
              <a:t>(anexo formato plazas).</a:t>
            </a:r>
          </a:p>
          <a:p>
            <a:pPr marL="622300" lvl="1" indent="-165100" algn="just" eaLnBrk="1" fontAlgn="auto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pitchFamily="34" charset="0"/>
              <a:buChar char="•"/>
              <a:defRPr/>
            </a:pPr>
            <a:endParaRPr lang="es-MX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>
              <a:tabLst>
                <a:tab pos="180975" algn="l"/>
                <a:tab pos="447675" algn="l"/>
              </a:tabLst>
            </a:pPr>
            <a:endParaRPr lang="es-ES_tradnl" sz="1400">
              <a:latin typeface="Calibri" pitchFamily="34" charset="0"/>
            </a:endParaRPr>
          </a:p>
        </p:txBody>
      </p:sp>
      <p:sp>
        <p:nvSpPr>
          <p:cNvPr id="14339" name="Rectangle 55"/>
          <p:cNvSpPr>
            <a:spLocks noChangeArrowheads="1"/>
          </p:cNvSpPr>
          <p:nvPr/>
        </p:nvSpPr>
        <p:spPr bwMode="auto">
          <a:xfrm>
            <a:off x="0" y="-3175"/>
            <a:ext cx="9144000" cy="6858000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endParaRPr lang="es-ES_tradnl" sz="1400">
              <a:latin typeface="Calibri" pitchFamily="34" charset="0"/>
            </a:endParaRPr>
          </a:p>
        </p:txBody>
      </p:sp>
      <p:sp>
        <p:nvSpPr>
          <p:cNvPr id="14340" name="Line 76"/>
          <p:cNvSpPr>
            <a:spLocks noChangeShapeType="1"/>
          </p:cNvSpPr>
          <p:nvPr/>
        </p:nvSpPr>
        <p:spPr bwMode="auto">
          <a:xfrm>
            <a:off x="15875" y="66770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14341" name="Group 137"/>
          <p:cNvGrpSpPr>
            <a:grpSpLocks/>
          </p:cNvGrpSpPr>
          <p:nvPr/>
        </p:nvGrpSpPr>
        <p:grpSpPr bwMode="auto">
          <a:xfrm>
            <a:off x="0" y="0"/>
            <a:ext cx="9144000" cy="6669088"/>
            <a:chOff x="0" y="0"/>
            <a:chExt cx="5760" cy="4201"/>
          </a:xfrm>
        </p:grpSpPr>
        <p:sp>
          <p:nvSpPr>
            <p:cNvPr id="14365" name="Rectangle 135"/>
            <p:cNvSpPr>
              <a:spLocks noChangeArrowheads="1"/>
            </p:cNvSpPr>
            <p:nvPr/>
          </p:nvSpPr>
          <p:spPr bwMode="auto">
            <a:xfrm>
              <a:off x="0" y="0"/>
              <a:ext cx="2835" cy="4201"/>
            </a:xfrm>
            <a:prstGeom prst="rect">
              <a:avLst/>
            </a:prstGeom>
            <a:solidFill>
              <a:srgbClr val="33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400">
                <a:latin typeface="Calibri" pitchFamily="34" charset="0"/>
              </a:endParaRPr>
            </a:p>
          </p:txBody>
        </p:sp>
        <p:sp>
          <p:nvSpPr>
            <p:cNvPr id="14366" name="Rectangle 136" descr="Vaquero"/>
            <p:cNvSpPr>
              <a:spLocks noChangeArrowheads="1"/>
            </p:cNvSpPr>
            <p:nvPr/>
          </p:nvSpPr>
          <p:spPr bwMode="auto">
            <a:xfrm>
              <a:off x="1565" y="5"/>
              <a:ext cx="4195" cy="419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sz="1400">
                <a:latin typeface="Calibri" pitchFamily="34" charset="0"/>
              </a:endParaRPr>
            </a:p>
          </p:txBody>
        </p:sp>
      </p:grp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423863" y="58738"/>
            <a:ext cx="82661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500" b="1">
                <a:solidFill>
                  <a:schemeClr val="bg1"/>
                </a:solidFill>
                <a:latin typeface="Arial Rounded MT Bold" pitchFamily="34" charset="0"/>
              </a:rPr>
              <a:t>Proceso integral para el desarrollo de los cuerpos académicos en el marco del PIFI 2008-2009</a:t>
            </a:r>
            <a:endParaRPr lang="es-ES" sz="1500" b="1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4343" name="Rectangle 56"/>
          <p:cNvSpPr>
            <a:spLocks noChangeArrowheads="1"/>
          </p:cNvSpPr>
          <p:nvPr/>
        </p:nvSpPr>
        <p:spPr bwMode="auto">
          <a:xfrm>
            <a:off x="3438525" y="1344613"/>
            <a:ext cx="457200" cy="2159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endParaRPr lang="es-ES_tradnl" sz="1400">
              <a:latin typeface="Calibri" pitchFamily="34" charset="0"/>
            </a:endParaRPr>
          </a:p>
        </p:txBody>
      </p:sp>
      <p:sp>
        <p:nvSpPr>
          <p:cNvPr id="14344" name="Rectangle 59"/>
          <p:cNvSpPr>
            <a:spLocks noChangeArrowheads="1"/>
          </p:cNvSpPr>
          <p:nvPr/>
        </p:nvSpPr>
        <p:spPr bwMode="auto">
          <a:xfrm>
            <a:off x="57150" y="601663"/>
            <a:ext cx="2354263" cy="1755775"/>
          </a:xfrm>
          <a:prstGeom prst="rect">
            <a:avLst/>
          </a:prstGeom>
          <a:solidFill>
            <a:srgbClr val="B2B2B2">
              <a:alpha val="96077"/>
            </a:srgbClr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s-MX" sz="1200" b="1">
                <a:latin typeface="Calibri" pitchFamily="34" charset="0"/>
              </a:rPr>
              <a:t>Análisis en el ámbito institucional de las condiciones para facilitar el desarrollo de los CA</a:t>
            </a:r>
          </a:p>
          <a:p>
            <a:r>
              <a:rPr lang="es-MX" sz="1200" b="1">
                <a:latin typeface="Calibri" pitchFamily="34" charset="0"/>
              </a:rPr>
              <a:t>(Políticas, normativa, organización, estrategias, apoyos, infraestructura, entre otros) y de la planta académica.</a:t>
            </a:r>
            <a:endParaRPr lang="es-ES" sz="1200" b="1">
              <a:latin typeface="Calibri" pitchFamily="34" charset="0"/>
            </a:endParaRPr>
          </a:p>
        </p:txBody>
      </p:sp>
      <p:sp>
        <p:nvSpPr>
          <p:cNvPr id="14345" name="AutoShape 62"/>
          <p:cNvSpPr>
            <a:spLocks noChangeArrowheads="1"/>
          </p:cNvSpPr>
          <p:nvPr/>
        </p:nvSpPr>
        <p:spPr bwMode="auto">
          <a:xfrm>
            <a:off x="2466975" y="1220788"/>
            <a:ext cx="447675" cy="576262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400">
              <a:latin typeface="Calibri" pitchFamily="34" charset="0"/>
            </a:endParaRPr>
          </a:p>
        </p:txBody>
      </p:sp>
      <p:sp>
        <p:nvSpPr>
          <p:cNvPr id="14346" name="Rectangle 78"/>
          <p:cNvSpPr>
            <a:spLocks noChangeArrowheads="1"/>
          </p:cNvSpPr>
          <p:nvPr/>
        </p:nvSpPr>
        <p:spPr bwMode="auto">
          <a:xfrm>
            <a:off x="2943225" y="547688"/>
            <a:ext cx="6092825" cy="557212"/>
          </a:xfrm>
          <a:prstGeom prst="rect">
            <a:avLst/>
          </a:prstGeom>
          <a:solidFill>
            <a:srgbClr val="FFFF99">
              <a:alpha val="89803"/>
            </a:srgb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s-MX" sz="1400" b="1">
                <a:latin typeface="Calibri" pitchFamily="34" charset="0"/>
              </a:rPr>
              <a:t>Análisis detallado</a:t>
            </a:r>
            <a:r>
              <a:rPr lang="es-MX" sz="1400">
                <a:latin typeface="Calibri" pitchFamily="34" charset="0"/>
              </a:rPr>
              <a:t> en el ámbito de cada DES sobre el nivel de desarrollo de cada uno de sus cuerpos académicos y de la planta académica.</a:t>
            </a:r>
            <a:endParaRPr lang="es-ES" sz="1400">
              <a:latin typeface="Calibri" pitchFamily="34" charset="0"/>
            </a:endParaRPr>
          </a:p>
        </p:txBody>
      </p:sp>
      <p:grpSp>
        <p:nvGrpSpPr>
          <p:cNvPr id="14347" name="Group 134"/>
          <p:cNvGrpSpPr>
            <a:grpSpLocks/>
          </p:cNvGrpSpPr>
          <p:nvPr/>
        </p:nvGrpSpPr>
        <p:grpSpPr bwMode="auto">
          <a:xfrm>
            <a:off x="2987675" y="1125538"/>
            <a:ext cx="6059488" cy="566737"/>
            <a:chOff x="1861" y="709"/>
            <a:chExt cx="3838" cy="357"/>
          </a:xfrm>
        </p:grpSpPr>
        <p:sp>
          <p:nvSpPr>
            <p:cNvPr id="14363" name="Rectangle 118"/>
            <p:cNvSpPr>
              <a:spLocks noChangeArrowheads="1"/>
            </p:cNvSpPr>
            <p:nvPr/>
          </p:nvSpPr>
          <p:spPr bwMode="auto">
            <a:xfrm>
              <a:off x="1861" y="842"/>
              <a:ext cx="3838" cy="22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MX" sz="1300">
                  <a:latin typeface="Calibri" pitchFamily="34" charset="0"/>
                </a:rPr>
                <a:t>Resultados del análisis sobre el nivel de desarrollo de cada CA y de la planta académica</a:t>
              </a:r>
              <a:endParaRPr lang="es-ES" sz="1300">
                <a:latin typeface="Calibri" pitchFamily="34" charset="0"/>
              </a:endParaRPr>
            </a:p>
          </p:txBody>
        </p:sp>
        <p:sp>
          <p:nvSpPr>
            <p:cNvPr id="14364" name="Line 120"/>
            <p:cNvSpPr>
              <a:spLocks noChangeShapeType="1"/>
            </p:cNvSpPr>
            <p:nvPr/>
          </p:nvSpPr>
          <p:spPr bwMode="auto">
            <a:xfrm>
              <a:off x="3787" y="709"/>
              <a:ext cx="0" cy="13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tIns="90000" anchor="ctr"/>
            <a:lstStyle/>
            <a:p>
              <a:endParaRPr lang="es-ES"/>
            </a:p>
          </p:txBody>
        </p:sp>
      </p:grpSp>
      <p:grpSp>
        <p:nvGrpSpPr>
          <p:cNvPr id="14348" name="Group 143"/>
          <p:cNvGrpSpPr>
            <a:grpSpLocks/>
          </p:cNvGrpSpPr>
          <p:nvPr/>
        </p:nvGrpSpPr>
        <p:grpSpPr bwMode="auto">
          <a:xfrm>
            <a:off x="4967288" y="1700213"/>
            <a:ext cx="2105025" cy="3511550"/>
            <a:chOff x="3129" y="1059"/>
            <a:chExt cx="1326" cy="2077"/>
          </a:xfrm>
        </p:grpSpPr>
        <p:grpSp>
          <p:nvGrpSpPr>
            <p:cNvPr id="14359" name="Group 103"/>
            <p:cNvGrpSpPr>
              <a:grpSpLocks/>
            </p:cNvGrpSpPr>
            <p:nvPr/>
          </p:nvGrpSpPr>
          <p:grpSpPr bwMode="auto">
            <a:xfrm>
              <a:off x="3498" y="1059"/>
              <a:ext cx="589" cy="534"/>
              <a:chOff x="2014" y="1082"/>
              <a:chExt cx="589" cy="534"/>
            </a:xfrm>
          </p:grpSpPr>
          <p:cxnSp>
            <p:nvCxnSpPr>
              <p:cNvPr id="14361" name="AutoShape 79"/>
              <p:cNvCxnSpPr>
                <a:cxnSpLocks noChangeShapeType="1"/>
                <a:stCxn id="14343" idx="2"/>
              </p:cNvCxnSpPr>
              <p:nvPr/>
            </p:nvCxnSpPr>
            <p:spPr bwMode="auto">
              <a:xfrm flipH="1">
                <a:off x="2308" y="1082"/>
                <a:ext cx="2" cy="534"/>
              </a:xfrm>
              <a:prstGeom prst="straightConnector1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362" name="Oval 92"/>
              <p:cNvSpPr>
                <a:spLocks noChangeArrowheads="1"/>
              </p:cNvSpPr>
              <p:nvPr/>
            </p:nvSpPr>
            <p:spPr bwMode="auto">
              <a:xfrm>
                <a:off x="2014" y="1162"/>
                <a:ext cx="589" cy="227"/>
              </a:xfrm>
              <a:prstGeom prst="ellipse">
                <a:avLst/>
              </a:prstGeom>
              <a:solidFill>
                <a:srgbClr val="FFFF66"/>
              </a:solidFill>
              <a:ln w="2857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r>
                  <a:rPr lang="es-MX" sz="1400" b="1">
                    <a:latin typeface="Calibri" pitchFamily="34" charset="0"/>
                  </a:rPr>
                  <a:t>CA</a:t>
                </a:r>
                <a:endParaRPr lang="es-ES" sz="1400" b="1">
                  <a:latin typeface="Calibri" pitchFamily="34" charset="0"/>
                </a:endParaRPr>
              </a:p>
            </p:txBody>
          </p:sp>
        </p:grpSp>
        <p:sp>
          <p:nvSpPr>
            <p:cNvPr id="14360" name="AutoShape 61"/>
            <p:cNvSpPr>
              <a:spLocks noChangeArrowheads="1"/>
            </p:cNvSpPr>
            <p:nvPr/>
          </p:nvSpPr>
          <p:spPr bwMode="auto">
            <a:xfrm>
              <a:off x="3129" y="1594"/>
              <a:ext cx="1326" cy="1542"/>
            </a:xfrm>
            <a:prstGeom prst="flowChartDocument">
              <a:avLst/>
            </a:prstGeom>
            <a:solidFill>
              <a:srgbClr val="FFFF66"/>
            </a:solidFill>
            <a:ln w="285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MX" sz="1400" b="1">
                  <a:latin typeface="Calibri" pitchFamily="34" charset="0"/>
                </a:rPr>
                <a:t>Atención a los problemas y necesidades identificadas en la autoevaluación de los CA y planta académica mediante el objetivo particular del proyecto integral del ProDES.</a:t>
              </a:r>
              <a:endParaRPr lang="es-ES" sz="1400" b="1">
                <a:latin typeface="Calibri" pitchFamily="34" charset="0"/>
              </a:endParaRPr>
            </a:p>
          </p:txBody>
        </p:sp>
      </p:grpSp>
      <p:grpSp>
        <p:nvGrpSpPr>
          <p:cNvPr id="14349" name="Group 21"/>
          <p:cNvGrpSpPr>
            <a:grpSpLocks/>
          </p:cNvGrpSpPr>
          <p:nvPr/>
        </p:nvGrpSpPr>
        <p:grpSpPr bwMode="auto">
          <a:xfrm>
            <a:off x="44450" y="2355850"/>
            <a:ext cx="4865688" cy="2439988"/>
            <a:chOff x="57" y="1513"/>
            <a:chExt cx="3065" cy="1537"/>
          </a:xfrm>
        </p:grpSpPr>
        <p:grpSp>
          <p:nvGrpSpPr>
            <p:cNvPr id="14353" name="Group 127"/>
            <p:cNvGrpSpPr>
              <a:grpSpLocks/>
            </p:cNvGrpSpPr>
            <p:nvPr/>
          </p:nvGrpSpPr>
          <p:grpSpPr bwMode="auto">
            <a:xfrm>
              <a:off x="57" y="1513"/>
              <a:ext cx="1406" cy="1358"/>
              <a:chOff x="149" y="1458"/>
              <a:chExt cx="1325" cy="1201"/>
            </a:xfrm>
          </p:grpSpPr>
          <p:sp>
            <p:nvSpPr>
              <p:cNvPr id="14357" name="AutoShape 63"/>
              <p:cNvSpPr>
                <a:spLocks noChangeArrowheads="1"/>
              </p:cNvSpPr>
              <p:nvPr/>
            </p:nvSpPr>
            <p:spPr bwMode="auto">
              <a:xfrm>
                <a:off x="149" y="1631"/>
                <a:ext cx="1325" cy="1028"/>
              </a:xfrm>
              <a:prstGeom prst="flowChartDocument">
                <a:avLst/>
              </a:prstGeom>
              <a:solidFill>
                <a:srgbClr val="B2B2B2">
                  <a:alpha val="96077"/>
                </a:srgbClr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MX" sz="1400" b="1">
                    <a:latin typeface="Calibri" pitchFamily="34" charset="0"/>
                  </a:rPr>
                  <a:t>Políticas y estrategias  institucionales para avanzar en la consolidación de los CA y el fortalecimiento de la planta académica.</a:t>
                </a:r>
                <a:endParaRPr lang="es-ES" sz="1400" b="1">
                  <a:latin typeface="Calibri" pitchFamily="34" charset="0"/>
                </a:endParaRPr>
              </a:p>
            </p:txBody>
          </p:sp>
          <p:cxnSp>
            <p:nvCxnSpPr>
              <p:cNvPr id="14358" name="AutoShape 80"/>
              <p:cNvCxnSpPr>
                <a:cxnSpLocks noChangeShapeType="1"/>
              </p:cNvCxnSpPr>
              <p:nvPr/>
            </p:nvCxnSpPr>
            <p:spPr bwMode="auto">
              <a:xfrm rot="16200000" flipH="1">
                <a:off x="722" y="1538"/>
                <a:ext cx="159" cy="0"/>
              </a:xfrm>
              <a:prstGeom prst="straightConnector1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</p:grpSp>
        <p:grpSp>
          <p:nvGrpSpPr>
            <p:cNvPr id="14354" name="Group 125"/>
            <p:cNvGrpSpPr>
              <a:grpSpLocks/>
            </p:cNvGrpSpPr>
            <p:nvPr/>
          </p:nvGrpSpPr>
          <p:grpSpPr bwMode="auto">
            <a:xfrm>
              <a:off x="776" y="2824"/>
              <a:ext cx="2346" cy="226"/>
              <a:chOff x="793" y="2614"/>
              <a:chExt cx="862" cy="226"/>
            </a:xfrm>
          </p:grpSpPr>
          <p:sp>
            <p:nvSpPr>
              <p:cNvPr id="14355" name="Line 121"/>
              <p:cNvSpPr>
                <a:spLocks noChangeShapeType="1"/>
              </p:cNvSpPr>
              <p:nvPr/>
            </p:nvSpPr>
            <p:spPr bwMode="auto">
              <a:xfrm>
                <a:off x="793" y="2614"/>
                <a:ext cx="0" cy="22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s-ES"/>
              </a:p>
            </p:txBody>
          </p:sp>
          <p:sp>
            <p:nvSpPr>
              <p:cNvPr id="14356" name="Line 123"/>
              <p:cNvSpPr>
                <a:spLocks noChangeShapeType="1"/>
              </p:cNvSpPr>
              <p:nvPr/>
            </p:nvSpPr>
            <p:spPr bwMode="auto">
              <a:xfrm>
                <a:off x="793" y="2840"/>
                <a:ext cx="86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anchor="ctr"/>
              <a:lstStyle/>
              <a:p>
                <a:endParaRPr lang="es-ES"/>
              </a:p>
            </p:txBody>
          </p:sp>
        </p:grpSp>
      </p:grpSp>
      <p:grpSp>
        <p:nvGrpSpPr>
          <p:cNvPr id="14350" name="Group 28"/>
          <p:cNvGrpSpPr>
            <a:grpSpLocks/>
          </p:cNvGrpSpPr>
          <p:nvPr/>
        </p:nvGrpSpPr>
        <p:grpSpPr bwMode="auto">
          <a:xfrm>
            <a:off x="5364163" y="5137150"/>
            <a:ext cx="1152525" cy="1681163"/>
            <a:chOff x="3379" y="3236"/>
            <a:chExt cx="726" cy="1059"/>
          </a:xfrm>
        </p:grpSpPr>
        <p:sp>
          <p:nvSpPr>
            <p:cNvPr id="14351" name="AutoShape 129"/>
            <p:cNvSpPr>
              <a:spLocks noChangeArrowheads="1"/>
            </p:cNvSpPr>
            <p:nvPr/>
          </p:nvSpPr>
          <p:spPr bwMode="auto">
            <a:xfrm>
              <a:off x="3379" y="3615"/>
              <a:ext cx="726" cy="680"/>
            </a:xfrm>
            <a:prstGeom prst="flowChartMultidocument">
              <a:avLst/>
            </a:prstGeom>
            <a:solidFill>
              <a:srgbClr val="DDDDD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tIns="90000" anchor="ctr"/>
            <a:lstStyle/>
            <a:p>
              <a:pPr>
                <a:tabLst>
                  <a:tab pos="180975" algn="l"/>
                  <a:tab pos="447675" algn="l"/>
                </a:tabLst>
              </a:pPr>
              <a:r>
                <a:rPr lang="es-MX" sz="1400">
                  <a:latin typeface="Calibri" pitchFamily="34" charset="0"/>
                </a:rPr>
                <a:t>ProDES</a:t>
              </a:r>
              <a:endParaRPr lang="es-ES" sz="1400">
                <a:latin typeface="Calibri" pitchFamily="34" charset="0"/>
              </a:endParaRPr>
            </a:p>
          </p:txBody>
        </p:sp>
        <p:sp>
          <p:nvSpPr>
            <p:cNvPr id="14352" name="Line 130"/>
            <p:cNvSpPr>
              <a:spLocks noChangeShapeType="1"/>
            </p:cNvSpPr>
            <p:nvPr/>
          </p:nvSpPr>
          <p:spPr bwMode="auto">
            <a:xfrm>
              <a:off x="3731" y="3236"/>
              <a:ext cx="0" cy="38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tIns="90000" anchor="ctr"/>
            <a:lstStyle/>
            <a:p>
              <a:endParaRPr lang="es-E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"/>
          <p:cNvSpPr txBox="1">
            <a:spLocks noChangeArrowheads="1"/>
          </p:cNvSpPr>
          <p:nvPr/>
        </p:nvSpPr>
        <p:spPr bwMode="auto">
          <a:xfrm>
            <a:off x="1331913" y="5857875"/>
            <a:ext cx="7777162" cy="4730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>
              <a:tabLst>
                <a:tab pos="180975" algn="l"/>
                <a:tab pos="447675" algn="l"/>
              </a:tabLst>
            </a:pPr>
            <a:r>
              <a:rPr lang="es-MX" sz="1100">
                <a:latin typeface="Calibri" pitchFamily="34" charset="0"/>
              </a:rPr>
              <a:t>(1)  Identificar los pares académicos con los cuales el CA tiene interacción en el ámbito nacional e internacional.</a:t>
            </a:r>
          </a:p>
          <a:p>
            <a:pPr>
              <a:tabLst>
                <a:tab pos="180975" algn="l"/>
                <a:tab pos="447675" algn="l"/>
              </a:tabLst>
            </a:pPr>
            <a:r>
              <a:rPr lang="es-MX" sz="1100">
                <a:latin typeface="Calibri" pitchFamily="34" charset="0"/>
              </a:rPr>
              <a:t>(2)  Relación de los productos académicos colectivos más representativos y significativos del CA.</a:t>
            </a:r>
            <a:endParaRPr lang="es-ES" sz="1100">
              <a:latin typeface="Calibri" pitchFamily="34" charset="0"/>
            </a:endParaRPr>
          </a:p>
        </p:txBody>
      </p:sp>
      <p:sp>
        <p:nvSpPr>
          <p:cNvPr id="15363" name="Text Box 11"/>
          <p:cNvSpPr txBox="1">
            <a:spLocks noChangeArrowheads="1"/>
          </p:cNvSpPr>
          <p:nvPr/>
        </p:nvSpPr>
        <p:spPr bwMode="auto">
          <a:xfrm>
            <a:off x="1331913" y="908050"/>
            <a:ext cx="7546975" cy="29019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Caracterización del personal que integra un cuerpo académico.</a:t>
            </a:r>
          </a:p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Caracterización de las líneas de generación o aplicación innovadora del conocimiento (LGAC) que se cultivan por el  cuerpo académico.</a:t>
            </a:r>
          </a:p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Manifestaciones colectivas del cuerpo académico incluyendo estudiantes</a:t>
            </a:r>
          </a:p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Parámetros a considerar en la actividad académica del cuerpo académico según área, disciplina, especialidad, vocación, proyección a la sociedad, etc.</a:t>
            </a:r>
          </a:p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Relaciones interinstitucionales incluyendo los programas educativos y colaboradores del cuerpo académico.</a:t>
            </a:r>
          </a:p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Equipamiento como información básica para el establecimiento de redes de colaboración.</a:t>
            </a:r>
          </a:p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Vitalidad del cuerpo académico.</a:t>
            </a:r>
          </a:p>
          <a:p>
            <a:pPr marL="342900" indent="-342900">
              <a:buFontTx/>
              <a:buAutoNum type="alphaUcPeriod"/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Integrantes potenciales del cuerpo académico y sus requerimientos de habilitación.</a:t>
            </a:r>
            <a:endParaRPr lang="es-ES" sz="1400">
              <a:latin typeface="Calibri" pitchFamily="34" charset="0"/>
            </a:endParaRPr>
          </a:p>
        </p:txBody>
      </p:sp>
      <p:grpSp>
        <p:nvGrpSpPr>
          <p:cNvPr id="15364" name="Group 18"/>
          <p:cNvGrpSpPr>
            <a:grpSpLocks/>
          </p:cNvGrpSpPr>
          <p:nvPr/>
        </p:nvGrpSpPr>
        <p:grpSpPr bwMode="auto">
          <a:xfrm>
            <a:off x="1428750" y="3357563"/>
            <a:ext cx="7561263" cy="2617787"/>
            <a:chOff x="0" y="2413"/>
            <a:chExt cx="5886" cy="1561"/>
          </a:xfrm>
        </p:grpSpPr>
        <p:pic>
          <p:nvPicPr>
            <p:cNvPr id="15366" name="Picture 1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768"/>
              <a:ext cx="5760" cy="1206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</p:pic>
        <p:sp>
          <p:nvSpPr>
            <p:cNvPr id="15367" name="AutoShape 15"/>
            <p:cNvSpPr>
              <a:spLocks noChangeArrowheads="1"/>
            </p:cNvSpPr>
            <p:nvPr/>
          </p:nvSpPr>
          <p:spPr bwMode="auto">
            <a:xfrm>
              <a:off x="4639" y="2413"/>
              <a:ext cx="1247" cy="31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tIns="90000" anchor="ctr"/>
            <a:lstStyle/>
            <a:p>
              <a:pPr algn="ctr">
                <a:tabLst>
                  <a:tab pos="180975" algn="l"/>
                  <a:tab pos="447675" algn="l"/>
                </a:tabLst>
              </a:pPr>
              <a:r>
                <a:rPr lang="es-MX" sz="1000" b="1">
                  <a:solidFill>
                    <a:srgbClr val="FFFFFF"/>
                  </a:solidFill>
                  <a:latin typeface="Calibri" pitchFamily="34" charset="0"/>
                </a:rPr>
                <a:t>Conclusiones</a:t>
              </a:r>
              <a:endParaRPr lang="es-ES" sz="10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2195513" y="260350"/>
            <a:ext cx="6491287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2400">
                <a:solidFill>
                  <a:srgbClr val="FEA620"/>
                </a:solidFill>
                <a:latin typeface="Calibri" pitchFamily="34" charset="0"/>
              </a:rPr>
              <a:t> Síntesis de los Cuerpos académicos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0"/>
          <p:cNvSpPr txBox="1">
            <a:spLocks noChangeArrowheads="1"/>
          </p:cNvSpPr>
          <p:nvPr/>
        </p:nvSpPr>
        <p:spPr bwMode="auto">
          <a:xfrm>
            <a:off x="539750" y="404813"/>
            <a:ext cx="7993063" cy="3492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>
              <a:tabLst>
                <a:tab pos="180975" algn="l"/>
                <a:tab pos="447675" algn="l"/>
              </a:tabLst>
            </a:pPr>
            <a:endParaRPr lang="es-ES_tradnl" sz="1400">
              <a:latin typeface="Calibri" pitchFamily="34" charset="0"/>
            </a:endParaRPr>
          </a:p>
        </p:txBody>
      </p:sp>
      <p:sp>
        <p:nvSpPr>
          <p:cNvPr id="188420" name="Text Box 11"/>
          <p:cNvSpPr txBox="1">
            <a:spLocks noChangeArrowheads="1"/>
          </p:cNvSpPr>
          <p:nvPr/>
        </p:nvSpPr>
        <p:spPr bwMode="auto">
          <a:xfrm>
            <a:off x="1214438" y="1660525"/>
            <a:ext cx="7358062" cy="4876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 marL="355600" indent="-355600" algn="just" fontAlgn="auto">
              <a:spcBef>
                <a:spcPts val="0"/>
              </a:spcBef>
              <a:spcAft>
                <a:spcPts val="0"/>
              </a:spcAft>
              <a:tabLst>
                <a:tab pos="180975" algn="l"/>
                <a:tab pos="447675" algn="l"/>
              </a:tabLst>
              <a:defRPr/>
            </a:pPr>
            <a:r>
              <a:rPr lang="es-MX" dirty="0">
                <a:latin typeface="+mn-lt"/>
              </a:rPr>
              <a:t>Los </a:t>
            </a:r>
            <a:r>
              <a:rPr lang="es-MX" b="1" dirty="0">
                <a:latin typeface="+mn-lt"/>
              </a:rPr>
              <a:t>criterios y </a:t>
            </a:r>
            <a:r>
              <a:rPr lang="es-MX" b="1" dirty="0" err="1">
                <a:latin typeface="+mn-lt"/>
              </a:rPr>
              <a:t>subcriterios</a:t>
            </a:r>
            <a:r>
              <a:rPr lang="es-MX" b="1" dirty="0">
                <a:latin typeface="+mn-lt"/>
              </a:rPr>
              <a:t> </a:t>
            </a:r>
            <a:r>
              <a:rPr lang="es-MX" dirty="0">
                <a:latin typeface="+mn-lt"/>
              </a:rPr>
              <a:t>de las cuatro categorías que se describen a continuación, son los considerados como indispensables por el Programa  Nacional de Posgrado de Calidad (PNPC), que con los parámetros establecidos por el PFC, da los referentes críticos </a:t>
            </a:r>
            <a:r>
              <a:rPr lang="es-MX" b="1" dirty="0">
                <a:latin typeface="+mn-lt"/>
              </a:rPr>
              <a:t>para realizar la autoevaluación de los PE de posgrado</a:t>
            </a:r>
            <a:r>
              <a:rPr lang="es-MX" dirty="0">
                <a:latin typeface="+mn-lt"/>
              </a:rPr>
              <a:t>.</a:t>
            </a:r>
          </a:p>
          <a:p>
            <a:pPr marL="355600" indent="-355600" algn="just" fontAlgn="auto">
              <a:spcBef>
                <a:spcPts val="0"/>
              </a:spcBef>
              <a:spcAft>
                <a:spcPts val="0"/>
              </a:spcAft>
              <a:tabLst>
                <a:tab pos="180975" algn="l"/>
                <a:tab pos="447675" algn="l"/>
              </a:tabLst>
              <a:defRPr/>
            </a:pPr>
            <a:endParaRPr lang="es-MX" sz="2000" dirty="0">
              <a:latin typeface="+mn-lt"/>
            </a:endParaRP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r>
              <a:rPr lang="es-ES" dirty="0">
                <a:latin typeface="+mn-lt"/>
              </a:rPr>
              <a:t>Estudiantes.</a:t>
            </a: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endParaRPr lang="es-ES" dirty="0">
              <a:latin typeface="+mn-lt"/>
            </a:endParaRP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r>
              <a:rPr lang="es-ES" dirty="0">
                <a:latin typeface="+mn-lt"/>
              </a:rPr>
              <a:t>Personal Académico.</a:t>
            </a: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endParaRPr lang="es-ES" dirty="0">
              <a:latin typeface="+mn-lt"/>
            </a:endParaRP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r>
              <a:rPr lang="es-ES" dirty="0">
                <a:latin typeface="+mn-lt"/>
              </a:rPr>
              <a:t>Resultados.</a:t>
            </a: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endParaRPr lang="es-ES" dirty="0">
              <a:latin typeface="+mn-lt"/>
            </a:endParaRP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r>
              <a:rPr lang="es-MX" dirty="0">
                <a:latin typeface="+mn-lt"/>
              </a:rPr>
              <a:t>Cooperación con otros actores de la sociedad.</a:t>
            </a:r>
            <a:endParaRPr lang="es-ES" dirty="0">
              <a:latin typeface="+mn-lt"/>
            </a:endParaRPr>
          </a:p>
          <a:p>
            <a:pPr marL="857250" lvl="1" indent="-400050" algn="just" fontAlgn="auto">
              <a:spcBef>
                <a:spcPts val="0"/>
              </a:spcBef>
              <a:spcAft>
                <a:spcPts val="0"/>
              </a:spcAft>
              <a:buClr>
                <a:srgbClr val="FEA620"/>
              </a:buClr>
              <a:buFont typeface="+mj-lt"/>
              <a:buAutoNum type="romanUcPeriod"/>
              <a:tabLst>
                <a:tab pos="180975" algn="l"/>
                <a:tab pos="447675" algn="l"/>
              </a:tabLst>
              <a:defRPr/>
            </a:pPr>
            <a:endParaRPr lang="es-MX" dirty="0">
              <a:latin typeface="+mn-lt"/>
            </a:endParaRPr>
          </a:p>
          <a:p>
            <a:pPr marL="812800" lvl="1" indent="-355600" algn="just" fontAlgn="auto">
              <a:spcBef>
                <a:spcPts val="0"/>
              </a:spcBef>
              <a:spcAft>
                <a:spcPts val="0"/>
              </a:spcAft>
              <a:buFontTx/>
              <a:buAutoNum type="romanUcPeriod"/>
              <a:tabLst>
                <a:tab pos="180975" algn="l"/>
                <a:tab pos="447675" algn="l"/>
              </a:tabLst>
              <a:defRPr/>
            </a:pPr>
            <a:endParaRPr lang="es-ES" dirty="0">
              <a:latin typeface="+mn-lt"/>
            </a:endParaRPr>
          </a:p>
          <a:p>
            <a:pPr marL="1270000" lvl="2" indent="-355600" algn="just" fontAlgn="auto">
              <a:spcBef>
                <a:spcPts val="0"/>
              </a:spcBef>
              <a:spcAft>
                <a:spcPts val="0"/>
              </a:spcAft>
              <a:buFontTx/>
              <a:buAutoNum type="romanUcPeriod"/>
              <a:tabLst>
                <a:tab pos="180975" algn="l"/>
                <a:tab pos="447675" algn="l"/>
              </a:tabLst>
              <a:defRPr/>
            </a:pPr>
            <a:endParaRPr lang="es-MX" dirty="0">
              <a:latin typeface="+mn-lt"/>
            </a:endParaRPr>
          </a:p>
          <a:p>
            <a:pPr marL="1270000" lvl="2" indent="-355600" algn="just" fontAlgn="auto">
              <a:spcBef>
                <a:spcPts val="0"/>
              </a:spcBef>
              <a:spcAft>
                <a:spcPts val="0"/>
              </a:spcAft>
              <a:buFontTx/>
              <a:buAutoNum type="romanUcPeriod"/>
              <a:tabLst>
                <a:tab pos="180975" algn="l"/>
                <a:tab pos="447675" algn="l"/>
              </a:tabLst>
              <a:defRPr/>
            </a:pPr>
            <a:endParaRPr lang="es-ES" dirty="0">
              <a:latin typeface="+mn-lt"/>
            </a:endParaRP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447675" y="350838"/>
            <a:ext cx="8301038" cy="50641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 algn="r">
              <a:tabLst>
                <a:tab pos="180975" algn="l"/>
                <a:tab pos="447675" algn="l"/>
              </a:tabLst>
            </a:pPr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Análisis de los PE de posgrado</a:t>
            </a:r>
            <a:endParaRPr lang="es-ES" sz="2400" b="1">
              <a:solidFill>
                <a:srgbClr val="FEA62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7"/>
          <p:cNvSpPr txBox="1">
            <a:spLocks noChangeArrowheads="1"/>
          </p:cNvSpPr>
          <p:nvPr/>
        </p:nvSpPr>
        <p:spPr bwMode="auto">
          <a:xfrm>
            <a:off x="417513" y="357188"/>
            <a:ext cx="8301037" cy="50641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 algn="r">
              <a:tabLst>
                <a:tab pos="180975" algn="l"/>
                <a:tab pos="447675" algn="l"/>
              </a:tabLst>
            </a:pPr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Análisis de los PE de posgrado</a:t>
            </a:r>
            <a:endParaRPr lang="es-ES" sz="2400" b="1">
              <a:solidFill>
                <a:srgbClr val="FEA620"/>
              </a:solidFill>
              <a:latin typeface="Calibri" pitchFamily="34" charset="0"/>
            </a:endParaRPr>
          </a:p>
        </p:txBody>
      </p:sp>
      <p:sp>
        <p:nvSpPr>
          <p:cNvPr id="17411" name="Rectangle 32"/>
          <p:cNvSpPr>
            <a:spLocks noChangeArrowheads="1"/>
          </p:cNvSpPr>
          <p:nvPr/>
        </p:nvSpPr>
        <p:spPr bwMode="auto">
          <a:xfrm>
            <a:off x="0" y="1219200"/>
            <a:ext cx="342900" cy="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17412" name="Rectangle 34"/>
          <p:cNvSpPr>
            <a:spLocks noChangeArrowheads="1"/>
          </p:cNvSpPr>
          <p:nvPr/>
        </p:nvSpPr>
        <p:spPr bwMode="auto">
          <a:xfrm>
            <a:off x="0" y="1219200"/>
            <a:ext cx="1143000" cy="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s-ES_tradnl" sz="1400">
              <a:latin typeface="Calibri" pitchFamily="34" charset="0"/>
            </a:endParaRPr>
          </a:p>
        </p:txBody>
      </p:sp>
      <p:sp>
        <p:nvSpPr>
          <p:cNvPr id="17413" name="Rectangle 877"/>
          <p:cNvSpPr>
            <a:spLocks noChangeArrowheads="1"/>
          </p:cNvSpPr>
          <p:nvPr/>
        </p:nvSpPr>
        <p:spPr bwMode="auto">
          <a:xfrm>
            <a:off x="0" y="5637213"/>
            <a:ext cx="9144000" cy="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_tradnl" sz="1400">
              <a:latin typeface="Calibri" pitchFamily="34" charset="0"/>
            </a:endParaRPr>
          </a:p>
        </p:txBody>
      </p:sp>
      <p:graphicFrame>
        <p:nvGraphicFramePr>
          <p:cNvPr id="191832" name="Group 1368"/>
          <p:cNvGraphicFramePr>
            <a:graphicFrameLocks noGrp="1"/>
          </p:cNvGraphicFramePr>
          <p:nvPr/>
        </p:nvGraphicFramePr>
        <p:xfrm>
          <a:off x="714347" y="1397000"/>
          <a:ext cx="8260428" cy="3953193"/>
        </p:xfrm>
        <a:graphic>
          <a:graphicData uri="http://schemas.openxmlformats.org/drawingml/2006/table">
            <a:tbl>
              <a:tblPr/>
              <a:tblGrid>
                <a:gridCol w="895835"/>
                <a:gridCol w="221385"/>
                <a:gridCol w="221385"/>
                <a:gridCol w="221385"/>
                <a:gridCol w="266408"/>
                <a:gridCol w="264945"/>
                <a:gridCol w="796298"/>
                <a:gridCol w="730427"/>
                <a:gridCol w="266408"/>
                <a:gridCol w="332279"/>
                <a:gridCol w="330815"/>
                <a:gridCol w="266408"/>
                <a:gridCol w="264944"/>
                <a:gridCol w="266408"/>
                <a:gridCol w="342524"/>
                <a:gridCol w="598691"/>
                <a:gridCol w="999760"/>
                <a:gridCol w="221385"/>
                <a:gridCol w="221385"/>
                <a:gridCol w="264945"/>
                <a:gridCol w="266408"/>
              </a:tblGrid>
              <a:tr h="519113">
                <a:tc gridSpan="7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Núcleo académico básico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Resultados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Nombre del PE de Posgrado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Nivel del PE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Calidad del PE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Núm. PTC que lo atienden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Nivel de estudios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Número de PTC adscritos al SNI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LGAC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Evidencia de los estudios de seguimiento de egresados o registros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Tasa de graduación por cohorte generacional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7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PNP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PFC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reconocido en el PNPC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LGAC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18" name="Text Box 1184"/>
          <p:cNvSpPr txBox="1">
            <a:spLocks noChangeArrowheads="1"/>
          </p:cNvSpPr>
          <p:nvPr/>
        </p:nvSpPr>
        <p:spPr bwMode="auto">
          <a:xfrm>
            <a:off x="6572264" y="3041649"/>
            <a:ext cx="504825" cy="2444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180975" algn="l"/>
                <a:tab pos="447675" algn="l"/>
              </a:tabLst>
            </a:pPr>
            <a:r>
              <a:rPr lang="es-MX" sz="1000" dirty="0">
                <a:latin typeface="Calibri" pitchFamily="34" charset="0"/>
              </a:rPr>
              <a:t>PTC</a:t>
            </a:r>
            <a:endParaRPr lang="es-ES" sz="1000" dirty="0">
              <a:latin typeface="Calibri" pitchFamily="34" charset="0"/>
            </a:endParaRPr>
          </a:p>
        </p:txBody>
      </p:sp>
      <p:sp>
        <p:nvSpPr>
          <p:cNvPr id="17519" name="Text Box 1367"/>
          <p:cNvSpPr txBox="1">
            <a:spLocks noChangeArrowheads="1"/>
          </p:cNvSpPr>
          <p:nvPr/>
        </p:nvSpPr>
        <p:spPr bwMode="auto">
          <a:xfrm>
            <a:off x="88900" y="5572125"/>
            <a:ext cx="8964613" cy="738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tabLst>
                <a:tab pos="180975" algn="l"/>
                <a:tab pos="447675" algn="l"/>
              </a:tabLst>
            </a:pPr>
            <a:r>
              <a:rPr lang="es-MX" sz="1400">
                <a:latin typeface="Calibri" pitchFamily="34" charset="0"/>
              </a:rPr>
              <a:t>El indicador de la tasa de graduación por cohorte generacional está considerado hasta 2004  para maestría y doctorado. Los parámetros mínimos indispensables de los indicadores para un programa de posgrado de calidad están descritos en el </a:t>
            </a:r>
            <a:r>
              <a:rPr lang="es-MX" sz="1400" b="1">
                <a:latin typeface="Calibri" pitchFamily="34" charset="0"/>
              </a:rPr>
              <a:t>anexo VI</a:t>
            </a:r>
            <a:endParaRPr lang="es-ES" sz="14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2" name="Text Box 12"/>
          <p:cNvSpPr txBox="1">
            <a:spLocks noChangeArrowheads="1"/>
          </p:cNvSpPr>
          <p:nvPr/>
        </p:nvSpPr>
        <p:spPr bwMode="auto">
          <a:xfrm>
            <a:off x="1000125" y="1214438"/>
            <a:ext cx="8143875" cy="5230812"/>
          </a:xfrm>
          <a:prstGeom prst="rect">
            <a:avLst/>
          </a:prstGeom>
          <a:solidFill>
            <a:schemeClr val="bg1">
              <a:alpha val="10000"/>
            </a:schemeClr>
          </a:solidFill>
          <a:ln w="3175" algn="ctr">
            <a:noFill/>
            <a:miter lim="800000"/>
            <a:headEnd/>
            <a:tailEnd/>
          </a:ln>
        </p:spPr>
        <p:txBody>
          <a:bodyPr tIns="18000" bIns="18000">
            <a:spAutoFit/>
          </a:bodyPr>
          <a:lstStyle/>
          <a:p>
            <a:pPr marL="266700" indent="-266700" algn="just" fontAlgn="auto">
              <a:spcBef>
                <a:spcPct val="25000"/>
              </a:spcBef>
              <a:spcAft>
                <a:spcPts val="0"/>
              </a:spcAft>
              <a:tabLst>
                <a:tab pos="85725" algn="l"/>
                <a:tab pos="355600" algn="l"/>
              </a:tabLst>
              <a:defRPr/>
            </a:pPr>
            <a:r>
              <a:rPr lang="es-MX" dirty="0">
                <a:latin typeface="+mn-lt"/>
              </a:rPr>
              <a:t>La </a:t>
            </a:r>
            <a:r>
              <a:rPr lang="es-MX" sz="1750" dirty="0">
                <a:latin typeface="+mn-lt"/>
              </a:rPr>
              <a:t>solicitud institucional de nuevas plazas deberá  considerar los siguientes aspectos:</a:t>
            </a:r>
          </a:p>
          <a:p>
            <a:pPr marL="266700" indent="-266700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endParaRPr lang="es-MX" sz="1750" dirty="0">
              <a:latin typeface="+mn-lt"/>
            </a:endParaRPr>
          </a:p>
          <a:p>
            <a:pPr marL="801688" lvl="2" indent="-266700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Número de PTC existentes.</a:t>
            </a:r>
          </a:p>
          <a:p>
            <a:pPr marL="801688" lvl="2" indent="-266700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Número de estudiantes.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Relación de PTC/estudiantes.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Indicador establecido por la ANUIES de acuerdo al tipo de área de conocimiento en cada una de las DES.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Plazas de PTC no recuperadas por jubilaciones.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Plazas otorgadas en el periodo 1996-2007.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Plazas de PTC justificadas ante </a:t>
            </a:r>
            <a:r>
              <a:rPr lang="es-MX" sz="1750" dirty="0" err="1">
                <a:latin typeface="+mn-lt"/>
              </a:rPr>
              <a:t>Promep</a:t>
            </a:r>
            <a:r>
              <a:rPr lang="es-MX" sz="1750" dirty="0">
                <a:latin typeface="+mn-lt"/>
              </a:rPr>
              <a:t>, de las otorgadas en el periodo 1996-2007.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Cuerpos Académicos en formación y en consolidación fortalecidos.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Plazas de PTC solicitadas para 2008.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Justificación (pertinencia para el desarrollo de CA, la mejora de los PE, el cierre de brechas de calidad entre PE y DES, la relación de PTC/alumno según el área de conocimiento, etc.).</a:t>
            </a:r>
            <a:endParaRPr lang="es-MX" sz="1750" b="1" i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18435" name="9 Rectángulo"/>
          <p:cNvSpPr>
            <a:spLocks noChangeArrowheads="1"/>
          </p:cNvSpPr>
          <p:nvPr/>
        </p:nvSpPr>
        <p:spPr bwMode="auto">
          <a:xfrm>
            <a:off x="3071813" y="357188"/>
            <a:ext cx="5857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r">
              <a:spcBef>
                <a:spcPct val="25000"/>
              </a:spcBef>
              <a:tabLst>
                <a:tab pos="85725" algn="l"/>
                <a:tab pos="355600" algn="l"/>
              </a:tabLst>
            </a:pPr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Análisis del requerimiento institucional de nuevas plazas de PTC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Rectángulo"/>
          <p:cNvSpPr>
            <a:spLocks noChangeArrowheads="1"/>
          </p:cNvSpPr>
          <p:nvPr/>
        </p:nvSpPr>
        <p:spPr bwMode="auto">
          <a:xfrm>
            <a:off x="3500438" y="384175"/>
            <a:ext cx="5500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r">
              <a:spcBef>
                <a:spcPct val="25000"/>
              </a:spcBef>
              <a:tabLst>
                <a:tab pos="85725" algn="l"/>
                <a:tab pos="355600" algn="l"/>
              </a:tabLst>
            </a:pPr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Análisis del requerimiento institucional de nuevas plazas de PTC</a:t>
            </a:r>
          </a:p>
        </p:txBody>
      </p:sp>
      <p:graphicFrame>
        <p:nvGraphicFramePr>
          <p:cNvPr id="5" name="Group 908"/>
          <p:cNvGraphicFramePr>
            <a:graphicFrameLocks noGrp="1"/>
          </p:cNvGraphicFramePr>
          <p:nvPr/>
        </p:nvGraphicFramePr>
        <p:xfrm>
          <a:off x="214313" y="1428750"/>
          <a:ext cx="8786839" cy="4286281"/>
        </p:xfrm>
        <a:graphic>
          <a:graphicData uri="http://schemas.openxmlformats.org/drawingml/2006/table">
            <a:tbl>
              <a:tblPr/>
              <a:tblGrid>
                <a:gridCol w="516604"/>
                <a:gridCol w="619925"/>
                <a:gridCol w="689820"/>
                <a:gridCol w="758194"/>
                <a:gridCol w="894942"/>
                <a:gridCol w="758194"/>
                <a:gridCol w="828087"/>
                <a:gridCol w="688301"/>
                <a:gridCol w="758192"/>
                <a:gridCol w="758194"/>
                <a:gridCol w="689820"/>
                <a:gridCol w="826566"/>
              </a:tblGrid>
              <a:tr h="132950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Número de PTC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Número de Estudiantes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Relación PTC / Estudiantes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Indicador establecido por ANUIES  según el área de conocimiento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Plazas de PTC no recuperadas por jubilaciones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Plazas otorgadas en el periodo 1996-2007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Plazas justificadas ante </a:t>
                      </a:r>
                      <a:r>
                        <a:rPr kumimoji="0" lang="es-ES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ProMEP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CAEF que serán fortalecidos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CAEC que serán  fortalecidos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Plazas de PTC Solicitadas para 2008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Justificación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97979">
                        <a:alpha val="50000"/>
                      </a:srgbClr>
                    </a:solidFill>
                  </a:tcPr>
                </a:tc>
              </a:tr>
              <a:tr h="5908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….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52" name="5 Rectángulo"/>
          <p:cNvSpPr>
            <a:spLocks noChangeArrowheads="1"/>
          </p:cNvSpPr>
          <p:nvPr/>
        </p:nvSpPr>
        <p:spPr bwMode="auto">
          <a:xfrm>
            <a:off x="642938" y="5845175"/>
            <a:ext cx="6215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just">
              <a:spcBef>
                <a:spcPct val="25000"/>
              </a:spcBef>
              <a:tabLst>
                <a:tab pos="85725" algn="l"/>
                <a:tab pos="355600" algn="l"/>
              </a:tabLst>
            </a:pPr>
            <a:r>
              <a:rPr lang="es-MX">
                <a:latin typeface="Calibri" pitchFamily="34" charset="0"/>
              </a:rPr>
              <a:t>Para la solicitud de plazas se deberá llenar el  </a:t>
            </a:r>
            <a:r>
              <a:rPr lang="es-MX" b="1">
                <a:latin typeface="Calibri" pitchFamily="34" charset="0"/>
              </a:rPr>
              <a:t>Anexo VII</a:t>
            </a:r>
            <a:r>
              <a:rPr lang="es-MX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88"/>
          <p:cNvSpPr>
            <a:spLocks noChangeArrowheads="1"/>
          </p:cNvSpPr>
          <p:nvPr/>
        </p:nvSpPr>
        <p:spPr bwMode="auto">
          <a:xfrm>
            <a:off x="1214438" y="1214438"/>
            <a:ext cx="7929562" cy="928687"/>
          </a:xfrm>
          <a:prstGeom prst="rect">
            <a:avLst/>
          </a:prstGeom>
          <a:solidFill>
            <a:schemeClr val="bg1">
              <a:alpha val="10196"/>
            </a:schemeClr>
          </a:solidFill>
          <a:ln w="3175" algn="ctr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lnSpc>
                <a:spcPct val="90000"/>
              </a:lnSpc>
            </a:pPr>
            <a:r>
              <a:rPr lang="es-MX" sz="1600">
                <a:latin typeface="Calibri" pitchFamily="34" charset="0"/>
              </a:rPr>
              <a:t>Documento para cada una de las DES en el que se consigna el proceso de actualización de la planeación y la programación de la DES para 2007. </a:t>
            </a:r>
            <a:r>
              <a:rPr lang="es-ES" sz="1600">
                <a:latin typeface="Calibri" pitchFamily="34" charset="0"/>
              </a:rPr>
              <a:t>Contenido máximo de cuartillas: 48</a:t>
            </a:r>
            <a:r>
              <a:rPr lang="es-MX" sz="1600">
                <a:latin typeface="Calibri" pitchFamily="34" charset="0"/>
              </a:rPr>
              <a:t> más 2 correspondientes a los indicadores de cada PE).</a:t>
            </a:r>
            <a:endParaRPr lang="es-ES" sz="1600">
              <a:latin typeface="Calibri" pitchFamily="34" charset="0"/>
            </a:endParaRPr>
          </a:p>
        </p:txBody>
      </p:sp>
      <p:sp>
        <p:nvSpPr>
          <p:cNvPr id="20483" name="Rectangle 292"/>
          <p:cNvSpPr>
            <a:spLocks noChangeArrowheads="1"/>
          </p:cNvSpPr>
          <p:nvPr/>
        </p:nvSpPr>
        <p:spPr bwMode="auto">
          <a:xfrm>
            <a:off x="1285875" y="2214563"/>
            <a:ext cx="7858125" cy="4052887"/>
          </a:xfrm>
          <a:prstGeom prst="rect">
            <a:avLst/>
          </a:prstGeom>
          <a:solidFill>
            <a:schemeClr val="bg1">
              <a:alpha val="10196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35000"/>
              </a:spcBef>
            </a:pPr>
            <a:r>
              <a:rPr lang="es-MX" b="1">
                <a:solidFill>
                  <a:srgbClr val="000000"/>
                </a:solidFill>
                <a:latin typeface="Calibri" pitchFamily="34" charset="0"/>
              </a:rPr>
              <a:t>Contenido del ProDES 2007</a:t>
            </a:r>
          </a:p>
          <a:p>
            <a:pPr marL="457200" indent="-45720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AutoNum type="romanUcPeriod"/>
            </a:pPr>
            <a:r>
              <a:rPr lang="es-ES">
                <a:solidFill>
                  <a:srgbClr val="000000"/>
                </a:solidFill>
                <a:latin typeface="Calibri" pitchFamily="34" charset="0"/>
              </a:rPr>
              <a:t>Descripción del proceso llevado a cabo para actualizar el ProDES.  </a:t>
            </a:r>
            <a:r>
              <a:rPr lang="es-MX">
                <a:solidFill>
                  <a:srgbClr val="000000"/>
                </a:solidFill>
                <a:latin typeface="Calibri" pitchFamily="34" charset="0"/>
              </a:rPr>
              <a:t>(1 cuartilla)</a:t>
            </a:r>
            <a:endParaRPr lang="es-MX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AutoNum type="romanUcPeriod"/>
            </a:pPr>
            <a:r>
              <a:rPr lang="es-ES">
                <a:solidFill>
                  <a:srgbClr val="000000"/>
                </a:solidFill>
                <a:latin typeface="Calibri" pitchFamily="34" charset="0"/>
              </a:rPr>
              <a:t>Octava autoevaluación y seguimiento académico de la DES.  </a:t>
            </a:r>
            <a:r>
              <a:rPr lang="es-MX">
                <a:solidFill>
                  <a:srgbClr val="000000"/>
                </a:solidFill>
                <a:latin typeface="Calibri" pitchFamily="34" charset="0"/>
              </a:rPr>
              <a:t>(20 cuartillas)</a:t>
            </a:r>
          </a:p>
          <a:p>
            <a:pPr marL="457200" indent="-45720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AutoNum type="romanUcPeriod"/>
            </a:pPr>
            <a:r>
              <a:rPr lang="es-ES">
                <a:solidFill>
                  <a:srgbClr val="000000"/>
                </a:solidFill>
                <a:latin typeface="Calibri" pitchFamily="34" charset="0"/>
              </a:rPr>
              <a:t>Actualización de la planeación en el ámbito de la DES.  </a:t>
            </a:r>
            <a:r>
              <a:rPr lang="es-MX">
                <a:solidFill>
                  <a:srgbClr val="000000"/>
                </a:solidFill>
                <a:latin typeface="Calibri" pitchFamily="34" charset="0"/>
              </a:rPr>
              <a:t>(5 cuartillas)</a:t>
            </a:r>
          </a:p>
          <a:p>
            <a:pPr marL="457200" indent="-45720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AutoNum type="romanUcPeriod"/>
            </a:pPr>
            <a:r>
              <a:rPr lang="es-ES">
                <a:solidFill>
                  <a:srgbClr val="000000"/>
                </a:solidFill>
                <a:latin typeface="Calibri" pitchFamily="34" charset="0"/>
              </a:rPr>
              <a:t>Valores de los indicadores de la DES y de sus PE a </a:t>
            </a:r>
            <a:r>
              <a:rPr lang="es-MX">
                <a:solidFill>
                  <a:srgbClr val="000000"/>
                </a:solidFill>
                <a:latin typeface="Calibri" pitchFamily="34" charset="0"/>
              </a:rPr>
              <a:t>2006, 2007, 2008, 2009, 2010, 2011 y 2012. (4 cuartillas, más 2 por programa educativo)</a:t>
            </a:r>
            <a:endParaRPr lang="es-ES">
              <a:solidFill>
                <a:srgbClr val="000000"/>
              </a:solidFill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AutoNum type="romanUcPeriod"/>
            </a:pPr>
            <a:r>
              <a:rPr lang="es-ES">
                <a:solidFill>
                  <a:srgbClr val="000000"/>
                </a:solidFill>
                <a:latin typeface="Calibri" pitchFamily="34" charset="0"/>
              </a:rPr>
              <a:t>Proyecto integral de la DES. (Máximo 15 cuartillas)</a:t>
            </a:r>
          </a:p>
          <a:p>
            <a:pPr marL="457200" indent="-45720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AutoNum type="romanUcPeriod"/>
            </a:pPr>
            <a:r>
              <a:rPr lang="es-ES">
                <a:solidFill>
                  <a:srgbClr val="000000"/>
                </a:solidFill>
                <a:latin typeface="Calibri" pitchFamily="34" charset="0"/>
              </a:rPr>
              <a:t>Consistencia interna del ProDES y su impacto en el cierre de brechas de calidad al interior de la DES. (2 cuartillas)</a:t>
            </a:r>
          </a:p>
          <a:p>
            <a:pPr marL="457200" indent="-45720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AutoNum type="romanUcPeriod"/>
            </a:pPr>
            <a:r>
              <a:rPr lang="es-ES">
                <a:solidFill>
                  <a:srgbClr val="000000"/>
                </a:solidFill>
                <a:latin typeface="Calibri" pitchFamily="34" charset="0"/>
              </a:rPr>
              <a:t>Conclusiones. (1 cuartilla)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214813" y="292100"/>
            <a:ext cx="4786312" cy="755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solidFill>
                  <a:srgbClr val="FEA620"/>
                </a:solidFill>
                <a:latin typeface="+mj-lt"/>
              </a:rPr>
              <a:t>Documento Programa de Fortalecimiento de la DES (</a:t>
            </a:r>
            <a:r>
              <a:rPr lang="es-MX" sz="2400" b="1" dirty="0" err="1">
                <a:solidFill>
                  <a:srgbClr val="FEA620"/>
                </a:solidFill>
                <a:latin typeface="+mj-lt"/>
              </a:rPr>
              <a:t>ProDES</a:t>
            </a:r>
            <a:r>
              <a:rPr lang="es-MX" sz="2400" b="1" dirty="0">
                <a:solidFill>
                  <a:srgbClr val="FEA620"/>
                </a:solidFill>
                <a:latin typeface="+mj-lt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80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400">
              <a:latin typeface="Calibri" pitchFamily="34" charset="0"/>
            </a:endParaRPr>
          </a:p>
        </p:txBody>
      </p:sp>
      <p:sp>
        <p:nvSpPr>
          <p:cNvPr id="21507" name="Rectangle 9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400">
              <a:latin typeface="Calibri" pitchFamily="34" charset="0"/>
            </a:endParaRPr>
          </a:p>
        </p:txBody>
      </p:sp>
      <p:sp>
        <p:nvSpPr>
          <p:cNvPr id="21508" name="Text Box 260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>
                <a:latin typeface="Calibri" pitchFamily="34" charset="0"/>
              </a:rPr>
              <a:t>Diagrama del proyecto integral de una DES</a:t>
            </a:r>
            <a:endParaRPr lang="es-ES" sz="1600" b="1">
              <a:latin typeface="Calibri" pitchFamily="34" charset="0"/>
            </a:endParaRPr>
          </a:p>
        </p:txBody>
      </p:sp>
      <p:sp>
        <p:nvSpPr>
          <p:cNvPr id="21509" name="Text Box 304"/>
          <p:cNvSpPr txBox="1">
            <a:spLocks noChangeArrowheads="1"/>
          </p:cNvSpPr>
          <p:nvPr/>
        </p:nvSpPr>
        <p:spPr bwMode="auto">
          <a:xfrm>
            <a:off x="0" y="6207125"/>
            <a:ext cx="9144000" cy="579438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 marL="177800" indent="-177800">
              <a:lnSpc>
                <a:spcPct val="80000"/>
              </a:lnSpc>
              <a:buFont typeface="Wingdings" pitchFamily="2" charset="2"/>
              <a:buNone/>
              <a:tabLst>
                <a:tab pos="180975" algn="l"/>
                <a:tab pos="447675" algn="l"/>
              </a:tabLst>
            </a:pPr>
            <a:r>
              <a:rPr lang="es-MX" sz="1200" b="1">
                <a:latin typeface="Calibri" pitchFamily="34" charset="0"/>
              </a:rPr>
              <a:t>*</a:t>
            </a:r>
            <a:r>
              <a:rPr lang="es-MX" sz="1200">
                <a:latin typeface="Calibri" pitchFamily="34" charset="0"/>
              </a:rPr>
              <a:t>  OP = Objetivo Particular</a:t>
            </a:r>
          </a:p>
          <a:p>
            <a:pPr marL="177800" indent="-177800">
              <a:lnSpc>
                <a:spcPct val="80000"/>
              </a:lnSpc>
              <a:buFont typeface="Wingdings" pitchFamily="2" charset="2"/>
              <a:buNone/>
              <a:tabLst>
                <a:tab pos="180975" algn="l"/>
                <a:tab pos="447675" algn="l"/>
              </a:tabLst>
            </a:pPr>
            <a:r>
              <a:rPr lang="es-MX" sz="1200" i="1">
                <a:latin typeface="Calibri" pitchFamily="34" charset="0"/>
              </a:rPr>
              <a:t>El proyecto integral deberá contener como máximo cuatro objetivos particulares, cuatro metas académicas por objetivo particular y cuatro acciones articuladas por meta con sus respectivos recursos (plantear un número razonable) debidamente justificados y priorizados</a:t>
            </a:r>
            <a:endParaRPr lang="es-ES" sz="1200" i="1">
              <a:latin typeface="Calibri" pitchFamily="34" charset="0"/>
            </a:endParaRPr>
          </a:p>
        </p:txBody>
      </p:sp>
      <p:sp>
        <p:nvSpPr>
          <p:cNvPr id="21510" name="Text Box 318"/>
          <p:cNvSpPr txBox="1">
            <a:spLocks noChangeArrowheads="1"/>
          </p:cNvSpPr>
          <p:nvPr/>
        </p:nvSpPr>
        <p:spPr bwMode="auto">
          <a:xfrm>
            <a:off x="2555875" y="461963"/>
            <a:ext cx="4103688" cy="3079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chemeClr val="bg1"/>
                </a:solidFill>
                <a:latin typeface="Calibri" pitchFamily="34" charset="0"/>
              </a:rPr>
              <a:t>Actualización de la planeación</a:t>
            </a:r>
            <a:endParaRPr lang="es-ES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11" name="Text Box 319"/>
          <p:cNvSpPr txBox="1">
            <a:spLocks noChangeArrowheads="1"/>
          </p:cNvSpPr>
          <p:nvPr/>
        </p:nvSpPr>
        <p:spPr bwMode="auto">
          <a:xfrm>
            <a:off x="2555875" y="820738"/>
            <a:ext cx="1173163" cy="5238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Objetivos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estratégicos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12" name="Text Box 320"/>
          <p:cNvSpPr txBox="1">
            <a:spLocks noChangeArrowheads="1"/>
          </p:cNvSpPr>
          <p:nvPr/>
        </p:nvSpPr>
        <p:spPr bwMode="auto">
          <a:xfrm>
            <a:off x="3949700" y="930275"/>
            <a:ext cx="1292225" cy="3079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rgbClr val="C0C0C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Estrategias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13" name="Text Box 321"/>
          <p:cNvSpPr txBox="1">
            <a:spLocks noChangeArrowheads="1"/>
          </p:cNvSpPr>
          <p:nvPr/>
        </p:nvSpPr>
        <p:spPr bwMode="auto">
          <a:xfrm>
            <a:off x="5438775" y="820738"/>
            <a:ext cx="1220788" cy="5238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Metas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compromiso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14" name="Text Box 322"/>
          <p:cNvSpPr txBox="1">
            <a:spLocks noChangeArrowheads="1"/>
          </p:cNvSpPr>
          <p:nvPr/>
        </p:nvSpPr>
        <p:spPr bwMode="auto">
          <a:xfrm>
            <a:off x="3824288" y="1471613"/>
            <a:ext cx="1425575" cy="3079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rgbClr val="C0C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Proyecto integral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15" name="Rectangle 330"/>
          <p:cNvSpPr>
            <a:spLocks noChangeArrowheads="1"/>
          </p:cNvSpPr>
          <p:nvPr/>
        </p:nvSpPr>
        <p:spPr bwMode="auto">
          <a:xfrm rot="-5400000">
            <a:off x="6053138" y="3203575"/>
            <a:ext cx="5462587" cy="576263"/>
          </a:xfrm>
          <a:prstGeom prst="rect">
            <a:avLst/>
          </a:prstGeom>
          <a:solidFill>
            <a:schemeClr val="bg1">
              <a:alpha val="1686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1400">
                <a:latin typeface="Calibri" pitchFamily="34" charset="0"/>
              </a:rPr>
              <a:t>Resultados:</a:t>
            </a:r>
            <a:r>
              <a:rPr lang="es-MX" sz="1400" b="1">
                <a:latin typeface="Calibri" pitchFamily="34" charset="0"/>
              </a:rPr>
              <a:t> </a:t>
            </a:r>
            <a:r>
              <a:rPr lang="es-MX" sz="1400">
                <a:latin typeface="Calibri" pitchFamily="34" charset="0"/>
              </a:rPr>
              <a:t>Mejora de la </a:t>
            </a:r>
            <a:r>
              <a:rPr lang="es-MX" sz="1400" b="1">
                <a:latin typeface="Calibri" pitchFamily="34" charset="0"/>
              </a:rPr>
              <a:t>capacidad y competitividad </a:t>
            </a:r>
            <a:r>
              <a:rPr lang="es-MX" sz="1400">
                <a:latin typeface="Calibri" pitchFamily="34" charset="0"/>
              </a:rPr>
              <a:t>académicas e impulso a la</a:t>
            </a:r>
            <a:r>
              <a:rPr lang="es-MX" sz="1400" b="1">
                <a:latin typeface="Calibri" pitchFamily="34" charset="0"/>
              </a:rPr>
              <a:t> innovación educativa</a:t>
            </a:r>
            <a:endParaRPr lang="es-ES" sz="1400" b="1">
              <a:latin typeface="Calibri" pitchFamily="34" charset="0"/>
            </a:endParaRPr>
          </a:p>
        </p:txBody>
      </p:sp>
      <p:cxnSp>
        <p:nvCxnSpPr>
          <p:cNvPr id="21516" name="AutoShape 331"/>
          <p:cNvCxnSpPr>
            <a:cxnSpLocks noChangeShapeType="1"/>
            <a:stCxn id="21511" idx="3"/>
            <a:endCxn id="21512" idx="1"/>
          </p:cNvCxnSpPr>
          <p:nvPr/>
        </p:nvCxnSpPr>
        <p:spPr bwMode="auto">
          <a:xfrm>
            <a:off x="3729038" y="1082675"/>
            <a:ext cx="220662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7" name="AutoShape 332"/>
          <p:cNvCxnSpPr>
            <a:cxnSpLocks noChangeShapeType="1"/>
            <a:stCxn id="21512" idx="3"/>
            <a:endCxn id="21513" idx="1"/>
          </p:cNvCxnSpPr>
          <p:nvPr/>
        </p:nvCxnSpPr>
        <p:spPr bwMode="auto">
          <a:xfrm flipV="1">
            <a:off x="5241925" y="1082675"/>
            <a:ext cx="1968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8" name="AutoShape 374"/>
          <p:cNvCxnSpPr>
            <a:cxnSpLocks noChangeShapeType="1"/>
          </p:cNvCxnSpPr>
          <p:nvPr/>
        </p:nvCxnSpPr>
        <p:spPr bwMode="auto">
          <a:xfrm>
            <a:off x="2124075" y="831850"/>
            <a:ext cx="396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19" name="Rectangle 379"/>
          <p:cNvSpPr>
            <a:spLocks noChangeArrowheads="1"/>
          </p:cNvSpPr>
          <p:nvPr/>
        </p:nvSpPr>
        <p:spPr bwMode="auto">
          <a:xfrm>
            <a:off x="8502650" y="841375"/>
            <a:ext cx="250825" cy="50323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_tradnl" sz="1400">
              <a:latin typeface="Calibri" pitchFamily="34" charset="0"/>
            </a:endParaRPr>
          </a:p>
        </p:txBody>
      </p:sp>
      <p:cxnSp>
        <p:nvCxnSpPr>
          <p:cNvPr id="21520" name="AutoShape 383"/>
          <p:cNvCxnSpPr>
            <a:cxnSpLocks noChangeShapeType="1"/>
            <a:stCxn id="21513" idx="3"/>
            <a:endCxn id="21519" idx="1"/>
          </p:cNvCxnSpPr>
          <p:nvPr/>
        </p:nvCxnSpPr>
        <p:spPr bwMode="auto">
          <a:xfrm>
            <a:off x="6659563" y="1082675"/>
            <a:ext cx="1843087" cy="11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21" name="Line 412"/>
          <p:cNvSpPr>
            <a:spLocks noChangeShapeType="1"/>
          </p:cNvSpPr>
          <p:nvPr/>
        </p:nvSpPr>
        <p:spPr bwMode="auto">
          <a:xfrm>
            <a:off x="3833813" y="247015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tIns="90000" anchor="ctr"/>
          <a:lstStyle/>
          <a:p>
            <a:endParaRPr lang="es-ES"/>
          </a:p>
        </p:txBody>
      </p:sp>
      <p:sp>
        <p:nvSpPr>
          <p:cNvPr id="21522" name="Line 413"/>
          <p:cNvSpPr>
            <a:spLocks noChangeShapeType="1"/>
          </p:cNvSpPr>
          <p:nvPr/>
        </p:nvSpPr>
        <p:spPr bwMode="auto">
          <a:xfrm>
            <a:off x="5330825" y="24685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tIns="90000" anchor="ctr"/>
          <a:lstStyle/>
          <a:p>
            <a:endParaRPr lang="es-ES"/>
          </a:p>
        </p:txBody>
      </p:sp>
      <p:sp>
        <p:nvSpPr>
          <p:cNvPr id="21523" name="Line 414"/>
          <p:cNvSpPr>
            <a:spLocks noChangeShapeType="1"/>
          </p:cNvSpPr>
          <p:nvPr/>
        </p:nvSpPr>
        <p:spPr bwMode="auto">
          <a:xfrm>
            <a:off x="6886575" y="247015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tIns="90000" anchor="ctr"/>
          <a:lstStyle/>
          <a:p>
            <a:endParaRPr lang="es-ES"/>
          </a:p>
        </p:txBody>
      </p:sp>
      <p:sp>
        <p:nvSpPr>
          <p:cNvPr id="21524" name="Line 415"/>
          <p:cNvSpPr>
            <a:spLocks noChangeShapeType="1"/>
          </p:cNvSpPr>
          <p:nvPr/>
        </p:nvSpPr>
        <p:spPr bwMode="auto">
          <a:xfrm>
            <a:off x="2312988" y="2463800"/>
            <a:ext cx="4570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tIns="90000" anchor="ctr"/>
          <a:lstStyle/>
          <a:p>
            <a:endParaRPr lang="es-ES"/>
          </a:p>
        </p:txBody>
      </p:sp>
      <p:sp>
        <p:nvSpPr>
          <p:cNvPr id="21525" name="Line 416"/>
          <p:cNvSpPr>
            <a:spLocks noChangeShapeType="1"/>
          </p:cNvSpPr>
          <p:nvPr/>
        </p:nvSpPr>
        <p:spPr bwMode="auto">
          <a:xfrm>
            <a:off x="2319338" y="2473325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tIns="90000" anchor="ctr"/>
          <a:lstStyle/>
          <a:p>
            <a:endParaRPr lang="es-ES"/>
          </a:p>
        </p:txBody>
      </p:sp>
      <p:sp>
        <p:nvSpPr>
          <p:cNvPr id="21526" name="Line 418"/>
          <p:cNvSpPr>
            <a:spLocks noChangeShapeType="1"/>
          </p:cNvSpPr>
          <p:nvPr/>
        </p:nvSpPr>
        <p:spPr bwMode="auto">
          <a:xfrm>
            <a:off x="4619625" y="2243138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1527" name="Text Box 419"/>
          <p:cNvSpPr txBox="1">
            <a:spLocks noChangeArrowheads="1"/>
          </p:cNvSpPr>
          <p:nvPr/>
        </p:nvSpPr>
        <p:spPr bwMode="auto">
          <a:xfrm>
            <a:off x="3856038" y="1908175"/>
            <a:ext cx="1392237" cy="3079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Objetivo general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28" name="Text Box 420"/>
          <p:cNvSpPr txBox="1">
            <a:spLocks noChangeArrowheads="1"/>
          </p:cNvSpPr>
          <p:nvPr/>
        </p:nvSpPr>
        <p:spPr bwMode="auto">
          <a:xfrm>
            <a:off x="85725" y="481013"/>
            <a:ext cx="2182813" cy="3079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chemeClr val="bg1"/>
                </a:solidFill>
                <a:latin typeface="Calibri" pitchFamily="34" charset="0"/>
              </a:rPr>
              <a:t>Autoevaluación</a:t>
            </a:r>
            <a:endParaRPr lang="es-ES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29" name="Text Box 421"/>
          <p:cNvSpPr txBox="1">
            <a:spLocks noChangeArrowheads="1"/>
          </p:cNvSpPr>
          <p:nvPr/>
        </p:nvSpPr>
        <p:spPr bwMode="auto">
          <a:xfrm>
            <a:off x="82550" y="846138"/>
            <a:ext cx="1104900" cy="3079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Fortalezas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30" name="Text Box 422"/>
          <p:cNvSpPr txBox="1">
            <a:spLocks noChangeArrowheads="1"/>
          </p:cNvSpPr>
          <p:nvPr/>
        </p:nvSpPr>
        <p:spPr bwMode="auto">
          <a:xfrm>
            <a:off x="1201738" y="846138"/>
            <a:ext cx="1066800" cy="3079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Problemas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21531" name="AutoShape 424"/>
          <p:cNvCxnSpPr>
            <a:cxnSpLocks noChangeShapeType="1"/>
          </p:cNvCxnSpPr>
          <p:nvPr/>
        </p:nvCxnSpPr>
        <p:spPr bwMode="auto">
          <a:xfrm flipV="1">
            <a:off x="7435850" y="3049588"/>
            <a:ext cx="1079500" cy="1587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32" name="AutoShape 425"/>
          <p:cNvCxnSpPr>
            <a:cxnSpLocks noChangeShapeType="1"/>
          </p:cNvCxnSpPr>
          <p:nvPr/>
        </p:nvCxnSpPr>
        <p:spPr bwMode="auto">
          <a:xfrm flipV="1">
            <a:off x="7466013" y="3933825"/>
            <a:ext cx="1042987" cy="1588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33" name="AutoShape 426"/>
          <p:cNvCxnSpPr>
            <a:cxnSpLocks noChangeShapeType="1"/>
          </p:cNvCxnSpPr>
          <p:nvPr/>
        </p:nvCxnSpPr>
        <p:spPr bwMode="auto">
          <a:xfrm flipV="1">
            <a:off x="7434263" y="4724400"/>
            <a:ext cx="1079500" cy="1588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34" name="AutoShape 427"/>
          <p:cNvCxnSpPr>
            <a:cxnSpLocks noChangeShapeType="1"/>
          </p:cNvCxnSpPr>
          <p:nvPr/>
        </p:nvCxnSpPr>
        <p:spPr bwMode="auto">
          <a:xfrm flipV="1">
            <a:off x="7493000" y="5589588"/>
            <a:ext cx="1008063" cy="1587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35" name="Oval 337"/>
          <p:cNvSpPr>
            <a:spLocks noChangeArrowheads="1"/>
          </p:cNvSpPr>
          <p:nvPr/>
        </p:nvSpPr>
        <p:spPr bwMode="auto">
          <a:xfrm>
            <a:off x="4427538" y="3032125"/>
            <a:ext cx="179387" cy="179388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 b="1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36" name="Oval 338"/>
          <p:cNvSpPr>
            <a:spLocks noChangeArrowheads="1"/>
          </p:cNvSpPr>
          <p:nvPr/>
        </p:nvSpPr>
        <p:spPr bwMode="auto">
          <a:xfrm>
            <a:off x="4446588" y="5637213"/>
            <a:ext cx="179387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37" name="Oval 339"/>
          <p:cNvSpPr>
            <a:spLocks noChangeArrowheads="1"/>
          </p:cNvSpPr>
          <p:nvPr/>
        </p:nvSpPr>
        <p:spPr bwMode="auto">
          <a:xfrm>
            <a:off x="4460875" y="4719638"/>
            <a:ext cx="179388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38" name="Oval 340"/>
          <p:cNvSpPr>
            <a:spLocks noChangeArrowheads="1"/>
          </p:cNvSpPr>
          <p:nvPr/>
        </p:nvSpPr>
        <p:spPr bwMode="auto">
          <a:xfrm>
            <a:off x="4460875" y="3910013"/>
            <a:ext cx="179388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21539" name="AutoShape 341"/>
          <p:cNvCxnSpPr>
            <a:cxnSpLocks noChangeShapeType="1"/>
            <a:endCxn id="21535" idx="2"/>
          </p:cNvCxnSpPr>
          <p:nvPr/>
        </p:nvCxnSpPr>
        <p:spPr bwMode="auto">
          <a:xfrm>
            <a:off x="4260850" y="3121025"/>
            <a:ext cx="155575" cy="1588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40" name="AutoShape 342"/>
          <p:cNvCxnSpPr>
            <a:cxnSpLocks noChangeShapeType="1"/>
            <a:stCxn id="21535" idx="6"/>
          </p:cNvCxnSpPr>
          <p:nvPr/>
        </p:nvCxnSpPr>
        <p:spPr bwMode="auto">
          <a:xfrm flipV="1">
            <a:off x="4618038" y="3121025"/>
            <a:ext cx="141287" cy="1588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41" name="AutoShape 343"/>
          <p:cNvCxnSpPr>
            <a:cxnSpLocks noChangeShapeType="1"/>
            <a:endCxn id="21538" idx="2"/>
          </p:cNvCxnSpPr>
          <p:nvPr/>
        </p:nvCxnSpPr>
        <p:spPr bwMode="auto">
          <a:xfrm>
            <a:off x="4329113" y="4000500"/>
            <a:ext cx="120650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42" name="AutoShape 344"/>
          <p:cNvCxnSpPr>
            <a:cxnSpLocks noChangeShapeType="1"/>
            <a:stCxn id="21538" idx="6"/>
          </p:cNvCxnSpPr>
          <p:nvPr/>
        </p:nvCxnSpPr>
        <p:spPr bwMode="auto">
          <a:xfrm>
            <a:off x="4651375" y="4000500"/>
            <a:ext cx="106363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43" name="AutoShape 345"/>
          <p:cNvCxnSpPr>
            <a:cxnSpLocks noChangeShapeType="1"/>
            <a:endCxn id="21537" idx="2"/>
          </p:cNvCxnSpPr>
          <p:nvPr/>
        </p:nvCxnSpPr>
        <p:spPr bwMode="auto">
          <a:xfrm>
            <a:off x="4284663" y="4806950"/>
            <a:ext cx="165100" cy="31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44" name="AutoShape 346"/>
          <p:cNvCxnSpPr>
            <a:cxnSpLocks noChangeShapeType="1"/>
            <a:stCxn id="21537" idx="6"/>
          </p:cNvCxnSpPr>
          <p:nvPr/>
        </p:nvCxnSpPr>
        <p:spPr bwMode="auto">
          <a:xfrm flipV="1">
            <a:off x="4651375" y="4806950"/>
            <a:ext cx="150813" cy="31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45" name="AutoShape 347"/>
          <p:cNvCxnSpPr>
            <a:cxnSpLocks noChangeShapeType="1"/>
            <a:endCxn id="21536" idx="2"/>
          </p:cNvCxnSpPr>
          <p:nvPr/>
        </p:nvCxnSpPr>
        <p:spPr bwMode="auto">
          <a:xfrm flipV="1">
            <a:off x="4349750" y="5727700"/>
            <a:ext cx="85725" cy="1588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46" name="AutoShape 348"/>
          <p:cNvCxnSpPr>
            <a:cxnSpLocks noChangeShapeType="1"/>
            <a:stCxn id="21536" idx="6"/>
          </p:cNvCxnSpPr>
          <p:nvPr/>
        </p:nvCxnSpPr>
        <p:spPr bwMode="auto">
          <a:xfrm>
            <a:off x="4637088" y="5727700"/>
            <a:ext cx="76200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sp>
        <p:nvSpPr>
          <p:cNvPr id="21547" name="Text Box 204"/>
          <p:cNvSpPr txBox="1">
            <a:spLocks noChangeArrowheads="1"/>
          </p:cNvSpPr>
          <p:nvPr/>
        </p:nvSpPr>
        <p:spPr bwMode="auto">
          <a:xfrm>
            <a:off x="6497638" y="3738563"/>
            <a:ext cx="11620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Metas</a:t>
            </a:r>
            <a:endParaRPr lang="es-MX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académicas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48" name="Text Box 206"/>
          <p:cNvSpPr txBox="1">
            <a:spLocks noChangeArrowheads="1"/>
          </p:cNvSpPr>
          <p:nvPr/>
        </p:nvSpPr>
        <p:spPr bwMode="auto">
          <a:xfrm>
            <a:off x="6553200" y="4538663"/>
            <a:ext cx="10731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Acciones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articuladas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49" name="Text Box 208"/>
          <p:cNvSpPr txBox="1">
            <a:spLocks noChangeArrowheads="1"/>
          </p:cNvSpPr>
          <p:nvPr/>
        </p:nvSpPr>
        <p:spPr bwMode="auto">
          <a:xfrm>
            <a:off x="6478588" y="5359400"/>
            <a:ext cx="1220787" cy="762000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Recursos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justificados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y priorizados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50" name="Text Box 216"/>
          <p:cNvSpPr txBox="1">
            <a:spLocks noChangeArrowheads="1"/>
          </p:cNvSpPr>
          <p:nvPr/>
        </p:nvSpPr>
        <p:spPr bwMode="auto">
          <a:xfrm>
            <a:off x="4716463" y="2725738"/>
            <a:ext cx="1295400" cy="792162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s-MX" sz="1000" b="1">
                <a:solidFill>
                  <a:schemeClr val="bg1"/>
                </a:solidFill>
                <a:latin typeface="Calibri" pitchFamily="34" charset="0"/>
              </a:rPr>
              <a:t>OP</a:t>
            </a:r>
          </a:p>
          <a:p>
            <a:pPr algn="ctr">
              <a:lnSpc>
                <a:spcPct val="80000"/>
              </a:lnSpc>
            </a:pPr>
            <a:r>
              <a:rPr lang="es-MX" sz="1000" b="1">
                <a:solidFill>
                  <a:schemeClr val="bg1"/>
                </a:solidFill>
                <a:latin typeface="Calibri" pitchFamily="34" charset="0"/>
              </a:rPr>
              <a:t>Incremento de la competitividad de los PE de TSU y LIC</a:t>
            </a:r>
            <a:endParaRPr lang="es-ES" sz="10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51" name="Text Box 218"/>
          <p:cNvSpPr txBox="1">
            <a:spLocks noChangeArrowheads="1"/>
          </p:cNvSpPr>
          <p:nvPr/>
        </p:nvSpPr>
        <p:spPr bwMode="auto">
          <a:xfrm>
            <a:off x="4857750" y="4572000"/>
            <a:ext cx="10731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Acciones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articuladas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52" name="Text Box 219"/>
          <p:cNvSpPr txBox="1">
            <a:spLocks noChangeArrowheads="1"/>
          </p:cNvSpPr>
          <p:nvPr/>
        </p:nvSpPr>
        <p:spPr bwMode="auto">
          <a:xfrm>
            <a:off x="4756150" y="5360988"/>
            <a:ext cx="1220788" cy="762000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Recursos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justificados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y priorizados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53" name="Text Box 217"/>
          <p:cNvSpPr txBox="1">
            <a:spLocks noChangeArrowheads="1"/>
          </p:cNvSpPr>
          <p:nvPr/>
        </p:nvSpPr>
        <p:spPr bwMode="auto">
          <a:xfrm>
            <a:off x="4779963" y="3738563"/>
            <a:ext cx="11620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Metas</a:t>
            </a:r>
            <a:endParaRPr lang="es-MX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académicas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21554" name="AutoShape 221"/>
          <p:cNvCxnSpPr>
            <a:cxnSpLocks noChangeShapeType="1"/>
            <a:stCxn id="21550" idx="2"/>
            <a:endCxn id="21553" idx="0"/>
          </p:cNvCxnSpPr>
          <p:nvPr/>
        </p:nvCxnSpPr>
        <p:spPr bwMode="auto">
          <a:xfrm flipH="1">
            <a:off x="5360988" y="3533775"/>
            <a:ext cx="3175" cy="188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55" name="AutoShape 222"/>
          <p:cNvCxnSpPr>
            <a:cxnSpLocks noChangeShapeType="1"/>
            <a:stCxn id="21553" idx="2"/>
            <a:endCxn id="21551" idx="0"/>
          </p:cNvCxnSpPr>
          <p:nvPr/>
        </p:nvCxnSpPr>
        <p:spPr bwMode="auto">
          <a:xfrm rot="16200000" flipH="1">
            <a:off x="5235576" y="4413250"/>
            <a:ext cx="284162" cy="33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56" name="AutoShape 223"/>
          <p:cNvCxnSpPr>
            <a:cxnSpLocks noChangeShapeType="1"/>
            <a:stCxn id="21552" idx="0"/>
            <a:endCxn id="21551" idx="2"/>
          </p:cNvCxnSpPr>
          <p:nvPr/>
        </p:nvCxnSpPr>
        <p:spPr bwMode="auto">
          <a:xfrm rot="5400000" flipH="1" flipV="1">
            <a:off x="5260975" y="5227638"/>
            <a:ext cx="239713" cy="26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57" name="AutoShape 224"/>
          <p:cNvCxnSpPr>
            <a:cxnSpLocks noChangeShapeType="1"/>
            <a:stCxn id="21549" idx="0"/>
            <a:endCxn id="21548" idx="2"/>
          </p:cNvCxnSpPr>
          <p:nvPr/>
        </p:nvCxnSpPr>
        <p:spPr bwMode="auto">
          <a:xfrm flipV="1">
            <a:off x="7089775" y="5103813"/>
            <a:ext cx="0" cy="2397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58" name="AutoShape 227"/>
          <p:cNvCxnSpPr>
            <a:cxnSpLocks noChangeShapeType="1"/>
            <a:stCxn id="21547" idx="2"/>
            <a:endCxn id="21548" idx="0"/>
          </p:cNvCxnSpPr>
          <p:nvPr/>
        </p:nvCxnSpPr>
        <p:spPr bwMode="auto">
          <a:xfrm>
            <a:off x="7078663" y="4303713"/>
            <a:ext cx="11112" cy="2190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59" name="Oval 233"/>
          <p:cNvSpPr>
            <a:spLocks noChangeArrowheads="1"/>
          </p:cNvSpPr>
          <p:nvPr/>
        </p:nvSpPr>
        <p:spPr bwMode="auto">
          <a:xfrm>
            <a:off x="6132513" y="3028950"/>
            <a:ext cx="179387" cy="179388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 b="1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60" name="Oval 237"/>
          <p:cNvSpPr>
            <a:spLocks noChangeArrowheads="1"/>
          </p:cNvSpPr>
          <p:nvPr/>
        </p:nvSpPr>
        <p:spPr bwMode="auto">
          <a:xfrm>
            <a:off x="6116638" y="5649913"/>
            <a:ext cx="179387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61" name="Oval 238"/>
          <p:cNvSpPr>
            <a:spLocks noChangeArrowheads="1"/>
          </p:cNvSpPr>
          <p:nvPr/>
        </p:nvSpPr>
        <p:spPr bwMode="auto">
          <a:xfrm>
            <a:off x="6143625" y="4725988"/>
            <a:ext cx="179388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62" name="Oval 239"/>
          <p:cNvSpPr>
            <a:spLocks noChangeArrowheads="1"/>
          </p:cNvSpPr>
          <p:nvPr/>
        </p:nvSpPr>
        <p:spPr bwMode="auto">
          <a:xfrm>
            <a:off x="6132513" y="3922713"/>
            <a:ext cx="179387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21563" name="AutoShape 247"/>
          <p:cNvCxnSpPr>
            <a:cxnSpLocks noChangeShapeType="1"/>
            <a:stCxn id="21550" idx="3"/>
            <a:endCxn id="21559" idx="2"/>
          </p:cNvCxnSpPr>
          <p:nvPr/>
        </p:nvCxnSpPr>
        <p:spPr bwMode="auto">
          <a:xfrm flipV="1">
            <a:off x="6027738" y="3119438"/>
            <a:ext cx="93662" cy="31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64" name="AutoShape 248"/>
          <p:cNvCxnSpPr>
            <a:cxnSpLocks noChangeShapeType="1"/>
            <a:stCxn id="21559" idx="6"/>
            <a:endCxn id="21602" idx="1"/>
          </p:cNvCxnSpPr>
          <p:nvPr/>
        </p:nvCxnSpPr>
        <p:spPr bwMode="auto">
          <a:xfrm>
            <a:off x="6323013" y="3119438"/>
            <a:ext cx="160337" cy="31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65" name="AutoShape 251"/>
          <p:cNvCxnSpPr>
            <a:cxnSpLocks noChangeShapeType="1"/>
            <a:stCxn id="21553" idx="3"/>
            <a:endCxn id="21562" idx="2"/>
          </p:cNvCxnSpPr>
          <p:nvPr/>
        </p:nvCxnSpPr>
        <p:spPr bwMode="auto">
          <a:xfrm>
            <a:off x="5957888" y="4013200"/>
            <a:ext cx="163512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66" name="AutoShape 252"/>
          <p:cNvCxnSpPr>
            <a:cxnSpLocks noChangeShapeType="1"/>
            <a:stCxn id="21562" idx="6"/>
            <a:endCxn id="21547" idx="1"/>
          </p:cNvCxnSpPr>
          <p:nvPr/>
        </p:nvCxnSpPr>
        <p:spPr bwMode="auto">
          <a:xfrm>
            <a:off x="6323013" y="4013200"/>
            <a:ext cx="158750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67" name="AutoShape 253"/>
          <p:cNvCxnSpPr>
            <a:cxnSpLocks noChangeShapeType="1"/>
            <a:stCxn id="21551" idx="3"/>
            <a:endCxn id="21561" idx="2"/>
          </p:cNvCxnSpPr>
          <p:nvPr/>
        </p:nvCxnSpPr>
        <p:spPr bwMode="auto">
          <a:xfrm flipV="1">
            <a:off x="5930900" y="4816475"/>
            <a:ext cx="212725" cy="30163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68" name="AutoShape 254"/>
          <p:cNvCxnSpPr>
            <a:cxnSpLocks noChangeShapeType="1"/>
            <a:stCxn id="21561" idx="6"/>
            <a:endCxn id="21548" idx="1"/>
          </p:cNvCxnSpPr>
          <p:nvPr/>
        </p:nvCxnSpPr>
        <p:spPr bwMode="auto">
          <a:xfrm flipV="1">
            <a:off x="6334125" y="4813300"/>
            <a:ext cx="203200" cy="31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69" name="AutoShape 255"/>
          <p:cNvCxnSpPr>
            <a:cxnSpLocks noChangeShapeType="1"/>
            <a:stCxn id="21552" idx="3"/>
            <a:endCxn id="21560" idx="2"/>
          </p:cNvCxnSpPr>
          <p:nvPr/>
        </p:nvCxnSpPr>
        <p:spPr bwMode="auto">
          <a:xfrm flipV="1">
            <a:off x="5992813" y="5740400"/>
            <a:ext cx="112712" cy="1588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70" name="AutoShape 256"/>
          <p:cNvCxnSpPr>
            <a:cxnSpLocks noChangeShapeType="1"/>
            <a:stCxn id="21560" idx="6"/>
            <a:endCxn id="21549" idx="1"/>
          </p:cNvCxnSpPr>
          <p:nvPr/>
        </p:nvCxnSpPr>
        <p:spPr bwMode="auto">
          <a:xfrm>
            <a:off x="6307138" y="5740400"/>
            <a:ext cx="155575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grpSp>
        <p:nvGrpSpPr>
          <p:cNvPr id="21571" name="Group 263"/>
          <p:cNvGrpSpPr>
            <a:grpSpLocks/>
          </p:cNvGrpSpPr>
          <p:nvPr/>
        </p:nvGrpSpPr>
        <p:grpSpPr bwMode="auto">
          <a:xfrm>
            <a:off x="6499225" y="2724150"/>
            <a:ext cx="1168400" cy="793750"/>
            <a:chOff x="3096" y="2231"/>
            <a:chExt cx="688" cy="347"/>
          </a:xfrm>
        </p:grpSpPr>
        <p:sp>
          <p:nvSpPr>
            <p:cNvPr id="21602" name="Text Box 264"/>
            <p:cNvSpPr txBox="1">
              <a:spLocks noChangeArrowheads="1"/>
            </p:cNvSpPr>
            <p:nvPr/>
          </p:nvSpPr>
          <p:spPr bwMode="auto">
            <a:xfrm>
              <a:off x="3096" y="2232"/>
              <a:ext cx="688" cy="346"/>
            </a:xfrm>
            <a:prstGeom prst="rect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3366FF"/>
                </a:gs>
              </a:gsLst>
              <a:lin ang="0" scaled="1"/>
            </a:gradFill>
            <a:ln w="317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s-MX" sz="1400" b="1">
                  <a:solidFill>
                    <a:schemeClr val="bg1"/>
                  </a:solidFill>
                  <a:latin typeface="Calibri" pitchFamily="34" charset="0"/>
                </a:rPr>
                <a:t>OP</a:t>
              </a:r>
            </a:p>
            <a:p>
              <a:pPr algn="ctr">
                <a:lnSpc>
                  <a:spcPct val="80000"/>
                </a:lnSpc>
              </a:pPr>
              <a:r>
                <a:rPr lang="es-MX" sz="1000" b="1">
                  <a:solidFill>
                    <a:schemeClr val="bg1"/>
                  </a:solidFill>
                  <a:latin typeface="Calibri" pitchFamily="34" charset="0"/>
                </a:rPr>
                <a:t>Apoyo a los PE de posgrado reconocidos por el PNPC</a:t>
              </a:r>
              <a:endParaRPr lang="es-ES" sz="10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1603" name="Rectangle 265"/>
            <p:cNvSpPr>
              <a:spLocks noChangeArrowheads="1"/>
            </p:cNvSpPr>
            <p:nvPr/>
          </p:nvSpPr>
          <p:spPr bwMode="auto">
            <a:xfrm>
              <a:off x="3427" y="2231"/>
              <a:ext cx="272" cy="46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_tradnl" sz="1400">
                <a:latin typeface="Calibri" pitchFamily="34" charset="0"/>
              </a:endParaRPr>
            </a:p>
          </p:txBody>
        </p:sp>
      </p:grpSp>
      <p:sp>
        <p:nvSpPr>
          <p:cNvPr id="21572" name="Text Box 292"/>
          <p:cNvSpPr txBox="1">
            <a:spLocks noChangeArrowheads="1"/>
          </p:cNvSpPr>
          <p:nvPr/>
        </p:nvSpPr>
        <p:spPr bwMode="auto">
          <a:xfrm>
            <a:off x="3165475" y="3751263"/>
            <a:ext cx="11620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Metas</a:t>
            </a:r>
            <a:endParaRPr lang="es-MX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académicas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73" name="Text Box 293"/>
          <p:cNvSpPr txBox="1">
            <a:spLocks noChangeArrowheads="1"/>
          </p:cNvSpPr>
          <p:nvPr/>
        </p:nvSpPr>
        <p:spPr bwMode="auto">
          <a:xfrm>
            <a:off x="3209925" y="4557713"/>
            <a:ext cx="10731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Acciones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articuladas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74" name="Text Box 294"/>
          <p:cNvSpPr txBox="1">
            <a:spLocks noChangeArrowheads="1"/>
          </p:cNvSpPr>
          <p:nvPr/>
        </p:nvSpPr>
        <p:spPr bwMode="auto">
          <a:xfrm>
            <a:off x="3135313" y="5372100"/>
            <a:ext cx="1220787" cy="762000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Recursos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justificados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y priorizados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75" name="Text Box 295"/>
          <p:cNvSpPr txBox="1">
            <a:spLocks noChangeArrowheads="1"/>
          </p:cNvSpPr>
          <p:nvPr/>
        </p:nvSpPr>
        <p:spPr bwMode="auto">
          <a:xfrm>
            <a:off x="1258888" y="2732088"/>
            <a:ext cx="1495425" cy="792162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000" b="1">
                <a:solidFill>
                  <a:schemeClr val="bg1"/>
                </a:solidFill>
                <a:latin typeface="Calibri" pitchFamily="34" charset="0"/>
              </a:rPr>
              <a:t>OP </a:t>
            </a:r>
            <a:r>
              <a:rPr lang="es-MX" sz="1000">
                <a:solidFill>
                  <a:schemeClr val="bg1"/>
                </a:solidFill>
                <a:latin typeface="Calibri" pitchFamily="34" charset="0"/>
              </a:rPr>
              <a:t>*</a:t>
            </a:r>
            <a:endParaRPr lang="es-MX" sz="1000" b="1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s-MX" sz="1000" b="1">
                <a:solidFill>
                  <a:schemeClr val="bg1"/>
                </a:solidFill>
                <a:latin typeface="Calibri" pitchFamily="34" charset="0"/>
              </a:rPr>
              <a:t>Desarrollo de los CA y Fortalecimiento de la planta académica</a:t>
            </a:r>
            <a:endParaRPr lang="es-ES" sz="10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76" name="Text Box 296"/>
          <p:cNvSpPr txBox="1">
            <a:spLocks noChangeArrowheads="1"/>
          </p:cNvSpPr>
          <p:nvPr/>
        </p:nvSpPr>
        <p:spPr bwMode="auto">
          <a:xfrm>
            <a:off x="1420813" y="3751263"/>
            <a:ext cx="11620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Metas</a:t>
            </a:r>
            <a:endParaRPr lang="es-MX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académicas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77" name="Text Box 297"/>
          <p:cNvSpPr txBox="1">
            <a:spLocks noChangeArrowheads="1"/>
          </p:cNvSpPr>
          <p:nvPr/>
        </p:nvSpPr>
        <p:spPr bwMode="auto">
          <a:xfrm>
            <a:off x="1458913" y="4557713"/>
            <a:ext cx="1073150" cy="5492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Acciones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articuladas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78" name="Text Box 298"/>
          <p:cNvSpPr txBox="1">
            <a:spLocks noChangeArrowheads="1"/>
          </p:cNvSpPr>
          <p:nvPr/>
        </p:nvSpPr>
        <p:spPr bwMode="auto">
          <a:xfrm>
            <a:off x="1376363" y="5373688"/>
            <a:ext cx="1220787" cy="762000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Recursos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justificados </a:t>
            </a:r>
          </a:p>
          <a:p>
            <a:pPr algn="ctr"/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y priorizados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21579" name="AutoShape 228"/>
          <p:cNvCxnSpPr>
            <a:cxnSpLocks noChangeShapeType="1"/>
            <a:stCxn id="21602" idx="2"/>
            <a:endCxn id="21547" idx="0"/>
          </p:cNvCxnSpPr>
          <p:nvPr/>
        </p:nvCxnSpPr>
        <p:spPr bwMode="auto">
          <a:xfrm flipH="1">
            <a:off x="7078663" y="3533775"/>
            <a:ext cx="4762" cy="188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80" name="AutoShape 299"/>
          <p:cNvCxnSpPr>
            <a:cxnSpLocks noChangeShapeType="1"/>
            <a:stCxn id="21575" idx="2"/>
            <a:endCxn id="21576" idx="0"/>
          </p:cNvCxnSpPr>
          <p:nvPr/>
        </p:nvCxnSpPr>
        <p:spPr bwMode="auto">
          <a:xfrm flipH="1">
            <a:off x="2001838" y="3540125"/>
            <a:ext cx="4762" cy="1952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81" name="AutoShape 300"/>
          <p:cNvCxnSpPr>
            <a:cxnSpLocks noChangeShapeType="1"/>
            <a:stCxn id="21576" idx="2"/>
            <a:endCxn id="21577" idx="0"/>
          </p:cNvCxnSpPr>
          <p:nvPr/>
        </p:nvCxnSpPr>
        <p:spPr bwMode="auto">
          <a:xfrm flipH="1">
            <a:off x="1995488" y="4316413"/>
            <a:ext cx="6350" cy="225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82" name="AutoShape 301"/>
          <p:cNvCxnSpPr>
            <a:cxnSpLocks noChangeShapeType="1"/>
            <a:stCxn id="21578" idx="0"/>
            <a:endCxn id="21577" idx="2"/>
          </p:cNvCxnSpPr>
          <p:nvPr/>
        </p:nvCxnSpPr>
        <p:spPr bwMode="auto">
          <a:xfrm flipV="1">
            <a:off x="1987550" y="5122863"/>
            <a:ext cx="7938" cy="234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83" name="AutoShape 302"/>
          <p:cNvCxnSpPr>
            <a:cxnSpLocks noChangeShapeType="1"/>
            <a:stCxn id="21574" idx="0"/>
            <a:endCxn id="21573" idx="2"/>
          </p:cNvCxnSpPr>
          <p:nvPr/>
        </p:nvCxnSpPr>
        <p:spPr bwMode="auto">
          <a:xfrm flipV="1">
            <a:off x="3746500" y="5122863"/>
            <a:ext cx="0" cy="2333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84" name="AutoShape 303"/>
          <p:cNvCxnSpPr>
            <a:cxnSpLocks noChangeShapeType="1"/>
            <a:stCxn id="21572" idx="2"/>
            <a:endCxn id="21573" idx="0"/>
          </p:cNvCxnSpPr>
          <p:nvPr/>
        </p:nvCxnSpPr>
        <p:spPr bwMode="auto">
          <a:xfrm>
            <a:off x="3746500" y="4316413"/>
            <a:ext cx="0" cy="225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85" name="Oval 308"/>
          <p:cNvSpPr>
            <a:spLocks noChangeArrowheads="1"/>
          </p:cNvSpPr>
          <p:nvPr/>
        </p:nvSpPr>
        <p:spPr bwMode="auto">
          <a:xfrm>
            <a:off x="2878138" y="3038475"/>
            <a:ext cx="179387" cy="179388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 b="1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86" name="Oval 312"/>
          <p:cNvSpPr>
            <a:spLocks noChangeArrowheads="1"/>
          </p:cNvSpPr>
          <p:nvPr/>
        </p:nvSpPr>
        <p:spPr bwMode="auto">
          <a:xfrm>
            <a:off x="2743200" y="5678488"/>
            <a:ext cx="179388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587" name="Oval 313"/>
          <p:cNvSpPr>
            <a:spLocks noChangeArrowheads="1"/>
          </p:cNvSpPr>
          <p:nvPr/>
        </p:nvSpPr>
        <p:spPr bwMode="auto">
          <a:xfrm>
            <a:off x="2776538" y="4745038"/>
            <a:ext cx="179387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21588" name="AutoShape 321"/>
          <p:cNvCxnSpPr>
            <a:cxnSpLocks noChangeShapeType="1"/>
            <a:stCxn id="21575" idx="3"/>
            <a:endCxn id="21585" idx="2"/>
          </p:cNvCxnSpPr>
          <p:nvPr/>
        </p:nvCxnSpPr>
        <p:spPr bwMode="auto">
          <a:xfrm>
            <a:off x="2770188" y="3128963"/>
            <a:ext cx="96837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89" name="AutoShape 322"/>
          <p:cNvCxnSpPr>
            <a:cxnSpLocks noChangeShapeType="1"/>
            <a:stCxn id="21585" idx="6"/>
            <a:endCxn id="21600" idx="1"/>
          </p:cNvCxnSpPr>
          <p:nvPr/>
        </p:nvCxnSpPr>
        <p:spPr bwMode="auto">
          <a:xfrm>
            <a:off x="3068638" y="3128963"/>
            <a:ext cx="119062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90" name="AutoShape 324"/>
          <p:cNvCxnSpPr>
            <a:cxnSpLocks noChangeShapeType="1"/>
            <a:stCxn id="21576" idx="3"/>
            <a:endCxn id="21598" idx="2"/>
          </p:cNvCxnSpPr>
          <p:nvPr/>
        </p:nvCxnSpPr>
        <p:spPr bwMode="auto">
          <a:xfrm>
            <a:off x="2598738" y="4025900"/>
            <a:ext cx="166687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91" name="AutoShape 325"/>
          <p:cNvCxnSpPr>
            <a:cxnSpLocks noChangeShapeType="1"/>
            <a:stCxn id="21598" idx="6"/>
            <a:endCxn id="21572" idx="1"/>
          </p:cNvCxnSpPr>
          <p:nvPr/>
        </p:nvCxnSpPr>
        <p:spPr bwMode="auto">
          <a:xfrm>
            <a:off x="2967038" y="4025900"/>
            <a:ext cx="182562" cy="0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92" name="AutoShape 326"/>
          <p:cNvCxnSpPr>
            <a:cxnSpLocks noChangeShapeType="1"/>
            <a:stCxn id="21577" idx="3"/>
            <a:endCxn id="21587" idx="2"/>
          </p:cNvCxnSpPr>
          <p:nvPr/>
        </p:nvCxnSpPr>
        <p:spPr bwMode="auto">
          <a:xfrm>
            <a:off x="2547938" y="4832350"/>
            <a:ext cx="217487" cy="31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93" name="AutoShape 327"/>
          <p:cNvCxnSpPr>
            <a:cxnSpLocks noChangeShapeType="1"/>
            <a:stCxn id="21587" idx="6"/>
            <a:endCxn id="21573" idx="1"/>
          </p:cNvCxnSpPr>
          <p:nvPr/>
        </p:nvCxnSpPr>
        <p:spPr bwMode="auto">
          <a:xfrm flipV="1">
            <a:off x="2967038" y="4832350"/>
            <a:ext cx="227012" cy="31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94" name="AutoShape 328"/>
          <p:cNvCxnSpPr>
            <a:cxnSpLocks noChangeShapeType="1"/>
            <a:stCxn id="21578" idx="3"/>
            <a:endCxn id="21586" idx="2"/>
          </p:cNvCxnSpPr>
          <p:nvPr/>
        </p:nvCxnSpPr>
        <p:spPr bwMode="auto">
          <a:xfrm>
            <a:off x="2613025" y="5754688"/>
            <a:ext cx="119063" cy="14287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21595" name="AutoShape 329"/>
          <p:cNvCxnSpPr>
            <a:cxnSpLocks noChangeShapeType="1"/>
            <a:stCxn id="21586" idx="6"/>
            <a:endCxn id="21574" idx="1"/>
          </p:cNvCxnSpPr>
          <p:nvPr/>
        </p:nvCxnSpPr>
        <p:spPr bwMode="auto">
          <a:xfrm flipV="1">
            <a:off x="2933700" y="5753100"/>
            <a:ext cx="185738" cy="15875"/>
          </a:xfrm>
          <a:prstGeom prst="straightConnector1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</p:spPr>
      </p:cxnSp>
      <p:grpSp>
        <p:nvGrpSpPr>
          <p:cNvPr id="21596" name="Group 334"/>
          <p:cNvGrpSpPr>
            <a:grpSpLocks/>
          </p:cNvGrpSpPr>
          <p:nvPr/>
        </p:nvGrpSpPr>
        <p:grpSpPr bwMode="auto">
          <a:xfrm>
            <a:off x="3203575" y="2730500"/>
            <a:ext cx="1092200" cy="793750"/>
            <a:chOff x="3096" y="2231"/>
            <a:chExt cx="688" cy="347"/>
          </a:xfrm>
        </p:grpSpPr>
        <p:sp>
          <p:nvSpPr>
            <p:cNvPr id="21600" name="Text Box 335"/>
            <p:cNvSpPr txBox="1">
              <a:spLocks noChangeArrowheads="1"/>
            </p:cNvSpPr>
            <p:nvPr/>
          </p:nvSpPr>
          <p:spPr bwMode="auto">
            <a:xfrm>
              <a:off x="3096" y="2232"/>
              <a:ext cx="688" cy="346"/>
            </a:xfrm>
            <a:prstGeom prst="rect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3366FF"/>
                </a:gs>
              </a:gsLst>
              <a:lin ang="0" scaled="1"/>
            </a:gradFill>
            <a:ln w="317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s-MX" sz="1400" b="1">
                  <a:solidFill>
                    <a:schemeClr val="bg1"/>
                  </a:solidFill>
                  <a:latin typeface="Calibri" pitchFamily="34" charset="0"/>
                </a:rPr>
                <a:t>OP</a:t>
              </a:r>
            </a:p>
            <a:p>
              <a:pPr algn="ctr">
                <a:lnSpc>
                  <a:spcPct val="80000"/>
                </a:lnSpc>
              </a:pPr>
              <a:r>
                <a:rPr lang="es-MX" sz="1000" b="1">
                  <a:solidFill>
                    <a:schemeClr val="bg1"/>
                  </a:solidFill>
                  <a:latin typeface="Calibri" pitchFamily="34" charset="0"/>
                </a:rPr>
                <a:t>Atención a los estudiantes</a:t>
              </a:r>
              <a:endParaRPr lang="es-ES" sz="10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1601" name="Rectangle 336"/>
            <p:cNvSpPr>
              <a:spLocks noChangeArrowheads="1"/>
            </p:cNvSpPr>
            <p:nvPr/>
          </p:nvSpPr>
          <p:spPr bwMode="auto">
            <a:xfrm>
              <a:off x="3427" y="2231"/>
              <a:ext cx="272" cy="46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_tradnl" sz="1400">
                <a:latin typeface="Calibri" pitchFamily="34" charset="0"/>
              </a:endParaRPr>
            </a:p>
          </p:txBody>
        </p:sp>
      </p:grpSp>
      <p:cxnSp>
        <p:nvCxnSpPr>
          <p:cNvPr id="21597" name="AutoShape 304"/>
          <p:cNvCxnSpPr>
            <a:cxnSpLocks noChangeShapeType="1"/>
            <a:stCxn id="21600" idx="2"/>
            <a:endCxn id="21572" idx="0"/>
          </p:cNvCxnSpPr>
          <p:nvPr/>
        </p:nvCxnSpPr>
        <p:spPr bwMode="auto">
          <a:xfrm flipH="1">
            <a:off x="3746500" y="3540125"/>
            <a:ext cx="3175" cy="1952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98" name="Oval 314"/>
          <p:cNvSpPr>
            <a:spLocks noChangeArrowheads="1"/>
          </p:cNvSpPr>
          <p:nvPr/>
        </p:nvSpPr>
        <p:spPr bwMode="auto">
          <a:xfrm>
            <a:off x="2776538" y="3935413"/>
            <a:ext cx="179387" cy="179387"/>
          </a:xfrm>
          <a:prstGeom prst="ellipse">
            <a:avLst/>
          </a:prstGeom>
          <a:gradFill rotWithShape="0">
            <a:gsLst>
              <a:gs pos="0">
                <a:srgbClr val="6699FF"/>
              </a:gs>
              <a:gs pos="100000">
                <a:srgbClr val="3366FF"/>
              </a:gs>
            </a:gsLst>
            <a:lin ang="0" scaled="1"/>
          </a:gradFill>
          <a:ln w="22225" algn="ctr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es-MX" sz="1400">
                <a:solidFill>
                  <a:schemeClr val="bg1"/>
                </a:solidFill>
                <a:latin typeface="Calibri" pitchFamily="34" charset="0"/>
              </a:rPr>
              <a:t>+</a:t>
            </a:r>
            <a:endParaRPr lang="es-ES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21599" name="AutoShape 332"/>
          <p:cNvCxnSpPr>
            <a:cxnSpLocks noChangeShapeType="1"/>
          </p:cNvCxnSpPr>
          <p:nvPr/>
        </p:nvCxnSpPr>
        <p:spPr bwMode="auto">
          <a:xfrm rot="16200000" flipH="1">
            <a:off x="4382294" y="1367632"/>
            <a:ext cx="30797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93"/>
          <p:cNvSpPr>
            <a:spLocks noChangeArrowheads="1"/>
          </p:cNvSpPr>
          <p:nvPr/>
        </p:nvSpPr>
        <p:spPr bwMode="auto">
          <a:xfrm>
            <a:off x="1285875" y="1928813"/>
            <a:ext cx="7858125" cy="4143375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endParaRPr lang="es-ES_tradnl" sz="1400">
              <a:latin typeface="Calibri" pitchFamily="34" charset="0"/>
            </a:endParaRPr>
          </a:p>
        </p:txBody>
      </p:sp>
      <p:sp>
        <p:nvSpPr>
          <p:cNvPr id="22531" name="Rectangle 286"/>
          <p:cNvSpPr>
            <a:spLocks noChangeArrowheads="1"/>
          </p:cNvSpPr>
          <p:nvPr/>
        </p:nvSpPr>
        <p:spPr bwMode="auto">
          <a:xfrm>
            <a:off x="1214438" y="1214438"/>
            <a:ext cx="7929562" cy="785812"/>
          </a:xfrm>
          <a:prstGeom prst="rect">
            <a:avLst/>
          </a:prstGeom>
          <a:solidFill>
            <a:schemeClr val="bg1">
              <a:alpha val="10196"/>
            </a:schemeClr>
          </a:solidFill>
          <a:ln w="3175" algn="ctr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s-MX" sz="1600">
                <a:solidFill>
                  <a:srgbClr val="000000"/>
                </a:solidFill>
                <a:latin typeface="Calibri" pitchFamily="34" charset="0"/>
              </a:rPr>
              <a:t>Documento en el que se consigna el resultado del proceso de actualización de la planeación y programación de la gestión para 2007. </a:t>
            </a:r>
            <a:r>
              <a:rPr lang="es-ES" sz="1600">
                <a:solidFill>
                  <a:srgbClr val="000000"/>
                </a:solidFill>
                <a:latin typeface="Calibri" pitchFamily="34" charset="0"/>
              </a:rPr>
              <a:t>Contenido máximo de 51 cuartillas</a:t>
            </a:r>
            <a:r>
              <a:rPr lang="es-ES" sz="1400">
                <a:solidFill>
                  <a:srgbClr val="000000"/>
                </a:solidFill>
                <a:latin typeface="Calibri" pitchFamily="34" charset="0"/>
              </a:rPr>
              <a:t>.</a:t>
            </a:r>
            <a:endParaRPr lang="es-ES" sz="1400">
              <a:latin typeface="Calibri" pitchFamily="34" charset="0"/>
            </a:endParaRPr>
          </a:p>
        </p:txBody>
      </p:sp>
      <p:sp>
        <p:nvSpPr>
          <p:cNvPr id="22532" name="Rectangle 287"/>
          <p:cNvSpPr>
            <a:spLocks noChangeArrowheads="1"/>
          </p:cNvSpPr>
          <p:nvPr/>
        </p:nvSpPr>
        <p:spPr bwMode="auto">
          <a:xfrm>
            <a:off x="1214438" y="2143125"/>
            <a:ext cx="7929562" cy="4064000"/>
          </a:xfrm>
          <a:prstGeom prst="rect">
            <a:avLst/>
          </a:prstGeom>
          <a:solidFill>
            <a:schemeClr val="bg1">
              <a:alpha val="10196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</a:pPr>
            <a:r>
              <a:rPr lang="es-MX" b="1">
                <a:solidFill>
                  <a:srgbClr val="000000"/>
                </a:solidFill>
                <a:latin typeface="Calibri" pitchFamily="34" charset="0"/>
              </a:rPr>
              <a:t>Contenido del ProGES 2007</a:t>
            </a:r>
          </a:p>
          <a:p>
            <a:pPr marL="457200" indent="-457200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  <a:buFontTx/>
              <a:buAutoNum type="romanUcPeriod"/>
            </a:pPr>
            <a:r>
              <a:rPr lang="es-MX">
                <a:solidFill>
                  <a:srgbClr val="000000"/>
                </a:solidFill>
                <a:latin typeface="Calibri" pitchFamily="34" charset="0"/>
              </a:rPr>
              <a:t>Descripción del proceso llevado a cabo para actualizar el ProGES. (máximo 1 cuartilla)</a:t>
            </a:r>
          </a:p>
          <a:p>
            <a:pPr marL="457200" indent="-457200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  <a:buFontTx/>
              <a:buAutoNum type="romanUcPeriod"/>
            </a:pPr>
            <a:r>
              <a:rPr lang="es-MX">
                <a:solidFill>
                  <a:srgbClr val="000000"/>
                </a:solidFill>
                <a:latin typeface="Calibri" pitchFamily="34" charset="0"/>
              </a:rPr>
              <a:t>Octava autoevaluación y seguimiento de la gestión institucional. (6 cuartillas)</a:t>
            </a:r>
          </a:p>
          <a:p>
            <a:pPr marL="457200" indent="-457200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  <a:buFontTx/>
              <a:buAutoNum type="romanUcPeriod"/>
            </a:pPr>
            <a:r>
              <a:rPr lang="es-MX">
                <a:latin typeface="Calibri" pitchFamily="34" charset="0"/>
              </a:rPr>
              <a:t>Actualización de la planeación de la gestión. (4 cuartillas)</a:t>
            </a:r>
          </a:p>
          <a:p>
            <a:pPr marL="457200" indent="-457200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  <a:buFontTx/>
              <a:buAutoNum type="romanUcPeriod"/>
            </a:pPr>
            <a:r>
              <a:rPr lang="es-MX">
                <a:latin typeface="Calibri" pitchFamily="34" charset="0"/>
              </a:rPr>
              <a:t>Formulación y calendarización de proyectos del ProGES. (máximo 12 cuartillas cada uno)</a:t>
            </a:r>
          </a:p>
          <a:p>
            <a:pPr marL="457200" indent="-457200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  <a:buFontTx/>
              <a:buAutoNum type="romanUcPeriod"/>
            </a:pPr>
            <a:r>
              <a:rPr lang="it-IT">
                <a:latin typeface="Calibri" pitchFamily="34" charset="0"/>
              </a:rPr>
              <a:t>Consistencia interna del  ProGES. (2 cuartillas)</a:t>
            </a:r>
          </a:p>
          <a:p>
            <a:pPr marL="457200" indent="-457200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  <a:buFontTx/>
              <a:buAutoNum type="romanUcPeriod"/>
            </a:pPr>
            <a:r>
              <a:rPr lang="es-ES">
                <a:latin typeface="Calibri" pitchFamily="34" charset="0"/>
              </a:rPr>
              <a:t>Conclusiones. (1 cuartilla)</a:t>
            </a:r>
            <a:endParaRPr lang="es-MX" sz="1600" b="1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35000"/>
              </a:spcBef>
              <a:spcAft>
                <a:spcPct val="15000"/>
              </a:spcAft>
            </a:pPr>
            <a:endParaRPr lang="es-ES" sz="1600" b="1">
              <a:latin typeface="Calibri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14688" y="357188"/>
            <a:ext cx="5786437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solidFill>
                  <a:srgbClr val="FEA620"/>
                </a:solidFill>
                <a:latin typeface="+mj-lt"/>
              </a:rPr>
              <a:t>Programa de Fortalecimiento de la Gestión Institucional (</a:t>
            </a:r>
            <a:r>
              <a:rPr lang="es-MX" sz="2400" b="1" dirty="0" err="1">
                <a:solidFill>
                  <a:srgbClr val="FEA620"/>
                </a:solidFill>
                <a:latin typeface="+mj-lt"/>
              </a:rPr>
              <a:t>ProGES</a:t>
            </a:r>
            <a:r>
              <a:rPr lang="es-MX" sz="2400" b="1" dirty="0">
                <a:solidFill>
                  <a:srgbClr val="FEA620"/>
                </a:solidFill>
                <a:latin typeface="+mj-lt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lora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679450"/>
            <a:ext cx="7570787" cy="567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331913" y="1762125"/>
            <a:ext cx="72009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EA620"/>
              </a:buClr>
              <a:buFontTx/>
              <a:buChar char="•"/>
            </a:pPr>
            <a:r>
              <a:rPr lang="es-MX">
                <a:latin typeface="Calibri" pitchFamily="34" charset="0"/>
              </a:rPr>
              <a:t>Surgir de un diagnóstico de la capacidad física instalada actualmente y tener como referente un Plan Maestro (Rector) de construcciones.</a:t>
            </a:r>
          </a:p>
          <a:p>
            <a:pPr lvl="4" algn="just">
              <a:buClr>
                <a:srgbClr val="FEA620"/>
              </a:buClr>
              <a:buFontTx/>
              <a:buChar char="•"/>
            </a:pPr>
            <a:endParaRPr lang="es-MX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Tx/>
              <a:buChar char="•"/>
            </a:pPr>
            <a:r>
              <a:rPr lang="es-MX">
                <a:latin typeface="Calibri" pitchFamily="34" charset="0"/>
              </a:rPr>
              <a:t>Explicar su prioridad con base en las necesidades de las DES y de la institución (no presentar diversas obras con la misma prioridad). La prioridad también deberá sustentarse en el objetivo de cerrar brechas de calidad entre las DES.</a:t>
            </a:r>
          </a:p>
          <a:p>
            <a:pPr lvl="4" algn="just">
              <a:buClr>
                <a:srgbClr val="FEA620"/>
              </a:buClr>
              <a:buFontTx/>
              <a:buChar char="•"/>
            </a:pPr>
            <a:endParaRPr lang="es-MX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Tx/>
              <a:buChar char="•"/>
            </a:pPr>
            <a:r>
              <a:rPr lang="es-MX">
                <a:latin typeface="Calibri" pitchFamily="34" charset="0"/>
              </a:rPr>
              <a:t>Contener una justificación académica por cada obra, explicando su uso, además de su relación con las metas compromiso de las DES y de la institución.</a:t>
            </a:r>
          </a:p>
          <a:p>
            <a:pPr algn="just">
              <a:buClr>
                <a:srgbClr val="FEA620"/>
              </a:buClr>
              <a:buFontTx/>
              <a:buChar char="•"/>
            </a:pPr>
            <a:endParaRPr lang="es-MX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Tx/>
              <a:buChar char="•"/>
            </a:pPr>
            <a:r>
              <a:rPr lang="es-MX">
                <a:latin typeface="Calibri" pitchFamily="34" charset="0"/>
              </a:rPr>
              <a:t>Incluir para cada obra el anteproyecto de construcción con información sobre la superficie a construir, costo por metro cuadrado, costo total de la obra, análisis costo-beneficio e impacto académico, así como otros detalles que permitan una adecuada evaluación.</a:t>
            </a:r>
          </a:p>
        </p:txBody>
      </p:sp>
      <p:sp>
        <p:nvSpPr>
          <p:cNvPr id="248835" name="Rectangle 3"/>
          <p:cNvSpPr>
            <a:spLocks noChangeArrowheads="1"/>
          </p:cNvSpPr>
          <p:nvPr/>
        </p:nvSpPr>
        <p:spPr bwMode="auto">
          <a:xfrm>
            <a:off x="1143000" y="652463"/>
            <a:ext cx="75438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srgbClr val="FEA620"/>
                </a:solidFill>
                <a:latin typeface="+mj-lt"/>
              </a:rPr>
              <a:t> Requisitos para la elaboración del proyecto para la construcción y adecuación de espacios físicos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500" y="428625"/>
            <a:ext cx="585787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dirty="0">
                <a:solidFill>
                  <a:srgbClr val="FEA620"/>
                </a:solidFill>
                <a:latin typeface="+mj-lt"/>
              </a:rPr>
              <a:t>Consideraciones para el proyecto de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dirty="0">
                <a:solidFill>
                  <a:srgbClr val="FEA620"/>
                </a:solidFill>
                <a:latin typeface="+mj-lt"/>
              </a:rPr>
              <a:t>creación de la nueva oferta educativa</a:t>
            </a:r>
            <a:endParaRPr lang="en-US" sz="2400" dirty="0">
              <a:solidFill>
                <a:srgbClr val="FEA620"/>
              </a:solidFill>
              <a:latin typeface="+mj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43000" y="1285875"/>
            <a:ext cx="7500938" cy="5562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0" indent="-266700" algn="just" fontAlgn="auto">
              <a:spcBef>
                <a:spcPct val="25000"/>
              </a:spcBef>
              <a:spcAft>
                <a:spcPts val="0"/>
              </a:spcAft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Con base en la información con que cuenta la Universidad y los estudios realizados, se deberá considerar para el análisis los siguientes aspectos:</a:t>
            </a:r>
          </a:p>
          <a:p>
            <a:pPr marL="266700" indent="-266700" algn="just" fontAlgn="auto">
              <a:spcBef>
                <a:spcPct val="25000"/>
              </a:spcBef>
              <a:spcAft>
                <a:spcPts val="0"/>
              </a:spcAft>
              <a:tabLst>
                <a:tab pos="85725" algn="l"/>
                <a:tab pos="355600" algn="l"/>
              </a:tabLst>
              <a:defRPr/>
            </a:pPr>
            <a:endParaRPr lang="es-MX" sz="1750" dirty="0">
              <a:latin typeface="+mn-lt"/>
            </a:endParaRP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Las áreas estratégicas de desarrollo regional.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Los estudios de factibilidad de la nueva oferta educativa.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La planta de profesores con la que se cuenta y la requerida para la nueva oferta educativa.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Condiciones de infraestructura física con que cuenta la institución y la requerida para atender la nueva oferta educativa.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Requerimientos de apoyos académicos.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Autorizaciones o compromisos con el aval de la COEPES respectiva para la creación de la nueva oferta.</a:t>
            </a:r>
          </a:p>
          <a:p>
            <a:pPr marL="801688" lvl="2" indent="-266700" algn="just" fontAlgn="auto">
              <a:spcBef>
                <a:spcPct val="25000"/>
              </a:spcBef>
              <a:spcAft>
                <a:spcPts val="0"/>
              </a:spcAft>
              <a:buClr>
                <a:srgbClr val="FEA620"/>
              </a:buClr>
              <a:buFont typeface="Arial" pitchFamily="34" charset="0"/>
              <a:buChar char="•"/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Otros.</a:t>
            </a:r>
          </a:p>
          <a:p>
            <a:pPr marL="266700" indent="-266700" algn="just" fontAlgn="auto">
              <a:spcBef>
                <a:spcPct val="25000"/>
              </a:spcBef>
              <a:spcAft>
                <a:spcPts val="0"/>
              </a:spcAft>
              <a:tabLst>
                <a:tab pos="85725" algn="l"/>
                <a:tab pos="355600" algn="l"/>
              </a:tabLst>
              <a:defRPr/>
            </a:pPr>
            <a:endParaRPr lang="es-MX" sz="1750" dirty="0">
              <a:latin typeface="+mn-lt"/>
            </a:endParaRPr>
          </a:p>
          <a:p>
            <a:pPr marL="266700" indent="-266700" algn="just" fontAlgn="auto">
              <a:spcBef>
                <a:spcPct val="25000"/>
              </a:spcBef>
              <a:spcAft>
                <a:spcPts val="0"/>
              </a:spcAft>
              <a:tabLst>
                <a:tab pos="85725" algn="l"/>
                <a:tab pos="355600" algn="l"/>
              </a:tabLst>
              <a:defRPr/>
            </a:pPr>
            <a:r>
              <a:rPr lang="es-MX" sz="1750" dirty="0">
                <a:latin typeface="+mn-lt"/>
              </a:rPr>
              <a:t>Para la formulación del proyecto para la nueva oferta educativa se deberá consultar la guía creada ex profeso.</a:t>
            </a:r>
          </a:p>
          <a:p>
            <a:pPr marL="266700" indent="-266700" algn="just" fontAlgn="auto">
              <a:spcBef>
                <a:spcPct val="25000"/>
              </a:spcBef>
              <a:spcAft>
                <a:spcPts val="0"/>
              </a:spcAft>
              <a:tabLst>
                <a:tab pos="85725" algn="l"/>
                <a:tab pos="355600" algn="l"/>
              </a:tabLst>
              <a:defRPr/>
            </a:pPr>
            <a:endParaRPr lang="es-MX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9388" y="3200400"/>
            <a:ext cx="1008062" cy="1100138"/>
          </a:xfrm>
          <a:prstGeom prst="rect">
            <a:avLst/>
          </a:prstGeom>
          <a:solidFill>
            <a:srgbClr val="FFFF66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Proyecto integral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346200" y="3540125"/>
            <a:ext cx="914400" cy="360363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Objetivo </a:t>
            </a:r>
          </a:p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general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90800" y="3556000"/>
            <a:ext cx="914400" cy="360363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Objetivo </a:t>
            </a:r>
          </a:p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particular 3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584450" y="4635500"/>
            <a:ext cx="914400" cy="360363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Objetivo </a:t>
            </a:r>
          </a:p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particular 4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598738" y="1339850"/>
            <a:ext cx="914400" cy="360363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Objetivo </a:t>
            </a:r>
          </a:p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particular 1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605088" y="2476500"/>
            <a:ext cx="914400" cy="360363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Objetivo </a:t>
            </a:r>
          </a:p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particular 2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425700" y="1524000"/>
            <a:ext cx="0" cy="32893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209800" y="3756025"/>
            <a:ext cx="431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oval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425700" y="4835525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oval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2425700" y="2676525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oval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425700" y="1524000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oval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1201738" y="3756025"/>
            <a:ext cx="2889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241800" y="2800350"/>
            <a:ext cx="576263" cy="287338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Meta 3.1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276725" y="3854450"/>
            <a:ext cx="512763" cy="287338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Meta 2007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4241800" y="3303588"/>
            <a:ext cx="576263" cy="287337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Meta 3.3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4238625" y="4360863"/>
            <a:ext cx="576263" cy="287337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Meta 3.4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851275" y="2952750"/>
            <a:ext cx="0" cy="157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851275" y="2951163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851275" y="3467100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851275" y="4022725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3851275" y="4535488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3563938" y="3756025"/>
            <a:ext cx="287337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5810250" y="3298825"/>
            <a:ext cx="576263" cy="287338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Acción 2007.1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5845175" y="4019550"/>
            <a:ext cx="512763" cy="287338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Acción 2007.3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810250" y="3659188"/>
            <a:ext cx="576263" cy="287337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Acción 2007.2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5807075" y="4408488"/>
            <a:ext cx="576263" cy="287337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Acción 2007.4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5256213" y="3471863"/>
            <a:ext cx="0" cy="106521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5256213" y="3468688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5256213" y="3817938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5256213" y="4189413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5256213" y="4543425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4968875" y="4014788"/>
            <a:ext cx="287338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7367588" y="3573463"/>
            <a:ext cx="1387475" cy="330200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Recursos 2007.3.1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7585075" y="4159250"/>
            <a:ext cx="947738" cy="287338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Recursos 2007.3.3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7566025" y="3887788"/>
            <a:ext cx="982663" cy="287337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Recursos 2007.3.2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7191375" y="4395788"/>
            <a:ext cx="1241425" cy="328612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</p:spPr>
        <p:txBody>
          <a:bodyPr wrap="none" tIns="90000" anchor="ctr"/>
          <a:lstStyle/>
          <a:p>
            <a:pPr algn="ctr">
              <a:tabLst>
                <a:tab pos="180975" algn="l"/>
                <a:tab pos="447675" algn="l"/>
              </a:tabLst>
            </a:pPr>
            <a:r>
              <a:rPr lang="es-MX" sz="1400" b="1">
                <a:latin typeface="Calibri" pitchFamily="34" charset="0"/>
              </a:rPr>
              <a:t>Recursos …</a:t>
            </a:r>
            <a:endParaRPr lang="es-ES" sz="1400" b="1">
              <a:latin typeface="Calibri" pitchFamily="34" charset="0"/>
            </a:endParaRPr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>
            <a:off x="7013575" y="3779838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39" name="Line 39"/>
          <p:cNvSpPr>
            <a:spLocks noChangeShapeType="1"/>
          </p:cNvSpPr>
          <p:nvPr/>
        </p:nvSpPr>
        <p:spPr bwMode="auto">
          <a:xfrm>
            <a:off x="7013575" y="4056063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>
            <a:off x="7013575" y="4327525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41" name="Line 41"/>
          <p:cNvSpPr>
            <a:spLocks noChangeShapeType="1"/>
          </p:cNvSpPr>
          <p:nvPr/>
        </p:nvSpPr>
        <p:spPr bwMode="auto">
          <a:xfrm>
            <a:off x="7013575" y="4568825"/>
            <a:ext cx="2159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diamond" w="med" len="med"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>
            <a:off x="6719888" y="4192588"/>
            <a:ext cx="287337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>
            <a:off x="7010400" y="3776663"/>
            <a:ext cx="0" cy="7921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tIns="90000" anchor="ctr"/>
          <a:lstStyle/>
          <a:p>
            <a:endParaRPr lang="es-ES"/>
          </a:p>
        </p:txBody>
      </p:sp>
      <p:sp>
        <p:nvSpPr>
          <p:cNvPr id="199724" name="Rectangle 44"/>
          <p:cNvSpPr>
            <a:spLocks noChangeArrowheads="1"/>
          </p:cNvSpPr>
          <p:nvPr/>
        </p:nvSpPr>
        <p:spPr bwMode="auto">
          <a:xfrm>
            <a:off x="2928938" y="404813"/>
            <a:ext cx="5903912" cy="503237"/>
          </a:xfrm>
          <a:prstGeom prst="rect">
            <a:avLst/>
          </a:prstGeom>
          <a:solidFill>
            <a:schemeClr val="bg1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tIns="9000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tabLst>
                <a:tab pos="180975" algn="l"/>
                <a:tab pos="447675" algn="l"/>
              </a:tabLst>
              <a:defRPr/>
            </a:pPr>
            <a:r>
              <a:rPr lang="es-MX" sz="2400" b="1" dirty="0">
                <a:solidFill>
                  <a:srgbClr val="FEA620"/>
                </a:solidFill>
                <a:latin typeface="+mj-lt"/>
              </a:rPr>
              <a:t>Estructura de un proyecto integral</a:t>
            </a:r>
            <a:endParaRPr lang="es-ES" sz="2400" b="1" dirty="0">
              <a:solidFill>
                <a:srgbClr val="FEA620"/>
              </a:solidFill>
              <a:latin typeface="+mj-lt"/>
            </a:endParaRPr>
          </a:p>
        </p:txBody>
      </p:sp>
      <p:grpSp>
        <p:nvGrpSpPr>
          <p:cNvPr id="25645" name="Group 45"/>
          <p:cNvGrpSpPr>
            <a:grpSpLocks/>
          </p:cNvGrpSpPr>
          <p:nvPr/>
        </p:nvGrpSpPr>
        <p:grpSpPr bwMode="auto">
          <a:xfrm>
            <a:off x="3557588" y="1339850"/>
            <a:ext cx="609600" cy="376238"/>
            <a:chOff x="2835" y="3828"/>
            <a:chExt cx="384" cy="237"/>
          </a:xfrm>
        </p:grpSpPr>
        <p:sp>
          <p:nvSpPr>
            <p:cNvPr id="25655" name="Line 46"/>
            <p:cNvSpPr>
              <a:spLocks noChangeShapeType="1"/>
            </p:cNvSpPr>
            <p:nvPr/>
          </p:nvSpPr>
          <p:spPr bwMode="auto">
            <a:xfrm>
              <a:off x="2835" y="3974"/>
              <a:ext cx="181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tIns="90000" anchor="ctr"/>
            <a:lstStyle/>
            <a:p>
              <a:endParaRPr lang="es-ES"/>
            </a:p>
          </p:txBody>
        </p:sp>
        <p:sp>
          <p:nvSpPr>
            <p:cNvPr id="25656" name="Line 47"/>
            <p:cNvSpPr>
              <a:spLocks noChangeShapeType="1"/>
            </p:cNvSpPr>
            <p:nvPr/>
          </p:nvSpPr>
          <p:spPr bwMode="auto">
            <a:xfrm>
              <a:off x="3016" y="3884"/>
              <a:ext cx="0" cy="18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tIns="90000" anchor="ctr"/>
            <a:lstStyle/>
            <a:p>
              <a:endParaRPr lang="es-ES"/>
            </a:p>
          </p:txBody>
        </p:sp>
        <p:sp>
          <p:nvSpPr>
            <p:cNvPr id="25657" name="Text Box 48"/>
            <p:cNvSpPr txBox="1">
              <a:spLocks noChangeArrowheads="1"/>
            </p:cNvSpPr>
            <p:nvPr/>
          </p:nvSpPr>
          <p:spPr bwMode="auto">
            <a:xfrm>
              <a:off x="2991" y="3828"/>
              <a:ext cx="228" cy="201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 tIns="90000">
              <a:spAutoFit/>
            </a:bodyPr>
            <a:lstStyle/>
            <a:p>
              <a:pPr algn="ctr">
                <a:tabLst>
                  <a:tab pos="180975" algn="l"/>
                  <a:tab pos="447675" algn="l"/>
                </a:tabLst>
              </a:pPr>
              <a:r>
                <a:rPr lang="es-MX" sz="1200">
                  <a:latin typeface="Calibri" pitchFamily="34" charset="0"/>
                </a:rPr>
                <a:t>…</a:t>
              </a:r>
              <a:endParaRPr lang="es-ES" sz="1200">
                <a:latin typeface="Calibri" pitchFamily="34" charset="0"/>
              </a:endParaRPr>
            </a:p>
          </p:txBody>
        </p:sp>
      </p:grpSp>
      <p:grpSp>
        <p:nvGrpSpPr>
          <p:cNvPr id="25646" name="Group 49"/>
          <p:cNvGrpSpPr>
            <a:grpSpLocks/>
          </p:cNvGrpSpPr>
          <p:nvPr/>
        </p:nvGrpSpPr>
        <p:grpSpPr bwMode="auto">
          <a:xfrm>
            <a:off x="3557588" y="2451100"/>
            <a:ext cx="609600" cy="376238"/>
            <a:chOff x="2835" y="3828"/>
            <a:chExt cx="384" cy="237"/>
          </a:xfrm>
        </p:grpSpPr>
        <p:sp>
          <p:nvSpPr>
            <p:cNvPr id="25652" name="Line 50"/>
            <p:cNvSpPr>
              <a:spLocks noChangeShapeType="1"/>
            </p:cNvSpPr>
            <p:nvPr/>
          </p:nvSpPr>
          <p:spPr bwMode="auto">
            <a:xfrm>
              <a:off x="2835" y="3974"/>
              <a:ext cx="181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tIns="90000" anchor="ctr"/>
            <a:lstStyle/>
            <a:p>
              <a:endParaRPr lang="es-ES"/>
            </a:p>
          </p:txBody>
        </p:sp>
        <p:sp>
          <p:nvSpPr>
            <p:cNvPr id="25653" name="Line 51"/>
            <p:cNvSpPr>
              <a:spLocks noChangeShapeType="1"/>
            </p:cNvSpPr>
            <p:nvPr/>
          </p:nvSpPr>
          <p:spPr bwMode="auto">
            <a:xfrm>
              <a:off x="3016" y="3884"/>
              <a:ext cx="0" cy="18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tIns="90000" anchor="ctr"/>
            <a:lstStyle/>
            <a:p>
              <a:endParaRPr lang="es-ES"/>
            </a:p>
          </p:txBody>
        </p:sp>
        <p:sp>
          <p:nvSpPr>
            <p:cNvPr id="25654" name="Text Box 52"/>
            <p:cNvSpPr txBox="1">
              <a:spLocks noChangeArrowheads="1"/>
            </p:cNvSpPr>
            <p:nvPr/>
          </p:nvSpPr>
          <p:spPr bwMode="auto">
            <a:xfrm>
              <a:off x="2991" y="3828"/>
              <a:ext cx="228" cy="201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 tIns="90000">
              <a:spAutoFit/>
            </a:bodyPr>
            <a:lstStyle/>
            <a:p>
              <a:pPr algn="ctr">
                <a:tabLst>
                  <a:tab pos="180975" algn="l"/>
                  <a:tab pos="447675" algn="l"/>
                </a:tabLst>
              </a:pPr>
              <a:r>
                <a:rPr lang="es-MX" sz="1200">
                  <a:latin typeface="Calibri" pitchFamily="34" charset="0"/>
                </a:rPr>
                <a:t>…</a:t>
              </a:r>
              <a:endParaRPr lang="es-ES" sz="1200">
                <a:latin typeface="Calibri" pitchFamily="34" charset="0"/>
              </a:endParaRPr>
            </a:p>
          </p:txBody>
        </p:sp>
      </p:grpSp>
      <p:grpSp>
        <p:nvGrpSpPr>
          <p:cNvPr id="25647" name="Group 53"/>
          <p:cNvGrpSpPr>
            <a:grpSpLocks/>
          </p:cNvGrpSpPr>
          <p:nvPr/>
        </p:nvGrpSpPr>
        <p:grpSpPr bwMode="auto">
          <a:xfrm>
            <a:off x="3557588" y="4649788"/>
            <a:ext cx="609600" cy="376237"/>
            <a:chOff x="2835" y="3828"/>
            <a:chExt cx="384" cy="237"/>
          </a:xfrm>
        </p:grpSpPr>
        <p:sp>
          <p:nvSpPr>
            <p:cNvPr id="25649" name="Line 54"/>
            <p:cNvSpPr>
              <a:spLocks noChangeShapeType="1"/>
            </p:cNvSpPr>
            <p:nvPr/>
          </p:nvSpPr>
          <p:spPr bwMode="auto">
            <a:xfrm>
              <a:off x="2835" y="3974"/>
              <a:ext cx="181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tIns="90000" anchor="ctr"/>
            <a:lstStyle/>
            <a:p>
              <a:endParaRPr lang="es-ES"/>
            </a:p>
          </p:txBody>
        </p:sp>
        <p:sp>
          <p:nvSpPr>
            <p:cNvPr id="25650" name="Line 55"/>
            <p:cNvSpPr>
              <a:spLocks noChangeShapeType="1"/>
            </p:cNvSpPr>
            <p:nvPr/>
          </p:nvSpPr>
          <p:spPr bwMode="auto">
            <a:xfrm>
              <a:off x="3016" y="3884"/>
              <a:ext cx="0" cy="18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tIns="90000" anchor="ctr"/>
            <a:lstStyle/>
            <a:p>
              <a:endParaRPr lang="es-ES"/>
            </a:p>
          </p:txBody>
        </p:sp>
        <p:sp>
          <p:nvSpPr>
            <p:cNvPr id="25651" name="Text Box 56"/>
            <p:cNvSpPr txBox="1">
              <a:spLocks noChangeArrowheads="1"/>
            </p:cNvSpPr>
            <p:nvPr/>
          </p:nvSpPr>
          <p:spPr bwMode="auto">
            <a:xfrm>
              <a:off x="2991" y="3828"/>
              <a:ext cx="228" cy="201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 tIns="90000">
              <a:spAutoFit/>
            </a:bodyPr>
            <a:lstStyle/>
            <a:p>
              <a:pPr algn="ctr">
                <a:tabLst>
                  <a:tab pos="180975" algn="l"/>
                  <a:tab pos="447675" algn="l"/>
                </a:tabLst>
              </a:pPr>
              <a:r>
                <a:rPr lang="es-MX" sz="1200">
                  <a:latin typeface="Calibri" pitchFamily="34" charset="0"/>
                </a:rPr>
                <a:t>…</a:t>
              </a:r>
              <a:endParaRPr lang="es-ES" sz="1200">
                <a:latin typeface="Calibri" pitchFamily="34" charset="0"/>
              </a:endParaRPr>
            </a:p>
          </p:txBody>
        </p:sp>
      </p:grpSp>
      <p:sp>
        <p:nvSpPr>
          <p:cNvPr id="25648" name="Text Box 57"/>
          <p:cNvSpPr txBox="1">
            <a:spLocks noChangeArrowheads="1"/>
          </p:cNvSpPr>
          <p:nvPr/>
        </p:nvSpPr>
        <p:spPr bwMode="auto">
          <a:xfrm>
            <a:off x="0" y="5876925"/>
            <a:ext cx="9144000" cy="4286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tIns="90000">
            <a:spAutoFit/>
          </a:bodyPr>
          <a:lstStyle/>
          <a:p>
            <a:pPr marL="177800" indent="-177800">
              <a:lnSpc>
                <a:spcPct val="80000"/>
              </a:lnSpc>
              <a:buFont typeface="Wingdings" pitchFamily="2" charset="2"/>
              <a:buNone/>
              <a:tabLst>
                <a:tab pos="180975" algn="l"/>
                <a:tab pos="447675" algn="l"/>
              </a:tabLst>
            </a:pPr>
            <a:r>
              <a:rPr lang="es-MX" sz="1200" i="1">
                <a:latin typeface="Calibri" pitchFamily="34" charset="0"/>
              </a:rPr>
              <a:t>El proyecto integral deberá contener como máximo </a:t>
            </a:r>
            <a:r>
              <a:rPr lang="es-MX" sz="1200" b="1" i="1">
                <a:latin typeface="Calibri" pitchFamily="34" charset="0"/>
              </a:rPr>
              <a:t>cuatro</a:t>
            </a:r>
            <a:r>
              <a:rPr lang="es-MX" sz="1200" i="1">
                <a:latin typeface="Calibri" pitchFamily="34" charset="0"/>
              </a:rPr>
              <a:t> objetivos particulares, </a:t>
            </a:r>
            <a:r>
              <a:rPr lang="es-MX" sz="1200" b="1" i="1">
                <a:latin typeface="Calibri" pitchFamily="34" charset="0"/>
              </a:rPr>
              <a:t>cuatro</a:t>
            </a:r>
            <a:r>
              <a:rPr lang="es-MX" sz="1200" i="1">
                <a:latin typeface="Calibri" pitchFamily="34" charset="0"/>
              </a:rPr>
              <a:t> metas académicas por objetivo particular y </a:t>
            </a:r>
            <a:r>
              <a:rPr lang="es-MX" sz="1200" b="1" i="1">
                <a:latin typeface="Calibri" pitchFamily="34" charset="0"/>
              </a:rPr>
              <a:t>cuatro</a:t>
            </a:r>
            <a:r>
              <a:rPr lang="es-MX" sz="1200" i="1">
                <a:latin typeface="Calibri" pitchFamily="34" charset="0"/>
              </a:rPr>
              <a:t> acciones articuladas por meta con sus respectivos recursos debidamente </a:t>
            </a:r>
            <a:r>
              <a:rPr lang="es-MX" sz="1200" b="1" i="1">
                <a:latin typeface="Calibri" pitchFamily="34" charset="0"/>
              </a:rPr>
              <a:t>justificados</a:t>
            </a:r>
            <a:r>
              <a:rPr lang="es-MX" sz="1200" i="1">
                <a:latin typeface="Calibri" pitchFamily="34" charset="0"/>
              </a:rPr>
              <a:t> y </a:t>
            </a:r>
            <a:r>
              <a:rPr lang="es-MX" sz="1200" b="1" i="1">
                <a:latin typeface="Calibri" pitchFamily="34" charset="0"/>
              </a:rPr>
              <a:t>priorizados</a:t>
            </a:r>
            <a:r>
              <a:rPr lang="es-MX" sz="1200" i="1">
                <a:latin typeface="Calibri" pitchFamily="34" charset="0"/>
              </a:rPr>
              <a:t>.</a:t>
            </a:r>
            <a:endParaRPr lang="es-ES" sz="1200" i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6"/>
          <p:cNvSpPr txBox="1">
            <a:spLocks noChangeArrowheads="1"/>
          </p:cNvSpPr>
          <p:nvPr/>
        </p:nvSpPr>
        <p:spPr bwMode="auto">
          <a:xfrm>
            <a:off x="1214438" y="1428750"/>
            <a:ext cx="74168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ES" sz="2400" b="1" dirty="0">
                <a:latin typeface="Calibri" pitchFamily="34" charset="0"/>
              </a:rPr>
              <a:t>Bibliotecas  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MX" sz="2400" dirty="0">
                <a:latin typeface="Calibri" pitchFamily="34" charset="0"/>
              </a:rPr>
              <a:t>Coordinación de Bibliotecas, CGA</a:t>
            </a:r>
          </a:p>
          <a:p>
            <a:pPr marL="631825" lvl="1" indent="-174625" algn="just">
              <a:buClr>
                <a:srgbClr val="FEA620"/>
              </a:buClr>
              <a:tabLst>
                <a:tab pos="174625" algn="l"/>
              </a:tabLst>
              <a:defRPr/>
            </a:pPr>
            <a:endParaRPr lang="es-ES" sz="2400" dirty="0">
              <a:latin typeface="Calibri" pitchFamily="34" charset="0"/>
            </a:endParaRPr>
          </a:p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MX" sz="2400" b="1" dirty="0">
                <a:latin typeface="Calibri" pitchFamily="34" charset="0"/>
              </a:rPr>
              <a:t>Innovación educativa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MX" sz="2400" dirty="0" err="1">
                <a:latin typeface="Calibri" pitchFamily="34" charset="0"/>
              </a:rPr>
              <a:t>Vicerrectoría</a:t>
            </a:r>
            <a:r>
              <a:rPr lang="es-MX" sz="2400" dirty="0">
                <a:latin typeface="Calibri" pitchFamily="34" charset="0"/>
              </a:rPr>
              <a:t> Ejecutiva, Coordinación General Académica, Coordinación de Innovación y Pregrado</a:t>
            </a:r>
          </a:p>
          <a:p>
            <a:pPr marL="631825" lvl="1" indent="-174625" algn="just">
              <a:buClr>
                <a:srgbClr val="FEA620"/>
              </a:buClr>
              <a:tabLst>
                <a:tab pos="174625" algn="l"/>
              </a:tabLst>
              <a:defRPr/>
            </a:pPr>
            <a:endParaRPr lang="es-MX" sz="2400" dirty="0">
              <a:latin typeface="Calibri" pitchFamily="34" charset="0"/>
            </a:endParaRPr>
          </a:p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MX" sz="2400" b="1" dirty="0">
                <a:latin typeface="Calibri" pitchFamily="34" charset="0"/>
              </a:rPr>
              <a:t>Difusión Científica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MX" sz="2400" dirty="0">
                <a:latin typeface="Calibri" pitchFamily="34" charset="0"/>
              </a:rPr>
              <a:t>Dirección General de Medios, Unidad Vinculación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endParaRPr lang="es-MX" sz="2400" dirty="0">
              <a:latin typeface="Calibri" pitchFamily="34" charset="0"/>
            </a:endParaRPr>
          </a:p>
          <a:p>
            <a:pPr marL="1746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MX" sz="2400" b="1" dirty="0">
                <a:latin typeface="Calibri" pitchFamily="34" charset="0"/>
              </a:rPr>
              <a:t>Internacionalización del perfil del egresado </a:t>
            </a:r>
            <a:r>
              <a:rPr lang="es-MX" sz="1600" b="1" dirty="0">
                <a:latin typeface="Calibri" pitchFamily="34" charset="0"/>
              </a:rPr>
              <a:t>(Movilidad estudiantes, profesores internacional y profesores </a:t>
            </a:r>
            <a:r>
              <a:rPr lang="es-MX" sz="1600" b="1" dirty="0" err="1">
                <a:latin typeface="Calibri" pitchFamily="34" charset="0"/>
              </a:rPr>
              <a:t>Filex</a:t>
            </a:r>
            <a:r>
              <a:rPr lang="es-ES" sz="1600" b="1" dirty="0">
                <a:latin typeface="Calibri" pitchFamily="34" charset="0"/>
              </a:rPr>
              <a:t>)</a:t>
            </a:r>
            <a:endParaRPr lang="es-MX" sz="2400" b="1" dirty="0">
              <a:latin typeface="Calibri" pitchFamily="34" charset="0"/>
            </a:endParaRP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  <a:defRPr/>
            </a:pPr>
            <a:r>
              <a:rPr lang="es-MX" sz="2400" dirty="0">
                <a:latin typeface="Calibri" pitchFamily="34" charset="0"/>
              </a:rPr>
              <a:t>Coordinación General de Internacionalización</a:t>
            </a:r>
          </a:p>
          <a:p>
            <a:pPr marL="174625" indent="-174625" algn="just">
              <a:buClr>
                <a:srgbClr val="9F0522"/>
              </a:buClr>
              <a:buFontTx/>
              <a:buChar char="•"/>
              <a:tabLst>
                <a:tab pos="174625" algn="l"/>
              </a:tabLst>
              <a:defRPr/>
            </a:pPr>
            <a:endParaRPr lang="es-ES" sz="2400" dirty="0">
              <a:latin typeface="Calibri" pitchFamily="34" charset="0"/>
            </a:endParaRPr>
          </a:p>
        </p:txBody>
      </p:sp>
      <p:sp>
        <p:nvSpPr>
          <p:cNvPr id="26627" name="Rectangle 7"/>
          <p:cNvSpPr>
            <a:spLocks noChangeArrowheads="1"/>
          </p:cNvSpPr>
          <p:nvPr/>
        </p:nvSpPr>
        <p:spPr bwMode="auto">
          <a:xfrm>
            <a:off x="1619250" y="652463"/>
            <a:ext cx="706755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2400">
                <a:solidFill>
                  <a:schemeClr val="bg2"/>
                </a:solidFill>
                <a:latin typeface="Calibri" pitchFamily="34" charset="0"/>
              </a:rPr>
              <a:t> </a:t>
            </a:r>
            <a:r>
              <a:rPr lang="es-ES" sz="2400" b="1">
                <a:solidFill>
                  <a:srgbClr val="FEA620"/>
                </a:solidFill>
                <a:latin typeface="Calibri" pitchFamily="34" charset="0"/>
              </a:rPr>
              <a:t>Proyectos ProGES</a:t>
            </a:r>
          </a:p>
          <a:p>
            <a:pPr algn="r"/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Problemas comunes de la DES</a:t>
            </a:r>
            <a:endParaRPr lang="es-ES" sz="2400" b="1">
              <a:solidFill>
                <a:srgbClr val="FEA62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6"/>
          <p:cNvSpPr txBox="1">
            <a:spLocks noChangeArrowheads="1"/>
          </p:cNvSpPr>
          <p:nvPr/>
        </p:nvSpPr>
        <p:spPr bwMode="auto">
          <a:xfrm>
            <a:off x="1331913" y="1785938"/>
            <a:ext cx="741680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ES" sz="2200" b="1">
                <a:latin typeface="Calibri" pitchFamily="34" charset="0"/>
              </a:rPr>
              <a:t>Rendición de cuentas y acceso a la información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MX" sz="2200">
                <a:latin typeface="Calibri" pitchFamily="34" charset="0"/>
              </a:rPr>
              <a:t>Coordinación de Transparencia y la Contraloría General </a:t>
            </a:r>
          </a:p>
          <a:p>
            <a:pPr marL="631825" lvl="1" indent="-174625" algn="just">
              <a:buClr>
                <a:srgbClr val="FEA620"/>
              </a:buClr>
              <a:tabLst>
                <a:tab pos="174625" algn="l"/>
              </a:tabLst>
            </a:pPr>
            <a:endParaRPr lang="es-ES" sz="2200">
              <a:latin typeface="Calibri" pitchFamily="34" charset="0"/>
            </a:endParaRPr>
          </a:p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MX" sz="2200" b="1">
                <a:latin typeface="Calibri" pitchFamily="34" charset="0"/>
              </a:rPr>
              <a:t>SIIAU – Módulo de Recursos Humanos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MX" sz="2200">
                <a:latin typeface="Calibri" pitchFamily="34" charset="0"/>
              </a:rPr>
              <a:t>Coordinación General de Tecnologías e Información y Coordinación General de Recursos Humanos</a:t>
            </a:r>
          </a:p>
          <a:p>
            <a:pPr marL="631825" lvl="1" indent="-174625" algn="just">
              <a:buClr>
                <a:srgbClr val="FEA620"/>
              </a:buClr>
              <a:tabLst>
                <a:tab pos="174625" algn="l"/>
              </a:tabLst>
            </a:pPr>
            <a:endParaRPr lang="es-MX" sz="2200">
              <a:latin typeface="Calibri" pitchFamily="34" charset="0"/>
            </a:endParaRPr>
          </a:p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MX" sz="2200" b="1">
                <a:latin typeface="Calibri" pitchFamily="34" charset="0"/>
              </a:rPr>
              <a:t>Actualización normativa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MX" sz="2200">
                <a:latin typeface="Calibri" pitchFamily="34" charset="0"/>
              </a:rPr>
              <a:t>Oficina del Abogado General </a:t>
            </a:r>
          </a:p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endParaRPr lang="es-MX" sz="2200" b="1">
              <a:latin typeface="Calibri" pitchFamily="34" charset="0"/>
            </a:endParaRPr>
          </a:p>
          <a:p>
            <a:pPr marL="174625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MX" sz="2200" b="1">
                <a:latin typeface="Calibri" pitchFamily="34" charset="0"/>
              </a:rPr>
              <a:t>Certificación de procesos</a:t>
            </a: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r>
              <a:rPr lang="es-MX" sz="2200">
                <a:latin typeface="Calibri" pitchFamily="34" charset="0"/>
              </a:rPr>
              <a:t>Vicerrectoría Ejecutiva y Coordinación General Administrativa</a:t>
            </a:r>
            <a:endParaRPr lang="es-ES" sz="2200">
              <a:latin typeface="Calibri" pitchFamily="34" charset="0"/>
            </a:endParaRPr>
          </a:p>
          <a:p>
            <a:pPr marL="631825" lvl="1" indent="-174625" algn="just">
              <a:buClr>
                <a:srgbClr val="FEA620"/>
              </a:buClr>
              <a:buFontTx/>
              <a:buChar char="•"/>
              <a:tabLst>
                <a:tab pos="174625" algn="l"/>
              </a:tabLst>
            </a:pPr>
            <a:endParaRPr lang="es-ES" sz="2200">
              <a:latin typeface="Calibri" pitchFamily="34" charset="0"/>
            </a:endParaRPr>
          </a:p>
          <a:p>
            <a:pPr marL="174625" indent="-174625" algn="just">
              <a:buClr>
                <a:srgbClr val="9F0522"/>
              </a:buClr>
              <a:buFontTx/>
              <a:buChar char="•"/>
              <a:tabLst>
                <a:tab pos="174625" algn="l"/>
              </a:tabLst>
            </a:pPr>
            <a:endParaRPr lang="es-ES" sz="2200">
              <a:latin typeface="Calibri" pitchFamily="34" charset="0"/>
            </a:endParaRPr>
          </a:p>
        </p:txBody>
      </p:sp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1619250" y="652463"/>
            <a:ext cx="706755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2400">
                <a:solidFill>
                  <a:schemeClr val="bg2"/>
                </a:solidFill>
                <a:latin typeface="Calibri" pitchFamily="34" charset="0"/>
              </a:rPr>
              <a:t> </a:t>
            </a:r>
            <a:r>
              <a:rPr lang="es-ES" sz="2400" b="1">
                <a:solidFill>
                  <a:srgbClr val="FEA620"/>
                </a:solidFill>
                <a:latin typeface="Calibri" pitchFamily="34" charset="0"/>
              </a:rPr>
              <a:t>Proyectos ProGES</a:t>
            </a:r>
          </a:p>
          <a:p>
            <a:pPr algn="r"/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Problemas comunes de la Gestión</a:t>
            </a:r>
            <a:endParaRPr lang="es-ES" sz="2400" b="1">
              <a:solidFill>
                <a:srgbClr val="FEA62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523" name="Group 59"/>
          <p:cNvGraphicFramePr>
            <a:graphicFrameLocks noGrp="1"/>
          </p:cNvGraphicFramePr>
          <p:nvPr>
            <p:ph/>
          </p:nvPr>
        </p:nvGraphicFramePr>
        <p:xfrm>
          <a:off x="1071563" y="1000125"/>
          <a:ext cx="7893075" cy="5252092"/>
        </p:xfrm>
        <a:graphic>
          <a:graphicData uri="http://schemas.openxmlformats.org/drawingml/2006/table">
            <a:tbl>
              <a:tblPr/>
              <a:tblGrid>
                <a:gridCol w="2199058"/>
                <a:gridCol w="2653120"/>
                <a:gridCol w="3040897"/>
              </a:tblGrid>
              <a:tr h="4746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caso de solicitar: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Especificar al menos: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Incluir en la justificación de los recursos.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07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Profesores visitantes</a:t>
                      </a:r>
                      <a:endParaRPr kumimoji="0" lang="es-ES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Número, CA al que se integrarán, línea de investigación y tiempo de estancia,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Identificación de la necesidad, objetivo de la visita, beneficiarios, resultados esperados.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Asistencia a congresos o similares</a:t>
                      </a:r>
                      <a:endParaRPr kumimoji="0" lang="es-ES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 de asistentes o ponentes. 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Relevancia del evento, relación con el área, beneficios.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Cursos</a:t>
                      </a:r>
                      <a:endParaRPr kumimoji="0" lang="es-ES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Tema, profesor, número estimado de asistentes, lugar.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 que atiende, beneficiarios.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Estancias</a:t>
                      </a:r>
                      <a:endParaRPr kumimoji="0" lang="es-E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Lugar, periodo, asistentes.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 que atiende, beneficiarios, impacto académico.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Eventos académicos en la IES</a:t>
                      </a:r>
                      <a:endParaRPr kumimoji="0" lang="es-E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Tipo de evento, número estimado de asistentes, lugar y fecha planeada.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Necesidades que atiende e impacto académico.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Suscripciones a revistas</a:t>
                      </a:r>
                      <a:endParaRPr kumimoji="0" lang="es-E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Nombre, tipo, periodicidad, nueva o renovación.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 que atiende, beneficiarios.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Suscripción a base de datos</a:t>
                      </a:r>
                      <a:endParaRPr kumimoji="0" lang="es-E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Nombre, nueva o renovación.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 que atiende, beneficiarios.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Movilidad</a:t>
                      </a:r>
                      <a:endParaRPr kumimoji="0" lang="es-E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Institución, número de participantes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 que atiende, beneficiarios, impacto académico.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Equipamiento de laboratorios o talleres</a:t>
                      </a:r>
                      <a:endParaRPr kumimoji="0" lang="es-E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Descripción general y cantidad del equipo principal.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 que atiende, beneficiarios, impacto académico.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Conectividad</a:t>
                      </a:r>
                      <a:endParaRPr kumimoji="0" lang="es-E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Descripción general y cantidad del equipo principal.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Necesidad que atiende, beneficiarios, impacto académico.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90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0524" name="Rectangle 60"/>
          <p:cNvSpPr>
            <a:spLocks noChangeArrowheads="1"/>
          </p:cNvSpPr>
          <p:nvPr/>
        </p:nvSpPr>
        <p:spPr bwMode="auto">
          <a:xfrm>
            <a:off x="1403350" y="357188"/>
            <a:ext cx="73834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srgbClr val="FEA620"/>
                </a:solidFill>
                <a:latin typeface="+mn-lt"/>
              </a:rPr>
              <a:t> </a:t>
            </a:r>
            <a:r>
              <a:rPr lang="es-ES" b="1" dirty="0">
                <a:solidFill>
                  <a:srgbClr val="FEA620"/>
                </a:solidFill>
                <a:latin typeface="+mj-lt"/>
              </a:rPr>
              <a:t>Orientaciones para describir los concepto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rgbClr val="FEA620"/>
                </a:solidFill>
                <a:latin typeface="+mj-lt"/>
              </a:rPr>
              <a:t>que requieren recursos en los proyectos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s-MX" sz="2400" smtClean="0">
                <a:solidFill>
                  <a:srgbClr val="FEA620"/>
                </a:solidFill>
              </a:rPr>
              <a:t>Entrega recepción</a:t>
            </a:r>
            <a:endParaRPr lang="es-ES" sz="2400" smtClean="0">
              <a:solidFill>
                <a:srgbClr val="FEA620"/>
              </a:solidFill>
            </a:endParaRPr>
          </a:p>
        </p:txBody>
      </p:sp>
      <p:sp>
        <p:nvSpPr>
          <p:cNvPr id="29699" name="3 Rectángulo"/>
          <p:cNvSpPr>
            <a:spLocks noChangeArrowheads="1"/>
          </p:cNvSpPr>
          <p:nvPr/>
        </p:nvSpPr>
        <p:spPr bwMode="auto">
          <a:xfrm>
            <a:off x="1285875" y="1428750"/>
            <a:ext cx="74295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>
                <a:latin typeface="Calibri" pitchFamily="34" charset="0"/>
              </a:rPr>
              <a:t>Los archivos de </a:t>
            </a:r>
            <a:r>
              <a:rPr lang="es-MX" sz="2000" b="1">
                <a:latin typeface="Calibri" pitchFamily="34" charset="0"/>
              </a:rPr>
              <a:t>texto</a:t>
            </a:r>
            <a:r>
              <a:rPr lang="es-MX" sz="2000">
                <a:latin typeface="Calibri" pitchFamily="34" charset="0"/>
              </a:rPr>
              <a:t> deben estar en formato </a:t>
            </a:r>
            <a:r>
              <a:rPr lang="es-MX" sz="2000" b="1">
                <a:latin typeface="Calibri" pitchFamily="34" charset="0"/>
              </a:rPr>
              <a:t>Word.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MX" sz="2000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 b="1">
                <a:latin typeface="Calibri" pitchFamily="34" charset="0"/>
              </a:rPr>
              <a:t>Todas las tablas </a:t>
            </a:r>
            <a:r>
              <a:rPr lang="es-MX" sz="2000">
                <a:latin typeface="Calibri" pitchFamily="34" charset="0"/>
              </a:rPr>
              <a:t>de </a:t>
            </a:r>
            <a:r>
              <a:rPr lang="es-MX" sz="2000" b="1">
                <a:latin typeface="Calibri" pitchFamily="34" charset="0"/>
              </a:rPr>
              <a:t>metas compromiso </a:t>
            </a:r>
            <a:r>
              <a:rPr lang="es-MX" sz="2000">
                <a:latin typeface="Calibri" pitchFamily="34" charset="0"/>
              </a:rPr>
              <a:t>y, en su caso, resumen del proyecto de construcción y adecuación de espacios físicos y de creación de nueva oferta educativa </a:t>
            </a:r>
            <a:r>
              <a:rPr lang="es-MX" sz="2000" b="1">
                <a:latin typeface="Calibri" pitchFamily="34" charset="0"/>
              </a:rPr>
              <a:t>deben presentarse en Excel. 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MX" sz="2000" b="1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>
                <a:latin typeface="Calibri" pitchFamily="34" charset="0"/>
              </a:rPr>
              <a:t>Los </a:t>
            </a:r>
            <a:r>
              <a:rPr lang="es-MX" sz="2000" b="1">
                <a:latin typeface="Calibri" pitchFamily="34" charset="0"/>
              </a:rPr>
              <a:t>proyectos integrales </a:t>
            </a:r>
            <a:r>
              <a:rPr lang="es-MX" sz="2000">
                <a:latin typeface="Calibri" pitchFamily="34" charset="0"/>
              </a:rPr>
              <a:t>deben presentarse en el</a:t>
            </a:r>
            <a:r>
              <a:rPr lang="es-MX" sz="2000" b="1">
                <a:latin typeface="Calibri" pitchFamily="34" charset="0"/>
              </a:rPr>
              <a:t> formato access.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MX" sz="2000" b="1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 b="1">
                <a:latin typeface="Calibri" pitchFamily="34" charset="0"/>
              </a:rPr>
              <a:t>La fecha para la entrega de documentos para el Taller PIFI es el </a:t>
            </a:r>
            <a:r>
              <a:rPr lang="es-MX" sz="2000" b="1">
                <a:solidFill>
                  <a:srgbClr val="FF0000"/>
                </a:solidFill>
                <a:latin typeface="Calibri" pitchFamily="34" charset="0"/>
              </a:rPr>
              <a:t>martes 1 de abril de 2008.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MX" sz="2000" b="1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 b="1">
                <a:latin typeface="Calibri" pitchFamily="34" charset="0"/>
              </a:rPr>
              <a:t>La fecha del taller es el </a:t>
            </a:r>
            <a:r>
              <a:rPr lang="es-MX" sz="2000" b="1">
                <a:solidFill>
                  <a:srgbClr val="FF0000"/>
                </a:solidFill>
                <a:latin typeface="Calibri" pitchFamily="34" charset="0"/>
              </a:rPr>
              <a:t>viernes 11 de abril de 2008</a:t>
            </a:r>
            <a:r>
              <a:rPr lang="es-MX" sz="2000" b="1">
                <a:latin typeface="Calibri" pitchFamily="34" charset="0"/>
              </a:rPr>
              <a:t>.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MX" sz="2000" b="1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 b="1">
                <a:latin typeface="Calibri" pitchFamily="34" charset="0"/>
              </a:rPr>
              <a:t>La entrega definitiva de los ProDES y ProGES es el </a:t>
            </a:r>
            <a:r>
              <a:rPr lang="es-MX" sz="2000" b="1">
                <a:solidFill>
                  <a:srgbClr val="FF0000"/>
                </a:solidFill>
                <a:latin typeface="Calibri" pitchFamily="34" charset="0"/>
              </a:rPr>
              <a:t>15 de abril</a:t>
            </a:r>
            <a:endParaRPr lang="es-ES" sz="20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algn="r" eaLnBrk="1" hangingPunct="1"/>
            <a:r>
              <a:rPr lang="es-MX" sz="2400" smtClean="0">
                <a:solidFill>
                  <a:srgbClr val="FEA620"/>
                </a:solidFill>
              </a:rPr>
              <a:t>Requisitos de participación</a:t>
            </a:r>
            <a:endParaRPr lang="es-ES" sz="2400" smtClean="0">
              <a:solidFill>
                <a:srgbClr val="FEA620"/>
              </a:solidFill>
            </a:endParaRPr>
          </a:p>
        </p:txBody>
      </p:sp>
      <p:sp>
        <p:nvSpPr>
          <p:cNvPr id="307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FEA620"/>
              </a:buClr>
            </a:pPr>
            <a:r>
              <a:rPr lang="es-ES" sz="2000" smtClean="0"/>
              <a:t>Para poder recibir recursos extraordinarios del FOMES y del FIUPEA en el ejercicio fiscal 2008, las DES deberán haber </a:t>
            </a:r>
            <a:r>
              <a:rPr lang="es-ES" sz="2000" b="1" smtClean="0">
                <a:solidFill>
                  <a:srgbClr val="FF0000"/>
                </a:solidFill>
              </a:rPr>
              <a:t>comprobado la aplicación del 100% del recurso financiero asignado en el marco del PIFI 1.0, 2.0, 3.0, 3.1 y 3.2 junto con sus respectivos informes programáticos, el 85% en el marco del PIFI 3.3, y el 35% en el marco del PIFI 2007.</a:t>
            </a:r>
          </a:p>
          <a:p>
            <a:pPr algn="just" eaLnBrk="1" hangingPunct="1">
              <a:buClr>
                <a:srgbClr val="FEA620"/>
              </a:buClr>
            </a:pPr>
            <a:endParaRPr lang="es-ES" sz="2000" smtClean="0"/>
          </a:p>
          <a:p>
            <a:pPr algn="just" eaLnBrk="1" hangingPunct="1">
              <a:buClr>
                <a:srgbClr val="FEA620"/>
              </a:buClr>
            </a:pPr>
            <a:r>
              <a:rPr lang="es-MX" sz="2000" smtClean="0"/>
              <a:t>Por  lo anterior, la fecha límite para recibir comprobaciones es el 14 de marzo.</a:t>
            </a:r>
            <a:endParaRPr lang="es-ES" sz="2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939800"/>
          </a:xfrm>
        </p:spPr>
        <p:txBody>
          <a:bodyPr/>
          <a:lstStyle/>
          <a:p>
            <a:pPr algn="r" eaLnBrk="1" hangingPunct="1"/>
            <a:r>
              <a:rPr lang="es-MX" sz="2400" b="1" smtClean="0">
                <a:solidFill>
                  <a:srgbClr val="FEA620"/>
                </a:solidFill>
              </a:rPr>
              <a:t>Falta por ejercer</a:t>
            </a:r>
            <a:br>
              <a:rPr lang="es-MX" sz="2400" b="1" smtClean="0">
                <a:solidFill>
                  <a:srgbClr val="FEA620"/>
                </a:solidFill>
              </a:rPr>
            </a:br>
            <a:r>
              <a:rPr lang="es-MX" sz="1800" smtClean="0">
                <a:solidFill>
                  <a:srgbClr val="FEA620"/>
                </a:solidFill>
              </a:rPr>
              <a:t>(fecha límite: 14 de marzo de 2008)</a:t>
            </a:r>
            <a:endParaRPr lang="es-ES" sz="1800" smtClean="0">
              <a:solidFill>
                <a:srgbClr val="FEA62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85786" y="1229866"/>
          <a:ext cx="7715305" cy="5612918"/>
        </p:xfrm>
        <a:graphic>
          <a:graphicData uri="http://schemas.openxmlformats.org/drawingml/2006/table">
            <a:tbl>
              <a:tblPr/>
              <a:tblGrid>
                <a:gridCol w="1610477"/>
                <a:gridCol w="1535569"/>
                <a:gridCol w="1629203"/>
                <a:gridCol w="1498118"/>
                <a:gridCol w="1441938"/>
              </a:tblGrid>
              <a:tr h="2917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Arial"/>
                        </a:rPr>
                        <a:t>Entidad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Arial"/>
                        </a:rPr>
                        <a:t>PIFI 3.2 100%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Arial"/>
                        </a:rPr>
                        <a:t>PIFI 3.3 85%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Arial"/>
                        </a:rPr>
                        <a:t>PIFI 2007 35%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Arial"/>
                        </a:rPr>
                        <a:t>SUMA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CUAAD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652,575.19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1,506,454.20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1,505,593.60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3,664,622.99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CUCBA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38,433.65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82,517.59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2,664,537.40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2,785,488.64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CUCEA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82,737.90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1,924,797.39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1,928,817.80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3,936,353.09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CUCEI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6,630,597.92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2,385,326.64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9,015,924.56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CUCS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909,239.19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2,754,188.85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3,663,428.04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CUCSH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2,728.75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81,318.25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1,180,612.36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1,264,659.36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CUALTOS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27,482.08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559,998.50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1,222,267.00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1,809,747.58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CUCIENEGA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69,757.54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2,497,771.36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1,357,263.95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3,924,792.85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CUCOSTA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589,129.37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1,474,163.95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2,063,293.32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CUCOSTA SUR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141,466.42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220,496.41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1,688,403.50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2,050,366.33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CULAGOS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1,741,952.10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1,741,952.10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CUNORTE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290.00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464,274.75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1,073,609.90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1,538,174.65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CUSUR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263,850.05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705,890.20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1,230,033.70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2,199,773.95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CUVALLES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210,983.87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611,196.12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724,395.00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1,546,574.99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SUV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426,275.50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508,516.05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934,791.55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C.G.ACAD.(AMP)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2,329,337.00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828,532.90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3,157,869.90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BIBLIOTECAS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342,266.67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342,266.67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CGCI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1,663,231.77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510,140.40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2,173,372.17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VICERRECTORÍA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69,041.70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69,041.70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CGADMVA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148,170.75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148,170.75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COPLADI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86,301.95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86,301.95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CGSU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75,322.45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75,322.45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latin typeface="Arial"/>
                        </a:rPr>
                        <a:t>CTAG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311,161.90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latin typeface="Arial"/>
                        </a:rPr>
                        <a:t>311,161.90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80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latin typeface="Arial"/>
                        </a:rPr>
                        <a:t>Total general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latin typeface="Arial"/>
                        </a:rPr>
                        <a:t>3,495,803.89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latin typeface="Arial"/>
                        </a:rPr>
                        <a:t>19,539,293.75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latin typeface="Arial"/>
                        </a:rPr>
                        <a:t>25,468,353.85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latin typeface="Arial"/>
                        </a:rPr>
                        <a:t>48,503,451.49</a:t>
                      </a:r>
                    </a:p>
                  </a:txBody>
                  <a:tcPr marL="5732" marR="5732" marT="5732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7706">
                <a:tc>
                  <a:txBody>
                    <a:bodyPr/>
                    <a:lstStyle/>
                    <a:p>
                      <a:pPr algn="l" fontAlgn="ctr"/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none" strike="noStrike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none" strike="noStrike" dirty="0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54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 smtClean="0">
                          <a:latin typeface="Arial"/>
                        </a:rPr>
                        <a:t>      Saldos al 27 de febrero de 2008, 14:00 horas</a:t>
                      </a:r>
                      <a:endParaRPr lang="es-ES" sz="1100" b="0" i="0" u="none" strike="noStrike" dirty="0">
                        <a:latin typeface="Arial"/>
                      </a:endParaRPr>
                    </a:p>
                  </a:txBody>
                  <a:tcPr marL="5732" marR="5732" marT="5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268413"/>
            <a:ext cx="7354887" cy="48244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Clr>
                <a:srgbClr val="9F0522"/>
              </a:buClr>
              <a:buFontTx/>
              <a:buNone/>
            </a:pPr>
            <a:r>
              <a:rPr lang="es-MX" sz="1800" b="1" smtClean="0">
                <a:solidFill>
                  <a:srgbClr val="FEA620"/>
                </a:solidFill>
              </a:rPr>
              <a:t>Mostrar:</a:t>
            </a:r>
          </a:p>
          <a:p>
            <a:pPr algn="just" eaLnBrk="1" hangingPunct="1">
              <a:lnSpc>
                <a:spcPct val="80000"/>
              </a:lnSpc>
              <a:buClr>
                <a:srgbClr val="FEA620"/>
              </a:buClr>
            </a:pPr>
            <a:r>
              <a:rPr lang="es-MX" sz="1800" smtClean="0"/>
              <a:t>Evolución favorable del nivel de habilitación del profesorado de carrera en el periodo 2002-2008.</a:t>
            </a:r>
          </a:p>
          <a:p>
            <a:pPr algn="just" eaLnBrk="1" hangingPunct="1">
              <a:lnSpc>
                <a:spcPct val="80000"/>
              </a:lnSpc>
              <a:buClr>
                <a:srgbClr val="FEA620"/>
              </a:buClr>
            </a:pPr>
            <a:r>
              <a:rPr lang="es-MX" sz="1800" smtClean="0"/>
              <a:t>Incremento apreciable en el porcentaje de profesores de tiempo completo con perfil deseable registrado ante el PROMEP-SES en el periodo 2002-2008.</a:t>
            </a:r>
          </a:p>
          <a:p>
            <a:pPr algn="just" eaLnBrk="1" hangingPunct="1">
              <a:lnSpc>
                <a:spcPct val="80000"/>
              </a:lnSpc>
              <a:buClr>
                <a:srgbClr val="FEA620"/>
              </a:buClr>
            </a:pPr>
            <a:r>
              <a:rPr lang="es-MX" sz="1800" smtClean="0"/>
              <a:t>Evolución favorable en el periodo 2003-2008, de la calidad de los PE que ofrecen y un incremento significativo de la matrícula atendida en PE de calidad. </a:t>
            </a:r>
          </a:p>
          <a:p>
            <a:pPr algn="just" eaLnBrk="1" hangingPunct="1">
              <a:lnSpc>
                <a:spcPct val="80000"/>
              </a:lnSpc>
              <a:buClr>
                <a:srgbClr val="FEA620"/>
              </a:buClr>
            </a:pPr>
            <a:r>
              <a:rPr lang="es-ES" sz="1800" smtClean="0"/>
              <a:t>Atención a los problemas estructurales.</a:t>
            </a:r>
          </a:p>
          <a:p>
            <a:pPr algn="just" eaLnBrk="1" hangingPunct="1">
              <a:lnSpc>
                <a:spcPct val="80000"/>
              </a:lnSpc>
              <a:buClr>
                <a:srgbClr val="FEA620"/>
              </a:buClr>
            </a:pPr>
            <a:r>
              <a:rPr lang="es-ES" sz="1800" smtClean="0"/>
              <a:t>Avance significativo en la certificación de sus procesos estratégicos de gestión.</a:t>
            </a:r>
          </a:p>
          <a:p>
            <a:pPr algn="just" eaLnBrk="1" hangingPunct="1">
              <a:lnSpc>
                <a:spcPct val="80000"/>
              </a:lnSpc>
              <a:buClr>
                <a:srgbClr val="FEA620"/>
              </a:buClr>
            </a:pPr>
            <a:r>
              <a:rPr lang="es-MX" sz="1800" smtClean="0"/>
              <a:t>Logro en </a:t>
            </a:r>
            <a:r>
              <a:rPr lang="es-ES" sz="1800" smtClean="0"/>
              <a:t>las metas compromiso 2007 del PIFI 2007.</a:t>
            </a:r>
          </a:p>
          <a:p>
            <a:pPr algn="just" eaLnBrk="1" hangingPunct="1">
              <a:lnSpc>
                <a:spcPct val="80000"/>
              </a:lnSpc>
              <a:buClr>
                <a:srgbClr val="9F0522"/>
              </a:buClr>
              <a:buFontTx/>
              <a:buNone/>
            </a:pPr>
            <a:endParaRPr lang="es-MX" sz="1800" b="1" smtClean="0">
              <a:solidFill>
                <a:srgbClr val="A50021"/>
              </a:solidFill>
            </a:endParaRPr>
          </a:p>
          <a:p>
            <a:pPr algn="just" eaLnBrk="1" hangingPunct="1">
              <a:lnSpc>
                <a:spcPct val="80000"/>
              </a:lnSpc>
              <a:buClr>
                <a:srgbClr val="9F0522"/>
              </a:buClr>
              <a:buFontTx/>
              <a:buNone/>
            </a:pPr>
            <a:r>
              <a:rPr lang="es-MX" sz="1800" b="1" smtClean="0">
                <a:solidFill>
                  <a:srgbClr val="FEA620"/>
                </a:solidFill>
              </a:rPr>
              <a:t>Contar con:</a:t>
            </a:r>
          </a:p>
          <a:p>
            <a:pPr algn="just" eaLnBrk="1" hangingPunct="1">
              <a:lnSpc>
                <a:spcPct val="80000"/>
              </a:lnSpc>
              <a:buClr>
                <a:srgbClr val="FEA620"/>
              </a:buClr>
            </a:pPr>
            <a:r>
              <a:rPr lang="es-MX" sz="1800" smtClean="0"/>
              <a:t>Políticas y estrategias adecuadas y suficientes para fomentar el desarrollo y consolidación de sus CA.</a:t>
            </a:r>
            <a:endParaRPr lang="es-ES" sz="1800" smtClean="0"/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1619250" y="260350"/>
            <a:ext cx="706755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2400">
                <a:solidFill>
                  <a:srgbClr val="FEA620"/>
                </a:solidFill>
                <a:latin typeface="Calibri" pitchFamily="34" charset="0"/>
              </a:rPr>
              <a:t> Criterios para asignación de recursos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Colora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00125"/>
            <a:ext cx="849788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5 CuadroTexto"/>
          <p:cNvSpPr txBox="1">
            <a:spLocks noChangeArrowheads="1"/>
          </p:cNvSpPr>
          <p:nvPr/>
        </p:nvSpPr>
        <p:spPr bwMode="auto">
          <a:xfrm>
            <a:off x="7013575" y="285750"/>
            <a:ext cx="159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>
                <a:solidFill>
                  <a:srgbClr val="996633"/>
                </a:solidFill>
                <a:latin typeface="Calibri" pitchFamily="34" charset="0"/>
              </a:rPr>
              <a:t>Colorama</a:t>
            </a:r>
            <a:endParaRPr lang="es-ES" sz="2400" b="1">
              <a:solidFill>
                <a:srgbClr val="996633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03350" y="1125538"/>
            <a:ext cx="7150100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s-MX" b="1" smtClean="0"/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Compensaciones salariales.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Pago de personal de apoyo.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Plazas de personal administrativo.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Publicaciones no arbitradas.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Becas para estudiantes (deben canalizarse al PRONABES).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Materiales para promoción.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Eventos culturales sin relación con la misión de los PE.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2000" smtClean="0"/>
              <a:t>Compra de vehículos.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2000" smtClean="0"/>
              <a:t>Honorarios para personal de la propia institución. 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ES" sz="2000" smtClean="0"/>
              <a:t>Proyecto cuyo objetivo sea la adquisición de equipamiento.</a:t>
            </a:r>
          </a:p>
        </p:txBody>
      </p:sp>
      <p:sp>
        <p:nvSpPr>
          <p:cNvPr id="33795" name="Rectangle 7"/>
          <p:cNvSpPr>
            <a:spLocks noChangeArrowheads="1"/>
          </p:cNvSpPr>
          <p:nvPr/>
        </p:nvSpPr>
        <p:spPr bwMode="auto">
          <a:xfrm>
            <a:off x="1619250" y="652463"/>
            <a:ext cx="706755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2400">
                <a:solidFill>
                  <a:schemeClr val="bg2"/>
                </a:solidFill>
                <a:latin typeface="Calibri" pitchFamily="34" charset="0"/>
              </a:rPr>
              <a:t> </a:t>
            </a:r>
            <a:r>
              <a:rPr lang="es-ES" sz="2400">
                <a:solidFill>
                  <a:srgbClr val="FEA620"/>
                </a:solidFill>
                <a:latin typeface="Calibri" pitchFamily="34" charset="0"/>
              </a:rPr>
              <a:t>Conceptos que no apoya la SEP en el marco del PIFI: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MX" sz="2400" dirty="0">
                <a:solidFill>
                  <a:srgbClr val="FEA620"/>
                </a:solidFill>
              </a:rPr>
              <a:t>Fechas clave</a:t>
            </a:r>
            <a:br>
              <a:rPr lang="es-MX" sz="2400" dirty="0">
                <a:solidFill>
                  <a:srgbClr val="FEA620"/>
                </a:solidFill>
              </a:rPr>
            </a:br>
            <a:endParaRPr lang="en-US" sz="2400" dirty="0">
              <a:solidFill>
                <a:srgbClr val="FEA620"/>
              </a:solidFill>
            </a:endParaRPr>
          </a:p>
        </p:txBody>
      </p:sp>
      <p:graphicFrame>
        <p:nvGraphicFramePr>
          <p:cNvPr id="5" name="4 Marcador de tabla"/>
          <p:cNvGraphicFramePr>
            <a:graphicFrameLocks noGrp="1"/>
          </p:cNvGraphicFramePr>
          <p:nvPr>
            <p:ph type="tbl" idx="1"/>
          </p:nvPr>
        </p:nvGraphicFramePr>
        <p:xfrm>
          <a:off x="1357313" y="1142984"/>
          <a:ext cx="7000924" cy="4944115"/>
        </p:xfrm>
        <a:graphic>
          <a:graphicData uri="http://schemas.openxmlformats.org/drawingml/2006/table">
            <a:tbl>
              <a:tblPr/>
              <a:tblGrid>
                <a:gridCol w="3929090"/>
                <a:gridCol w="3071834"/>
              </a:tblGrid>
              <a:tr h="493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cap="small" baseline="0" dirty="0" err="1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Actividad</a:t>
                      </a:r>
                      <a:endParaRPr lang="en-US" sz="1600" cap="small" baseline="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cap="small" baseline="0" dirty="0" err="1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Fechas</a:t>
                      </a:r>
                      <a:endParaRPr lang="en-US" sz="1600" cap="small" baseline="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17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 Narrow"/>
                          <a:ea typeface="Times New Roman"/>
                          <a:cs typeface="Times New Roman"/>
                        </a:rPr>
                        <a:t>Entrega de Reglas de Operación FOMES, FIUPEA para la convocatoria PIFI 2008-2009.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18 </a:t>
                      </a:r>
                      <a:r>
                        <a:rPr lang="es-ES" sz="1600" dirty="0">
                          <a:latin typeface="Arial Narrow"/>
                          <a:ea typeface="Times New Roman"/>
                          <a:cs typeface="Times New Roman"/>
                        </a:rPr>
                        <a:t>de enero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 Narrow"/>
                          <a:ea typeface="Times New Roman"/>
                          <a:cs typeface="Times New Roman"/>
                        </a:rPr>
                        <a:t>Entrega </a:t>
                      </a:r>
                      <a:r>
                        <a:rPr lang="es-E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Guía PIFI 2008-2009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18 de </a:t>
                      </a:r>
                      <a:r>
                        <a:rPr lang="es-ES" sz="1600" dirty="0">
                          <a:latin typeface="Arial Narrow"/>
                          <a:ea typeface="Times New Roman"/>
                          <a:cs typeface="Times New Roman"/>
                        </a:rPr>
                        <a:t>febrero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Sesión</a:t>
                      </a:r>
                      <a:r>
                        <a:rPr lang="en-US" sz="16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1600" baseline="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trabajo</a:t>
                      </a:r>
                      <a:r>
                        <a:rPr lang="en-US" sz="16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entre </a:t>
                      </a:r>
                      <a:r>
                        <a:rPr lang="en-US" sz="1600" baseline="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responsables</a:t>
                      </a:r>
                      <a:r>
                        <a:rPr lang="en-US" sz="16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1600" baseline="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objetivos</a:t>
                      </a:r>
                      <a:r>
                        <a:rPr lang="en-US" sz="16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ProGES</a:t>
                      </a:r>
                      <a:r>
                        <a:rPr lang="en-US" sz="16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y </a:t>
                      </a:r>
                      <a:r>
                        <a:rPr lang="en-US" sz="1600" baseline="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Coordinadores</a:t>
                      </a:r>
                      <a:r>
                        <a:rPr lang="en-US" sz="16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1600" baseline="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Planeación</a:t>
                      </a:r>
                      <a:r>
                        <a:rPr lang="en-US" sz="16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de CUs</a:t>
                      </a:r>
                      <a:endParaRPr lang="en-US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7 de </a:t>
                      </a:r>
                      <a:r>
                        <a:rPr lang="en-US" sz="160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marzo</a:t>
                      </a:r>
                      <a:endParaRPr lang="en-US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 Narrow"/>
                          <a:ea typeface="Times New Roman"/>
                          <a:cs typeface="Times New Roman"/>
                        </a:rPr>
                        <a:t>Entrega </a:t>
                      </a:r>
                      <a:r>
                        <a:rPr lang="es-ES" sz="1600" dirty="0" err="1">
                          <a:latin typeface="Arial Narrow"/>
                          <a:ea typeface="Times New Roman"/>
                          <a:cs typeface="Times New Roman"/>
                        </a:rPr>
                        <a:t>ProDES</a:t>
                      </a:r>
                      <a:r>
                        <a:rPr lang="es-ES" sz="1600" dirty="0">
                          <a:latin typeface="Arial Narrow"/>
                          <a:ea typeface="Times New Roman"/>
                          <a:cs typeface="Times New Roman"/>
                        </a:rPr>
                        <a:t> para Taller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1600" dirty="0">
                          <a:latin typeface="Arial Narrow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n-US" sz="1600" dirty="0" err="1">
                          <a:latin typeface="Arial Narrow"/>
                          <a:ea typeface="Times New Roman"/>
                          <a:cs typeface="Times New Roman"/>
                        </a:rPr>
                        <a:t>abril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 Narrow"/>
                          <a:ea typeface="Times New Roman"/>
                          <a:cs typeface="Times New Roman"/>
                        </a:rPr>
                        <a:t>Taller PIFI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11 </a:t>
                      </a:r>
                      <a:r>
                        <a:rPr lang="en-US" sz="1600" dirty="0">
                          <a:latin typeface="Arial Narrow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n-US" sz="1600" dirty="0" err="1">
                          <a:latin typeface="Arial Narrow"/>
                          <a:ea typeface="Times New Roman"/>
                          <a:cs typeface="Times New Roman"/>
                        </a:rPr>
                        <a:t>abril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 Narrow"/>
                          <a:ea typeface="Times New Roman"/>
                          <a:cs typeface="Times New Roman"/>
                        </a:rPr>
                        <a:t>Entrega de los ProDES y proyectos ProGES a la COPLADI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en-US" sz="1600" dirty="0">
                          <a:latin typeface="Arial Narrow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n-US" sz="1600" dirty="0" err="1">
                          <a:latin typeface="Arial Narrow"/>
                          <a:ea typeface="Times New Roman"/>
                          <a:cs typeface="Times New Roman"/>
                        </a:rPr>
                        <a:t>abril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Times New Roman"/>
                        </a:rPr>
                        <a:t>Entrega del PIFI a la SEP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19 de mayo, 9:00 </a:t>
                      </a:r>
                      <a:r>
                        <a:rPr lang="en-US" sz="1600" dirty="0" err="1" smtClean="0">
                          <a:latin typeface="Arial Narrow"/>
                          <a:ea typeface="Times New Roman"/>
                          <a:cs typeface="Times New Roman"/>
                        </a:rPr>
                        <a:t>horas</a:t>
                      </a:r>
                      <a:r>
                        <a:rPr lang="en-U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 en la mesa 2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 Narrow"/>
                          <a:ea typeface="Times New Roman"/>
                          <a:cs typeface="Times New Roman"/>
                        </a:rPr>
                        <a:t>Evaluación del PIFI 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23 </a:t>
                      </a:r>
                      <a:r>
                        <a:rPr lang="es-ES" sz="1600" dirty="0">
                          <a:latin typeface="Arial Narrow"/>
                          <a:ea typeface="Times New Roman"/>
                          <a:cs typeface="Times New Roman"/>
                        </a:rPr>
                        <a:t>de junio al 02 de julio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00125" y="1054100"/>
            <a:ext cx="7429500" cy="55181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s-MX" sz="1800" b="1" smtClean="0"/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El ProDES cuenta con 4 objetivos, el monto total de tres de ellos será entre 10 y 15 millones por año; el cuarto objetivo –de CA- versará en 5 millones adicionales por año.  Dando un total de 20 millones como máximo por año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Actualizar el PIFI2008-2009 a través de procesos de planeación ampliamente participativa (órganos colegiados, líderes CA, responsables PE, personal académico, administrativo y funcionarios de la DES)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Infraestructura académica sin rebasar el 50% de la solicitud del proyecto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Peticiones soportadas en indicadores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Lo solicitado en ProDES no deberá duplicarse en el ProGES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Cuidar la solicitud excesiva para honorarios, viajes, hospedaje, alimentos y transportes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Eliminar las acciones que incorporen solicitudes apoyadas a través de otros programas federales (becas, honorarios para estudiantes, uniformes deportivos, asesorías especializadas)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r>
              <a:rPr lang="es-MX" sz="1800" smtClean="0"/>
              <a:t>En la autoevaluación de la gestión se deberá incluir los problemas que se mencionan en los proyectos de concurso de los Fondos Federales Extraordinarios 2008</a:t>
            </a:r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endParaRPr lang="es-MX" sz="1800" smtClean="0"/>
          </a:p>
          <a:p>
            <a:pPr marL="444500" lvl="1" indent="-265113" algn="just" eaLnBrk="1" hangingPunct="1">
              <a:lnSpc>
                <a:spcPct val="90000"/>
              </a:lnSpc>
              <a:buClr>
                <a:srgbClr val="FEA620"/>
              </a:buClr>
              <a:buFontTx/>
              <a:buChar char="•"/>
            </a:pPr>
            <a:endParaRPr lang="es-ES" sz="1800" smtClean="0"/>
          </a:p>
        </p:txBody>
      </p:sp>
      <p:sp>
        <p:nvSpPr>
          <p:cNvPr id="35843" name="Rectangle 7"/>
          <p:cNvSpPr>
            <a:spLocks noChangeArrowheads="1"/>
          </p:cNvSpPr>
          <p:nvPr/>
        </p:nvSpPr>
        <p:spPr bwMode="auto">
          <a:xfrm>
            <a:off x="1357313" y="428625"/>
            <a:ext cx="706755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2400">
                <a:solidFill>
                  <a:schemeClr val="bg2"/>
                </a:solidFill>
                <a:latin typeface="Calibri" pitchFamily="34" charset="0"/>
              </a:rPr>
              <a:t> </a:t>
            </a:r>
            <a:r>
              <a:rPr lang="es-ES" sz="2400">
                <a:solidFill>
                  <a:srgbClr val="FEA620"/>
                </a:solidFill>
                <a:latin typeface="Calibri" pitchFamily="34" charset="0"/>
              </a:rPr>
              <a:t>Lineamientos institucionales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71438"/>
            <a:ext cx="8001000" cy="1357312"/>
          </a:xfrm>
        </p:spPr>
        <p:txBody>
          <a:bodyPr/>
          <a:lstStyle/>
          <a:p>
            <a:pPr algn="r" eaLnBrk="1" hangingPunct="1"/>
            <a:r>
              <a:rPr lang="es-ES" sz="2400" b="1" smtClean="0"/>
              <a:t>Programa Integral</a:t>
            </a:r>
            <a:br>
              <a:rPr lang="es-ES" sz="2400" b="1" smtClean="0"/>
            </a:br>
            <a:r>
              <a:rPr lang="es-ES" sz="2400" b="1" smtClean="0"/>
              <a:t>de Fortalecimiento Institucional </a:t>
            </a:r>
            <a:r>
              <a:rPr lang="es-ES" sz="2000" b="1" i="1" smtClean="0"/>
              <a:t>(asignación por concurso)</a:t>
            </a:r>
            <a:endParaRPr lang="es-ES" sz="2400" b="1" i="1" smtClean="0"/>
          </a:p>
        </p:txBody>
      </p:sp>
      <p:sp>
        <p:nvSpPr>
          <p:cNvPr id="7171" name="8 CuadroTexto"/>
          <p:cNvSpPr txBox="1">
            <a:spLocks noChangeArrowheads="1"/>
          </p:cNvSpPr>
          <p:nvPr/>
        </p:nvSpPr>
        <p:spPr bwMode="auto">
          <a:xfrm>
            <a:off x="6572250" y="3643313"/>
            <a:ext cx="21431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>
                <a:latin typeface="Calibri" pitchFamily="34" charset="0"/>
              </a:rPr>
              <a:t>Total obtenido:</a:t>
            </a:r>
          </a:p>
          <a:p>
            <a:r>
              <a:rPr lang="en-US" sz="2400" b="1">
                <a:latin typeface="Calibri" pitchFamily="34" charset="0"/>
              </a:rPr>
              <a:t>$73,626,756.01</a:t>
            </a:r>
            <a:endParaRPr lang="es-ES" sz="2400">
              <a:latin typeface="Calibri" pitchFamily="34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1071563" y="3000375"/>
            <a:ext cx="6175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800" b="1">
                <a:latin typeface="Arial Narrow" pitchFamily="34" charset="0"/>
              </a:rPr>
              <a:t>FUENTE</a:t>
            </a:r>
            <a:r>
              <a:rPr lang="es-MX" sz="800">
                <a:latin typeface="Arial Narrow" pitchFamily="34" charset="0"/>
              </a:rPr>
              <a:t>: CONVENIO C/PIFI 2007-15-95-288. Anexo A del Oficio 103/2007-0385 de la Subsecretaría de Educación Superior, signado el 31 de Octubre de 2007.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143000" y="1285875"/>
          <a:ext cx="5857916" cy="1752600"/>
        </p:xfrm>
        <a:graphic>
          <a:graphicData uri="http://schemas.openxmlformats.org/drawingml/2006/table">
            <a:tbl>
              <a:tblPr/>
              <a:tblGrid>
                <a:gridCol w="4742122"/>
                <a:gridCol w="1115794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 New Roman"/>
                        </a:rPr>
                        <a:t>PROGES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Times New Roman"/>
                          <a:cs typeface="Times New Roman"/>
                        </a:rPr>
                        <a:t>Dependencia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Monto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latin typeface="Arial"/>
                          <a:ea typeface="Times New Roman"/>
                          <a:cs typeface="Times New Roman"/>
                        </a:rPr>
                        <a:t>Coordinación</a:t>
                      </a: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 General de </a:t>
                      </a:r>
                      <a:r>
                        <a:rPr lang="en-US" sz="1000" i="1" dirty="0" err="1">
                          <a:latin typeface="Arial"/>
                          <a:ea typeface="Times New Roman"/>
                          <a:cs typeface="Times New Roman"/>
                        </a:rPr>
                        <a:t>Internacionalización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$1,457,544.00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i="1" dirty="0">
                          <a:latin typeface="Arial"/>
                          <a:ea typeface="Times New Roman"/>
                          <a:cs typeface="Times New Roman"/>
                        </a:rPr>
                        <a:t>Coordinación de Innovación Educativa y Pregrado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$933,645.00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latin typeface="Arial"/>
                          <a:ea typeface="Times New Roman"/>
                          <a:cs typeface="Times New Roman"/>
                        </a:rPr>
                        <a:t>Coordinación</a:t>
                      </a: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1000" i="1" dirty="0" err="1">
                          <a:latin typeface="Arial"/>
                          <a:ea typeface="Times New Roman"/>
                          <a:cs typeface="Times New Roman"/>
                        </a:rPr>
                        <a:t>Bibliotecas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$1,627,409.00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i="1" dirty="0">
                          <a:latin typeface="Arial"/>
                          <a:ea typeface="Times New Roman"/>
                          <a:cs typeface="Times New Roman"/>
                        </a:rPr>
                        <a:t>Coordinación General de Servicios a Universitarios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$215,207.00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latin typeface="Arial"/>
                          <a:ea typeface="Times New Roman"/>
                          <a:cs typeface="Times New Roman"/>
                        </a:rPr>
                        <a:t>Vicerrectoría</a:t>
                      </a: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i="1" dirty="0" err="1">
                          <a:latin typeface="Arial"/>
                          <a:ea typeface="Times New Roman"/>
                          <a:cs typeface="Times New Roman"/>
                        </a:rPr>
                        <a:t>Ejecutiva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$197,262.00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i="1" dirty="0">
                          <a:latin typeface="Arial"/>
                          <a:ea typeface="Times New Roman"/>
                          <a:cs typeface="Times New Roman"/>
                        </a:rPr>
                        <a:t>Coordinación General Administrativa y Oficina del Abogado General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$423,345.00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i="1" dirty="0">
                          <a:latin typeface="Arial"/>
                          <a:ea typeface="Times New Roman"/>
                          <a:cs typeface="Times New Roman"/>
                        </a:rPr>
                        <a:t>Coordinación de Transparencia y Archivo General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$889,034.00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i="1" dirty="0">
                          <a:latin typeface="Arial"/>
                          <a:ea typeface="Times New Roman"/>
                          <a:cs typeface="Times New Roman"/>
                        </a:rPr>
                        <a:t>Coordinación General de Planeación y Desarrollo Institucional 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$246,577.00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 New Roman"/>
                        </a:rPr>
                        <a:t>$5,990,023.00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143000" y="3290888"/>
          <a:ext cx="5029200" cy="2924175"/>
        </p:xfrm>
        <a:graphic>
          <a:graphicData uri="http://schemas.openxmlformats.org/drawingml/2006/table">
            <a:tbl>
              <a:tblPr/>
              <a:tblGrid>
                <a:gridCol w="1243330"/>
                <a:gridCol w="1261745"/>
                <a:gridCol w="1261745"/>
                <a:gridCol w="1262380"/>
              </a:tblGrid>
              <a:tr h="19050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 New Roman"/>
                        </a:rPr>
                        <a:t>PRODES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Times New Roman"/>
                          <a:cs typeface="Times New Roman"/>
                        </a:rPr>
                        <a:t>Dependencia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Monto PIFI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Times New Roman"/>
                          <a:cs typeface="Times New Roman"/>
                        </a:rPr>
                        <a:t>Monto</a:t>
                      </a:r>
                      <a:r>
                        <a:rPr lang="en-US" sz="1000" b="1" dirty="0">
                          <a:latin typeface="Arial"/>
                          <a:ea typeface="Times New Roman"/>
                          <a:cs typeface="Times New Roman"/>
                        </a:rPr>
                        <a:t> Total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CUAAD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$3,342,446.00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$959,250.00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$4,301,696.00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CUCBA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$5,340,868.00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$2,272,096.00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$7,612,964.00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CUCEA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$4,273,208.00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$1,237,700.00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$5,510,908.00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CUCEI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$4,503,011.00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$2,312,207.98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$6,815,218.98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$4,716,009.00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$3,153,102.00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$7,869,111.00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CUCSH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$1,318,901.00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$2,134,599.60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$3,453,500.60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CUALTOS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$3,484,191.43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$8,000.00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$3,492,191.43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CUCIÉNEGA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$3,511,522.00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$366,375.00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$3,877,897.00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CUCOSTA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$3,192,159.00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$1,019,738.00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$4,211,897.00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 dirty="0">
                          <a:latin typeface="Arial"/>
                          <a:ea typeface="Times New Roman"/>
                          <a:cs typeface="Times New Roman"/>
                        </a:rPr>
                        <a:t>CUCSUR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$4,070,970.00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$753,040.00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$4,824,010.00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Arial"/>
                          <a:ea typeface="Times New Roman"/>
                          <a:cs typeface="Times New Roman"/>
                        </a:rPr>
                        <a:t>CULAGOS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$4,543,506.00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$433,500.00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$4,977,006.00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Arial"/>
                          <a:ea typeface="Times New Roman"/>
                          <a:cs typeface="Times New Roman"/>
                        </a:rPr>
                        <a:t>CUNORTE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$3,653,348.00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$3,653,348.00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Arial"/>
                          <a:ea typeface="Times New Roman"/>
                          <a:cs typeface="Times New Roman"/>
                        </a:rPr>
                        <a:t>CUSUR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$3,514,382.00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$3,514,382.00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Arial"/>
                          <a:ea typeface="Times New Roman"/>
                          <a:cs typeface="Times New Roman"/>
                        </a:rPr>
                        <a:t>CUVALLES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$2,069,700.00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$2,069,700.00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Arial"/>
                          <a:ea typeface="Times New Roman"/>
                          <a:cs typeface="Times New Roman"/>
                        </a:rPr>
                        <a:t>SUV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$1,452,903.00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Times New Roman"/>
                        </a:rPr>
                        <a:t>$1,452,903.00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Total 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$52,987,124.43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Times New Roman"/>
                          <a:cs typeface="Times New Roman"/>
                        </a:rPr>
                        <a:t>$14,649,608.58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Times New Roman"/>
                          <a:cs typeface="Times New Roman"/>
                        </a:rPr>
                        <a:t>$67,636,733.01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7 CuadroTexto"/>
          <p:cNvSpPr txBox="1">
            <a:spLocks noChangeArrowheads="1"/>
          </p:cNvSpPr>
          <p:nvPr/>
        </p:nvSpPr>
        <p:spPr bwMode="auto">
          <a:xfrm>
            <a:off x="500063" y="74136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Montos obtenidos en el Programa Integral de Fortalecimiento Institucional  (fondos FOMES y FIUPEA)</a:t>
            </a:r>
            <a:endParaRPr lang="es-ES" sz="2400" b="1">
              <a:solidFill>
                <a:srgbClr val="FEA620"/>
              </a:solidFill>
              <a:latin typeface="Calibri" pitchFamily="34" charset="0"/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042988" y="5300663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 b="1">
                <a:latin typeface="Arial Narrow" pitchFamily="34" charset="0"/>
              </a:rPr>
              <a:t>FUENTES</a:t>
            </a:r>
            <a:r>
              <a:rPr lang="es-MX" sz="1000">
                <a:latin typeface="Arial Narrow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s-MX" sz="1000" b="1">
                <a:latin typeface="Arial Narrow" pitchFamily="34" charset="0"/>
              </a:rPr>
              <a:t>2001-2006 </a:t>
            </a:r>
            <a:r>
              <a:rPr lang="es-MX" sz="1000">
                <a:latin typeface="Arial Narrow" pitchFamily="34" charset="0"/>
              </a:rPr>
              <a:t>Convenios anuales de la SEP y la UdeG;  Cuadro9.11 del </a:t>
            </a:r>
            <a:r>
              <a:rPr lang="es-MX" sz="1000" i="1">
                <a:latin typeface="Arial Narrow" pitchFamily="34" charset="0"/>
              </a:rPr>
              <a:t>Cuaderno Estadístico del Informe de Actividades del Rector General 2006-2007.</a:t>
            </a:r>
          </a:p>
          <a:p>
            <a:pPr>
              <a:spcBef>
                <a:spcPct val="50000"/>
              </a:spcBef>
            </a:pPr>
            <a:r>
              <a:rPr lang="es-MX" sz="1000" b="1">
                <a:latin typeface="Arial Narrow" pitchFamily="34" charset="0"/>
              </a:rPr>
              <a:t>2007</a:t>
            </a:r>
            <a:r>
              <a:rPr lang="es-MX" sz="1000">
                <a:latin typeface="Arial Narrow" pitchFamily="34" charset="0"/>
              </a:rPr>
              <a:t> CONVENIO C/PIFI 2007-15-95-288. Anexo A del Oficio 103/2007-0385 de la Subsecretaría de Educación Superior, signado el 31 de Octubre de 2007.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2700" y="1924050"/>
            <a:ext cx="40386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500188" y="1571625"/>
          <a:ext cx="6096000" cy="3815080"/>
        </p:xfrm>
        <a:graphic>
          <a:graphicData uri="http://schemas.openxmlformats.org/drawingml/2006/table">
            <a:tbl>
              <a:tblPr/>
              <a:tblGrid>
                <a:gridCol w="2795626"/>
                <a:gridCol w="3300374"/>
              </a:tblGrid>
              <a:tr h="56261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>
                          <a:latin typeface="Arial Narrow"/>
                          <a:ea typeface="Times New Roman"/>
                          <a:cs typeface="Arial"/>
                        </a:rPr>
                        <a:t>Apoyos extraordinarios otorgados a las Universidades Públicas Estatales para el desarrollo de sus Programas Integrales de Fortalecimiento Institucional</a:t>
                      </a:r>
                      <a:br>
                        <a:rPr lang="es-ES" sz="1800" b="1">
                          <a:latin typeface="Arial Narrow"/>
                          <a:ea typeface="Times New Roman"/>
                          <a:cs typeface="Arial"/>
                        </a:rPr>
                      </a:br>
                      <a:r>
                        <a:rPr lang="es-ES" sz="1800" b="1">
                          <a:latin typeface="Arial Narrow"/>
                          <a:ea typeface="Times New Roman"/>
                          <a:cs typeface="Arial"/>
                        </a:rPr>
                        <a:t>(Cantidades en pesos corrientes)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ctr">
                    <a:lnL w="28575" cap="flat" cmpd="dbl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 Narrow"/>
                          <a:ea typeface="Times New Roman"/>
                          <a:cs typeface="Arial"/>
                        </a:rPr>
                        <a:t>Institución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 Narrow"/>
                          <a:ea typeface="Times New Roman"/>
                          <a:cs typeface="Arial"/>
                        </a:rPr>
                        <a:t>Monto 2007</a:t>
                      </a:r>
                      <a:br>
                        <a:rPr lang="en-US" sz="1800" b="1">
                          <a:latin typeface="Arial Narrow"/>
                          <a:ea typeface="Times New Roman"/>
                          <a:cs typeface="Arial"/>
                        </a:rPr>
                      </a:b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latin typeface="Arial Narrow"/>
                          <a:ea typeface="Times New Roman"/>
                          <a:cs typeface="Arial"/>
                        </a:rPr>
                        <a:t>U.A. de Nuevo Léon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 Narrow"/>
                          <a:ea typeface="Times New Roman"/>
                          <a:cs typeface="Arial"/>
                        </a:rPr>
                        <a:t>$79,503,107.00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latin typeface="Arial Narrow"/>
                          <a:ea typeface="Times New Roman"/>
                          <a:cs typeface="Arial"/>
                        </a:rPr>
                        <a:t>U.de Guadalajara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 Narrow"/>
                          <a:ea typeface="Times New Roman"/>
                          <a:cs typeface="Arial"/>
                        </a:rPr>
                        <a:t>$73,626,756.00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latin typeface="Arial Narrow"/>
                          <a:ea typeface="Times New Roman"/>
                          <a:cs typeface="Arial"/>
                        </a:rPr>
                        <a:t>U.A. de Yucatán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 Narrow"/>
                          <a:ea typeface="Times New Roman"/>
                          <a:cs typeface="Arial"/>
                        </a:rPr>
                        <a:t>$69,752,258.00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latin typeface="Arial Narrow"/>
                          <a:ea typeface="Times New Roman"/>
                          <a:cs typeface="Arial"/>
                        </a:rPr>
                        <a:t>U. de Sonora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latin typeface="Arial Narrow"/>
                          <a:ea typeface="Times New Roman"/>
                          <a:cs typeface="Arial"/>
                        </a:rPr>
                        <a:t>$68,333,441.00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 Narrow"/>
                          <a:ea typeface="Times New Roman"/>
                          <a:cs typeface="Arial"/>
                        </a:rPr>
                        <a:t>U.A. de Hidalgo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latin typeface="Arial Narrow"/>
                          <a:ea typeface="Times New Roman"/>
                          <a:cs typeface="Arial"/>
                        </a:rPr>
                        <a:t>$65,927,000.00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latin typeface="Arial Narrow"/>
                          <a:ea typeface="Times New Roman"/>
                          <a:cs typeface="Arial"/>
                        </a:rPr>
                        <a:t>U.A. de Baja California</a:t>
                      </a: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Arial Narrow"/>
                          <a:ea typeface="Times New Roman"/>
                          <a:cs typeface="Arial"/>
                        </a:rPr>
                        <a:t>$65,685,820.00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8255" marR="8255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7543800" cy="5072063"/>
          </a:xfrm>
        </p:spPr>
        <p:txBody>
          <a:bodyPr/>
          <a:lstStyle/>
          <a:p>
            <a:pPr marL="174625" indent="-174625" algn="just" eaLnBrk="1" hangingPunct="1">
              <a:lnSpc>
                <a:spcPct val="80000"/>
              </a:lnSpc>
              <a:buClr>
                <a:srgbClr val="04788F"/>
              </a:buClr>
              <a:buFontTx/>
              <a:buNone/>
            </a:pPr>
            <a:endParaRPr lang="es-ES" sz="1800" smtClean="0"/>
          </a:p>
          <a:p>
            <a:pPr marL="174625" indent="-174625" algn="just" eaLnBrk="1" hangingPunct="1">
              <a:lnSpc>
                <a:spcPct val="80000"/>
              </a:lnSpc>
              <a:buClr>
                <a:srgbClr val="9F0522"/>
              </a:buClr>
              <a:buFontTx/>
              <a:buNone/>
            </a:pPr>
            <a:r>
              <a:rPr lang="es-ES" sz="2000" smtClean="0"/>
              <a:t>En términos generales, los puntos de énfasis de la presente convocatoria son:</a:t>
            </a:r>
          </a:p>
          <a:p>
            <a:pPr marL="174625" indent="-174625" algn="just" eaLnBrk="1" hangingPunct="1">
              <a:lnSpc>
                <a:spcPct val="80000"/>
              </a:lnSpc>
              <a:buClr>
                <a:srgbClr val="9F0522"/>
              </a:buClr>
              <a:buFontTx/>
              <a:buNone/>
            </a:pPr>
            <a:endParaRPr lang="es-MX" sz="2000" smtClean="0"/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MX" sz="2000" smtClean="0"/>
              <a:t>La </a:t>
            </a:r>
            <a:r>
              <a:rPr lang="es-MX" sz="2000" b="1" smtClean="0"/>
              <a:t>planeación bienal</a:t>
            </a:r>
            <a:r>
              <a:rPr lang="es-MX" sz="2000" smtClean="0"/>
              <a:t> para los años 2008 y 2009, incluyendo los proyectos integrales.</a:t>
            </a:r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MX" sz="2000" smtClean="0"/>
              <a:t>Las </a:t>
            </a:r>
            <a:r>
              <a:rPr lang="es-MX" sz="2000" b="1" smtClean="0"/>
              <a:t>metas compromiso</a:t>
            </a:r>
            <a:r>
              <a:rPr lang="es-MX" sz="2000" smtClean="0"/>
              <a:t> pueden ser ajustadas para el periodo 2008-2012, así como los </a:t>
            </a:r>
            <a:r>
              <a:rPr lang="es-MX" sz="2000" b="1" smtClean="0"/>
              <a:t>indicadores </a:t>
            </a:r>
            <a:r>
              <a:rPr lang="es-MX" sz="2000" smtClean="0"/>
              <a:t>del 2006-2012.</a:t>
            </a:r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ES" sz="2000" smtClean="0"/>
              <a:t>Mantener la continuidad del </a:t>
            </a:r>
            <a:r>
              <a:rPr lang="es-ES" sz="2000" b="1" smtClean="0"/>
              <a:t>proceso de planeación participativa </a:t>
            </a:r>
            <a:r>
              <a:rPr lang="es-ES" sz="2000" smtClean="0"/>
              <a:t>e integral en todos los niveles (PE, CA, DES, AG, Institucional).</a:t>
            </a:r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ES" sz="2000" smtClean="0"/>
              <a:t>Mejorar </a:t>
            </a:r>
            <a:r>
              <a:rPr lang="es-ES" sz="2000" b="1" smtClean="0"/>
              <a:t>la integración y funcionamiento </a:t>
            </a:r>
            <a:r>
              <a:rPr lang="es-ES" sz="2000" smtClean="0"/>
              <a:t>de las DES. </a:t>
            </a:r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MX" sz="2000" smtClean="0"/>
              <a:t>Avanzar en la </a:t>
            </a:r>
            <a:r>
              <a:rPr lang="es-MX" sz="2000" b="1" smtClean="0"/>
              <a:t>consolidación de los cuerpos académicos</a:t>
            </a:r>
            <a:r>
              <a:rPr lang="es-MX" sz="2000" smtClean="0"/>
              <a:t>. </a:t>
            </a:r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ES" sz="2000" smtClean="0"/>
              <a:t>Lograr al menos el 80% de la </a:t>
            </a:r>
            <a:r>
              <a:rPr lang="es-ES" sz="2000" b="1" smtClean="0"/>
              <a:t>oferta educativa de pregrado </a:t>
            </a:r>
            <a:r>
              <a:rPr lang="es-ES" sz="2000" smtClean="0"/>
              <a:t>y su </a:t>
            </a:r>
            <a:r>
              <a:rPr lang="es-ES" sz="2000" b="1" smtClean="0"/>
              <a:t>matrícula </a:t>
            </a:r>
            <a:r>
              <a:rPr lang="es-ES" sz="2000" smtClean="0"/>
              <a:t>reconocida por su buena </a:t>
            </a:r>
            <a:r>
              <a:rPr lang="es-ES" sz="2000" b="1" smtClean="0"/>
              <a:t>calidad.</a:t>
            </a:r>
            <a:r>
              <a:rPr lang="es-ES" sz="2000" smtClean="0"/>
              <a:t> </a:t>
            </a:r>
            <a:endParaRPr lang="es-MX" sz="2000" smtClean="0"/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endParaRPr lang="es-ES" sz="2000" smtClean="0"/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679999"/>
              </a:buClr>
              <a:buFont typeface="Arial" charset="0"/>
              <a:buChar char="•"/>
            </a:pPr>
            <a:endParaRPr lang="es-MX" sz="1800" smtClean="0"/>
          </a:p>
          <a:p>
            <a:pPr marL="174625" indent="-174625" algn="just" eaLnBrk="1" hangingPunct="1">
              <a:lnSpc>
                <a:spcPct val="80000"/>
              </a:lnSpc>
              <a:buClr>
                <a:srgbClr val="9F0522"/>
              </a:buClr>
              <a:buFontTx/>
              <a:buNone/>
            </a:pPr>
            <a:endParaRPr lang="es-ES" smtClean="0"/>
          </a:p>
          <a:p>
            <a:pPr marL="622300" lvl="1" indent="-165100" algn="just" eaLnBrk="1" hangingPunct="1">
              <a:lnSpc>
                <a:spcPct val="85000"/>
              </a:lnSpc>
              <a:spcAft>
                <a:spcPct val="55000"/>
              </a:spcAft>
              <a:buClr>
                <a:srgbClr val="679999"/>
              </a:buClr>
              <a:buFont typeface="Arial" charset="0"/>
              <a:buChar char="•"/>
            </a:pPr>
            <a:endParaRPr lang="es-MX" sz="180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5857875" y="609600"/>
            <a:ext cx="26050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solidFill>
                  <a:srgbClr val="FEA620"/>
                </a:solidFill>
                <a:latin typeface="+mj-lt"/>
              </a:rPr>
              <a:t>Puntos de énfasis</a:t>
            </a:r>
            <a:endParaRPr lang="es-ES" sz="2400" b="1" dirty="0">
              <a:solidFill>
                <a:srgbClr val="FEA62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071563" y="1000125"/>
            <a:ext cx="7429500" cy="53244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EA620"/>
              </a:buClr>
            </a:pPr>
            <a:endParaRPr lang="es-MX" sz="2000" b="1">
              <a:solidFill>
                <a:srgbClr val="FEA620"/>
              </a:solidFill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>
                <a:latin typeface="Calibri" pitchFamily="34" charset="0"/>
              </a:rPr>
              <a:t>Analizar y planear la </a:t>
            </a:r>
            <a:r>
              <a:rPr lang="es-MX" sz="2000" b="1">
                <a:latin typeface="Calibri" pitchFamily="34" charset="0"/>
              </a:rPr>
              <a:t>oferta educativa de Posgrado </a:t>
            </a:r>
            <a:r>
              <a:rPr lang="es-MX" sz="2000">
                <a:latin typeface="Calibri" pitchFamily="34" charset="0"/>
              </a:rPr>
              <a:t>de la institución y de las DES.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MX" sz="2000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 b="1">
                <a:latin typeface="Calibri" pitchFamily="34" charset="0"/>
              </a:rPr>
              <a:t>Planear la nueva oferta educativa </a:t>
            </a:r>
            <a:r>
              <a:rPr lang="es-MX" sz="2000">
                <a:latin typeface="Calibri" pitchFamily="34" charset="0"/>
              </a:rPr>
              <a:t>para los próximos dos años -</a:t>
            </a:r>
            <a:r>
              <a:rPr lang="es-MX" sz="2000" b="1">
                <a:latin typeface="Calibri" pitchFamily="34" charset="0"/>
              </a:rPr>
              <a:t>2008-2009-  </a:t>
            </a:r>
            <a:r>
              <a:rPr lang="es-MX" sz="2000">
                <a:latin typeface="Calibri" pitchFamily="34" charset="0"/>
              </a:rPr>
              <a:t>a nivel institucional y de las DES.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ES" sz="2000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MX" sz="2000">
                <a:latin typeface="Calibri" pitchFamily="34" charset="0"/>
              </a:rPr>
              <a:t>Lograr la pertinencia de la </a:t>
            </a:r>
            <a:r>
              <a:rPr lang="es-MX" sz="2000" b="1">
                <a:latin typeface="Calibri" pitchFamily="34" charset="0"/>
              </a:rPr>
              <a:t>oferta educativa futura y actual </a:t>
            </a:r>
            <a:r>
              <a:rPr lang="es-MX" sz="2000">
                <a:latin typeface="Calibri" pitchFamily="34" charset="0"/>
              </a:rPr>
              <a:t>por lo que se deberá contar con estudios de factibilidad y además del aval de la Comisión Estatal para la Planeación de la Educación Superior (COEPES). 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ES" sz="2000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Identificar las principales </a:t>
            </a:r>
            <a:r>
              <a:rPr lang="es-ES" sz="2000" b="1">
                <a:latin typeface="Calibri" pitchFamily="34" charset="0"/>
              </a:rPr>
              <a:t>brechas de capacidad y competitividad </a:t>
            </a:r>
            <a:r>
              <a:rPr lang="es-ES" sz="2000">
                <a:latin typeface="Calibri" pitchFamily="34" charset="0"/>
              </a:rPr>
              <a:t>académicas (entre PE, entre DES y entre IES).</a:t>
            </a: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endParaRPr lang="es-ES" sz="2000">
              <a:latin typeface="Calibri" pitchFamily="34" charset="0"/>
            </a:endParaRPr>
          </a:p>
          <a:p>
            <a:pPr algn="just">
              <a:buClr>
                <a:srgbClr val="FEA620"/>
              </a:buClr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Contar con una estrecha </a:t>
            </a:r>
            <a:r>
              <a:rPr lang="es-ES" sz="2000" b="1">
                <a:latin typeface="Calibri" pitchFamily="34" charset="0"/>
              </a:rPr>
              <a:t>articulación entre  políticas, objetivos, estrategias, metas y proyectos. </a:t>
            </a:r>
          </a:p>
        </p:txBody>
      </p:sp>
      <p:sp>
        <p:nvSpPr>
          <p:cNvPr id="11267" name="10 Rectángulo"/>
          <p:cNvSpPr>
            <a:spLocks noChangeArrowheads="1"/>
          </p:cNvSpPr>
          <p:nvPr/>
        </p:nvSpPr>
        <p:spPr bwMode="auto">
          <a:xfrm>
            <a:off x="6643688" y="428625"/>
            <a:ext cx="1838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>
                <a:solidFill>
                  <a:srgbClr val="FEA620"/>
                </a:solidFill>
                <a:latin typeface="Calibri" pitchFamily="34" charset="0"/>
              </a:rPr>
              <a:t>continuación</a:t>
            </a:r>
            <a:endParaRPr lang="es-ES" sz="2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Rectángulo"/>
          <p:cNvSpPr>
            <a:spLocks noChangeArrowheads="1"/>
          </p:cNvSpPr>
          <p:nvPr/>
        </p:nvSpPr>
        <p:spPr bwMode="auto">
          <a:xfrm>
            <a:off x="1071563" y="1377950"/>
            <a:ext cx="7715250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2300" lvl="1" indent="-165100" algn="just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MX" sz="2000">
                <a:latin typeface="Calibri" pitchFamily="34" charset="0"/>
              </a:rPr>
              <a:t>El </a:t>
            </a:r>
            <a:r>
              <a:rPr lang="es-MX" sz="2000" b="1">
                <a:latin typeface="Calibri" pitchFamily="34" charset="0"/>
              </a:rPr>
              <a:t>proyecto integral de las DES contempla cuatro objetivos particulares</a:t>
            </a:r>
            <a:r>
              <a:rPr lang="es-MX" sz="2000">
                <a:latin typeface="Calibri" pitchFamily="34" charset="0"/>
              </a:rPr>
              <a:t>: 1)Desarrollo de los Cuerpos Académicos y Fortalecimiento de la Planta Académica; 2) Atención a estudiantes; 3) Incremento de la Competitividad de TSU y Licenciatura; y 4) Apoyo a los PE de posgrado reconocidos en el Programa Nacional de Posgrado de Calidad (PNPC).</a:t>
            </a:r>
          </a:p>
          <a:p>
            <a:pPr marL="622300" lvl="1" indent="-165100" algn="just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endParaRPr lang="es-MX" sz="2000">
              <a:latin typeface="Calibri" pitchFamily="34" charset="0"/>
            </a:endParaRPr>
          </a:p>
          <a:p>
            <a:pPr marL="622300" lvl="1" indent="-165100" algn="just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MX" sz="2000">
                <a:latin typeface="Calibri" pitchFamily="34" charset="0"/>
              </a:rPr>
              <a:t>En el </a:t>
            </a:r>
            <a:r>
              <a:rPr lang="es-MX" sz="2000" b="1">
                <a:latin typeface="Calibri" pitchFamily="34" charset="0"/>
              </a:rPr>
              <a:t>ProGES se pueden presentar hasta cuatro proyectos integrales</a:t>
            </a:r>
            <a:r>
              <a:rPr lang="es-MX" sz="2000">
                <a:latin typeface="Calibri" pitchFamily="34" charset="0"/>
              </a:rPr>
              <a:t>: 1)Problemas comunes de las DES; 2) Problemas de la Gestión; 3)Construcción de Espacios; y 4) Creación de Nueva Oferta Educativa. </a:t>
            </a:r>
          </a:p>
          <a:p>
            <a:pPr marL="622300" lvl="1" indent="-165100" algn="just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endParaRPr lang="es-MX" sz="2000">
              <a:latin typeface="Calibri" pitchFamily="34" charset="0"/>
            </a:endParaRPr>
          </a:p>
          <a:p>
            <a:pPr marL="622300" lvl="1" indent="-165100" algn="just">
              <a:lnSpc>
                <a:spcPct val="85000"/>
              </a:lnSpc>
              <a:spcAft>
                <a:spcPct val="55000"/>
              </a:spcAft>
              <a:buClr>
                <a:srgbClr val="FEA620"/>
              </a:buClr>
              <a:buFont typeface="Arial" charset="0"/>
              <a:buChar char="•"/>
            </a:pPr>
            <a:r>
              <a:rPr lang="es-MX" sz="2000">
                <a:latin typeface="Calibri" pitchFamily="34" charset="0"/>
              </a:rPr>
              <a:t>Los proyectos integrales deberán contener como máximo: </a:t>
            </a:r>
            <a:r>
              <a:rPr lang="es-MX" sz="2000" b="1">
                <a:latin typeface="Calibri" pitchFamily="34" charset="0"/>
              </a:rPr>
              <a:t>cuatro</a:t>
            </a:r>
            <a:r>
              <a:rPr lang="es-MX" sz="2000">
                <a:latin typeface="Calibri" pitchFamily="34" charset="0"/>
              </a:rPr>
              <a:t> objetivos particulares, </a:t>
            </a:r>
            <a:r>
              <a:rPr lang="es-MX" sz="2000" b="1">
                <a:latin typeface="Calibri" pitchFamily="34" charset="0"/>
              </a:rPr>
              <a:t>cuatro</a:t>
            </a:r>
            <a:r>
              <a:rPr lang="es-MX" sz="2000">
                <a:latin typeface="Calibri" pitchFamily="34" charset="0"/>
              </a:rPr>
              <a:t> metas por objetivo particular y </a:t>
            </a:r>
            <a:r>
              <a:rPr lang="es-MX" sz="2000" b="1">
                <a:latin typeface="Calibri" pitchFamily="34" charset="0"/>
              </a:rPr>
              <a:t>cuatro</a:t>
            </a:r>
            <a:r>
              <a:rPr lang="es-MX" sz="2000">
                <a:latin typeface="Calibri" pitchFamily="34" charset="0"/>
              </a:rPr>
              <a:t> acciones articuladas por meta con sus respectivos recursos debidamente </a:t>
            </a:r>
            <a:r>
              <a:rPr lang="es-MX" sz="2000" b="1">
                <a:latin typeface="Calibri" pitchFamily="34" charset="0"/>
              </a:rPr>
              <a:t>justificados y priorizados</a:t>
            </a:r>
            <a:r>
              <a:rPr lang="es-MX" sz="2000">
                <a:latin typeface="Calibri" pitchFamily="34" charset="0"/>
              </a:rPr>
              <a:t>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286125" y="428625"/>
            <a:ext cx="52863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solidFill>
                  <a:srgbClr val="FEA620"/>
                </a:solidFill>
                <a:latin typeface="+mj-lt"/>
              </a:rPr>
              <a:t>Características de los proyectos integrales</a:t>
            </a:r>
            <a:endParaRPr lang="es-ES" sz="2400" b="1" dirty="0">
              <a:solidFill>
                <a:srgbClr val="FEA62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3418</Words>
  <Application>Microsoft Office PowerPoint</Application>
  <PresentationFormat>Presentación en pantalla (4:3)</PresentationFormat>
  <Paragraphs>644</Paragraphs>
  <Slides>32</Slides>
  <Notes>2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Diapositiva 1</vt:lpstr>
      <vt:lpstr>Diapositiva 2</vt:lpstr>
      <vt:lpstr>Diapositiva 3</vt:lpstr>
      <vt:lpstr>Programa Integral de Fortalecimiento Institucional (asignación por concurso)</vt:lpstr>
      <vt:lpstr>Diapositiva 5</vt:lpstr>
      <vt:lpstr>Diapositiva 6</vt:lpstr>
      <vt:lpstr>Diapositiva 7</vt:lpstr>
      <vt:lpstr>Diapositiva 8</vt:lpstr>
      <vt:lpstr>Diapositiva 9</vt:lpstr>
      <vt:lpstr>Procesos de análisis y planeación 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Entrega recepción</vt:lpstr>
      <vt:lpstr>Requisitos de participación</vt:lpstr>
      <vt:lpstr>Falta por ejercer (fecha límite: 14 de marzo de 2008)</vt:lpstr>
      <vt:lpstr>Diapositiva 29</vt:lpstr>
      <vt:lpstr>Diapositiva 30</vt:lpstr>
      <vt:lpstr>Fechas clave </vt:lpstr>
      <vt:lpstr>Diapositiva 32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Laura</cp:lastModifiedBy>
  <cp:revision>74</cp:revision>
  <dcterms:created xsi:type="dcterms:W3CDTF">2008-02-15T18:10:42Z</dcterms:created>
  <dcterms:modified xsi:type="dcterms:W3CDTF">2008-02-28T02:06:55Z</dcterms:modified>
</cp:coreProperties>
</file>