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charts/chart13.xml" ContentType="application/vnd.openxmlformats-officedocument.drawingml.chart+xml"/>
  <Override PartName="/ppt/charts/chart15.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charts/chart22.xml" ContentType="application/vnd.openxmlformats-officedocument.drawingml.chart+xml"/>
  <Override PartName="/ppt/charts/chart7.xml" ContentType="application/vnd.openxmlformats-officedocument.drawingml.char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20.xml" ContentType="application/vnd.openxmlformats-officedocument.drawingml.chart+xml"/>
  <Override PartName="/ppt/charts/chart3.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ppt/notesSlides/notesSlide15.xml" ContentType="application/vnd.openxmlformats-officedocument.presentationml.notesSlide+xml"/>
  <Override PartName="/ppt/charts/chart2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notesSlides/notesSlide13.xml" ContentType="application/vnd.openxmlformats-officedocument.presentationml.notesSlide+xml"/>
  <Override PartName="/ppt/charts/chart21.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10.xml" ContentType="application/vnd.openxmlformats-officedocument.drawingml.char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charts/chart19.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88" r:id="rId2"/>
    <p:sldId id="402" r:id="rId3"/>
    <p:sldId id="403" r:id="rId4"/>
    <p:sldId id="404" r:id="rId5"/>
    <p:sldId id="405" r:id="rId6"/>
    <p:sldId id="406" r:id="rId7"/>
    <p:sldId id="349" r:id="rId8"/>
    <p:sldId id="391" r:id="rId9"/>
    <p:sldId id="392" r:id="rId10"/>
    <p:sldId id="393" r:id="rId11"/>
    <p:sldId id="394" r:id="rId12"/>
    <p:sldId id="350" r:id="rId13"/>
    <p:sldId id="395" r:id="rId14"/>
    <p:sldId id="396" r:id="rId15"/>
    <p:sldId id="397" r:id="rId16"/>
    <p:sldId id="398" r:id="rId17"/>
    <p:sldId id="399" r:id="rId18"/>
    <p:sldId id="400" r:id="rId19"/>
    <p:sldId id="401" r:id="rId20"/>
    <p:sldId id="351" r:id="rId21"/>
    <p:sldId id="330" r:id="rId22"/>
    <p:sldId id="331" r:id="rId23"/>
    <p:sldId id="332" r:id="rId24"/>
    <p:sldId id="319" r:id="rId25"/>
    <p:sldId id="320" r:id="rId26"/>
    <p:sldId id="321" r:id="rId27"/>
    <p:sldId id="322" r:id="rId28"/>
    <p:sldId id="323" r:id="rId29"/>
    <p:sldId id="324" r:id="rId30"/>
    <p:sldId id="354" r:id="rId31"/>
    <p:sldId id="325" r:id="rId32"/>
    <p:sldId id="326" r:id="rId33"/>
    <p:sldId id="375" r:id="rId34"/>
    <p:sldId id="376" r:id="rId35"/>
  </p:sldIdLst>
  <p:sldSz cx="9144000" cy="6858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171"/>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87" autoAdjust="0"/>
    <p:restoredTop sz="94660"/>
  </p:normalViewPr>
  <p:slideViewPr>
    <p:cSldViewPr>
      <p:cViewPr varScale="1">
        <p:scale>
          <a:sx n="104" d="100"/>
          <a:sy n="104" d="100"/>
        </p:scale>
        <p:origin x="-1506"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1" d="100"/>
          <a:sy n="81" d="100"/>
        </p:scale>
        <p:origin x="-3162" y="-102"/>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Javier\Escritorio\Hist_Tuir&#225;n\Hist_Indic_Tuir&#225;n_GRAFICAS_HIST_udg-FINAL.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Documents%20and%20Settings\Javier\Escritorio\Hist_Tuir&#225;n\Hist_Indic_Tuir&#225;n_GRAFICAS_HIST_udg-FINAL.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Documents%20and%20Settings\Javier\Escritorio\Hist_Tuir&#225;n\Hist_Indic_Tuir&#225;n_GRAFICAS_HIST_udg-FINAL.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G:\Presupuesto%20Gobierno%20del%20Estado\Cobertura%20Indisep%209.0.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Eduardo\Desktop\Cobertura%20con%20posgrado%20(19%20a%2024%20a&#241;os)%202009-2010.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G:\Tlajomulco,%20Tonal&#225;,%20Zapotlanejo\Subsidio%20x%20Alumno%20x%20IES%202009.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Documents%20and%20Settings\luz\Escritorio\Ranking\2010\Junio\Ranking%20Junio%202010.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Documents%20and%20Settings\luz\Escritorio\INDICADORES%20FONDOS.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Miklos\Unidad%20de%20Estadistica\Comparte%20U.%20de%20Estadisticas\PROCESOS\Ranking\2010\Abril\Ranking%20Abril%202010.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Miklos\Unidad%20de%20Estadistica\Comparte%20U.%20de%20Estadisticas\PROCESOS\Ranking\2010\Enero\Ranking%20Enero%202010.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Eduardo\Downloads\Ranking%20Abril%20201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Laura%20Argelia%20Zamora\Mis%20documentos\COPLADI\2010\Julio\Hist_Indic_Tuir&#225;n_GRAFICAS_HIST_udg-FINAL_Vjvier.xlsx" TargetMode="External"/></Relationships>
</file>

<file path=ppt/charts/_rels/chart2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pn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33" Type="http://schemas.openxmlformats.org/officeDocument/2006/relationships/chartUserShapes" Target="../drawings/drawing2.xml"/><Relationship Id="rId2" Type="http://schemas.openxmlformats.org/officeDocument/2006/relationships/image" Target="../media/image9.png"/><Relationship Id="rId16" Type="http://schemas.openxmlformats.org/officeDocument/2006/relationships/image" Target="../media/image23.png"/><Relationship Id="rId20" Type="http://schemas.openxmlformats.org/officeDocument/2006/relationships/image" Target="../media/image27.png"/><Relationship Id="rId29" Type="http://schemas.openxmlformats.org/officeDocument/2006/relationships/image" Target="../media/image36.png"/><Relationship Id="rId1" Type="http://schemas.openxmlformats.org/officeDocument/2006/relationships/image" Target="../media/image8.png"/><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png"/><Relationship Id="rId32" Type="http://schemas.openxmlformats.org/officeDocument/2006/relationships/oleObject" Target="file:///C:\Users\Eduardo\Desktop\Insumos_Dise&#241;o2.xlsx" TargetMode="External"/><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png"/><Relationship Id="rId10" Type="http://schemas.openxmlformats.org/officeDocument/2006/relationships/image" Target="../media/image17.png"/><Relationship Id="rId19" Type="http://schemas.openxmlformats.org/officeDocument/2006/relationships/image" Target="../media/image26.png"/><Relationship Id="rId31" Type="http://schemas.openxmlformats.org/officeDocument/2006/relationships/image" Target="../media/image38.jpe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png"/><Relationship Id="rId30" Type="http://schemas.openxmlformats.org/officeDocument/2006/relationships/image" Target="../media/image37.png"/></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Documents%20and%20Settings\angelica_medina\Escritorio\Merisimos\LOS%20MERISIMOS\MERO_MERO_08_Marzo_2010_v9%20ejercido2009.xlsm"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Documents%20and%20Settings\angelica_medina\Escritorio\Merisimos\LOS%20MERISIMOS\MERO_MERO_08_Marzo_2010_v9%20ejercido2009.xlsm" TargetMode="External"/></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Carmenta\AppData\Local\Microsoft\Windows\Temporary%20Internet%20Files\Content.Outlook\EDQQ7LV4\SUBSIDIO%20ORDINARIO%20(PARTICIPA%20FEDERAL%20Y%20ESTATA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Javier\Escritorio\Hist_Tuir&#225;n\Hist_Indic_Tuir&#225;n_GRAFICAS_HIST_udg-FINA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Javier\Escritorio\Hist_Tuir&#225;n\Hist_Indic_Tuir&#225;n_GRAFICAS_HIST_udg-FINA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Javier\Escritorio\Hist_Tuir&#225;n\Hist_Indic_Tuir&#225;n_GRAFICAS_HIST_udg-FINAL.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Javier\Escritorio\Hist_Tuir&#225;n\Hist_Indic_Tuir&#225;n_GRAFICAS_HIST_udg-FINAL.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Javier\Escritorio\Hist_Tuir&#225;n\Hist_Indic_Tuir&#225;n_GRAFICAS_HIST_udg-FINAL.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ocuments%20and%20Settings\Javier\Escritorio\Hist_Tuir&#225;n\Hist_Indic_Tuir&#225;n_GRAFICAS_HIST_udg-FINAL.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Documents%20and%20Settings\Javier\Escritorio\Hist_Tuir&#225;n\Hist_Indic_Tuir&#225;n_GRAFICAS_HIST_udg-FIN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MX"/>
  <c:chart>
    <c:title>
      <c:tx>
        <c:rich>
          <a:bodyPr/>
          <a:lstStyle/>
          <a:p>
            <a:pPr>
              <a:defRPr sz="2400">
                <a:solidFill>
                  <a:schemeClr val="tx2"/>
                </a:solidFill>
              </a:defRPr>
            </a:pPr>
            <a:r>
              <a:rPr lang="es-MX" sz="2400" dirty="0" err="1">
                <a:solidFill>
                  <a:schemeClr val="tx2"/>
                </a:solidFill>
              </a:rPr>
              <a:t>UdeG</a:t>
            </a:r>
            <a:r>
              <a:rPr lang="es-MX" sz="2400" dirty="0">
                <a:solidFill>
                  <a:schemeClr val="tx2"/>
                </a:solidFill>
              </a:rPr>
              <a:t>: % de PTC con Perfil PROMEP</a:t>
            </a:r>
          </a:p>
        </c:rich>
      </c:tx>
      <c:layout>
        <c:manualLayout>
          <c:xMode val="edge"/>
          <c:yMode val="edge"/>
          <c:x val="0.25978944213825006"/>
          <c:y val="1.3227696922564159E-2"/>
        </c:manualLayout>
      </c:layout>
    </c:title>
    <c:plotArea>
      <c:layout>
        <c:manualLayout>
          <c:layoutTarget val="inner"/>
          <c:xMode val="edge"/>
          <c:yMode val="edge"/>
          <c:x val="4.8173516091547117E-2"/>
          <c:y val="0.11697693311854269"/>
          <c:w val="0.94315880783260486"/>
          <c:h val="0.74551369292300862"/>
        </c:manualLayout>
      </c:layout>
      <c:barChart>
        <c:barDir val="col"/>
        <c:grouping val="clustered"/>
        <c:ser>
          <c:idx val="0"/>
          <c:order val="0"/>
          <c:tx>
            <c:strRef>
              <c:f>Hoja1!$A$32</c:f>
              <c:strCache>
                <c:ptCount val="1"/>
                <c:pt idx="0">
                  <c:v>% de PTC con Perifl PROMEP reconocido por la SEP</c:v>
                </c:pt>
              </c:strCache>
            </c:strRef>
          </c:tx>
          <c:dLbls>
            <c:dLbl>
              <c:idx val="8"/>
              <c:layout>
                <c:manualLayout>
                  <c:x val="-1.5204249336280764E-3"/>
                  <c:y val="0.1456346864237307"/>
                </c:manualLayout>
              </c:layout>
              <c:spPr/>
              <c:txPr>
                <a:bodyPr rot="-5400000" vert="horz"/>
                <a:lstStyle/>
                <a:p>
                  <a:pPr>
                    <a:defRPr>
                      <a:solidFill>
                        <a:schemeClr val="bg1"/>
                      </a:solidFill>
                    </a:defRPr>
                  </a:pPr>
                  <a:endParaRPr lang="es-MX"/>
                </a:p>
              </c:txPr>
              <c:showVal val="1"/>
            </c:dLbl>
            <c:showVal val="1"/>
          </c:dLbls>
          <c:cat>
            <c:numRef>
              <c:f>Hoja1!$I$1:$Q$1</c:f>
              <c:numCache>
                <c:formatCode>General</c:formatCode>
                <c:ptCount val="9"/>
                <c:pt idx="0">
                  <c:v>2002</c:v>
                </c:pt>
                <c:pt idx="1">
                  <c:v>2003</c:v>
                </c:pt>
                <c:pt idx="2">
                  <c:v>2004</c:v>
                </c:pt>
                <c:pt idx="3">
                  <c:v>2005</c:v>
                </c:pt>
                <c:pt idx="4">
                  <c:v>2006</c:v>
                </c:pt>
                <c:pt idx="5">
                  <c:v>2007</c:v>
                </c:pt>
                <c:pt idx="6">
                  <c:v>2008</c:v>
                </c:pt>
                <c:pt idx="7">
                  <c:v>2009</c:v>
                </c:pt>
                <c:pt idx="8">
                  <c:v>2010</c:v>
                </c:pt>
              </c:numCache>
            </c:numRef>
          </c:cat>
          <c:val>
            <c:numRef>
              <c:f>Hoja1!$I$32:$Q$32</c:f>
              <c:numCache>
                <c:formatCode>0.00%</c:formatCode>
                <c:ptCount val="9"/>
                <c:pt idx="0">
                  <c:v>0.25875566543057271</c:v>
                </c:pt>
                <c:pt idx="1">
                  <c:v>0.29380817482800914</c:v>
                </c:pt>
                <c:pt idx="2">
                  <c:v>0.24298696167522918</c:v>
                </c:pt>
                <c:pt idx="3">
                  <c:v>0.259218289085549</c:v>
                </c:pt>
                <c:pt idx="4">
                  <c:v>0.39877300613497296</c:v>
                </c:pt>
                <c:pt idx="5">
                  <c:v>0.41542212740018286</c:v>
                </c:pt>
                <c:pt idx="6">
                  <c:v>0.49183303085299457</c:v>
                </c:pt>
                <c:pt idx="7">
                  <c:v>0.55346294046171807</c:v>
                </c:pt>
                <c:pt idx="8">
                  <c:v>0.55565693430656971</c:v>
                </c:pt>
              </c:numCache>
            </c:numRef>
          </c:val>
        </c:ser>
        <c:gapWidth val="60"/>
        <c:axId val="39424768"/>
        <c:axId val="39426304"/>
      </c:barChart>
      <c:catAx>
        <c:axId val="39424768"/>
        <c:scaling>
          <c:orientation val="minMax"/>
        </c:scaling>
        <c:axPos val="b"/>
        <c:numFmt formatCode="General" sourceLinked="1"/>
        <c:majorTickMark val="none"/>
        <c:tickLblPos val="nextTo"/>
        <c:crossAx val="39426304"/>
        <c:crosses val="autoZero"/>
        <c:auto val="1"/>
        <c:lblAlgn val="ctr"/>
        <c:lblOffset val="100"/>
      </c:catAx>
      <c:valAx>
        <c:axId val="39426304"/>
        <c:scaling>
          <c:orientation val="minMax"/>
          <c:max val="0.8"/>
          <c:min val="0"/>
        </c:scaling>
        <c:delete val="1"/>
        <c:axPos val="l"/>
        <c:numFmt formatCode="0.0%" sourceLinked="0"/>
        <c:majorTickMark val="none"/>
        <c:tickLblPos val="none"/>
        <c:crossAx val="39424768"/>
        <c:crosses val="autoZero"/>
        <c:crossBetween val="between"/>
        <c:majorUnit val="0.2"/>
      </c:valAx>
    </c:plotArea>
    <c:plotVisOnly val="1"/>
  </c:chart>
  <c:spPr>
    <a:ln>
      <a:noFill/>
    </a:ln>
  </c:spPr>
  <c:txPr>
    <a:bodyPr/>
    <a:lstStyle/>
    <a:p>
      <a:pPr>
        <a:defRPr sz="1600"/>
      </a:pPr>
      <a:endParaRPr lang="es-MX"/>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s-MX"/>
  <c:chart>
    <c:title>
      <c:tx>
        <c:rich>
          <a:bodyPr/>
          <a:lstStyle/>
          <a:p>
            <a:pPr>
              <a:defRPr sz="2400">
                <a:solidFill>
                  <a:schemeClr val="tx2"/>
                </a:solidFill>
              </a:defRPr>
            </a:pPr>
            <a:r>
              <a:rPr lang="es-MX" sz="2400" b="1" i="0" baseline="0" dirty="0">
                <a:solidFill>
                  <a:schemeClr val="tx2"/>
                </a:solidFill>
              </a:rPr>
              <a:t>UdeG: % de PE de </a:t>
            </a:r>
            <a:r>
              <a:rPr lang="es-MX" sz="2400" b="1" i="0" baseline="0" dirty="0" smtClean="0">
                <a:solidFill>
                  <a:schemeClr val="tx2"/>
                </a:solidFill>
              </a:rPr>
              <a:t>Posgrado </a:t>
            </a:r>
            <a:r>
              <a:rPr lang="es-MX" sz="2400" b="1" i="0" baseline="0" dirty="0">
                <a:solidFill>
                  <a:schemeClr val="tx2"/>
                </a:solidFill>
              </a:rPr>
              <a:t>en el PNPC</a:t>
            </a:r>
          </a:p>
        </c:rich>
      </c:tx>
      <c:layout>
        <c:manualLayout>
          <c:xMode val="edge"/>
          <c:yMode val="edge"/>
          <c:x val="0.18266875981161695"/>
          <c:y val="0"/>
        </c:manualLayout>
      </c:layout>
    </c:title>
    <c:plotArea>
      <c:layout>
        <c:manualLayout>
          <c:layoutTarget val="inner"/>
          <c:xMode val="edge"/>
          <c:yMode val="edge"/>
          <c:x val="3.5520574467640606E-2"/>
          <c:y val="9.0502308686568847E-2"/>
          <c:w val="0.94760931727505404"/>
          <c:h val="0.7385466655466465"/>
        </c:manualLayout>
      </c:layout>
      <c:barChart>
        <c:barDir val="col"/>
        <c:grouping val="clustered"/>
        <c:ser>
          <c:idx val="0"/>
          <c:order val="0"/>
          <c:tx>
            <c:strRef>
              <c:f>Hoja1!$A$36</c:f>
              <c:strCache>
                <c:ptCount val="1"/>
                <c:pt idx="0">
                  <c:v>% de PE de Posgrado en el PNPC</c:v>
                </c:pt>
              </c:strCache>
            </c:strRef>
          </c:tx>
          <c:dLbls>
            <c:txPr>
              <a:bodyPr/>
              <a:lstStyle/>
              <a:p>
                <a:pPr>
                  <a:defRPr sz="1400"/>
                </a:pPr>
                <a:endParaRPr lang="es-MX"/>
              </a:p>
            </c:txPr>
            <c:showVal val="1"/>
          </c:dLbls>
          <c:cat>
            <c:numRef>
              <c:f>Hoja1!$M$1:$Q$1</c:f>
              <c:numCache>
                <c:formatCode>General</c:formatCode>
                <c:ptCount val="5"/>
                <c:pt idx="0">
                  <c:v>2006</c:v>
                </c:pt>
                <c:pt idx="1">
                  <c:v>2007</c:v>
                </c:pt>
                <c:pt idx="2">
                  <c:v>2008</c:v>
                </c:pt>
                <c:pt idx="3">
                  <c:v>2009</c:v>
                </c:pt>
                <c:pt idx="4">
                  <c:v>2010</c:v>
                </c:pt>
              </c:numCache>
            </c:numRef>
          </c:cat>
          <c:val>
            <c:numRef>
              <c:f>Hoja1!$M$36:$Q$36</c:f>
              <c:numCache>
                <c:formatCode>0.00%</c:formatCode>
                <c:ptCount val="5"/>
                <c:pt idx="0">
                  <c:v>0.23021582733812951</c:v>
                </c:pt>
                <c:pt idx="1">
                  <c:v>0.30708661417323163</c:v>
                </c:pt>
                <c:pt idx="2">
                  <c:v>0.39189189189189677</c:v>
                </c:pt>
                <c:pt idx="3">
                  <c:v>0.49342105263157893</c:v>
                </c:pt>
                <c:pt idx="4">
                  <c:v>0.50657894736842102</c:v>
                </c:pt>
              </c:numCache>
            </c:numRef>
          </c:val>
        </c:ser>
        <c:gapWidth val="60"/>
        <c:axId val="90758528"/>
        <c:axId val="102150144"/>
      </c:barChart>
      <c:catAx>
        <c:axId val="90758528"/>
        <c:scaling>
          <c:orientation val="minMax"/>
        </c:scaling>
        <c:axPos val="b"/>
        <c:numFmt formatCode="General" sourceLinked="1"/>
        <c:majorTickMark val="none"/>
        <c:tickLblPos val="nextTo"/>
        <c:txPr>
          <a:bodyPr/>
          <a:lstStyle/>
          <a:p>
            <a:pPr>
              <a:defRPr sz="1400"/>
            </a:pPr>
            <a:endParaRPr lang="es-MX"/>
          </a:p>
        </c:txPr>
        <c:crossAx val="102150144"/>
        <c:crosses val="autoZero"/>
        <c:auto val="1"/>
        <c:lblAlgn val="ctr"/>
        <c:lblOffset val="100"/>
      </c:catAx>
      <c:valAx>
        <c:axId val="102150144"/>
        <c:scaling>
          <c:orientation val="minMax"/>
        </c:scaling>
        <c:delete val="1"/>
        <c:axPos val="l"/>
        <c:numFmt formatCode="0.0%" sourceLinked="0"/>
        <c:majorTickMark val="none"/>
        <c:tickLblPos val="none"/>
        <c:crossAx val="90758528"/>
        <c:crosses val="autoZero"/>
        <c:crossBetween val="between"/>
      </c:valAx>
    </c:plotArea>
    <c:plotVisOnly val="1"/>
  </c:chart>
  <c:spPr>
    <a:ln>
      <a:noFill/>
    </a:ln>
  </c:sp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s-MX"/>
  <c:chart>
    <c:title>
      <c:tx>
        <c:rich>
          <a:bodyPr/>
          <a:lstStyle/>
          <a:p>
            <a:pPr>
              <a:defRPr sz="2400">
                <a:solidFill>
                  <a:schemeClr val="accent1">
                    <a:lumMod val="75000"/>
                  </a:schemeClr>
                </a:solidFill>
              </a:defRPr>
            </a:pPr>
            <a:r>
              <a:rPr lang="es-MX" sz="2400" baseline="0">
                <a:solidFill>
                  <a:schemeClr val="accent1">
                    <a:lumMod val="75000"/>
                  </a:schemeClr>
                </a:solidFill>
              </a:rPr>
              <a:t>UdeG: PE de Posgrado en el PNPC</a:t>
            </a:r>
            <a:endParaRPr lang="es-MX" sz="2400">
              <a:solidFill>
                <a:schemeClr val="accent1">
                  <a:lumMod val="75000"/>
                </a:schemeClr>
              </a:solidFill>
            </a:endParaRPr>
          </a:p>
        </c:rich>
      </c:tx>
      <c:layout/>
    </c:title>
    <c:plotArea>
      <c:layout/>
      <c:barChart>
        <c:barDir val="col"/>
        <c:grouping val="clustered"/>
        <c:ser>
          <c:idx val="0"/>
          <c:order val="0"/>
          <c:tx>
            <c:strRef>
              <c:f>Hoja1!$A$13</c:f>
              <c:strCache>
                <c:ptCount val="1"/>
                <c:pt idx="0">
                  <c:v>PE de Posgrado en el PNP</c:v>
                </c:pt>
              </c:strCache>
            </c:strRef>
          </c:tx>
          <c:dLbls>
            <c:txPr>
              <a:bodyPr/>
              <a:lstStyle/>
              <a:p>
                <a:pPr>
                  <a:defRPr sz="1400"/>
                </a:pPr>
                <a:endParaRPr lang="es-MX"/>
              </a:p>
            </c:txPr>
            <c:showVal val="1"/>
          </c:dLbls>
          <c:cat>
            <c:numRef>
              <c:f>Hoja1!$J$1:$Q$1</c:f>
              <c:numCache>
                <c:formatCode>General</c:formatCode>
                <c:ptCount val="8"/>
                <c:pt idx="0">
                  <c:v>2003</c:v>
                </c:pt>
                <c:pt idx="1">
                  <c:v>2004</c:v>
                </c:pt>
                <c:pt idx="2">
                  <c:v>2005</c:v>
                </c:pt>
                <c:pt idx="3">
                  <c:v>2006</c:v>
                </c:pt>
                <c:pt idx="4">
                  <c:v>2007</c:v>
                </c:pt>
                <c:pt idx="5">
                  <c:v>2008</c:v>
                </c:pt>
                <c:pt idx="6">
                  <c:v>2009</c:v>
                </c:pt>
                <c:pt idx="7">
                  <c:v>2010</c:v>
                </c:pt>
              </c:numCache>
            </c:numRef>
          </c:cat>
          <c:val>
            <c:numRef>
              <c:f>Hoja1!$J$13:$Q$13</c:f>
              <c:numCache>
                <c:formatCode>#,##0</c:formatCode>
                <c:ptCount val="8"/>
                <c:pt idx="0">
                  <c:v>3</c:v>
                </c:pt>
                <c:pt idx="1">
                  <c:v>6</c:v>
                </c:pt>
                <c:pt idx="2">
                  <c:v>6</c:v>
                </c:pt>
                <c:pt idx="3">
                  <c:v>32</c:v>
                </c:pt>
                <c:pt idx="4">
                  <c:v>39</c:v>
                </c:pt>
                <c:pt idx="5">
                  <c:v>58</c:v>
                </c:pt>
                <c:pt idx="6">
                  <c:v>75</c:v>
                </c:pt>
                <c:pt idx="7">
                  <c:v>77</c:v>
                </c:pt>
              </c:numCache>
            </c:numRef>
          </c:val>
        </c:ser>
        <c:gapWidth val="60"/>
        <c:axId val="102184448"/>
        <c:axId val="102185984"/>
      </c:barChart>
      <c:catAx>
        <c:axId val="102184448"/>
        <c:scaling>
          <c:orientation val="minMax"/>
        </c:scaling>
        <c:axPos val="b"/>
        <c:numFmt formatCode="General" sourceLinked="1"/>
        <c:majorTickMark val="none"/>
        <c:tickLblPos val="nextTo"/>
        <c:txPr>
          <a:bodyPr/>
          <a:lstStyle/>
          <a:p>
            <a:pPr>
              <a:defRPr sz="1400"/>
            </a:pPr>
            <a:endParaRPr lang="es-MX"/>
          </a:p>
        </c:txPr>
        <c:crossAx val="102185984"/>
        <c:crosses val="autoZero"/>
        <c:auto val="1"/>
        <c:lblAlgn val="ctr"/>
        <c:lblOffset val="100"/>
      </c:catAx>
      <c:valAx>
        <c:axId val="102185984"/>
        <c:scaling>
          <c:orientation val="minMax"/>
          <c:max val="80"/>
        </c:scaling>
        <c:delete val="1"/>
        <c:axPos val="l"/>
        <c:numFmt formatCode="#,##0" sourceLinked="1"/>
        <c:majorTickMark val="none"/>
        <c:tickLblPos val="none"/>
        <c:crossAx val="102184448"/>
        <c:crosses val="autoZero"/>
        <c:crossBetween val="between"/>
        <c:majorUnit val="20"/>
      </c:valAx>
    </c:plotArea>
    <c:plotVisOnly val="1"/>
  </c:chart>
  <c:spPr>
    <a:ln>
      <a:noFill/>
    </a:ln>
  </c:sp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s-MX"/>
  <c:chart>
    <c:autoTitleDeleted val="1"/>
    <c:plotArea>
      <c:layout>
        <c:manualLayout>
          <c:layoutTarget val="inner"/>
          <c:xMode val="edge"/>
          <c:yMode val="edge"/>
          <c:x val="9.1916739574219947E-2"/>
          <c:y val="2.5041429548232179E-2"/>
          <c:w val="0.90183246073297196"/>
          <c:h val="0.72248845162896802"/>
        </c:manualLayout>
      </c:layout>
      <c:barChart>
        <c:barDir val="col"/>
        <c:grouping val="stacked"/>
        <c:ser>
          <c:idx val="0"/>
          <c:order val="0"/>
          <c:tx>
            <c:strRef>
              <c:f>Cobertura_EMS!$E$1</c:f>
              <c:strCache>
                <c:ptCount val="1"/>
                <c:pt idx="0">
                  <c:v>Porcentaje</c:v>
                </c:pt>
              </c:strCache>
            </c:strRef>
          </c:tx>
          <c:spPr>
            <a:solidFill>
              <a:schemeClr val="bg1">
                <a:lumMod val="85000"/>
              </a:schemeClr>
            </a:solidFill>
          </c:spPr>
          <c:dPt>
            <c:idx val="13"/>
            <c:spPr>
              <a:solidFill>
                <a:srgbClr val="FFC000"/>
              </a:solidFill>
            </c:spPr>
          </c:dPt>
          <c:dPt>
            <c:idx val="20"/>
            <c:spPr>
              <a:solidFill>
                <a:schemeClr val="accent1"/>
              </a:solidFill>
            </c:spPr>
          </c:dPt>
          <c:dLbls>
            <c:spPr>
              <a:noFill/>
              <a:ln w="25400">
                <a:noFill/>
              </a:ln>
            </c:spPr>
            <c:txPr>
              <a:bodyPr rot="-5400000" vert="horz"/>
              <a:lstStyle/>
              <a:p>
                <a:pPr>
                  <a:defRPr lang="es-ES"/>
                </a:pPr>
                <a:endParaRPr lang="es-MX"/>
              </a:p>
            </c:txPr>
            <c:showVal val="1"/>
          </c:dLbls>
          <c:cat>
            <c:strRef>
              <c:f>Cobertura_EMS!$B$2:$B$34</c:f>
              <c:strCache>
                <c:ptCount val="33"/>
                <c:pt idx="0">
                  <c:v>Distrito Federal</c:v>
                </c:pt>
                <c:pt idx="1">
                  <c:v>Tabasco</c:v>
                </c:pt>
                <c:pt idx="2">
                  <c:v>Baja California Sur</c:v>
                </c:pt>
                <c:pt idx="3">
                  <c:v>Sinaloa</c:v>
                </c:pt>
                <c:pt idx="4">
                  <c:v>Hidalgo</c:v>
                </c:pt>
                <c:pt idx="5">
                  <c:v>Colima</c:v>
                </c:pt>
                <c:pt idx="6">
                  <c:v>Durango</c:v>
                </c:pt>
                <c:pt idx="7">
                  <c:v>Chihuahua</c:v>
                </c:pt>
                <c:pt idx="8">
                  <c:v>Morelos</c:v>
                </c:pt>
                <c:pt idx="9">
                  <c:v>Nayarit</c:v>
                </c:pt>
                <c:pt idx="10">
                  <c:v>Nuevo León</c:v>
                </c:pt>
                <c:pt idx="11">
                  <c:v>Baja California</c:v>
                </c:pt>
                <c:pt idx="12">
                  <c:v>Veracruz</c:v>
                </c:pt>
                <c:pt idx="13">
                  <c:v>República Mexicana</c:v>
                </c:pt>
                <c:pt idx="14">
                  <c:v>Sonora</c:v>
                </c:pt>
                <c:pt idx="15">
                  <c:v>Tlaxcala</c:v>
                </c:pt>
                <c:pt idx="16">
                  <c:v>Puebla</c:v>
                </c:pt>
                <c:pt idx="17">
                  <c:v>Tamaulipas</c:v>
                </c:pt>
                <c:pt idx="18">
                  <c:v>Yucatán</c:v>
                </c:pt>
                <c:pt idx="19">
                  <c:v>Coahuila</c:v>
                </c:pt>
                <c:pt idx="20">
                  <c:v>Jalisco</c:v>
                </c:pt>
                <c:pt idx="21">
                  <c:v>Aguascalientes</c:v>
                </c:pt>
                <c:pt idx="22">
                  <c:v>Campeche</c:v>
                </c:pt>
                <c:pt idx="23">
                  <c:v>Oaxaca</c:v>
                </c:pt>
                <c:pt idx="24">
                  <c:v>Estado de México</c:v>
                </c:pt>
                <c:pt idx="25">
                  <c:v>Quintana Roo</c:v>
                </c:pt>
                <c:pt idx="26">
                  <c:v>San Luis Potosí</c:v>
                </c:pt>
                <c:pt idx="27">
                  <c:v>Querétaro</c:v>
                </c:pt>
                <c:pt idx="28">
                  <c:v>Chiapas</c:v>
                </c:pt>
                <c:pt idx="29">
                  <c:v>Zacatecas</c:v>
                </c:pt>
                <c:pt idx="30">
                  <c:v>Guanajuato</c:v>
                </c:pt>
                <c:pt idx="31">
                  <c:v>Guerrero</c:v>
                </c:pt>
                <c:pt idx="32">
                  <c:v>Michoacán</c:v>
                </c:pt>
              </c:strCache>
            </c:strRef>
          </c:cat>
          <c:val>
            <c:numRef>
              <c:f>Cobertura_EMS!$E$2:$E$34</c:f>
              <c:numCache>
                <c:formatCode>0.0</c:formatCode>
                <c:ptCount val="33"/>
                <c:pt idx="0">
                  <c:v>102.0017808342451</c:v>
                </c:pt>
                <c:pt idx="1">
                  <c:v>78.338161810558404</c:v>
                </c:pt>
                <c:pt idx="2">
                  <c:v>76.720614680400459</c:v>
                </c:pt>
                <c:pt idx="3">
                  <c:v>73.704748830585459</c:v>
                </c:pt>
                <c:pt idx="4">
                  <c:v>71.400984450011137</c:v>
                </c:pt>
                <c:pt idx="5">
                  <c:v>70.029214139643585</c:v>
                </c:pt>
                <c:pt idx="6">
                  <c:v>68.517848466365507</c:v>
                </c:pt>
                <c:pt idx="7">
                  <c:v>67.807819996461348</c:v>
                </c:pt>
                <c:pt idx="8">
                  <c:v>67.530525280668726</c:v>
                </c:pt>
                <c:pt idx="9">
                  <c:v>66.761894868065667</c:v>
                </c:pt>
                <c:pt idx="10">
                  <c:v>64.445229621812302</c:v>
                </c:pt>
                <c:pt idx="11">
                  <c:v>63.942690368798097</c:v>
                </c:pt>
                <c:pt idx="12">
                  <c:v>63.896822685342457</c:v>
                </c:pt>
                <c:pt idx="13">
                  <c:v>63.949978079334144</c:v>
                </c:pt>
                <c:pt idx="14">
                  <c:v>63.709711575113246</c:v>
                </c:pt>
                <c:pt idx="15">
                  <c:v>63.493785899272247</c:v>
                </c:pt>
                <c:pt idx="16">
                  <c:v>63.385755807403733</c:v>
                </c:pt>
                <c:pt idx="17">
                  <c:v>63.383985638985131</c:v>
                </c:pt>
                <c:pt idx="18">
                  <c:v>62.583581551870367</c:v>
                </c:pt>
                <c:pt idx="19">
                  <c:v>62.277629641421576</c:v>
                </c:pt>
                <c:pt idx="20">
                  <c:v>61.98506015075975</c:v>
                </c:pt>
                <c:pt idx="21">
                  <c:v>61.708350996186162</c:v>
                </c:pt>
                <c:pt idx="22">
                  <c:v>59.823395056692945</c:v>
                </c:pt>
                <c:pt idx="23">
                  <c:v>59.284091818975163</c:v>
                </c:pt>
                <c:pt idx="24">
                  <c:v>58.545722423424273</c:v>
                </c:pt>
                <c:pt idx="25">
                  <c:v>57.492829678242771</c:v>
                </c:pt>
                <c:pt idx="26">
                  <c:v>57.221214724316759</c:v>
                </c:pt>
                <c:pt idx="27">
                  <c:v>57.173387058811997</c:v>
                </c:pt>
                <c:pt idx="28">
                  <c:v>56.704477344042978</c:v>
                </c:pt>
                <c:pt idx="29">
                  <c:v>56.172372449276551</c:v>
                </c:pt>
                <c:pt idx="30">
                  <c:v>52.157079994208296</c:v>
                </c:pt>
                <c:pt idx="31">
                  <c:v>51.055446628700849</c:v>
                </c:pt>
                <c:pt idx="32">
                  <c:v>49.650330133010122</c:v>
                </c:pt>
              </c:numCache>
            </c:numRef>
          </c:val>
        </c:ser>
        <c:gapWidth val="60"/>
        <c:overlap val="100"/>
        <c:axId val="102277888"/>
        <c:axId val="102279424"/>
      </c:barChart>
      <c:catAx>
        <c:axId val="102277888"/>
        <c:scaling>
          <c:orientation val="minMax"/>
        </c:scaling>
        <c:axPos val="b"/>
        <c:numFmt formatCode="General" sourceLinked="1"/>
        <c:tickLblPos val="nextTo"/>
        <c:txPr>
          <a:bodyPr/>
          <a:lstStyle/>
          <a:p>
            <a:pPr>
              <a:defRPr lang="es-ES" sz="800"/>
            </a:pPr>
            <a:endParaRPr lang="es-MX"/>
          </a:p>
        </c:txPr>
        <c:crossAx val="102279424"/>
        <c:crossesAt val="40"/>
        <c:auto val="1"/>
        <c:lblAlgn val="ctr"/>
        <c:lblOffset val="100"/>
      </c:catAx>
      <c:valAx>
        <c:axId val="102279424"/>
        <c:scaling>
          <c:orientation val="minMax"/>
          <c:max val="110"/>
          <c:min val="40"/>
        </c:scaling>
        <c:axPos val="l"/>
        <c:numFmt formatCode="0.0" sourceLinked="1"/>
        <c:tickLblPos val="nextTo"/>
        <c:txPr>
          <a:bodyPr/>
          <a:lstStyle/>
          <a:p>
            <a:pPr>
              <a:defRPr lang="es-ES"/>
            </a:pPr>
            <a:endParaRPr lang="es-MX"/>
          </a:p>
        </c:txPr>
        <c:crossAx val="102277888"/>
        <c:crosses val="autoZero"/>
        <c:crossBetween val="between"/>
        <c:majorUnit val="15"/>
      </c:valAx>
      <c:spPr>
        <a:noFill/>
        <a:ln w="25400">
          <a:noFill/>
        </a:ln>
      </c:spPr>
    </c:plotArea>
    <c:plotVisOnly val="1"/>
    <c:dispBlanksAs val="gap"/>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s-MX"/>
  <c:chart>
    <c:autoTitleDeleted val="1"/>
    <c:plotArea>
      <c:layout/>
      <c:barChart>
        <c:barDir val="col"/>
        <c:grouping val="stacked"/>
        <c:ser>
          <c:idx val="0"/>
          <c:order val="0"/>
          <c:tx>
            <c:strRef>
              <c:f>Hoja1!#REF!</c:f>
              <c:strCache>
                <c:ptCount val="1"/>
                <c:pt idx="0">
                  <c:v>#REF!</c:v>
                </c:pt>
              </c:strCache>
            </c:strRef>
          </c:tx>
          <c:spPr>
            <a:solidFill>
              <a:schemeClr val="bg1">
                <a:lumMod val="85000"/>
              </a:schemeClr>
            </a:solidFill>
          </c:spPr>
          <c:dPt>
            <c:idx val="16"/>
            <c:spPr>
              <a:solidFill>
                <a:srgbClr val="FFC000"/>
              </a:solidFill>
            </c:spPr>
          </c:dPt>
          <c:dPt>
            <c:idx val="17"/>
            <c:spPr>
              <a:solidFill>
                <a:schemeClr val="accent1"/>
              </a:solidFill>
            </c:spPr>
          </c:dPt>
          <c:dLbls>
            <c:dLbl>
              <c:idx val="16"/>
              <c:spPr/>
              <c:txPr>
                <a:bodyPr rot="-5400000" vert="horz"/>
                <a:lstStyle/>
                <a:p>
                  <a:pPr>
                    <a:defRPr lang="es-ES" b="1"/>
                  </a:pPr>
                  <a:endParaRPr lang="es-MX"/>
                </a:p>
              </c:txPr>
            </c:dLbl>
            <c:dLbl>
              <c:idx val="17"/>
              <c:spPr/>
              <c:txPr>
                <a:bodyPr rot="-5400000" vert="horz"/>
                <a:lstStyle/>
                <a:p>
                  <a:pPr>
                    <a:defRPr lang="es-ES" b="1"/>
                  </a:pPr>
                  <a:endParaRPr lang="es-MX"/>
                </a:p>
              </c:txPr>
            </c:dLbl>
            <c:txPr>
              <a:bodyPr rot="-5400000" vert="horz"/>
              <a:lstStyle/>
              <a:p>
                <a:pPr>
                  <a:defRPr lang="es-ES"/>
                </a:pPr>
                <a:endParaRPr lang="es-MX"/>
              </a:p>
            </c:txPr>
            <c:showVal val="1"/>
          </c:dLbls>
          <c:cat>
            <c:strRef>
              <c:f>Hoja1!$B$3:$B$35</c:f>
              <c:strCache>
                <c:ptCount val="33"/>
                <c:pt idx="0">
                  <c:v>Distrito Federal</c:v>
                </c:pt>
                <c:pt idx="1">
                  <c:v>Nuevo León</c:v>
                </c:pt>
                <c:pt idx="2">
                  <c:v>Sonora</c:v>
                </c:pt>
                <c:pt idx="3">
                  <c:v>Tamaulipas</c:v>
                </c:pt>
                <c:pt idx="4">
                  <c:v>Coahuila</c:v>
                </c:pt>
                <c:pt idx="5">
                  <c:v>Sinaloa</c:v>
                </c:pt>
                <c:pt idx="6">
                  <c:v>Tabasco</c:v>
                </c:pt>
                <c:pt idx="7">
                  <c:v>Nayarit</c:v>
                </c:pt>
                <c:pt idx="8">
                  <c:v>Baja California Sur</c:v>
                </c:pt>
                <c:pt idx="9">
                  <c:v>Aguascalientes</c:v>
                </c:pt>
                <c:pt idx="10">
                  <c:v>Campeche</c:v>
                </c:pt>
                <c:pt idx="11">
                  <c:v>Colima</c:v>
                </c:pt>
                <c:pt idx="12">
                  <c:v>Chihuahua</c:v>
                </c:pt>
                <c:pt idx="13">
                  <c:v>Yucatán</c:v>
                </c:pt>
                <c:pt idx="14">
                  <c:v>Hidalgo</c:v>
                </c:pt>
                <c:pt idx="15">
                  <c:v>Puebla</c:v>
                </c:pt>
                <c:pt idx="16">
                  <c:v>República Mexicana</c:v>
                </c:pt>
                <c:pt idx="17">
                  <c:v>Jalisco</c:v>
                </c:pt>
                <c:pt idx="18">
                  <c:v>Morelos</c:v>
                </c:pt>
                <c:pt idx="19">
                  <c:v>Baja California</c:v>
                </c:pt>
                <c:pt idx="20">
                  <c:v>Zacatecas</c:v>
                </c:pt>
                <c:pt idx="21">
                  <c:v>Querétaro</c:v>
                </c:pt>
                <c:pt idx="22">
                  <c:v>San Luis Potosí</c:v>
                </c:pt>
                <c:pt idx="23">
                  <c:v>Durango</c:v>
                </c:pt>
                <c:pt idx="24">
                  <c:v>Veracruz</c:v>
                </c:pt>
                <c:pt idx="25">
                  <c:v>Tlaxcala</c:v>
                </c:pt>
                <c:pt idx="26">
                  <c:v>Estado de México</c:v>
                </c:pt>
                <c:pt idx="27">
                  <c:v>Michoacán</c:v>
                </c:pt>
                <c:pt idx="28">
                  <c:v>Guanajuato</c:v>
                </c:pt>
                <c:pt idx="29">
                  <c:v>Oaxaca</c:v>
                </c:pt>
                <c:pt idx="30">
                  <c:v>Guerrero</c:v>
                </c:pt>
                <c:pt idx="31">
                  <c:v>Quintana Roo</c:v>
                </c:pt>
                <c:pt idx="32">
                  <c:v>Chiapas</c:v>
                </c:pt>
              </c:strCache>
            </c:strRef>
          </c:cat>
          <c:val>
            <c:numRef>
              <c:f>Hoja1!$E$3:$E$35</c:f>
              <c:numCache>
                <c:formatCode>0.0</c:formatCode>
                <c:ptCount val="33"/>
                <c:pt idx="0">
                  <c:v>50.13013771704437</c:v>
                </c:pt>
                <c:pt idx="1">
                  <c:v>33.443976476026194</c:v>
                </c:pt>
                <c:pt idx="2">
                  <c:v>32.835502128114413</c:v>
                </c:pt>
                <c:pt idx="3">
                  <c:v>30.118644217233186</c:v>
                </c:pt>
                <c:pt idx="4">
                  <c:v>29.054017533808249</c:v>
                </c:pt>
                <c:pt idx="5">
                  <c:v>29.034161328050601</c:v>
                </c:pt>
                <c:pt idx="6">
                  <c:v>27.125717266561903</c:v>
                </c:pt>
                <c:pt idx="7">
                  <c:v>26.84597939729397</c:v>
                </c:pt>
                <c:pt idx="8">
                  <c:v>26.80410714572654</c:v>
                </c:pt>
                <c:pt idx="9">
                  <c:v>26.711593699693832</c:v>
                </c:pt>
                <c:pt idx="10">
                  <c:v>25.571308697405271</c:v>
                </c:pt>
                <c:pt idx="11">
                  <c:v>25.427645399435786</c:v>
                </c:pt>
                <c:pt idx="12">
                  <c:v>25.18715097078012</c:v>
                </c:pt>
                <c:pt idx="13">
                  <c:v>24.99170396147051</c:v>
                </c:pt>
                <c:pt idx="14">
                  <c:v>24.174771051915339</c:v>
                </c:pt>
                <c:pt idx="15">
                  <c:v>24.097386634452739</c:v>
                </c:pt>
                <c:pt idx="16">
                  <c:v>23.930170805041886</c:v>
                </c:pt>
                <c:pt idx="17">
                  <c:v>23.618668254522309</c:v>
                </c:pt>
                <c:pt idx="18">
                  <c:v>23.43712568178146</c:v>
                </c:pt>
                <c:pt idx="19">
                  <c:v>23.256390674448287</c:v>
                </c:pt>
                <c:pt idx="20">
                  <c:v>23.114764967181731</c:v>
                </c:pt>
                <c:pt idx="21">
                  <c:v>22.04412349744938</c:v>
                </c:pt>
                <c:pt idx="22">
                  <c:v>20.915469799029687</c:v>
                </c:pt>
                <c:pt idx="23">
                  <c:v>20.748773925381489</c:v>
                </c:pt>
                <c:pt idx="24">
                  <c:v>19.026636982746705</c:v>
                </c:pt>
                <c:pt idx="25">
                  <c:v>18.557438765430231</c:v>
                </c:pt>
                <c:pt idx="26">
                  <c:v>17.817543664856231</c:v>
                </c:pt>
                <c:pt idx="27">
                  <c:v>17.728630820587824</c:v>
                </c:pt>
                <c:pt idx="28">
                  <c:v>16.952123083966082</c:v>
                </c:pt>
                <c:pt idx="29">
                  <c:v>15.211856355690669</c:v>
                </c:pt>
                <c:pt idx="30">
                  <c:v>14.427390993077518</c:v>
                </c:pt>
                <c:pt idx="31">
                  <c:v>13.404683173702844</c:v>
                </c:pt>
                <c:pt idx="32">
                  <c:v>12.711968961243661</c:v>
                </c:pt>
              </c:numCache>
            </c:numRef>
          </c:val>
        </c:ser>
        <c:gapWidth val="38"/>
        <c:overlap val="50"/>
        <c:axId val="102307328"/>
        <c:axId val="102308864"/>
      </c:barChart>
      <c:catAx>
        <c:axId val="102307328"/>
        <c:scaling>
          <c:orientation val="minMax"/>
        </c:scaling>
        <c:axPos val="b"/>
        <c:tickLblPos val="nextTo"/>
        <c:txPr>
          <a:bodyPr/>
          <a:lstStyle/>
          <a:p>
            <a:pPr>
              <a:defRPr lang="es-ES"/>
            </a:pPr>
            <a:endParaRPr lang="es-MX"/>
          </a:p>
        </c:txPr>
        <c:crossAx val="102308864"/>
        <c:crosses val="autoZero"/>
        <c:auto val="1"/>
        <c:lblAlgn val="ctr"/>
        <c:lblOffset val="100"/>
      </c:catAx>
      <c:valAx>
        <c:axId val="102308864"/>
        <c:scaling>
          <c:orientation val="minMax"/>
        </c:scaling>
        <c:axPos val="l"/>
        <c:numFmt formatCode="0.0" sourceLinked="1"/>
        <c:tickLblPos val="nextTo"/>
        <c:txPr>
          <a:bodyPr/>
          <a:lstStyle/>
          <a:p>
            <a:pPr>
              <a:defRPr lang="es-ES"/>
            </a:pPr>
            <a:endParaRPr lang="es-MX"/>
          </a:p>
        </c:txPr>
        <c:crossAx val="102307328"/>
        <c:crosses val="autoZero"/>
        <c:crossBetween val="between"/>
      </c:valAx>
    </c:plotArea>
    <c:plotVisOnly val="1"/>
  </c:chart>
  <c:externalData r:id="rId1"/>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s-MX"/>
  <c:chart>
    <c:plotArea>
      <c:layout>
        <c:manualLayout>
          <c:layoutTarget val="inner"/>
          <c:xMode val="edge"/>
          <c:yMode val="edge"/>
          <c:x val="5.3644484915576114E-2"/>
          <c:y val="2.8236650211541599E-2"/>
          <c:w val="0.93577350450241403"/>
          <c:h val="0.70460591399359329"/>
        </c:manualLayout>
      </c:layout>
      <c:barChart>
        <c:barDir val="col"/>
        <c:grouping val="clustered"/>
        <c:ser>
          <c:idx val="0"/>
          <c:order val="0"/>
          <c:spPr>
            <a:solidFill>
              <a:schemeClr val="bg1">
                <a:lumMod val="75000"/>
              </a:schemeClr>
            </a:solidFill>
          </c:spPr>
          <c:dPt>
            <c:idx val="10"/>
            <c:spPr>
              <a:solidFill>
                <a:srgbClr val="FFC000"/>
              </a:solidFill>
            </c:spPr>
          </c:dPt>
          <c:dPt>
            <c:idx val="3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dPt>
          <c:dLbls>
            <c:txPr>
              <a:bodyPr rot="-5400000"/>
              <a:lstStyle/>
              <a:p>
                <a:pPr>
                  <a:defRPr lang="es-MX" sz="800"/>
                </a:pPr>
                <a:endParaRPr lang="es-MX"/>
              </a:p>
            </c:txPr>
            <c:showVal val="1"/>
          </c:dLbls>
          <c:cat>
            <c:strRef>
              <c:f>Hoja1!$A$2:$A$40</c:f>
              <c:strCache>
                <c:ptCount val="39"/>
                <c:pt idx="0">
                  <c:v>UAM</c:v>
                </c:pt>
                <c:pt idx="1">
                  <c:v>UNAM</c:v>
                </c:pt>
                <c:pt idx="2">
                  <c:v>U. de Quintana Roo</c:v>
                </c:pt>
                <c:pt idx="3">
                  <c:v>U.A. de Yucatán</c:v>
                </c:pt>
                <c:pt idx="4">
                  <c:v>U. Veracruzana</c:v>
                </c:pt>
                <c:pt idx="5">
                  <c:v>   IPN</c:v>
                </c:pt>
                <c:pt idx="6">
                  <c:v>U.A. de San Luis Potosí</c:v>
                </c:pt>
                <c:pt idx="7">
                  <c:v>U.A. de Campeche</c:v>
                </c:pt>
                <c:pt idx="8">
                  <c:v>U. de Sonora</c:v>
                </c:pt>
                <c:pt idx="9">
                  <c:v>U.A. del Carmen</c:v>
                </c:pt>
                <c:pt idx="10">
                  <c:v>Promedio Nacional</c:v>
                </c:pt>
                <c:pt idx="11">
                  <c:v>U.A. de Hidalgo</c:v>
                </c:pt>
                <c:pt idx="12">
                  <c:v>U. de Guanajuato</c:v>
                </c:pt>
                <c:pt idx="13">
                  <c:v>U.A. de Aguascalientes</c:v>
                </c:pt>
                <c:pt idx="14">
                  <c:v>U.A. de Baja California Sur</c:v>
                </c:pt>
                <c:pt idx="15">
                  <c:v>U.A. de Tamaulipas</c:v>
                </c:pt>
                <c:pt idx="16">
                  <c:v>U.A. de Puebla</c:v>
                </c:pt>
                <c:pt idx="17">
                  <c:v>U.A. de Zacatecas</c:v>
                </c:pt>
                <c:pt idx="18">
                  <c:v>U.A. de Chihuahua</c:v>
                </c:pt>
                <c:pt idx="19">
                  <c:v>U.A. de Cd. Juárez</c:v>
                </c:pt>
                <c:pt idx="20">
                  <c:v>U.A. del Edo. de México</c:v>
                </c:pt>
                <c:pt idx="21">
                  <c:v>U.A. de Coahuila</c:v>
                </c:pt>
                <c:pt idx="22">
                  <c:v>U. de Colima</c:v>
                </c:pt>
                <c:pt idx="23">
                  <c:v>U.A. de Nuevo León</c:v>
                </c:pt>
                <c:pt idx="24">
                  <c:v>U.A. de Nayarit</c:v>
                </c:pt>
                <c:pt idx="25">
                  <c:v>U.J.A. de Tabasco</c:v>
                </c:pt>
                <c:pt idx="26">
                  <c:v>U.A. del Edo. de Morelos</c:v>
                </c:pt>
                <c:pt idx="27">
                  <c:v>U.A. de Querétaro</c:v>
                </c:pt>
                <c:pt idx="28">
                  <c:v>U.A. de Chiapas</c:v>
                </c:pt>
                <c:pt idx="29">
                  <c:v>U.A. de Tlaxcala</c:v>
                </c:pt>
                <c:pt idx="30">
                  <c:v>U.A. de Baja California</c:v>
                </c:pt>
                <c:pt idx="31">
                  <c:v>U.J. del Edo. de Durango</c:v>
                </c:pt>
                <c:pt idx="32">
                  <c:v>U. Pedagógica Nacional</c:v>
                </c:pt>
                <c:pt idx="33">
                  <c:v>U. Mich. de San Nicolás Hgo.</c:v>
                </c:pt>
                <c:pt idx="34">
                  <c:v>I. T. de Sonora</c:v>
                </c:pt>
                <c:pt idx="35">
                  <c:v>U. de Guadalajara</c:v>
                </c:pt>
                <c:pt idx="36">
                  <c:v>U.A. de Sinaloa</c:v>
                </c:pt>
                <c:pt idx="37">
                  <c:v>U.A.B.J. de Oaxaca</c:v>
                </c:pt>
                <c:pt idx="38">
                  <c:v>U.A. de Guerrero</c:v>
                </c:pt>
              </c:strCache>
            </c:strRef>
          </c:cat>
          <c:val>
            <c:numRef>
              <c:f>Hoja1!$D$2:$D$40</c:f>
              <c:numCache>
                <c:formatCode>#,##0.00</c:formatCode>
                <c:ptCount val="39"/>
                <c:pt idx="0">
                  <c:v>109.1465873092061</c:v>
                </c:pt>
                <c:pt idx="1">
                  <c:v>71.097307027836152</c:v>
                </c:pt>
                <c:pt idx="2">
                  <c:v>66.543892075694458</c:v>
                </c:pt>
                <c:pt idx="3">
                  <c:v>65.697281647096673</c:v>
                </c:pt>
                <c:pt idx="4">
                  <c:v>60.221586268723605</c:v>
                </c:pt>
                <c:pt idx="5">
                  <c:v>59.553170911015712</c:v>
                </c:pt>
                <c:pt idx="6">
                  <c:v>58.381962022377998</c:v>
                </c:pt>
                <c:pt idx="7">
                  <c:v>54.195285175017148</c:v>
                </c:pt>
                <c:pt idx="8">
                  <c:v>53.243131403501231</c:v>
                </c:pt>
                <c:pt idx="9">
                  <c:v>47.919013755655975</c:v>
                </c:pt>
                <c:pt idx="10">
                  <c:v>45.304312900640006</c:v>
                </c:pt>
                <c:pt idx="11">
                  <c:v>44.228328469201621</c:v>
                </c:pt>
                <c:pt idx="12">
                  <c:v>43.221359019449231</c:v>
                </c:pt>
                <c:pt idx="13">
                  <c:v>43.209933675366095</c:v>
                </c:pt>
                <c:pt idx="14">
                  <c:v>42.562323980031664</c:v>
                </c:pt>
                <c:pt idx="15">
                  <c:v>41.967114241207575</c:v>
                </c:pt>
                <c:pt idx="16">
                  <c:v>41.252905583788298</c:v>
                </c:pt>
                <c:pt idx="17">
                  <c:v>39.255447027730895</c:v>
                </c:pt>
                <c:pt idx="18">
                  <c:v>39.248841271784826</c:v>
                </c:pt>
                <c:pt idx="19">
                  <c:v>39.215404892590151</c:v>
                </c:pt>
                <c:pt idx="20">
                  <c:v>38.965302663438258</c:v>
                </c:pt>
                <c:pt idx="21">
                  <c:v>38.944369796785757</c:v>
                </c:pt>
                <c:pt idx="22">
                  <c:v>38.548166436198812</c:v>
                </c:pt>
                <c:pt idx="23">
                  <c:v>38.313724952177857</c:v>
                </c:pt>
                <c:pt idx="24">
                  <c:v>37.85263094885601</c:v>
                </c:pt>
                <c:pt idx="25">
                  <c:v>37.784860638096895</c:v>
                </c:pt>
                <c:pt idx="26">
                  <c:v>37.502262122698049</c:v>
                </c:pt>
                <c:pt idx="27">
                  <c:v>37.311111557632032</c:v>
                </c:pt>
                <c:pt idx="28">
                  <c:v>37.046897738350474</c:v>
                </c:pt>
                <c:pt idx="29">
                  <c:v>36.938326607597148</c:v>
                </c:pt>
                <c:pt idx="30">
                  <c:v>35.814502483149944</c:v>
                </c:pt>
                <c:pt idx="31">
                  <c:v>31.721650317990733</c:v>
                </c:pt>
                <c:pt idx="32">
                  <c:v>30.195921087242631</c:v>
                </c:pt>
                <c:pt idx="33">
                  <c:v>28.813449864448987</c:v>
                </c:pt>
                <c:pt idx="34">
                  <c:v>28.650105958702131</c:v>
                </c:pt>
                <c:pt idx="35">
                  <c:v>26.21286986909573</c:v>
                </c:pt>
                <c:pt idx="36">
                  <c:v>24.00423047380918</c:v>
                </c:pt>
                <c:pt idx="37">
                  <c:v>18.777062456140349</c:v>
                </c:pt>
                <c:pt idx="38">
                  <c:v>17.750966622604231</c:v>
                </c:pt>
              </c:numCache>
            </c:numRef>
          </c:val>
        </c:ser>
        <c:gapWidth val="75"/>
        <c:axId val="102355712"/>
        <c:axId val="102357248"/>
      </c:barChart>
      <c:catAx>
        <c:axId val="102355712"/>
        <c:scaling>
          <c:orientation val="minMax"/>
        </c:scaling>
        <c:axPos val="b"/>
        <c:tickLblPos val="nextTo"/>
        <c:txPr>
          <a:bodyPr/>
          <a:lstStyle/>
          <a:p>
            <a:pPr>
              <a:defRPr lang="es-MX" sz="800"/>
            </a:pPr>
            <a:endParaRPr lang="es-MX"/>
          </a:p>
        </c:txPr>
        <c:crossAx val="102357248"/>
        <c:crosses val="autoZero"/>
        <c:auto val="1"/>
        <c:lblAlgn val="ctr"/>
        <c:lblOffset val="100"/>
      </c:catAx>
      <c:valAx>
        <c:axId val="102357248"/>
        <c:scaling>
          <c:orientation val="minMax"/>
        </c:scaling>
        <c:axPos val="l"/>
        <c:numFmt formatCode="#,##0" sourceLinked="0"/>
        <c:tickLblPos val="nextTo"/>
        <c:txPr>
          <a:bodyPr/>
          <a:lstStyle/>
          <a:p>
            <a:pPr>
              <a:defRPr lang="es-MX"/>
            </a:pPr>
            <a:endParaRPr lang="es-MX"/>
          </a:p>
        </c:txPr>
        <c:crossAx val="102355712"/>
        <c:crosses val="autoZero"/>
        <c:crossBetween val="between"/>
      </c:valAx>
    </c:plotArea>
    <c:plotVisOnly val="1"/>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s-MX"/>
  <c:chart>
    <c:plotArea>
      <c:layout>
        <c:manualLayout>
          <c:layoutTarget val="inner"/>
          <c:xMode val="edge"/>
          <c:yMode val="edge"/>
          <c:x val="4.9367997715066829E-2"/>
          <c:y val="2.4214560068792228E-2"/>
          <c:w val="0.93012203545618333"/>
          <c:h val="0.91420307880822416"/>
        </c:manualLayout>
      </c:layout>
      <c:barChart>
        <c:barDir val="col"/>
        <c:grouping val="clustered"/>
        <c:ser>
          <c:idx val="0"/>
          <c:order val="0"/>
          <c:spPr>
            <a:solidFill>
              <a:schemeClr val="bg1">
                <a:lumMod val="85000"/>
              </a:schemeClr>
            </a:solidFill>
          </c:spPr>
          <c:dPt>
            <c:idx val="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dPt>
          <c:dLbls>
            <c:txPr>
              <a:bodyPr/>
              <a:lstStyle/>
              <a:p>
                <a:pPr>
                  <a:defRPr lang="es-ES" sz="1200" b="1"/>
                </a:pPr>
                <a:endParaRPr lang="es-MX"/>
              </a:p>
            </c:txPr>
            <c:showVal val="1"/>
          </c:dLbls>
          <c:cat>
            <c:strRef>
              <c:f>'CIEES Jun10'!$D$2:$D$12</c:f>
              <c:strCache>
                <c:ptCount val="11"/>
                <c:pt idx="0">
                  <c:v>1.UV</c:v>
                </c:pt>
                <c:pt idx="1">
                  <c:v>2.UDG</c:v>
                </c:pt>
                <c:pt idx="2">
                  <c:v>3.UAEMx</c:v>
                </c:pt>
                <c:pt idx="3">
                  <c:v>4.UAT</c:v>
                </c:pt>
                <c:pt idx="4">
                  <c:v>5.UANL</c:v>
                </c:pt>
                <c:pt idx="5">
                  <c:v>6.BUAP</c:v>
                </c:pt>
                <c:pt idx="6">
                  <c:v>7.UAC</c:v>
                </c:pt>
                <c:pt idx="7">
                  <c:v>7.UAS</c:v>
                </c:pt>
                <c:pt idx="8">
                  <c:v>8.UCOL</c:v>
                </c:pt>
                <c:pt idx="9">
                  <c:v>9.UNAM</c:v>
                </c:pt>
                <c:pt idx="10">
                  <c:v>10.UNISON</c:v>
                </c:pt>
              </c:strCache>
            </c:strRef>
          </c:cat>
          <c:val>
            <c:numRef>
              <c:f>'CIEES Jun10'!$E$2:$E$12</c:f>
              <c:numCache>
                <c:formatCode>General</c:formatCode>
                <c:ptCount val="11"/>
                <c:pt idx="0">
                  <c:v>109</c:v>
                </c:pt>
                <c:pt idx="1">
                  <c:v>108</c:v>
                </c:pt>
                <c:pt idx="2">
                  <c:v>105</c:v>
                </c:pt>
                <c:pt idx="3">
                  <c:v>62</c:v>
                </c:pt>
                <c:pt idx="4">
                  <c:v>59</c:v>
                </c:pt>
                <c:pt idx="5">
                  <c:v>58</c:v>
                </c:pt>
                <c:pt idx="6">
                  <c:v>57</c:v>
                </c:pt>
                <c:pt idx="7">
                  <c:v>57</c:v>
                </c:pt>
                <c:pt idx="8">
                  <c:v>56</c:v>
                </c:pt>
                <c:pt idx="9">
                  <c:v>49</c:v>
                </c:pt>
                <c:pt idx="10">
                  <c:v>47</c:v>
                </c:pt>
              </c:numCache>
            </c:numRef>
          </c:val>
        </c:ser>
        <c:gapWidth val="67"/>
        <c:axId val="91085824"/>
        <c:axId val="102576896"/>
      </c:barChart>
      <c:catAx>
        <c:axId val="91085824"/>
        <c:scaling>
          <c:orientation val="minMax"/>
        </c:scaling>
        <c:axPos val="b"/>
        <c:numFmt formatCode="General" sourceLinked="1"/>
        <c:tickLblPos val="nextTo"/>
        <c:txPr>
          <a:bodyPr/>
          <a:lstStyle/>
          <a:p>
            <a:pPr>
              <a:defRPr lang="es-ES"/>
            </a:pPr>
            <a:endParaRPr lang="es-MX"/>
          </a:p>
        </c:txPr>
        <c:crossAx val="102576896"/>
        <c:crosses val="autoZero"/>
        <c:auto val="1"/>
        <c:lblAlgn val="ctr"/>
        <c:lblOffset val="100"/>
      </c:catAx>
      <c:valAx>
        <c:axId val="102576896"/>
        <c:scaling>
          <c:orientation val="minMax"/>
        </c:scaling>
        <c:axPos val="l"/>
        <c:numFmt formatCode="General" sourceLinked="1"/>
        <c:tickLblPos val="nextTo"/>
        <c:txPr>
          <a:bodyPr/>
          <a:lstStyle/>
          <a:p>
            <a:pPr>
              <a:defRPr lang="es-ES"/>
            </a:pPr>
            <a:endParaRPr lang="es-MX"/>
          </a:p>
        </c:txPr>
        <c:crossAx val="91085824"/>
        <c:crosses val="autoZero"/>
        <c:crossBetween val="between"/>
      </c:valAx>
    </c:plotArea>
    <c:plotVisOnly val="1"/>
  </c:chart>
  <c:spPr>
    <a:ln>
      <a:noFill/>
    </a:ln>
  </c:spPr>
  <c:txPr>
    <a:bodyPr/>
    <a:lstStyle/>
    <a:p>
      <a:pPr>
        <a:defRPr>
          <a:latin typeface="Arial" pitchFamily="34" charset="0"/>
          <a:cs typeface="Arial" pitchFamily="34" charset="0"/>
        </a:defRPr>
      </a:pPr>
      <a:endParaRPr lang="es-MX"/>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s-MX"/>
  <c:chart>
    <c:plotArea>
      <c:layout/>
      <c:barChart>
        <c:barDir val="col"/>
        <c:grouping val="clustered"/>
        <c:ser>
          <c:idx val="0"/>
          <c:order val="0"/>
          <c:spPr>
            <a:solidFill>
              <a:schemeClr val="bg1">
                <a:lumMod val="85000"/>
              </a:schemeClr>
            </a:solidFill>
          </c:spPr>
          <c:dPt>
            <c:idx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dPt>
          <c:dLbls>
            <c:dLbl>
              <c:idx val="0"/>
              <c:tx>
                <c:rich>
                  <a:bodyPr/>
                  <a:lstStyle/>
                  <a:p>
                    <a:r>
                      <a:rPr lang="en-US"/>
                      <a:t> </a:t>
                    </a:r>
                    <a:r>
                      <a:rPr lang="en-US" smtClean="0"/>
                      <a:t>1,825 </a:t>
                    </a:r>
                    <a:endParaRPr lang="en-US"/>
                  </a:p>
                </c:rich>
              </c:tx>
              <c:dLblPos val="outEnd"/>
              <c:showVal val="1"/>
            </c:dLbl>
            <c:txPr>
              <a:bodyPr/>
              <a:lstStyle/>
              <a:p>
                <a:pPr>
                  <a:defRPr sz="1200" b="1"/>
                </a:pPr>
                <a:endParaRPr lang="es-MX"/>
              </a:p>
            </c:txPr>
            <c:dLblPos val="outEnd"/>
            <c:showVal val="1"/>
          </c:dLbls>
          <c:cat>
            <c:strRef>
              <c:f>Hoja13!$A$2:$A$12</c:f>
              <c:strCache>
                <c:ptCount val="11"/>
                <c:pt idx="0">
                  <c:v>1.UDG  </c:v>
                </c:pt>
                <c:pt idx="1">
                  <c:v> 2.UANL  </c:v>
                </c:pt>
                <c:pt idx="2">
                  <c:v> 3.BUAP  </c:v>
                </c:pt>
                <c:pt idx="3">
                  <c:v>4. UABC  </c:v>
                </c:pt>
                <c:pt idx="4">
                  <c:v>5.UV  </c:v>
                </c:pt>
                <c:pt idx="5">
                  <c:v>6.UAEMx  </c:v>
                </c:pt>
                <c:pt idx="6">
                  <c:v>7.UAT  </c:v>
                </c:pt>
                <c:pt idx="7">
                  <c:v>8.UNISON  </c:v>
                </c:pt>
                <c:pt idx="8">
                  <c:v>9.UAEH  </c:v>
                </c:pt>
                <c:pt idx="9">
                  <c:v>9.UAS  </c:v>
                </c:pt>
                <c:pt idx="10">
                  <c:v>10.UMSNH  </c:v>
                </c:pt>
              </c:strCache>
            </c:strRef>
          </c:cat>
          <c:val>
            <c:numRef>
              <c:f>Hoja13!$C$2:$C$12</c:f>
              <c:numCache>
                <c:formatCode>General</c:formatCode>
                <c:ptCount val="11"/>
                <c:pt idx="0" formatCode="_-* #,##0_-;\-* #,##0_-;_-* &quot;-&quot;??_-;_-@_-">
                  <c:v>1827</c:v>
                </c:pt>
                <c:pt idx="1">
                  <c:v>886</c:v>
                </c:pt>
                <c:pt idx="2">
                  <c:v>761</c:v>
                </c:pt>
                <c:pt idx="3">
                  <c:v>690</c:v>
                </c:pt>
                <c:pt idx="4">
                  <c:v>537</c:v>
                </c:pt>
                <c:pt idx="5">
                  <c:v>482</c:v>
                </c:pt>
                <c:pt idx="6">
                  <c:v>443</c:v>
                </c:pt>
                <c:pt idx="7">
                  <c:v>430</c:v>
                </c:pt>
                <c:pt idx="8">
                  <c:v>377</c:v>
                </c:pt>
                <c:pt idx="9">
                  <c:v>377</c:v>
                </c:pt>
                <c:pt idx="10">
                  <c:v>358</c:v>
                </c:pt>
              </c:numCache>
            </c:numRef>
          </c:val>
        </c:ser>
        <c:gapWidth val="67"/>
        <c:axId val="102621952"/>
        <c:axId val="102623488"/>
      </c:barChart>
      <c:catAx>
        <c:axId val="102621952"/>
        <c:scaling>
          <c:orientation val="minMax"/>
        </c:scaling>
        <c:axPos val="b"/>
        <c:tickLblPos val="nextTo"/>
        <c:crossAx val="102623488"/>
        <c:crosses val="autoZero"/>
        <c:auto val="1"/>
        <c:lblAlgn val="ctr"/>
        <c:lblOffset val="100"/>
      </c:catAx>
      <c:valAx>
        <c:axId val="102623488"/>
        <c:scaling>
          <c:orientation val="minMax"/>
        </c:scaling>
        <c:axPos val="l"/>
        <c:numFmt formatCode="_-* #,##0_-;\-* #,##0_-;_-* &quot;-&quot;??_-;_-@_-" sourceLinked="1"/>
        <c:tickLblPos val="nextTo"/>
        <c:crossAx val="102621952"/>
        <c:crosses val="autoZero"/>
        <c:crossBetween val="between"/>
      </c:valAx>
    </c:plotArea>
    <c:plotVisOnly val="1"/>
  </c:chart>
  <c:spPr>
    <a:ln>
      <a:noFill/>
    </a:ln>
  </c:sp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s-MX"/>
  <c:chart>
    <c:plotArea>
      <c:layout>
        <c:manualLayout>
          <c:layoutTarget val="inner"/>
          <c:xMode val="edge"/>
          <c:yMode val="edge"/>
          <c:x val="4.9056656880023496E-2"/>
          <c:y val="0.22044290153700113"/>
          <c:w val="0.93189837392184305"/>
          <c:h val="0.70583312336104997"/>
        </c:manualLayout>
      </c:layout>
      <c:barChart>
        <c:barDir val="col"/>
        <c:grouping val="clustered"/>
        <c:ser>
          <c:idx val="1"/>
          <c:order val="0"/>
          <c:spPr>
            <a:solidFill>
              <a:schemeClr val="bg1">
                <a:lumMod val="85000"/>
              </a:schemeClr>
            </a:solidFill>
            <a:ln>
              <a:noFill/>
            </a:ln>
          </c:spPr>
          <c:dPt>
            <c:idx val="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dPt>
          <c:dLbls>
            <c:txPr>
              <a:bodyPr/>
              <a:lstStyle/>
              <a:p>
                <a:pPr>
                  <a:defRPr lang="es-ES" sz="1200" b="1">
                    <a:latin typeface="Arial" pitchFamily="34" charset="0"/>
                    <a:cs typeface="Arial" pitchFamily="34" charset="0"/>
                  </a:defRPr>
                </a:pPr>
                <a:endParaRPr lang="es-MX"/>
              </a:p>
            </c:txPr>
            <c:dLblPos val="outEnd"/>
            <c:showVal val="1"/>
          </c:dLbls>
          <c:cat>
            <c:strRef>
              <c:f>PNPC!$E$2:$E$12</c:f>
              <c:strCache>
                <c:ptCount val="11"/>
                <c:pt idx="0">
                  <c:v>1.UNAM</c:v>
                </c:pt>
                <c:pt idx="1">
                  <c:v>2.UdeG</c:v>
                </c:pt>
                <c:pt idx="2">
                  <c:v>3.IPN</c:v>
                </c:pt>
                <c:pt idx="3">
                  <c:v>4.UANL</c:v>
                </c:pt>
                <c:pt idx="4">
                  <c:v>5.UAM</c:v>
                </c:pt>
                <c:pt idx="5">
                  <c:v>6.CINVESTAV</c:v>
                </c:pt>
                <c:pt idx="6">
                  <c:v>7.ITESM</c:v>
                </c:pt>
                <c:pt idx="7">
                  <c:v>8.UASLP</c:v>
                </c:pt>
                <c:pt idx="8">
                  <c:v>8.UAEMx</c:v>
                </c:pt>
                <c:pt idx="9">
                  <c:v>9.BUAP</c:v>
                </c:pt>
                <c:pt idx="10">
                  <c:v>10.UMSNH</c:v>
                </c:pt>
              </c:strCache>
            </c:strRef>
          </c:cat>
          <c:val>
            <c:numRef>
              <c:f>PNPC!$D$2:$D$12</c:f>
              <c:numCache>
                <c:formatCode>General</c:formatCode>
                <c:ptCount val="11"/>
                <c:pt idx="0">
                  <c:v>134</c:v>
                </c:pt>
                <c:pt idx="1">
                  <c:v>77</c:v>
                </c:pt>
                <c:pt idx="2">
                  <c:v>73</c:v>
                </c:pt>
                <c:pt idx="3">
                  <c:v>66</c:v>
                </c:pt>
                <c:pt idx="4">
                  <c:v>60</c:v>
                </c:pt>
                <c:pt idx="5">
                  <c:v>55</c:v>
                </c:pt>
                <c:pt idx="6">
                  <c:v>45</c:v>
                </c:pt>
                <c:pt idx="7">
                  <c:v>40</c:v>
                </c:pt>
                <c:pt idx="8">
                  <c:v>40</c:v>
                </c:pt>
                <c:pt idx="9">
                  <c:v>37</c:v>
                </c:pt>
                <c:pt idx="10">
                  <c:v>35</c:v>
                </c:pt>
              </c:numCache>
            </c:numRef>
          </c:val>
        </c:ser>
        <c:gapWidth val="67"/>
        <c:axId val="102625664"/>
        <c:axId val="102627200"/>
      </c:barChart>
      <c:catAx>
        <c:axId val="102625664"/>
        <c:scaling>
          <c:orientation val="minMax"/>
        </c:scaling>
        <c:axPos val="b"/>
        <c:numFmt formatCode="General" sourceLinked="1"/>
        <c:tickLblPos val="nextTo"/>
        <c:txPr>
          <a:bodyPr/>
          <a:lstStyle/>
          <a:p>
            <a:pPr>
              <a:defRPr lang="es-ES" sz="870">
                <a:latin typeface="Arial" pitchFamily="34" charset="0"/>
                <a:cs typeface="Arial" pitchFamily="34" charset="0"/>
              </a:defRPr>
            </a:pPr>
            <a:endParaRPr lang="es-MX"/>
          </a:p>
        </c:txPr>
        <c:crossAx val="102627200"/>
        <c:crosses val="autoZero"/>
        <c:auto val="1"/>
        <c:lblAlgn val="ctr"/>
        <c:lblOffset val="100"/>
      </c:catAx>
      <c:valAx>
        <c:axId val="102627200"/>
        <c:scaling>
          <c:orientation val="minMax"/>
        </c:scaling>
        <c:axPos val="l"/>
        <c:numFmt formatCode="General" sourceLinked="1"/>
        <c:tickLblPos val="nextTo"/>
        <c:txPr>
          <a:bodyPr/>
          <a:lstStyle/>
          <a:p>
            <a:pPr>
              <a:defRPr lang="es-ES"/>
            </a:pPr>
            <a:endParaRPr lang="es-MX"/>
          </a:p>
        </c:txPr>
        <c:crossAx val="102625664"/>
        <c:crosses val="autoZero"/>
        <c:crossBetween val="between"/>
      </c:valAx>
    </c:plotArea>
    <c:plotVisOnly val="1"/>
  </c:chart>
  <c:spPr>
    <a:ln>
      <a:noFill/>
    </a:ln>
  </c:sp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s-MX"/>
  <c:chart>
    <c:plotArea>
      <c:layout/>
      <c:barChart>
        <c:barDir val="col"/>
        <c:grouping val="clustered"/>
        <c:ser>
          <c:idx val="0"/>
          <c:order val="0"/>
          <c:spPr>
            <a:solidFill>
              <a:schemeClr val="bg1">
                <a:lumMod val="85000"/>
              </a:schemeClr>
            </a:solidFill>
          </c:spPr>
          <c:dPt>
            <c:idx val="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dPt>
          <c:dLbls>
            <c:dLbl>
              <c:idx val="0"/>
              <c:tx>
                <c:rich>
                  <a:bodyPr/>
                  <a:lstStyle/>
                  <a:p>
                    <a:r>
                      <a:rPr dirty="0"/>
                      <a:t>3,449</a:t>
                    </a:r>
                  </a:p>
                </c:rich>
              </c:tx>
              <c:showVal val="1"/>
            </c:dLbl>
            <c:dLbl>
              <c:idx val="4"/>
              <c:tx>
                <c:rich>
                  <a:bodyPr/>
                  <a:lstStyle/>
                  <a:p>
                    <a:r>
                      <a:rPr dirty="0" smtClean="0"/>
                      <a:t>633</a:t>
                    </a:r>
                    <a:endParaRPr dirty="0"/>
                  </a:p>
                </c:rich>
              </c:tx>
              <c:showVal val="1"/>
            </c:dLbl>
            <c:txPr>
              <a:bodyPr/>
              <a:lstStyle/>
              <a:p>
                <a:pPr>
                  <a:defRPr lang="es-ES" sz="1200" b="1">
                    <a:latin typeface="Arial" pitchFamily="34" charset="0"/>
                    <a:cs typeface="Arial" pitchFamily="34" charset="0"/>
                  </a:defRPr>
                </a:pPr>
                <a:endParaRPr lang="es-MX"/>
              </a:p>
            </c:txPr>
            <c:showVal val="1"/>
          </c:dLbls>
          <c:cat>
            <c:strRef>
              <c:f>'sni Ene'!$C$2:$C$11</c:f>
              <c:strCache>
                <c:ptCount val="10"/>
                <c:pt idx="0">
                  <c:v>1. UNAM</c:v>
                </c:pt>
                <c:pt idx="1">
                  <c:v>2. UAM</c:v>
                </c:pt>
                <c:pt idx="2">
                  <c:v>3. IPN</c:v>
                </c:pt>
                <c:pt idx="3">
                  <c:v>4. CINVESTAV</c:v>
                </c:pt>
                <c:pt idx="4">
                  <c:v>5. UDG</c:v>
                </c:pt>
                <c:pt idx="5">
                  <c:v>6. UANL</c:v>
                </c:pt>
                <c:pt idx="6">
                  <c:v>7. BUAP</c:v>
                </c:pt>
                <c:pt idx="7">
                  <c:v>8. DGEST</c:v>
                </c:pt>
                <c:pt idx="8">
                  <c:v>9. IMSS</c:v>
                </c:pt>
                <c:pt idx="9">
                  <c:v>10. UMICH</c:v>
                </c:pt>
              </c:strCache>
            </c:strRef>
          </c:cat>
          <c:val>
            <c:numRef>
              <c:f>'sni Ene'!$B$2:$B$11</c:f>
              <c:numCache>
                <c:formatCode>General</c:formatCode>
                <c:ptCount val="10"/>
                <c:pt idx="0" formatCode="#,##0">
                  <c:v>3449</c:v>
                </c:pt>
                <c:pt idx="1">
                  <c:v>861</c:v>
                </c:pt>
                <c:pt idx="2">
                  <c:v>733</c:v>
                </c:pt>
                <c:pt idx="3">
                  <c:v>656</c:v>
                </c:pt>
                <c:pt idx="4">
                  <c:v>624</c:v>
                </c:pt>
                <c:pt idx="5">
                  <c:v>391</c:v>
                </c:pt>
                <c:pt idx="6">
                  <c:v>361</c:v>
                </c:pt>
                <c:pt idx="7">
                  <c:v>333</c:v>
                </c:pt>
                <c:pt idx="8">
                  <c:v>302</c:v>
                </c:pt>
                <c:pt idx="9">
                  <c:v>286</c:v>
                </c:pt>
              </c:numCache>
            </c:numRef>
          </c:val>
        </c:ser>
        <c:gapWidth val="67"/>
        <c:axId val="103332096"/>
        <c:axId val="102629376"/>
      </c:barChart>
      <c:catAx>
        <c:axId val="103332096"/>
        <c:scaling>
          <c:orientation val="minMax"/>
        </c:scaling>
        <c:axPos val="b"/>
        <c:numFmt formatCode="General" sourceLinked="1"/>
        <c:tickLblPos val="nextTo"/>
        <c:txPr>
          <a:bodyPr/>
          <a:lstStyle/>
          <a:p>
            <a:pPr>
              <a:defRPr lang="es-ES">
                <a:latin typeface="Arial" pitchFamily="34" charset="0"/>
                <a:cs typeface="Arial" pitchFamily="34" charset="0"/>
              </a:defRPr>
            </a:pPr>
            <a:endParaRPr lang="es-MX"/>
          </a:p>
        </c:txPr>
        <c:crossAx val="102629376"/>
        <c:crosses val="autoZero"/>
        <c:auto val="1"/>
        <c:lblAlgn val="ctr"/>
        <c:lblOffset val="100"/>
      </c:catAx>
      <c:valAx>
        <c:axId val="102629376"/>
        <c:scaling>
          <c:orientation val="minMax"/>
        </c:scaling>
        <c:axPos val="l"/>
        <c:numFmt formatCode="#,##0" sourceLinked="1"/>
        <c:tickLblPos val="nextTo"/>
        <c:txPr>
          <a:bodyPr/>
          <a:lstStyle/>
          <a:p>
            <a:pPr>
              <a:defRPr lang="es-ES">
                <a:latin typeface="Arial" pitchFamily="34" charset="0"/>
                <a:cs typeface="Arial" pitchFamily="34" charset="0"/>
              </a:defRPr>
            </a:pPr>
            <a:endParaRPr lang="es-MX"/>
          </a:p>
        </c:txPr>
        <c:crossAx val="103332096"/>
        <c:crosses val="autoZero"/>
        <c:crossBetween val="between"/>
      </c:valAx>
    </c:plotArea>
    <c:plotVisOnly val="1"/>
  </c:chart>
  <c:spPr>
    <a:ln>
      <a:noFill/>
    </a:ln>
  </c:sp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s-MX"/>
  <c:chart>
    <c:plotArea>
      <c:layout/>
      <c:barChart>
        <c:barDir val="col"/>
        <c:grouping val="clustered"/>
        <c:ser>
          <c:idx val="0"/>
          <c:order val="0"/>
          <c:spPr>
            <a:solidFill>
              <a:schemeClr val="bg1">
                <a:lumMod val="85000"/>
              </a:schemeClr>
            </a:solidFill>
          </c:spPr>
          <c:dPt>
            <c:idx val="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dPt>
          <c:dLbls>
            <c:txPr>
              <a:bodyPr/>
              <a:lstStyle/>
              <a:p>
                <a:pPr>
                  <a:defRPr lang="es-ES" sz="1200" b="1">
                    <a:latin typeface="Arial" pitchFamily="34" charset="0"/>
                    <a:cs typeface="Arial" pitchFamily="34" charset="0"/>
                  </a:defRPr>
                </a:pPr>
                <a:endParaRPr lang="es-MX"/>
              </a:p>
            </c:txPr>
            <c:dLblPos val="outEnd"/>
            <c:showVal val="1"/>
          </c:dLbls>
          <c:cat>
            <c:strRef>
              <c:f>'Cuerpos Academicos'!$B$2:$B$13</c:f>
              <c:strCache>
                <c:ptCount val="12"/>
                <c:pt idx="0">
                  <c:v>1. UAM</c:v>
                </c:pt>
                <c:pt idx="1">
                  <c:v>2.UdeG</c:v>
                </c:pt>
                <c:pt idx="2">
                  <c:v>3. UANL</c:v>
                </c:pt>
                <c:pt idx="3">
                  <c:v>4. BUAP</c:v>
                </c:pt>
                <c:pt idx="4">
                  <c:v>5. UABC</c:v>
                </c:pt>
                <c:pt idx="5">
                  <c:v>6. UMSNH</c:v>
                </c:pt>
                <c:pt idx="6">
                  <c:v>7. UAEH</c:v>
                </c:pt>
                <c:pt idx="7">
                  <c:v>8. UGTO</c:v>
                </c:pt>
                <c:pt idx="8">
                  <c:v>9. UASLP</c:v>
                </c:pt>
                <c:pt idx="9">
                  <c:v>9. UAEM</c:v>
                </c:pt>
                <c:pt idx="10">
                  <c:v>9. UNISON</c:v>
                </c:pt>
                <c:pt idx="11">
                  <c:v>10. UAZ</c:v>
                </c:pt>
              </c:strCache>
            </c:strRef>
          </c:cat>
          <c:val>
            <c:numRef>
              <c:f>'Cuerpos Academicos'!$C$2:$C$13</c:f>
              <c:numCache>
                <c:formatCode>General</c:formatCode>
                <c:ptCount val="12"/>
                <c:pt idx="0">
                  <c:v>67</c:v>
                </c:pt>
                <c:pt idx="1">
                  <c:v>55</c:v>
                </c:pt>
                <c:pt idx="2">
                  <c:v>36</c:v>
                </c:pt>
                <c:pt idx="3">
                  <c:v>34</c:v>
                </c:pt>
                <c:pt idx="4">
                  <c:v>28</c:v>
                </c:pt>
                <c:pt idx="5">
                  <c:v>27</c:v>
                </c:pt>
                <c:pt idx="6">
                  <c:v>21</c:v>
                </c:pt>
                <c:pt idx="7">
                  <c:v>19</c:v>
                </c:pt>
                <c:pt idx="8">
                  <c:v>18</c:v>
                </c:pt>
                <c:pt idx="9">
                  <c:v>18</c:v>
                </c:pt>
                <c:pt idx="10">
                  <c:v>18</c:v>
                </c:pt>
                <c:pt idx="11">
                  <c:v>15</c:v>
                </c:pt>
              </c:numCache>
            </c:numRef>
          </c:val>
        </c:ser>
        <c:gapWidth val="79"/>
        <c:axId val="102678528"/>
        <c:axId val="102680064"/>
      </c:barChart>
      <c:catAx>
        <c:axId val="102678528"/>
        <c:scaling>
          <c:orientation val="minMax"/>
        </c:scaling>
        <c:axPos val="b"/>
        <c:tickLblPos val="nextTo"/>
        <c:txPr>
          <a:bodyPr/>
          <a:lstStyle/>
          <a:p>
            <a:pPr>
              <a:defRPr lang="es-ES"/>
            </a:pPr>
            <a:endParaRPr lang="es-MX"/>
          </a:p>
        </c:txPr>
        <c:crossAx val="102680064"/>
        <c:crosses val="autoZero"/>
        <c:auto val="1"/>
        <c:lblAlgn val="ctr"/>
        <c:lblOffset val="100"/>
      </c:catAx>
      <c:valAx>
        <c:axId val="102680064"/>
        <c:scaling>
          <c:orientation val="minMax"/>
        </c:scaling>
        <c:axPos val="l"/>
        <c:numFmt formatCode="General" sourceLinked="1"/>
        <c:tickLblPos val="nextTo"/>
        <c:txPr>
          <a:bodyPr/>
          <a:lstStyle/>
          <a:p>
            <a:pPr>
              <a:defRPr lang="es-ES"/>
            </a:pPr>
            <a:endParaRPr lang="es-MX"/>
          </a:p>
        </c:txPr>
        <c:crossAx val="102678528"/>
        <c:crosses val="autoZero"/>
        <c:crossBetween val="between"/>
      </c:valAx>
    </c:plotArea>
    <c:plotVisOnly val="1"/>
  </c:chart>
  <c:spPr>
    <a:noFill/>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MX"/>
  <c:chart>
    <c:title>
      <c:tx>
        <c:rich>
          <a:bodyPr/>
          <a:lstStyle/>
          <a:p>
            <a:pPr>
              <a:defRPr sz="2400">
                <a:solidFill>
                  <a:schemeClr val="tx2">
                    <a:lumMod val="75000"/>
                  </a:schemeClr>
                </a:solidFill>
              </a:defRPr>
            </a:pPr>
            <a:r>
              <a:rPr lang="es-MX" sz="2400" baseline="0" dirty="0" err="1">
                <a:solidFill>
                  <a:schemeClr val="tx2">
                    <a:lumMod val="75000"/>
                  </a:schemeClr>
                </a:solidFill>
              </a:rPr>
              <a:t>UdeG</a:t>
            </a:r>
            <a:r>
              <a:rPr lang="es-MX" sz="2400" baseline="0" dirty="0">
                <a:solidFill>
                  <a:schemeClr val="tx2">
                    <a:lumMod val="75000"/>
                  </a:schemeClr>
                </a:solidFill>
              </a:rPr>
              <a:t>: % de </a:t>
            </a:r>
            <a:r>
              <a:rPr lang="es-MX" sz="2400" baseline="0" dirty="0" err="1">
                <a:solidFill>
                  <a:schemeClr val="tx2">
                    <a:lumMod val="75000"/>
                  </a:schemeClr>
                </a:solidFill>
              </a:rPr>
              <a:t>PTC</a:t>
            </a:r>
            <a:r>
              <a:rPr lang="es-MX" sz="2400" baseline="0" dirty="0">
                <a:solidFill>
                  <a:schemeClr val="tx2">
                    <a:lumMod val="75000"/>
                  </a:schemeClr>
                </a:solidFill>
              </a:rPr>
              <a:t> con Doctorado</a:t>
            </a:r>
            <a:endParaRPr lang="es-MX" sz="2400" dirty="0">
              <a:solidFill>
                <a:schemeClr val="tx2">
                  <a:lumMod val="75000"/>
                </a:schemeClr>
              </a:solidFill>
            </a:endParaRPr>
          </a:p>
        </c:rich>
      </c:tx>
      <c:layout/>
    </c:title>
    <c:plotArea>
      <c:layout/>
      <c:barChart>
        <c:barDir val="col"/>
        <c:grouping val="clustered"/>
        <c:ser>
          <c:idx val="0"/>
          <c:order val="0"/>
          <c:tx>
            <c:strRef>
              <c:f>Hoja1!$A$36</c:f>
              <c:strCache>
                <c:ptCount val="1"/>
                <c:pt idx="0">
                  <c:v>% de PTC con Doctorado</c:v>
                </c:pt>
              </c:strCache>
            </c:strRef>
          </c:tx>
          <c:dLbls>
            <c:dLbl>
              <c:idx val="8"/>
              <c:layout>
                <c:manualLayout>
                  <c:x val="0"/>
                  <c:y val="8.948545861297539E-3"/>
                </c:manualLayout>
              </c:layout>
              <c:showVal val="1"/>
            </c:dLbl>
            <c:txPr>
              <a:bodyPr/>
              <a:lstStyle/>
              <a:p>
                <a:pPr>
                  <a:defRPr sz="1600"/>
                </a:pPr>
                <a:endParaRPr lang="es-MX"/>
              </a:p>
            </c:txPr>
            <c:showVal val="1"/>
          </c:dLbls>
          <c:cat>
            <c:numRef>
              <c:f>Hoja1!$K$1:$Q$1</c:f>
              <c:numCache>
                <c:formatCode>General</c:formatCode>
                <c:ptCount val="7"/>
                <c:pt idx="0">
                  <c:v>2004</c:v>
                </c:pt>
                <c:pt idx="1">
                  <c:v>2005</c:v>
                </c:pt>
                <c:pt idx="2">
                  <c:v>2006</c:v>
                </c:pt>
                <c:pt idx="3">
                  <c:v>2007</c:v>
                </c:pt>
                <c:pt idx="4">
                  <c:v>2008</c:v>
                </c:pt>
                <c:pt idx="5">
                  <c:v>2009</c:v>
                </c:pt>
                <c:pt idx="6">
                  <c:v>2010</c:v>
                </c:pt>
              </c:numCache>
            </c:numRef>
          </c:cat>
          <c:val>
            <c:numRef>
              <c:f>Hoja1!$K$36:$Q$36</c:f>
              <c:numCache>
                <c:formatCode>0.00%</c:formatCode>
                <c:ptCount val="7"/>
                <c:pt idx="0">
                  <c:v>0.2457526669300672</c:v>
                </c:pt>
                <c:pt idx="1">
                  <c:v>0.2640117994100295</c:v>
                </c:pt>
                <c:pt idx="2">
                  <c:v>0.29618268575324108</c:v>
                </c:pt>
                <c:pt idx="3">
                  <c:v>0.30996647363608953</c:v>
                </c:pt>
                <c:pt idx="4">
                  <c:v>0.3436176648517848</c:v>
                </c:pt>
                <c:pt idx="5">
                  <c:v>0.3769744835966003</c:v>
                </c:pt>
                <c:pt idx="6">
                  <c:v>0.38503649635036741</c:v>
                </c:pt>
              </c:numCache>
            </c:numRef>
          </c:val>
        </c:ser>
        <c:gapWidth val="60"/>
        <c:axId val="90578944"/>
        <c:axId val="90580480"/>
      </c:barChart>
      <c:catAx>
        <c:axId val="90578944"/>
        <c:scaling>
          <c:orientation val="minMax"/>
        </c:scaling>
        <c:axPos val="b"/>
        <c:numFmt formatCode="General" sourceLinked="1"/>
        <c:majorTickMark val="none"/>
        <c:tickLblPos val="nextTo"/>
        <c:txPr>
          <a:bodyPr/>
          <a:lstStyle/>
          <a:p>
            <a:pPr>
              <a:defRPr sz="1600"/>
            </a:pPr>
            <a:endParaRPr lang="es-MX"/>
          </a:p>
        </c:txPr>
        <c:crossAx val="90580480"/>
        <c:crosses val="autoZero"/>
        <c:auto val="1"/>
        <c:lblAlgn val="ctr"/>
        <c:lblOffset val="100"/>
      </c:catAx>
      <c:valAx>
        <c:axId val="90580480"/>
        <c:scaling>
          <c:orientation val="minMax"/>
        </c:scaling>
        <c:delete val="1"/>
        <c:axPos val="l"/>
        <c:numFmt formatCode="0.0%" sourceLinked="0"/>
        <c:majorTickMark val="none"/>
        <c:tickLblPos val="none"/>
        <c:crossAx val="90578944"/>
        <c:crosses val="autoZero"/>
        <c:crossBetween val="between"/>
        <c:majorUnit val="0.1"/>
      </c:valAx>
    </c:plotArea>
    <c:plotVisOnly val="1"/>
  </c:chart>
  <c:spPr>
    <a:ln>
      <a:noFill/>
    </a:ln>
  </c:sp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s-MX"/>
  <c:style val="10"/>
  <c:chart>
    <c:autoTitleDeleted val="1"/>
    <c:plotArea>
      <c:layout>
        <c:manualLayout>
          <c:layoutTarget val="inner"/>
          <c:xMode val="edge"/>
          <c:yMode val="edge"/>
          <c:x val="4.4572841776830505E-2"/>
          <c:y val="1.0396208370667405E-2"/>
          <c:w val="0.93133385469486463"/>
          <c:h val="0.92322595022682963"/>
        </c:manualLayout>
      </c:layout>
      <c:scatterChart>
        <c:scatterStyle val="smoothMarker"/>
        <c:ser>
          <c:idx val="0"/>
          <c:order val="0"/>
          <c:tx>
            <c:strRef>
              <c:f>'Subsidio dATOS fINALES'!$B$3</c:f>
              <c:strCache>
                <c:ptCount val="1"/>
                <c:pt idx="0">
                  <c:v>BUAP</c:v>
                </c:pt>
              </c:strCache>
            </c:strRef>
          </c:tx>
          <c:dPt>
            <c:idx val="0"/>
            <c:marker>
              <c:symbol val="square"/>
              <c:size val="20"/>
              <c:spPr>
                <a:blipFill rotWithShape="1">
                  <a:blip xmlns:r="http://schemas.openxmlformats.org/officeDocument/2006/relationships" r:embed="rId1"/>
                  <a:stretch>
                    <a:fillRect/>
                  </a:stretch>
                </a:blipFill>
                <a:ln>
                  <a:noFill/>
                </a:ln>
              </c:spPr>
            </c:marker>
            <c:spPr>
              <a:ln>
                <a:noFill/>
              </a:ln>
            </c:spPr>
          </c:dPt>
          <c:dLbls>
            <c:dLbl>
              <c:idx val="0"/>
              <c:layout>
                <c:manualLayout>
                  <c:x val="-3.6427767117868078E-3"/>
                  <c:y val="-4.4103779164807004E-3"/>
                </c:manualLayout>
              </c:layout>
              <c:showSerName val="1"/>
            </c:dLbl>
            <c:txPr>
              <a:bodyPr/>
              <a:lstStyle/>
              <a:p>
                <a:pPr>
                  <a:defRPr lang="es-MX">
                    <a:latin typeface="Trebuchet MS"/>
                    <a:cs typeface="Trebuchet MS"/>
                  </a:defRPr>
                </a:pPr>
                <a:endParaRPr lang="es-MX"/>
              </a:p>
            </c:txPr>
            <c:showSerName val="1"/>
          </c:dLbls>
          <c:xVal>
            <c:numRef>
              <c:f>'Subsidio dATOS fINALES'!$H$3</c:f>
              <c:numCache>
                <c:formatCode>_-* #,##0.00_-;\-* #,##0.00_-;_-* "-"??_-;_-@_-</c:formatCode>
                <c:ptCount val="1"/>
                <c:pt idx="0">
                  <c:v>49.039987752085295</c:v>
                </c:pt>
              </c:numCache>
            </c:numRef>
          </c:xVal>
          <c:yVal>
            <c:numRef>
              <c:f>'Subsidio dATOS fINALES'!$I$3</c:f>
              <c:numCache>
                <c:formatCode>_-* #,##0.00_-;\-* #,##0.00_-;_-* "-"??_-;_-@_-</c:formatCode>
                <c:ptCount val="1"/>
                <c:pt idx="0">
                  <c:v>41.252905583788298</c:v>
                </c:pt>
              </c:numCache>
            </c:numRef>
          </c:yVal>
          <c:smooth val="1"/>
        </c:ser>
        <c:ser>
          <c:idx val="1"/>
          <c:order val="1"/>
          <c:tx>
            <c:strRef>
              <c:f>'Subsidio dATOS fINALES'!$B$4</c:f>
              <c:strCache>
                <c:ptCount val="1"/>
                <c:pt idx="0">
                  <c:v>UABJO</c:v>
                </c:pt>
              </c:strCache>
            </c:strRef>
          </c:tx>
          <c:marker>
            <c:symbol val="square"/>
            <c:size val="20"/>
            <c:spPr>
              <a:blipFill rotWithShape="1">
                <a:blip xmlns:r="http://schemas.openxmlformats.org/officeDocument/2006/relationships" r:embed="rId2"/>
                <a:stretch>
                  <a:fillRect/>
                </a:stretch>
              </a:blipFill>
              <a:ln>
                <a:noFill/>
              </a:ln>
            </c:spPr>
          </c:marker>
          <c:dLbls>
            <c:dLbl>
              <c:idx val="0"/>
              <c:layout>
                <c:manualLayout>
                  <c:x val="-4.1003629767617317E-2"/>
                  <c:y val="2.4198487330563768E-2"/>
                </c:manualLayout>
              </c:layout>
              <c:showSerName val="1"/>
            </c:dLbl>
            <c:txPr>
              <a:bodyPr/>
              <a:lstStyle/>
              <a:p>
                <a:pPr>
                  <a:defRPr lang="es-MX">
                    <a:latin typeface="Trebuchet MS"/>
                    <a:cs typeface="Trebuchet MS"/>
                  </a:defRPr>
                </a:pPr>
                <a:endParaRPr lang="es-MX"/>
              </a:p>
            </c:txPr>
            <c:showSerName val="1"/>
          </c:dLbls>
          <c:xVal>
            <c:numRef>
              <c:f>'Subsidio dATOS fINALES'!$H$4</c:f>
              <c:numCache>
                <c:formatCode>_-* #,##0.00_-;\-* #,##0.00_-;_-* "-"??_-;_-@_-</c:formatCode>
                <c:ptCount val="1"/>
                <c:pt idx="0">
                  <c:v>16.809491289198611</c:v>
                </c:pt>
              </c:numCache>
            </c:numRef>
          </c:xVal>
          <c:yVal>
            <c:numRef>
              <c:f>'Subsidio dATOS fINALES'!$I$4</c:f>
              <c:numCache>
                <c:formatCode>_-* #,##0.00_-;\-* #,##0.00_-;_-* "-"??_-;_-@_-</c:formatCode>
                <c:ptCount val="1"/>
                <c:pt idx="0">
                  <c:v>18.777062456140349</c:v>
                </c:pt>
              </c:numCache>
            </c:numRef>
          </c:yVal>
          <c:smooth val="1"/>
        </c:ser>
        <c:ser>
          <c:idx val="2"/>
          <c:order val="2"/>
          <c:tx>
            <c:strRef>
              <c:f>'Subsidio dATOS fINALES'!$B$5</c:f>
              <c:strCache>
                <c:ptCount val="1"/>
                <c:pt idx="0">
                  <c:v>UAA</c:v>
                </c:pt>
              </c:strCache>
            </c:strRef>
          </c:tx>
          <c:marker>
            <c:symbol val="square"/>
            <c:size val="20"/>
            <c:spPr>
              <a:blipFill rotWithShape="1">
                <a:blip xmlns:r="http://schemas.openxmlformats.org/officeDocument/2006/relationships" r:embed="rId3"/>
                <a:stretch>
                  <a:fillRect/>
                </a:stretch>
              </a:blipFill>
              <a:ln>
                <a:noFill/>
              </a:ln>
            </c:spPr>
          </c:marker>
          <c:dLbls>
            <c:dLbl>
              <c:idx val="0"/>
              <c:layout>
                <c:manualLayout>
                  <c:x val="-1.284216364957395E-3"/>
                  <c:y val="2.5584828401588912E-3"/>
                </c:manualLayout>
              </c:layout>
              <c:showSerName val="1"/>
            </c:dLbl>
            <c:txPr>
              <a:bodyPr/>
              <a:lstStyle/>
              <a:p>
                <a:pPr>
                  <a:defRPr lang="es-MX">
                    <a:latin typeface="Trebuchet MS"/>
                    <a:cs typeface="Trebuchet MS"/>
                  </a:defRPr>
                </a:pPr>
                <a:endParaRPr lang="es-MX"/>
              </a:p>
            </c:txPr>
            <c:showSerName val="1"/>
          </c:dLbls>
          <c:xVal>
            <c:numRef>
              <c:f>'Subsidio dATOS fINALES'!$H$5</c:f>
              <c:numCache>
                <c:formatCode>_-* #,##0.00_-;\-* #,##0.00_-;_-* "-"??_-;_-@_-</c:formatCode>
                <c:ptCount val="1"/>
                <c:pt idx="0">
                  <c:v>33.522223630028513</c:v>
                </c:pt>
              </c:numCache>
            </c:numRef>
          </c:xVal>
          <c:yVal>
            <c:numRef>
              <c:f>'Subsidio dATOS fINALES'!$I$5</c:f>
              <c:numCache>
                <c:formatCode>_-* #,##0.00_-;\-* #,##0.00_-;_-* "-"??_-;_-@_-</c:formatCode>
                <c:ptCount val="1"/>
                <c:pt idx="0">
                  <c:v>43.209933675366095</c:v>
                </c:pt>
              </c:numCache>
            </c:numRef>
          </c:yVal>
          <c:smooth val="1"/>
        </c:ser>
        <c:ser>
          <c:idx val="3"/>
          <c:order val="3"/>
          <c:tx>
            <c:strRef>
              <c:f>'Subsidio dATOS fINALES'!$B$6</c:f>
              <c:strCache>
                <c:ptCount val="1"/>
                <c:pt idx="0">
                  <c:v>UABC</c:v>
                </c:pt>
              </c:strCache>
            </c:strRef>
          </c:tx>
          <c:marker>
            <c:symbol val="square"/>
            <c:size val="20"/>
            <c:spPr>
              <a:blipFill rotWithShape="1">
                <a:blip xmlns:r="http://schemas.openxmlformats.org/officeDocument/2006/relationships" r:embed="rId4"/>
                <a:stretch>
                  <a:fillRect/>
                </a:stretch>
              </a:blipFill>
              <a:ln>
                <a:noFill/>
              </a:ln>
            </c:spPr>
          </c:marker>
          <c:dLbls>
            <c:dLbl>
              <c:idx val="0"/>
              <c:layout>
                <c:manualLayout>
                  <c:x val="-4.2372808183434203E-3"/>
                  <c:y val="6.0496615285828845E-3"/>
                </c:manualLayout>
              </c:layout>
              <c:showSerName val="1"/>
            </c:dLbl>
            <c:txPr>
              <a:bodyPr/>
              <a:lstStyle/>
              <a:p>
                <a:pPr>
                  <a:defRPr lang="es-MX">
                    <a:latin typeface="Trebuchet MS"/>
                    <a:cs typeface="Trebuchet MS"/>
                  </a:defRPr>
                </a:pPr>
                <a:endParaRPr lang="es-MX"/>
              </a:p>
            </c:txPr>
            <c:showSerName val="1"/>
          </c:dLbls>
          <c:xVal>
            <c:numRef>
              <c:f>'Subsidio dATOS fINALES'!$H$6</c:f>
              <c:numCache>
                <c:formatCode>_-* #,##0.00_-;\-* #,##0.00_-;_-* "-"??_-;_-@_-</c:formatCode>
                <c:ptCount val="1"/>
                <c:pt idx="0">
                  <c:v>44.524912047302301</c:v>
                </c:pt>
              </c:numCache>
            </c:numRef>
          </c:xVal>
          <c:yVal>
            <c:numRef>
              <c:f>'Subsidio dATOS fINALES'!$I$6</c:f>
              <c:numCache>
                <c:formatCode>_-* #,##0.00_-;\-* #,##0.00_-;_-* "-"??_-;_-@_-</c:formatCode>
                <c:ptCount val="1"/>
                <c:pt idx="0">
                  <c:v>35.814502483149944</c:v>
                </c:pt>
              </c:numCache>
            </c:numRef>
          </c:yVal>
          <c:smooth val="1"/>
        </c:ser>
        <c:ser>
          <c:idx val="4"/>
          <c:order val="4"/>
          <c:tx>
            <c:strRef>
              <c:f>'Subsidio dATOS fINALES'!$B$7</c:f>
              <c:strCache>
                <c:ptCount val="1"/>
                <c:pt idx="0">
                  <c:v>UABCS</c:v>
                </c:pt>
              </c:strCache>
            </c:strRef>
          </c:tx>
          <c:dPt>
            <c:idx val="0"/>
            <c:marker>
              <c:symbol val="square"/>
              <c:size val="20"/>
              <c:spPr>
                <a:blipFill rotWithShape="1">
                  <a:blip xmlns:r="http://schemas.openxmlformats.org/officeDocument/2006/relationships" r:embed="rId5"/>
                  <a:stretch>
                    <a:fillRect/>
                  </a:stretch>
                </a:blipFill>
                <a:ln>
                  <a:noFill/>
                </a:ln>
              </c:spPr>
            </c:marker>
          </c:dPt>
          <c:dLbls>
            <c:dLbl>
              <c:idx val="0"/>
              <c:layout>
                <c:manualLayout>
                  <c:x val="1.0773372248562697E-3"/>
                  <c:y val="1.1193779233084164E-2"/>
                </c:manualLayout>
              </c:layout>
              <c:showSerName val="1"/>
            </c:dLbl>
            <c:txPr>
              <a:bodyPr/>
              <a:lstStyle/>
              <a:p>
                <a:pPr>
                  <a:defRPr lang="es-MX">
                    <a:latin typeface="Trebuchet MS"/>
                    <a:cs typeface="Trebuchet MS"/>
                  </a:defRPr>
                </a:pPr>
                <a:endParaRPr lang="es-MX"/>
              </a:p>
            </c:txPr>
            <c:showSerName val="1"/>
          </c:dLbls>
          <c:xVal>
            <c:numRef>
              <c:f>'Subsidio dATOS fINALES'!$H$7</c:f>
              <c:numCache>
                <c:formatCode>_-* #,##0.00_-;\-* #,##0.00_-;_-* "-"??_-;_-@_-</c:formatCode>
                <c:ptCount val="1"/>
                <c:pt idx="0">
                  <c:v>10.897313694435649</c:v>
                </c:pt>
              </c:numCache>
            </c:numRef>
          </c:xVal>
          <c:yVal>
            <c:numRef>
              <c:f>'Subsidio dATOS fINALES'!$I$7</c:f>
              <c:numCache>
                <c:formatCode>_-* #,##0.00_-;\-* #,##0.00_-;_-* "-"??_-;_-@_-</c:formatCode>
                <c:ptCount val="1"/>
                <c:pt idx="0">
                  <c:v>42.562323980031621</c:v>
                </c:pt>
              </c:numCache>
            </c:numRef>
          </c:yVal>
          <c:smooth val="1"/>
        </c:ser>
        <c:ser>
          <c:idx val="5"/>
          <c:order val="5"/>
          <c:tx>
            <c:strRef>
              <c:f>'Subsidio dATOS fINALES'!$B$8</c:f>
              <c:strCache>
                <c:ptCount val="1"/>
                <c:pt idx="0">
                  <c:v>UACAM</c:v>
                </c:pt>
              </c:strCache>
            </c:strRef>
          </c:tx>
          <c:marker>
            <c:symbol val="square"/>
            <c:size val="20"/>
            <c:spPr>
              <a:blipFill rotWithShape="1">
                <a:blip xmlns:r="http://schemas.openxmlformats.org/officeDocument/2006/relationships" r:embed="rId6"/>
                <a:stretch>
                  <a:fillRect/>
                </a:stretch>
              </a:blipFill>
              <a:ln>
                <a:noFill/>
              </a:ln>
            </c:spPr>
          </c:marker>
          <c:dLbls>
            <c:dLbl>
              <c:idx val="0"/>
              <c:layout>
                <c:manualLayout>
                  <c:x val="-2.0364413518360299E-3"/>
                  <c:y val="0"/>
                </c:manualLayout>
              </c:layout>
              <c:showSerName val="1"/>
            </c:dLbl>
            <c:txPr>
              <a:bodyPr/>
              <a:lstStyle/>
              <a:p>
                <a:pPr>
                  <a:defRPr lang="es-MX">
                    <a:latin typeface="Trebuchet MS"/>
                    <a:cs typeface="Trebuchet MS"/>
                  </a:defRPr>
                </a:pPr>
                <a:endParaRPr lang="es-MX"/>
              </a:p>
            </c:txPr>
            <c:showSerName val="1"/>
          </c:dLbls>
          <c:xVal>
            <c:numRef>
              <c:f>'Subsidio dATOS fINALES'!$H$8</c:f>
              <c:numCache>
                <c:formatCode>_-* #,##0.00_-;\-* #,##0.00_-;_-* "-"??_-;_-@_-</c:formatCode>
                <c:ptCount val="1"/>
                <c:pt idx="0">
                  <c:v>19.882488649561424</c:v>
                </c:pt>
              </c:numCache>
            </c:numRef>
          </c:xVal>
          <c:yVal>
            <c:numRef>
              <c:f>'Subsidio dATOS fINALES'!$I$8</c:f>
              <c:numCache>
                <c:formatCode>_-* #,##0.00_-;\-* #,##0.00_-;_-* "-"??_-;_-@_-</c:formatCode>
                <c:ptCount val="1"/>
                <c:pt idx="0">
                  <c:v>54.195285175017148</c:v>
                </c:pt>
              </c:numCache>
            </c:numRef>
          </c:yVal>
          <c:smooth val="1"/>
        </c:ser>
        <c:ser>
          <c:idx val="6"/>
          <c:order val="6"/>
          <c:tx>
            <c:strRef>
              <c:f>'Subsidio dATOS fINALES'!$B$9</c:f>
              <c:strCache>
                <c:ptCount val="1"/>
                <c:pt idx="0">
                  <c:v>UNACH</c:v>
                </c:pt>
              </c:strCache>
            </c:strRef>
          </c:tx>
          <c:marker>
            <c:symbol val="square"/>
            <c:size val="20"/>
            <c:spPr>
              <a:blipFill rotWithShape="1">
                <a:blip xmlns:r="http://schemas.openxmlformats.org/officeDocument/2006/relationships" r:embed="rId7"/>
                <a:stretch>
                  <a:fillRect/>
                </a:stretch>
              </a:blipFill>
              <a:ln>
                <a:noFill/>
              </a:ln>
            </c:spPr>
          </c:marker>
          <c:dLbls>
            <c:dLbl>
              <c:idx val="0"/>
              <c:layout>
                <c:manualLayout>
                  <c:x val="-1.0918314283836101E-2"/>
                  <c:y val="1.2089002112300504E-2"/>
                </c:manualLayout>
              </c:layout>
              <c:showSerName val="1"/>
            </c:dLbl>
            <c:txPr>
              <a:bodyPr/>
              <a:lstStyle/>
              <a:p>
                <a:pPr>
                  <a:defRPr lang="es-MX">
                    <a:latin typeface="Trebuchet MS"/>
                    <a:cs typeface="Trebuchet MS"/>
                  </a:defRPr>
                </a:pPr>
                <a:endParaRPr lang="es-MX"/>
              </a:p>
            </c:txPr>
            <c:showSerName val="1"/>
          </c:dLbls>
          <c:xVal>
            <c:numRef>
              <c:f>'Subsidio dATOS fINALES'!$H$9</c:f>
              <c:numCache>
                <c:formatCode>_-* #,##0.00_-;\-* #,##0.00_-;_-* "-"??_-;_-@_-</c:formatCode>
                <c:ptCount val="1"/>
                <c:pt idx="0">
                  <c:v>28.00440122479149</c:v>
                </c:pt>
              </c:numCache>
            </c:numRef>
          </c:xVal>
          <c:yVal>
            <c:numRef>
              <c:f>'Subsidio dATOS fINALES'!$I$9</c:f>
              <c:numCache>
                <c:formatCode>_-* #,##0.00_-;\-* #,##0.00_-;_-* "-"??_-;_-@_-</c:formatCode>
                <c:ptCount val="1"/>
                <c:pt idx="0">
                  <c:v>37.046897738350474</c:v>
                </c:pt>
              </c:numCache>
            </c:numRef>
          </c:yVal>
          <c:smooth val="1"/>
        </c:ser>
        <c:ser>
          <c:idx val="7"/>
          <c:order val="7"/>
          <c:tx>
            <c:strRef>
              <c:f>'Subsidio dATOS fINALES'!$B$10</c:f>
              <c:strCache>
                <c:ptCount val="1"/>
                <c:pt idx="0">
                  <c:v>UACH</c:v>
                </c:pt>
              </c:strCache>
            </c:strRef>
          </c:tx>
          <c:marker>
            <c:symbol val="square"/>
            <c:size val="20"/>
            <c:spPr>
              <a:blipFill rotWithShape="1">
                <a:blip xmlns:r="http://schemas.openxmlformats.org/officeDocument/2006/relationships" r:embed="rId8"/>
                <a:stretch>
                  <a:fillRect/>
                </a:stretch>
              </a:blipFill>
              <a:ln>
                <a:noFill/>
              </a:ln>
            </c:spPr>
          </c:marker>
          <c:dLbls>
            <c:dLbl>
              <c:idx val="0"/>
              <c:layout>
                <c:manualLayout>
                  <c:x val="-9.3251031431238742E-4"/>
                  <c:y val="1.9881315485403097E-3"/>
                </c:manualLayout>
              </c:layout>
              <c:showSerName val="1"/>
            </c:dLbl>
            <c:txPr>
              <a:bodyPr/>
              <a:lstStyle/>
              <a:p>
                <a:pPr>
                  <a:defRPr lang="es-MX">
                    <a:latin typeface="Trebuchet MS"/>
                    <a:cs typeface="Trebuchet MS"/>
                  </a:defRPr>
                </a:pPr>
                <a:endParaRPr lang="es-MX"/>
              </a:p>
            </c:txPr>
            <c:showSerName val="1"/>
          </c:dLbls>
          <c:xVal>
            <c:numRef>
              <c:f>'Subsidio dATOS fINALES'!$H$10</c:f>
              <c:numCache>
                <c:formatCode>_-* #,##0.00_-;\-* #,##0.00_-;_-* "-"??_-;_-@_-</c:formatCode>
                <c:ptCount val="1"/>
                <c:pt idx="0">
                  <c:v>35.550772885650943</c:v>
                </c:pt>
              </c:numCache>
            </c:numRef>
          </c:xVal>
          <c:yVal>
            <c:numRef>
              <c:f>'Subsidio dATOS fINALES'!$I$10</c:f>
              <c:numCache>
                <c:formatCode>_-* #,##0.00_-;\-* #,##0.00_-;_-* "-"??_-;_-@_-</c:formatCode>
                <c:ptCount val="1"/>
                <c:pt idx="0">
                  <c:v>39.248841271784826</c:v>
                </c:pt>
              </c:numCache>
            </c:numRef>
          </c:yVal>
          <c:smooth val="1"/>
        </c:ser>
        <c:ser>
          <c:idx val="8"/>
          <c:order val="8"/>
          <c:tx>
            <c:strRef>
              <c:f>'Subsidio dATOS fINALES'!$B$11</c:f>
              <c:strCache>
                <c:ptCount val="1"/>
                <c:pt idx="0">
                  <c:v>UACJ</c:v>
                </c:pt>
              </c:strCache>
            </c:strRef>
          </c:tx>
          <c:spPr>
            <a:ln>
              <a:noFill/>
            </a:ln>
          </c:spPr>
          <c:marker>
            <c:symbol val="square"/>
            <c:size val="20"/>
            <c:spPr>
              <a:blipFill rotWithShape="1">
                <a:blip xmlns:r="http://schemas.openxmlformats.org/officeDocument/2006/relationships" r:embed="rId9"/>
                <a:stretch>
                  <a:fillRect/>
                </a:stretch>
              </a:blipFill>
              <a:ln>
                <a:noFill/>
              </a:ln>
            </c:spPr>
          </c:marker>
          <c:dLbls>
            <c:dLbl>
              <c:idx val="0"/>
              <c:layout>
                <c:manualLayout>
                  <c:x val="-1.8179346139883998E-3"/>
                  <c:y val="2.8236517313067412E-3"/>
                </c:manualLayout>
              </c:layout>
              <c:showSerName val="1"/>
            </c:dLbl>
            <c:txPr>
              <a:bodyPr/>
              <a:lstStyle/>
              <a:p>
                <a:pPr>
                  <a:defRPr lang="es-MX">
                    <a:latin typeface="Trebuchet MS"/>
                    <a:cs typeface="Trebuchet MS"/>
                  </a:defRPr>
                </a:pPr>
                <a:endParaRPr lang="es-MX"/>
              </a:p>
            </c:txPr>
            <c:showSerName val="1"/>
          </c:dLbls>
          <c:xVal>
            <c:numRef>
              <c:f>'Subsidio dATOS fINALES'!$H$11</c:f>
              <c:numCache>
                <c:formatCode>_-* #,##0.00_-;\-* #,##0.00_-;_-* "-"??_-;_-@_-</c:formatCode>
                <c:ptCount val="1"/>
                <c:pt idx="0">
                  <c:v>35.962346320346306</c:v>
                </c:pt>
              </c:numCache>
            </c:numRef>
          </c:xVal>
          <c:yVal>
            <c:numRef>
              <c:f>'Subsidio dATOS fINALES'!$I$11</c:f>
              <c:numCache>
                <c:formatCode>_-* #,##0.00_-;\-* #,##0.00_-;_-* "-"??_-;_-@_-</c:formatCode>
                <c:ptCount val="1"/>
                <c:pt idx="0">
                  <c:v>39.215404892590151</c:v>
                </c:pt>
              </c:numCache>
            </c:numRef>
          </c:yVal>
          <c:smooth val="1"/>
        </c:ser>
        <c:ser>
          <c:idx val="9"/>
          <c:order val="9"/>
          <c:tx>
            <c:strRef>
              <c:f>'Subsidio dATOS fINALES'!$B$16</c:f>
              <c:strCache>
                <c:ptCount val="1"/>
                <c:pt idx="0">
                  <c:v>UAT</c:v>
                </c:pt>
              </c:strCache>
            </c:strRef>
          </c:tx>
          <c:marker>
            <c:symbol val="square"/>
            <c:size val="20"/>
            <c:spPr>
              <a:blipFill rotWithShape="1">
                <a:blip xmlns:r="http://schemas.openxmlformats.org/officeDocument/2006/relationships" r:embed="rId10"/>
                <a:stretch>
                  <a:fillRect/>
                </a:stretch>
              </a:blipFill>
              <a:ln>
                <a:noFill/>
              </a:ln>
            </c:spPr>
          </c:marker>
          <c:dLbls>
            <c:delete val="1"/>
          </c:dLbls>
          <c:xVal>
            <c:numRef>
              <c:f>'Subsidio dATOS fINALES'!$H$16</c:f>
              <c:numCache>
                <c:formatCode>_-* #,##0.00_-;\-* #,##0.00_-;_-* "-"??_-;_-@_-</c:formatCode>
                <c:ptCount val="1"/>
                <c:pt idx="0">
                  <c:v>35.778371872030412</c:v>
                </c:pt>
              </c:numCache>
            </c:numRef>
          </c:xVal>
          <c:yVal>
            <c:numRef>
              <c:f>'Subsidio dATOS fINALES'!$I$16</c:f>
              <c:numCache>
                <c:formatCode>_-* #,##0.00_-;\-* #,##0.00_-;_-* "-"??_-;_-@_-</c:formatCode>
                <c:ptCount val="1"/>
                <c:pt idx="0">
                  <c:v>41.967114241207575</c:v>
                </c:pt>
              </c:numCache>
            </c:numRef>
          </c:yVal>
          <c:smooth val="1"/>
        </c:ser>
        <c:ser>
          <c:idx val="10"/>
          <c:order val="10"/>
          <c:tx>
            <c:strRef>
              <c:f>'Subsidio dATOS fINALES'!$B$15</c:f>
              <c:strCache>
                <c:ptCount val="1"/>
                <c:pt idx="0">
                  <c:v>UAS</c:v>
                </c:pt>
              </c:strCache>
            </c:strRef>
          </c:tx>
          <c:dLbls>
            <c:dLbl>
              <c:idx val="0"/>
              <c:layout>
                <c:manualLayout>
                  <c:x val="-5.4227547022408333E-2"/>
                  <c:y val="4.0331076857219829E-3"/>
                </c:manualLayout>
              </c:layout>
              <c:showSerName val="1"/>
            </c:dLbl>
            <c:txPr>
              <a:bodyPr/>
              <a:lstStyle/>
              <a:p>
                <a:pPr>
                  <a:defRPr lang="es-MX">
                    <a:latin typeface="Trebuchet MS"/>
                    <a:cs typeface="Trebuchet MS"/>
                  </a:defRPr>
                </a:pPr>
                <a:endParaRPr lang="es-MX"/>
              </a:p>
            </c:txPr>
            <c:showSerName val="1"/>
          </c:dLbls>
          <c:xVal>
            <c:numRef>
              <c:f>'Subsidio dATOS fINALES'!$H$15</c:f>
              <c:numCache>
                <c:formatCode>_-* #,##0.00_-;\-* #,##0.00_-;_-* "-"??_-;_-@_-</c:formatCode>
                <c:ptCount val="1"/>
                <c:pt idx="0">
                  <c:v>33.876879315806001</c:v>
                </c:pt>
              </c:numCache>
            </c:numRef>
          </c:xVal>
          <c:yVal>
            <c:numRef>
              <c:f>'Subsidio dATOS fINALES'!$I$15</c:f>
              <c:numCache>
                <c:formatCode>_-* #,##0.00_-;\-* #,##0.00_-;_-* "-"??_-;_-@_-</c:formatCode>
                <c:ptCount val="1"/>
                <c:pt idx="0">
                  <c:v>24.00423047380918</c:v>
                </c:pt>
              </c:numCache>
            </c:numRef>
          </c:yVal>
          <c:smooth val="1"/>
        </c:ser>
        <c:ser>
          <c:idx val="11"/>
          <c:order val="11"/>
          <c:tx>
            <c:strRef>
              <c:f>'Subsidio dATOS fINALES'!$B$12</c:f>
              <c:strCache>
                <c:ptCount val="1"/>
                <c:pt idx="0">
                  <c:v>UANL</c:v>
                </c:pt>
              </c:strCache>
            </c:strRef>
          </c:tx>
          <c:marker>
            <c:symbol val="square"/>
            <c:size val="20"/>
            <c:spPr>
              <a:blipFill rotWithShape="1">
                <a:blip xmlns:r="http://schemas.openxmlformats.org/officeDocument/2006/relationships" r:embed="rId11"/>
                <a:stretch>
                  <a:fillRect/>
                </a:stretch>
              </a:blipFill>
              <a:ln>
                <a:noFill/>
              </a:ln>
            </c:spPr>
          </c:marker>
          <c:dLbls>
            <c:dLbl>
              <c:idx val="0"/>
              <c:layout>
                <c:manualLayout>
                  <c:x val="-2.2539119671121754E-3"/>
                  <c:y val="4.7671650412765623E-3"/>
                </c:manualLayout>
              </c:layout>
              <c:showSerName val="1"/>
            </c:dLbl>
            <c:txPr>
              <a:bodyPr/>
              <a:lstStyle/>
              <a:p>
                <a:pPr>
                  <a:defRPr lang="es-MX">
                    <a:latin typeface="Trebuchet MS"/>
                    <a:cs typeface="Trebuchet MS"/>
                  </a:defRPr>
                </a:pPr>
                <a:endParaRPr lang="es-MX"/>
              </a:p>
            </c:txPr>
            <c:showSerName val="1"/>
          </c:dLbls>
          <c:xVal>
            <c:numRef>
              <c:f>'Subsidio dATOS fINALES'!$H$12</c:f>
              <c:numCache>
                <c:formatCode>_-* #,##0.00_-;\-* #,##0.00_-;_-* "-"??_-;_-@_-</c:formatCode>
                <c:ptCount val="1"/>
                <c:pt idx="0">
                  <c:v>58.793319396052325</c:v>
                </c:pt>
              </c:numCache>
            </c:numRef>
          </c:xVal>
          <c:yVal>
            <c:numRef>
              <c:f>'Subsidio dATOS fINALES'!$I$12</c:f>
              <c:numCache>
                <c:formatCode>_-* #,##0.00_-;\-* #,##0.00_-;_-* "-"??_-;_-@_-</c:formatCode>
                <c:ptCount val="1"/>
                <c:pt idx="0">
                  <c:v>38.313724952177857</c:v>
                </c:pt>
              </c:numCache>
            </c:numRef>
          </c:yVal>
          <c:smooth val="1"/>
        </c:ser>
        <c:ser>
          <c:idx val="12"/>
          <c:order val="12"/>
          <c:tx>
            <c:strRef>
              <c:f>'Subsidio dATOS fINALES'!$B$14</c:f>
              <c:strCache>
                <c:ptCount val="1"/>
                <c:pt idx="0">
                  <c:v>UASLP</c:v>
                </c:pt>
              </c:strCache>
            </c:strRef>
          </c:tx>
          <c:marker>
            <c:symbol val="square"/>
            <c:size val="20"/>
            <c:spPr>
              <a:blipFill rotWithShape="1">
                <a:blip xmlns:r="http://schemas.openxmlformats.org/officeDocument/2006/relationships" r:embed="rId12"/>
                <a:stretch>
                  <a:fillRect/>
                </a:stretch>
              </a:blipFill>
              <a:ln>
                <a:noFill/>
              </a:ln>
            </c:spPr>
          </c:marker>
          <c:dLbls>
            <c:dLbl>
              <c:idx val="0"/>
              <c:layout>
                <c:manualLayout>
                  <c:x val="-3.1327050823308708E-2"/>
                  <c:y val="-2.7772868712977225E-2"/>
                </c:manualLayout>
              </c:layout>
              <c:showSerName val="1"/>
            </c:dLbl>
            <c:txPr>
              <a:bodyPr/>
              <a:lstStyle/>
              <a:p>
                <a:pPr>
                  <a:defRPr lang="es-MX">
                    <a:latin typeface="Trebuchet MS"/>
                    <a:cs typeface="Trebuchet MS"/>
                  </a:defRPr>
                </a:pPr>
                <a:endParaRPr lang="es-MX"/>
              </a:p>
            </c:txPr>
            <c:showSerName val="1"/>
          </c:dLbls>
          <c:xVal>
            <c:numRef>
              <c:f>'Subsidio dATOS fINALES'!$H$14</c:f>
              <c:numCache>
                <c:formatCode>_-* #,##0.00_-;\-* #,##0.00_-;_-* "-"??_-;_-@_-</c:formatCode>
                <c:ptCount val="1"/>
                <c:pt idx="0">
                  <c:v>49.323921655580044</c:v>
                </c:pt>
              </c:numCache>
            </c:numRef>
          </c:xVal>
          <c:yVal>
            <c:numRef>
              <c:f>'Subsidio dATOS fINALES'!$I$14</c:f>
              <c:numCache>
                <c:formatCode>_-* #,##0.00_-;\-* #,##0.00_-;_-* "-"??_-;_-@_-</c:formatCode>
                <c:ptCount val="1"/>
                <c:pt idx="0">
                  <c:v>58.381962022377998</c:v>
                </c:pt>
              </c:numCache>
            </c:numRef>
          </c:yVal>
          <c:smooth val="1"/>
        </c:ser>
        <c:ser>
          <c:idx val="13"/>
          <c:order val="13"/>
          <c:tx>
            <c:strRef>
              <c:f>'Subsidio dATOS fINALES'!$B$13</c:f>
              <c:strCache>
                <c:ptCount val="1"/>
                <c:pt idx="0">
                  <c:v>UAQ</c:v>
                </c:pt>
              </c:strCache>
            </c:strRef>
          </c:tx>
          <c:marker>
            <c:symbol val="square"/>
            <c:size val="20"/>
            <c:spPr>
              <a:blipFill rotWithShape="1">
                <a:blip xmlns:r="http://schemas.openxmlformats.org/officeDocument/2006/relationships" r:embed="rId13"/>
                <a:stretch>
                  <a:fillRect/>
                </a:stretch>
              </a:blipFill>
              <a:ln>
                <a:noFill/>
              </a:ln>
            </c:spPr>
          </c:marker>
          <c:dLbls>
            <c:dLbl>
              <c:idx val="0"/>
              <c:layout>
                <c:manualLayout>
                  <c:x val="-4.0802506864024424E-3"/>
                  <c:y val="9.1761139038529346E-4"/>
                </c:manualLayout>
              </c:layout>
              <c:showSerName val="1"/>
            </c:dLbl>
            <c:txPr>
              <a:bodyPr/>
              <a:lstStyle/>
              <a:p>
                <a:pPr>
                  <a:defRPr lang="es-MX">
                    <a:latin typeface="Trebuchet MS"/>
                    <a:cs typeface="Trebuchet MS"/>
                  </a:defRPr>
                </a:pPr>
                <a:endParaRPr lang="es-MX"/>
              </a:p>
            </c:txPr>
            <c:showSerName val="1"/>
          </c:dLbls>
          <c:xVal>
            <c:numRef>
              <c:f>'Subsidio dATOS fINALES'!$H$13</c:f>
              <c:numCache>
                <c:formatCode>_-* #,##0.00_-;\-* #,##0.00_-;_-* "-"??_-;_-@_-</c:formatCode>
                <c:ptCount val="1"/>
                <c:pt idx="0">
                  <c:v>34.352054270932044</c:v>
                </c:pt>
              </c:numCache>
            </c:numRef>
          </c:xVal>
          <c:yVal>
            <c:numRef>
              <c:f>'Subsidio dATOS fINALES'!$I$13</c:f>
              <c:numCache>
                <c:formatCode>_-* #,##0.00_-;\-* #,##0.00_-;_-* "-"??_-;_-@_-</c:formatCode>
                <c:ptCount val="1"/>
                <c:pt idx="0">
                  <c:v>37.311111557632131</c:v>
                </c:pt>
              </c:numCache>
            </c:numRef>
          </c:yVal>
          <c:smooth val="1"/>
        </c:ser>
        <c:ser>
          <c:idx val="15"/>
          <c:order val="14"/>
          <c:tx>
            <c:strRef>
              <c:f>'Subsidio dATOS fINALES'!$B$15</c:f>
              <c:strCache>
                <c:ptCount val="1"/>
                <c:pt idx="0">
                  <c:v>UAS</c:v>
                </c:pt>
              </c:strCache>
            </c:strRef>
          </c:tx>
          <c:marker>
            <c:symbol val="square"/>
            <c:size val="20"/>
            <c:spPr>
              <a:blipFill rotWithShape="1">
                <a:blip xmlns:r="http://schemas.openxmlformats.org/officeDocument/2006/relationships" r:embed="rId14"/>
                <a:stretch>
                  <a:fillRect/>
                </a:stretch>
              </a:blipFill>
              <a:ln>
                <a:noFill/>
              </a:ln>
            </c:spPr>
          </c:marker>
          <c:dLbls>
            <c:delete val="1"/>
          </c:dLbls>
          <c:xVal>
            <c:numRef>
              <c:f>'Subsidio dATOS fINALES'!$H$15</c:f>
              <c:numCache>
                <c:formatCode>_-* #,##0.00_-;\-* #,##0.00_-;_-* "-"??_-;_-@_-</c:formatCode>
                <c:ptCount val="1"/>
                <c:pt idx="0">
                  <c:v>33.876879315806001</c:v>
                </c:pt>
              </c:numCache>
            </c:numRef>
          </c:xVal>
          <c:yVal>
            <c:numRef>
              <c:f>'Subsidio dATOS fINALES'!$I$15</c:f>
              <c:numCache>
                <c:formatCode>_-* #,##0.00_-;\-* #,##0.00_-;_-* "-"??_-;_-@_-</c:formatCode>
                <c:ptCount val="1"/>
                <c:pt idx="0">
                  <c:v>24.00423047380918</c:v>
                </c:pt>
              </c:numCache>
            </c:numRef>
          </c:yVal>
          <c:smooth val="1"/>
        </c:ser>
        <c:ser>
          <c:idx val="16"/>
          <c:order val="15"/>
          <c:tx>
            <c:strRef>
              <c:f>'Subsidio dATOS fINALES'!$B$16</c:f>
              <c:strCache>
                <c:ptCount val="1"/>
                <c:pt idx="0">
                  <c:v>UAT</c:v>
                </c:pt>
              </c:strCache>
            </c:strRef>
          </c:tx>
          <c:dLbls>
            <c:dLbl>
              <c:idx val="0"/>
              <c:layout>
                <c:manualLayout>
                  <c:x val="-2.9242832708456096E-3"/>
                  <c:y val="-2.0165538428608405E-3"/>
                </c:manualLayout>
              </c:layout>
              <c:showSerName val="1"/>
            </c:dLbl>
            <c:txPr>
              <a:bodyPr/>
              <a:lstStyle/>
              <a:p>
                <a:pPr>
                  <a:defRPr lang="es-MX">
                    <a:latin typeface="Trebuchet MS"/>
                    <a:cs typeface="Trebuchet MS"/>
                  </a:defRPr>
                </a:pPr>
                <a:endParaRPr lang="es-MX"/>
              </a:p>
            </c:txPr>
            <c:showSerName val="1"/>
          </c:dLbls>
          <c:xVal>
            <c:numRef>
              <c:f>'Subsidio dATOS fINALES'!$H$16</c:f>
              <c:numCache>
                <c:formatCode>_-* #,##0.00_-;\-* #,##0.00_-;_-* "-"??_-;_-@_-</c:formatCode>
                <c:ptCount val="1"/>
                <c:pt idx="0">
                  <c:v>35.778371872030412</c:v>
                </c:pt>
              </c:numCache>
            </c:numRef>
          </c:xVal>
          <c:yVal>
            <c:numRef>
              <c:f>'Subsidio dATOS fINALES'!$I$16</c:f>
              <c:numCache>
                <c:formatCode>_-* #,##0.00_-;\-* #,##0.00_-;_-* "-"??_-;_-@_-</c:formatCode>
                <c:ptCount val="1"/>
                <c:pt idx="0">
                  <c:v>41.967114241207575</c:v>
                </c:pt>
              </c:numCache>
            </c:numRef>
          </c:yVal>
          <c:smooth val="1"/>
        </c:ser>
        <c:ser>
          <c:idx val="17"/>
          <c:order val="16"/>
          <c:tx>
            <c:strRef>
              <c:f>'Subsidio dATOS fINALES'!$B$17</c:f>
              <c:strCache>
                <c:ptCount val="1"/>
                <c:pt idx="0">
                  <c:v>UATx</c:v>
                </c:pt>
              </c:strCache>
            </c:strRef>
          </c:tx>
          <c:marker>
            <c:symbol val="square"/>
            <c:size val="20"/>
            <c:spPr>
              <a:blipFill rotWithShape="1">
                <a:blip xmlns:r="http://schemas.openxmlformats.org/officeDocument/2006/relationships" r:embed="rId15"/>
                <a:stretch>
                  <a:fillRect/>
                </a:stretch>
              </a:blipFill>
              <a:ln>
                <a:noFill/>
              </a:ln>
            </c:spPr>
          </c:marker>
          <c:dLbls>
            <c:dLbl>
              <c:idx val="0"/>
              <c:layout>
                <c:manualLayout>
                  <c:x val="-4.3862522191730514E-3"/>
                  <c:y val="4.0331076857219594E-3"/>
                </c:manualLayout>
              </c:layout>
              <c:showSerName val="1"/>
            </c:dLbl>
            <c:txPr>
              <a:bodyPr/>
              <a:lstStyle/>
              <a:p>
                <a:pPr>
                  <a:defRPr lang="es-MX">
                    <a:latin typeface="Trebuchet MS"/>
                    <a:cs typeface="Trebuchet MS"/>
                  </a:defRPr>
                </a:pPr>
                <a:endParaRPr lang="es-MX"/>
              </a:p>
            </c:txPr>
            <c:showSerName val="1"/>
          </c:dLbls>
          <c:xVal>
            <c:numRef>
              <c:f>'Subsidio dATOS fINALES'!$H$17</c:f>
              <c:numCache>
                <c:formatCode>_-* #,##0.00_-;\-* #,##0.00_-;_-* "-"??_-;_-@_-</c:formatCode>
                <c:ptCount val="1"/>
                <c:pt idx="0">
                  <c:v>22.854339351705129</c:v>
                </c:pt>
              </c:numCache>
            </c:numRef>
          </c:xVal>
          <c:yVal>
            <c:numRef>
              <c:f>'Subsidio dATOS fINALES'!$I$17</c:f>
              <c:numCache>
                <c:formatCode>_-* #,##0.00_-;\-* #,##0.00_-;_-* "-"??_-;_-@_-</c:formatCode>
                <c:ptCount val="1"/>
                <c:pt idx="0">
                  <c:v>36.938326607597148</c:v>
                </c:pt>
              </c:numCache>
            </c:numRef>
          </c:yVal>
          <c:smooth val="1"/>
        </c:ser>
        <c:ser>
          <c:idx val="18"/>
          <c:order val="17"/>
          <c:tx>
            <c:strRef>
              <c:f>'Subsidio dATOS fINALES'!$B$18</c:f>
              <c:strCache>
                <c:ptCount val="1"/>
                <c:pt idx="0">
                  <c:v>UADY</c:v>
                </c:pt>
              </c:strCache>
            </c:strRef>
          </c:tx>
          <c:marker>
            <c:symbol val="square"/>
            <c:size val="20"/>
            <c:spPr>
              <a:blipFill rotWithShape="1">
                <a:blip xmlns:r="http://schemas.openxmlformats.org/officeDocument/2006/relationships" r:embed="rId16"/>
                <a:stretch>
                  <a:fillRect/>
                </a:stretch>
              </a:blipFill>
              <a:ln>
                <a:noFill/>
              </a:ln>
            </c:spPr>
          </c:marker>
          <c:dLbls>
            <c:dLbl>
              <c:idx val="0"/>
              <c:layout>
                <c:manualLayout>
                  <c:x val="-3.6552101826442314E-2"/>
                  <c:y val="3.6297969171496601E-2"/>
                </c:manualLayout>
              </c:layout>
              <c:showSerName val="1"/>
            </c:dLbl>
            <c:txPr>
              <a:bodyPr/>
              <a:lstStyle/>
              <a:p>
                <a:pPr>
                  <a:defRPr lang="es-MX">
                    <a:latin typeface="Trebuchet MS"/>
                    <a:cs typeface="Trebuchet MS"/>
                  </a:defRPr>
                </a:pPr>
                <a:endParaRPr lang="es-MX"/>
              </a:p>
            </c:txPr>
            <c:showSerName val="1"/>
          </c:dLbls>
          <c:xVal>
            <c:numRef>
              <c:f>'Subsidio dATOS fINALES'!$H$18</c:f>
              <c:numCache>
                <c:formatCode>_-* #,##0.00_-;\-* #,##0.00_-;_-* "-"??_-;_-@_-</c:formatCode>
                <c:ptCount val="1"/>
                <c:pt idx="0">
                  <c:v>34.953295322563598</c:v>
                </c:pt>
              </c:numCache>
            </c:numRef>
          </c:xVal>
          <c:yVal>
            <c:numRef>
              <c:f>'Subsidio dATOS fINALES'!$I$18</c:f>
              <c:numCache>
                <c:formatCode>_-* #,##0.00_-;\-* #,##0.00_-;_-* "-"??_-;_-@_-</c:formatCode>
                <c:ptCount val="1"/>
                <c:pt idx="0">
                  <c:v>65.697281647096673</c:v>
                </c:pt>
              </c:numCache>
            </c:numRef>
          </c:yVal>
          <c:smooth val="1"/>
        </c:ser>
        <c:ser>
          <c:idx val="19"/>
          <c:order val="18"/>
          <c:tx>
            <c:strRef>
              <c:f>'Subsidio dATOS fINALES'!$B$19</c:f>
              <c:strCache>
                <c:ptCount val="1"/>
                <c:pt idx="0">
                  <c:v>UAZ</c:v>
                </c:pt>
              </c:strCache>
            </c:strRef>
          </c:tx>
          <c:marker>
            <c:symbol val="square"/>
            <c:size val="20"/>
            <c:spPr>
              <a:blipFill rotWithShape="1">
                <a:blip xmlns:r="http://schemas.openxmlformats.org/officeDocument/2006/relationships" r:embed="rId17"/>
                <a:stretch>
                  <a:fillRect/>
                </a:stretch>
              </a:blipFill>
              <a:ln>
                <a:noFill/>
              </a:ln>
            </c:spPr>
          </c:marker>
          <c:dLbls>
            <c:txPr>
              <a:bodyPr/>
              <a:lstStyle/>
              <a:p>
                <a:pPr>
                  <a:defRPr lang="es-MX">
                    <a:latin typeface="Trebuchet MS"/>
                    <a:cs typeface="Trebuchet MS"/>
                  </a:defRPr>
                </a:pPr>
                <a:endParaRPr lang="es-MX"/>
              </a:p>
            </c:txPr>
            <c:showSerName val="1"/>
          </c:dLbls>
          <c:xVal>
            <c:numRef>
              <c:f>'Subsidio dATOS fINALES'!$H$19</c:f>
              <c:numCache>
                <c:formatCode>_-* #,##0.00_-;\-* #,##0.00_-;_-* "-"??_-;_-@_-</c:formatCode>
                <c:ptCount val="1"/>
                <c:pt idx="0">
                  <c:v>24.207072959560726</c:v>
                </c:pt>
              </c:numCache>
            </c:numRef>
          </c:xVal>
          <c:yVal>
            <c:numRef>
              <c:f>'Subsidio dATOS fINALES'!$I$19</c:f>
              <c:numCache>
                <c:formatCode>_-* #,##0.00_-;\-* #,##0.00_-;_-* "-"??_-;_-@_-</c:formatCode>
                <c:ptCount val="1"/>
                <c:pt idx="0">
                  <c:v>39.255447027730895</c:v>
                </c:pt>
              </c:numCache>
            </c:numRef>
          </c:yVal>
          <c:smooth val="1"/>
        </c:ser>
        <c:ser>
          <c:idx val="20"/>
          <c:order val="19"/>
          <c:tx>
            <c:strRef>
              <c:f>'Subsidio dATOS fINALES'!$B$20</c:f>
              <c:strCache>
                <c:ptCount val="1"/>
                <c:pt idx="0">
                  <c:v>UNACAR</c:v>
                </c:pt>
              </c:strCache>
            </c:strRef>
          </c:tx>
          <c:marker>
            <c:symbol val="square"/>
            <c:size val="20"/>
            <c:spPr>
              <a:blipFill rotWithShape="1">
                <a:blip xmlns:r="http://schemas.openxmlformats.org/officeDocument/2006/relationships" r:embed="rId18"/>
                <a:stretch>
                  <a:fillRect/>
                </a:stretch>
              </a:blipFill>
              <a:ln>
                <a:noFill/>
              </a:ln>
            </c:spPr>
          </c:marker>
          <c:dLbls>
            <c:txPr>
              <a:bodyPr/>
              <a:lstStyle/>
              <a:p>
                <a:pPr>
                  <a:defRPr lang="es-MX">
                    <a:latin typeface="Trebuchet MS"/>
                    <a:cs typeface="Trebuchet MS"/>
                  </a:defRPr>
                </a:pPr>
                <a:endParaRPr lang="es-MX"/>
              </a:p>
            </c:txPr>
            <c:showSerName val="1"/>
          </c:dLbls>
          <c:xVal>
            <c:numRef>
              <c:f>'Subsidio dATOS fINALES'!$H$20</c:f>
              <c:numCache>
                <c:formatCode>_-* #,##0.00_-;\-* #,##0.00_-;_-* "-"??_-;_-@_-</c:formatCode>
                <c:ptCount val="1"/>
                <c:pt idx="0">
                  <c:v>22.902576074331517</c:v>
                </c:pt>
              </c:numCache>
            </c:numRef>
          </c:xVal>
          <c:yVal>
            <c:numRef>
              <c:f>'Subsidio dATOS fINALES'!$I$20</c:f>
              <c:numCache>
                <c:formatCode>_-* #,##0.00_-;\-* #,##0.00_-;_-* "-"??_-;_-@_-</c:formatCode>
                <c:ptCount val="1"/>
                <c:pt idx="0">
                  <c:v>47.919013755655975</c:v>
                </c:pt>
              </c:numCache>
            </c:numRef>
          </c:yVal>
          <c:smooth val="1"/>
        </c:ser>
        <c:ser>
          <c:idx val="21"/>
          <c:order val="20"/>
          <c:tx>
            <c:strRef>
              <c:f>'Subsidio dATOS fINALES'!$B$21</c:f>
              <c:strCache>
                <c:ptCount val="1"/>
                <c:pt idx="0">
                  <c:v>UAEH</c:v>
                </c:pt>
              </c:strCache>
            </c:strRef>
          </c:tx>
          <c:marker>
            <c:symbol val="square"/>
            <c:size val="20"/>
            <c:spPr>
              <a:blipFill rotWithShape="1">
                <a:blip xmlns:r="http://schemas.openxmlformats.org/officeDocument/2006/relationships" r:embed="rId19"/>
                <a:stretch>
                  <a:fillRect/>
                </a:stretch>
              </a:blipFill>
              <a:ln>
                <a:noFill/>
              </a:ln>
            </c:spPr>
          </c:marker>
          <c:dLbls>
            <c:txPr>
              <a:bodyPr/>
              <a:lstStyle/>
              <a:p>
                <a:pPr>
                  <a:defRPr lang="es-MX">
                    <a:latin typeface="Trebuchet MS"/>
                    <a:cs typeface="Trebuchet MS"/>
                  </a:defRPr>
                </a:pPr>
                <a:endParaRPr lang="es-MX"/>
              </a:p>
            </c:txPr>
            <c:showSerName val="1"/>
          </c:dLbls>
          <c:xVal>
            <c:numRef>
              <c:f>'Subsidio dATOS fINALES'!$H$21</c:f>
              <c:numCache>
                <c:formatCode>_-* #,##0.00_-;\-* #,##0.00_-;_-* "-"??_-;_-@_-</c:formatCode>
                <c:ptCount val="1"/>
                <c:pt idx="0">
                  <c:v>45.534337028825163</c:v>
                </c:pt>
              </c:numCache>
            </c:numRef>
          </c:xVal>
          <c:yVal>
            <c:numRef>
              <c:f>'Subsidio dATOS fINALES'!$I$21</c:f>
              <c:numCache>
                <c:formatCode>_-* #,##0.00_-;\-* #,##0.00_-;_-* "-"??_-;_-@_-</c:formatCode>
                <c:ptCount val="1"/>
                <c:pt idx="0">
                  <c:v>44.228328469201621</c:v>
                </c:pt>
              </c:numCache>
            </c:numRef>
          </c:yVal>
          <c:smooth val="1"/>
        </c:ser>
        <c:ser>
          <c:idx val="22"/>
          <c:order val="21"/>
          <c:tx>
            <c:strRef>
              <c:f>'Subsidio dATOS fINALES'!$B$22</c:f>
              <c:strCache>
                <c:ptCount val="1"/>
                <c:pt idx="0">
                  <c:v>UAEMx</c:v>
                </c:pt>
              </c:strCache>
            </c:strRef>
          </c:tx>
          <c:marker>
            <c:symbol val="square"/>
            <c:size val="20"/>
            <c:spPr>
              <a:blipFill rotWithShape="1">
                <a:blip xmlns:r="http://schemas.openxmlformats.org/officeDocument/2006/relationships" r:embed="rId20"/>
                <a:stretch>
                  <a:fillRect/>
                </a:stretch>
              </a:blipFill>
              <a:ln>
                <a:noFill/>
              </a:ln>
            </c:spPr>
          </c:marker>
          <c:dPt>
            <c:idx val="0"/>
            <c:marker>
              <c:spPr>
                <a:blipFill rotWithShape="1">
                  <a:blip xmlns:r="http://schemas.openxmlformats.org/officeDocument/2006/relationships" r:embed="rId21"/>
                  <a:stretch>
                    <a:fillRect/>
                  </a:stretch>
                </a:blipFill>
                <a:ln>
                  <a:noFill/>
                </a:ln>
              </c:spPr>
            </c:marker>
          </c:dPt>
          <c:dLbls>
            <c:dLbl>
              <c:idx val="0"/>
              <c:layout>
                <c:manualLayout>
                  <c:x val="-1.1512473016202987E-7"/>
                  <c:y val="4.0329489019547034E-3"/>
                </c:manualLayout>
              </c:layout>
              <c:showSerName val="1"/>
            </c:dLbl>
            <c:txPr>
              <a:bodyPr/>
              <a:lstStyle/>
              <a:p>
                <a:pPr>
                  <a:defRPr lang="es-MX">
                    <a:latin typeface="Trebuchet MS"/>
                    <a:cs typeface="Trebuchet MS"/>
                  </a:defRPr>
                </a:pPr>
                <a:endParaRPr lang="es-MX"/>
              </a:p>
            </c:txPr>
            <c:showSerName val="1"/>
          </c:dLbls>
          <c:xVal>
            <c:numRef>
              <c:f>'Subsidio dATOS fINALES'!$H$22</c:f>
              <c:numCache>
                <c:formatCode>_-* #,##0.00_-;\-* #,##0.00_-;_-* "-"??_-;_-@_-</c:formatCode>
                <c:ptCount val="1"/>
                <c:pt idx="0">
                  <c:v>44.813387393093826</c:v>
                </c:pt>
              </c:numCache>
            </c:numRef>
          </c:xVal>
          <c:yVal>
            <c:numRef>
              <c:f>'Subsidio dATOS fINALES'!$I$22</c:f>
              <c:numCache>
                <c:formatCode>_-* #,##0.00_-;\-* #,##0.00_-;_-* "-"??_-;_-@_-</c:formatCode>
                <c:ptCount val="1"/>
                <c:pt idx="0">
                  <c:v>38.965302663438258</c:v>
                </c:pt>
              </c:numCache>
            </c:numRef>
          </c:yVal>
          <c:smooth val="1"/>
        </c:ser>
        <c:ser>
          <c:idx val="23"/>
          <c:order val="22"/>
          <c:tx>
            <c:strRef>
              <c:f>'Subsidio dATOS fINALES'!$B$23</c:f>
              <c:strCache>
                <c:ptCount val="1"/>
                <c:pt idx="0">
                  <c:v>UAEM</c:v>
                </c:pt>
              </c:strCache>
            </c:strRef>
          </c:tx>
          <c:marker>
            <c:symbol val="square"/>
            <c:size val="20"/>
            <c:spPr>
              <a:blipFill rotWithShape="1">
                <a:blip xmlns:r="http://schemas.openxmlformats.org/officeDocument/2006/relationships" r:embed="rId20"/>
                <a:stretch>
                  <a:fillRect/>
                </a:stretch>
              </a:blipFill>
              <a:ln>
                <a:noFill/>
              </a:ln>
            </c:spPr>
          </c:marker>
          <c:dLbls>
            <c:dLbl>
              <c:idx val="0"/>
              <c:layout>
                <c:manualLayout>
                  <c:x val="-6.8718066558442134E-2"/>
                  <c:y val="2.0165538428609654E-3"/>
                </c:manualLayout>
              </c:layout>
              <c:showSerName val="1"/>
            </c:dLbl>
            <c:txPr>
              <a:bodyPr/>
              <a:lstStyle/>
              <a:p>
                <a:pPr>
                  <a:defRPr lang="es-MX">
                    <a:latin typeface="Trebuchet MS"/>
                    <a:cs typeface="Trebuchet MS"/>
                  </a:defRPr>
                </a:pPr>
                <a:endParaRPr lang="es-MX"/>
              </a:p>
            </c:txPr>
            <c:showSerName val="1"/>
          </c:dLbls>
          <c:xVal>
            <c:numRef>
              <c:f>'Subsidio dATOS fINALES'!$H$23</c:f>
              <c:numCache>
                <c:formatCode>_-* #,##0.00_-;\-* #,##0.00_-;_-* "-"??_-;_-@_-</c:formatCode>
                <c:ptCount val="1"/>
                <c:pt idx="0">
                  <c:v>40.216800126702474</c:v>
                </c:pt>
              </c:numCache>
            </c:numRef>
          </c:xVal>
          <c:yVal>
            <c:numRef>
              <c:f>'Subsidio dATOS fINALES'!$I$23</c:f>
              <c:numCache>
                <c:formatCode>_-* #,##0.00_-;\-* #,##0.00_-;_-* "-"??_-;_-@_-</c:formatCode>
                <c:ptCount val="1"/>
                <c:pt idx="0">
                  <c:v>37.502262122698049</c:v>
                </c:pt>
              </c:numCache>
            </c:numRef>
          </c:yVal>
          <c:smooth val="1"/>
        </c:ser>
        <c:ser>
          <c:idx val="25"/>
          <c:order val="23"/>
          <c:tx>
            <c:strRef>
              <c:f>'Subsidio dATOS fINALES'!$B$25</c:f>
              <c:strCache>
                <c:ptCount val="1"/>
                <c:pt idx="0">
                  <c:v>UdeC</c:v>
                </c:pt>
              </c:strCache>
            </c:strRef>
          </c:tx>
          <c:marker>
            <c:symbol val="square"/>
            <c:size val="20"/>
            <c:spPr>
              <a:blipFill rotWithShape="1">
                <a:blip xmlns:r="http://schemas.openxmlformats.org/officeDocument/2006/relationships" r:embed="rId22"/>
                <a:stretch>
                  <a:fillRect/>
                </a:stretch>
              </a:blipFill>
              <a:ln>
                <a:noFill/>
              </a:ln>
            </c:spPr>
          </c:marker>
          <c:dLbls>
            <c:txPr>
              <a:bodyPr/>
              <a:lstStyle/>
              <a:p>
                <a:pPr>
                  <a:defRPr lang="es-MX">
                    <a:latin typeface="Trebuchet MS"/>
                    <a:cs typeface="Trebuchet MS"/>
                  </a:defRPr>
                </a:pPr>
                <a:endParaRPr lang="es-MX"/>
              </a:p>
            </c:txPr>
            <c:showSerName val="1"/>
          </c:dLbls>
          <c:xVal>
            <c:strRef>
              <c:f>'Subsidio dATOS fINALES'!$B$25</c:f>
              <c:strCache>
                <c:ptCount val="1"/>
                <c:pt idx="0">
                  <c:v>UdeC</c:v>
                </c:pt>
              </c:strCache>
            </c:strRef>
          </c:xVal>
          <c:yVal>
            <c:numRef>
              <c:f>'Subsidio dATOS fINALES'!$I$25</c:f>
              <c:numCache>
                <c:formatCode>_-* #,##0.00_-;\-* #,##0.00_-;_-* "-"??_-;_-@_-</c:formatCode>
                <c:ptCount val="1"/>
                <c:pt idx="0">
                  <c:v>38.548166436198812</c:v>
                </c:pt>
              </c:numCache>
            </c:numRef>
          </c:yVal>
          <c:smooth val="1"/>
        </c:ser>
        <c:ser>
          <c:idx val="26"/>
          <c:order val="24"/>
          <c:tx>
            <c:strRef>
              <c:f>'Subsidio dATOS fINALES'!$B$26</c:f>
              <c:strCache>
                <c:ptCount val="1"/>
                <c:pt idx="0">
                  <c:v>UdeG</c:v>
                </c:pt>
              </c:strCache>
            </c:strRef>
          </c:tx>
          <c:marker>
            <c:symbol val="square"/>
            <c:size val="30"/>
            <c:spPr>
              <a:blipFill rotWithShape="1">
                <a:blip xmlns:r="http://schemas.openxmlformats.org/officeDocument/2006/relationships" r:embed="rId23"/>
                <a:stretch>
                  <a:fillRect/>
                </a:stretch>
              </a:blipFill>
              <a:ln>
                <a:noFill/>
              </a:ln>
            </c:spPr>
          </c:marker>
          <c:dPt>
            <c:idx val="0"/>
            <c:marker>
              <c:symbol val="square"/>
              <c:size val="25"/>
            </c:marker>
          </c:dPt>
          <c:dLbls>
            <c:dLbl>
              <c:idx val="0"/>
              <c:layout>
                <c:manualLayout>
                  <c:x val="-4.3862522191729734E-3"/>
                  <c:y val="6.0496615285828108E-3"/>
                </c:manualLayout>
              </c:layout>
              <c:showSerName val="1"/>
            </c:dLbl>
            <c:txPr>
              <a:bodyPr/>
              <a:lstStyle/>
              <a:p>
                <a:pPr>
                  <a:defRPr lang="es-MX">
                    <a:latin typeface="Trebuchet MS"/>
                    <a:cs typeface="Trebuchet MS"/>
                  </a:defRPr>
                </a:pPr>
                <a:endParaRPr lang="es-MX"/>
              </a:p>
            </c:txPr>
            <c:showSerName val="1"/>
          </c:dLbls>
          <c:xVal>
            <c:numRef>
              <c:f>'Subsidio dATOS fINALES'!$H$26</c:f>
              <c:numCache>
                <c:formatCode>_-* #,##0.00_-;\-* #,##0.00_-;_-* "-"??_-;_-@_-</c:formatCode>
                <c:ptCount val="1"/>
                <c:pt idx="0">
                  <c:v>64.772146341462758</c:v>
                </c:pt>
              </c:numCache>
            </c:numRef>
          </c:xVal>
          <c:yVal>
            <c:numRef>
              <c:f>'Subsidio dATOS fINALES'!$I$26</c:f>
              <c:numCache>
                <c:formatCode>_-* #,##0.00_-;\-* #,##0.00_-;_-* "-"??_-;_-@_-</c:formatCode>
                <c:ptCount val="1"/>
                <c:pt idx="0">
                  <c:v>26.21286986909573</c:v>
                </c:pt>
              </c:numCache>
            </c:numRef>
          </c:yVal>
          <c:smooth val="1"/>
        </c:ser>
        <c:ser>
          <c:idx val="27"/>
          <c:order val="25"/>
          <c:tx>
            <c:strRef>
              <c:f>'Subsidio dATOS fINALES'!$B$27</c:f>
              <c:strCache>
                <c:ptCount val="1"/>
                <c:pt idx="0">
                  <c:v>UG</c:v>
                </c:pt>
              </c:strCache>
            </c:strRef>
          </c:tx>
          <c:marker>
            <c:symbol val="square"/>
            <c:size val="20"/>
            <c:spPr>
              <a:blipFill rotWithShape="1">
                <a:blip xmlns:r="http://schemas.openxmlformats.org/officeDocument/2006/relationships" r:embed="rId24"/>
                <a:stretch>
                  <a:fillRect/>
                </a:stretch>
              </a:blipFill>
              <a:ln>
                <a:noFill/>
              </a:ln>
            </c:spPr>
          </c:marker>
          <c:dLbls>
            <c:dLbl>
              <c:idx val="0"/>
              <c:layout>
                <c:manualLayout>
                  <c:x val="-7.3104203652884598E-3"/>
                  <c:y val="2.4198646114330997E-2"/>
                </c:manualLayout>
              </c:layout>
              <c:showSerName val="1"/>
            </c:dLbl>
            <c:txPr>
              <a:bodyPr/>
              <a:lstStyle/>
              <a:p>
                <a:pPr>
                  <a:defRPr lang="es-MX">
                    <a:latin typeface="Trebuchet MS"/>
                    <a:cs typeface="Trebuchet MS"/>
                  </a:defRPr>
                </a:pPr>
                <a:endParaRPr lang="es-MX"/>
              </a:p>
            </c:txPr>
            <c:showSerName val="1"/>
          </c:dLbls>
          <c:xVal>
            <c:numRef>
              <c:f>'Subsidio dATOS fINALES'!$H$27</c:f>
              <c:numCache>
                <c:formatCode>_-* #,##0.00_-;\-* #,##0.00_-;_-* "-"??_-;_-@_-</c:formatCode>
                <c:ptCount val="1"/>
                <c:pt idx="0">
                  <c:v>38.775809734980463</c:v>
                </c:pt>
              </c:numCache>
            </c:numRef>
          </c:xVal>
          <c:yVal>
            <c:numRef>
              <c:f>'Subsidio dATOS fINALES'!$I$27</c:f>
              <c:numCache>
                <c:formatCode>_-* #,##0.00_-;\-* #,##0.00_-;_-* "-"??_-;_-@_-</c:formatCode>
                <c:ptCount val="1"/>
                <c:pt idx="0">
                  <c:v>43.221359019449231</c:v>
                </c:pt>
              </c:numCache>
            </c:numRef>
          </c:yVal>
          <c:smooth val="1"/>
        </c:ser>
        <c:ser>
          <c:idx val="28"/>
          <c:order val="26"/>
          <c:tx>
            <c:strRef>
              <c:f>'Subsidio dATOS fINALES'!$B$28</c:f>
              <c:strCache>
                <c:ptCount val="1"/>
                <c:pt idx="0">
                  <c:v>UQROO</c:v>
                </c:pt>
              </c:strCache>
            </c:strRef>
          </c:tx>
          <c:marker>
            <c:symbol val="square"/>
            <c:size val="20"/>
            <c:spPr>
              <a:blipFill rotWithShape="1">
                <a:blip xmlns:r="http://schemas.openxmlformats.org/officeDocument/2006/relationships" r:embed="rId25"/>
                <a:stretch>
                  <a:fillRect/>
                </a:stretch>
              </a:blipFill>
              <a:ln>
                <a:noFill/>
              </a:ln>
            </c:spPr>
          </c:marker>
          <c:dLbls>
            <c:txPr>
              <a:bodyPr/>
              <a:lstStyle/>
              <a:p>
                <a:pPr>
                  <a:defRPr lang="es-MX">
                    <a:latin typeface="Trebuchet MS"/>
                    <a:cs typeface="Trebuchet MS"/>
                  </a:defRPr>
                </a:pPr>
                <a:endParaRPr lang="es-MX"/>
              </a:p>
            </c:txPr>
            <c:showSerName val="1"/>
          </c:dLbls>
          <c:xVal>
            <c:numRef>
              <c:f>'Subsidio dATOS fINALES'!$H$28</c:f>
              <c:numCache>
                <c:formatCode>_-* #,##0.00_-;\-* #,##0.00_-;_-* "-"??_-;_-@_-</c:formatCode>
                <c:ptCount val="1"/>
                <c:pt idx="0">
                  <c:v>32.112282757891997</c:v>
                </c:pt>
              </c:numCache>
            </c:numRef>
          </c:xVal>
          <c:yVal>
            <c:numRef>
              <c:f>'Subsidio dATOS fINALES'!$I$28</c:f>
              <c:numCache>
                <c:formatCode>_-* #,##0.00_-;\-* #,##0.00_-;_-* "-"??_-;_-@_-</c:formatCode>
                <c:ptCount val="1"/>
                <c:pt idx="0">
                  <c:v>66.543892075694458</c:v>
                </c:pt>
              </c:numCache>
            </c:numRef>
          </c:yVal>
          <c:smooth val="1"/>
        </c:ser>
        <c:ser>
          <c:idx val="29"/>
          <c:order val="27"/>
          <c:tx>
            <c:strRef>
              <c:f>'Subsidio dATOS fINALES'!$B$29</c:f>
              <c:strCache>
                <c:ptCount val="1"/>
                <c:pt idx="0">
                  <c:v>UNISON</c:v>
                </c:pt>
              </c:strCache>
            </c:strRef>
          </c:tx>
          <c:marker>
            <c:symbol val="square"/>
            <c:size val="15"/>
            <c:spPr>
              <a:blipFill rotWithShape="1">
                <a:blip xmlns:r="http://schemas.openxmlformats.org/officeDocument/2006/relationships" r:embed="rId26"/>
                <a:stretch>
                  <a:fillRect/>
                </a:stretch>
              </a:blipFill>
              <a:ln>
                <a:noFill/>
              </a:ln>
            </c:spPr>
          </c:marker>
          <c:dLbls>
            <c:dLbl>
              <c:idx val="0"/>
              <c:layout>
                <c:manualLayout>
                  <c:x val="-2.631751331503851E-2"/>
                  <c:y val="-3.8314523014357407E-2"/>
                </c:manualLayout>
              </c:layout>
              <c:showSerName val="1"/>
            </c:dLbl>
            <c:txPr>
              <a:bodyPr rot="0" vert="horz"/>
              <a:lstStyle/>
              <a:p>
                <a:pPr>
                  <a:defRPr lang="es-MX">
                    <a:latin typeface="Trebuchet MS"/>
                    <a:cs typeface="Trebuchet MS"/>
                  </a:defRPr>
                </a:pPr>
                <a:endParaRPr lang="es-MX"/>
              </a:p>
            </c:txPr>
            <c:showSerName val="1"/>
          </c:dLbls>
          <c:xVal>
            <c:numRef>
              <c:f>'Subsidio dATOS fINALES'!$H$29</c:f>
              <c:numCache>
                <c:formatCode>_-* #,##0.00_-;\-* #,##0.00_-;_-* "-"??_-;_-@_-</c:formatCode>
                <c:ptCount val="1"/>
                <c:pt idx="0">
                  <c:v>37.380871502480844</c:v>
                </c:pt>
              </c:numCache>
            </c:numRef>
          </c:xVal>
          <c:yVal>
            <c:numRef>
              <c:f>'Subsidio dATOS fINALES'!$I$29</c:f>
              <c:numCache>
                <c:formatCode>_-* #,##0.00_-;\-* #,##0.00_-;_-* "-"??_-;_-@_-</c:formatCode>
                <c:ptCount val="1"/>
                <c:pt idx="0">
                  <c:v>28.650105958702131</c:v>
                </c:pt>
              </c:numCache>
            </c:numRef>
          </c:yVal>
          <c:smooth val="1"/>
        </c:ser>
        <c:ser>
          <c:idx val="30"/>
          <c:order val="28"/>
          <c:tx>
            <c:strRef>
              <c:f>'Subsidio dATOS fINALES'!$B$30</c:f>
              <c:strCache>
                <c:ptCount val="1"/>
                <c:pt idx="0">
                  <c:v>UJAT</c:v>
                </c:pt>
              </c:strCache>
            </c:strRef>
          </c:tx>
          <c:marker>
            <c:symbol val="square"/>
            <c:size val="20"/>
            <c:spPr>
              <a:blipFill rotWithShape="1">
                <a:blip xmlns:r="http://schemas.openxmlformats.org/officeDocument/2006/relationships" r:embed="rId27"/>
                <a:stretch>
                  <a:fillRect/>
                </a:stretch>
              </a:blipFill>
              <a:ln>
                <a:noFill/>
              </a:ln>
            </c:spPr>
          </c:marker>
          <c:dLbls>
            <c:txPr>
              <a:bodyPr/>
              <a:lstStyle/>
              <a:p>
                <a:pPr>
                  <a:defRPr lang="es-MX">
                    <a:latin typeface="Trebuchet MS"/>
                    <a:cs typeface="Trebuchet MS"/>
                  </a:defRPr>
                </a:pPr>
                <a:endParaRPr lang="es-MX"/>
              </a:p>
            </c:txPr>
            <c:showSerName val="1"/>
          </c:dLbls>
          <c:xVal>
            <c:numRef>
              <c:f>'Subsidio dATOS fINALES'!$H$30</c:f>
              <c:numCache>
                <c:formatCode>_-* #,##0.00_-;\-* #,##0.00_-;_-* "-"??_-;_-@_-</c:formatCode>
                <c:ptCount val="1"/>
                <c:pt idx="0">
                  <c:v>28.17911857248443</c:v>
                </c:pt>
              </c:numCache>
            </c:numRef>
          </c:xVal>
          <c:yVal>
            <c:numRef>
              <c:f>'Subsidio dATOS fINALES'!$I$30</c:f>
              <c:numCache>
                <c:formatCode>_-* #,##0.00_-;\-* #,##0.00_-;_-* "-"??_-;_-@_-</c:formatCode>
                <c:ptCount val="1"/>
                <c:pt idx="0">
                  <c:v>37.784860638096895</c:v>
                </c:pt>
              </c:numCache>
            </c:numRef>
          </c:yVal>
          <c:smooth val="1"/>
        </c:ser>
        <c:ser>
          <c:idx val="31"/>
          <c:order val="29"/>
          <c:tx>
            <c:strRef>
              <c:f>'Subsidio dATOS fINALES'!$B$31</c:f>
              <c:strCache>
                <c:ptCount val="1"/>
                <c:pt idx="0">
                  <c:v>UJED</c:v>
                </c:pt>
              </c:strCache>
            </c:strRef>
          </c:tx>
          <c:marker>
            <c:symbol val="square"/>
            <c:size val="20"/>
            <c:spPr>
              <a:blipFill rotWithShape="1">
                <a:blip xmlns:r="http://schemas.openxmlformats.org/officeDocument/2006/relationships" r:embed="rId28"/>
                <a:stretch>
                  <a:fillRect/>
                </a:stretch>
              </a:blipFill>
              <a:ln>
                <a:noFill/>
              </a:ln>
            </c:spPr>
          </c:marker>
          <c:dLbls>
            <c:txPr>
              <a:bodyPr/>
              <a:lstStyle/>
              <a:p>
                <a:pPr>
                  <a:defRPr lang="es-MX">
                    <a:latin typeface="Trebuchet MS"/>
                    <a:cs typeface="Trebuchet MS"/>
                  </a:defRPr>
                </a:pPr>
                <a:endParaRPr lang="es-MX"/>
              </a:p>
            </c:txPr>
            <c:showSerName val="1"/>
          </c:dLbls>
          <c:xVal>
            <c:numRef>
              <c:f>'Subsidio dATOS fINALES'!$H$31</c:f>
              <c:numCache>
                <c:formatCode>_-* #,##0.00_-;\-* #,##0.00_-;_-* "-"??_-;_-@_-</c:formatCode>
                <c:ptCount val="1"/>
                <c:pt idx="0">
                  <c:v>27.615771301868861</c:v>
                </c:pt>
              </c:numCache>
            </c:numRef>
          </c:xVal>
          <c:yVal>
            <c:numRef>
              <c:f>'Subsidio dATOS fINALES'!$I$31</c:f>
              <c:numCache>
                <c:formatCode>_-* #,##0.00_-;\-* #,##0.00_-;_-* "-"??_-;_-@_-</c:formatCode>
                <c:ptCount val="1"/>
                <c:pt idx="0">
                  <c:v>31.721650317990733</c:v>
                </c:pt>
              </c:numCache>
            </c:numRef>
          </c:yVal>
          <c:smooth val="1"/>
        </c:ser>
        <c:ser>
          <c:idx val="32"/>
          <c:order val="30"/>
          <c:tx>
            <c:strRef>
              <c:f>'Subsidio dATOS fINALES'!$B$32</c:f>
              <c:strCache>
                <c:ptCount val="1"/>
                <c:pt idx="0">
                  <c:v>UMSNH</c:v>
                </c:pt>
              </c:strCache>
            </c:strRef>
          </c:tx>
          <c:marker>
            <c:symbol val="square"/>
            <c:size val="20"/>
            <c:spPr>
              <a:blipFill rotWithShape="1">
                <a:blip xmlns:r="http://schemas.openxmlformats.org/officeDocument/2006/relationships" r:embed="rId29"/>
                <a:stretch>
                  <a:fillRect/>
                </a:stretch>
              </a:blipFill>
              <a:ln>
                <a:noFill/>
              </a:ln>
            </c:spPr>
          </c:marker>
          <c:dLbls>
            <c:txPr>
              <a:bodyPr/>
              <a:lstStyle/>
              <a:p>
                <a:pPr>
                  <a:defRPr lang="es-MX">
                    <a:latin typeface="Trebuchet MS"/>
                    <a:cs typeface="Trebuchet MS"/>
                  </a:defRPr>
                </a:pPr>
                <a:endParaRPr lang="es-MX"/>
              </a:p>
            </c:txPr>
            <c:showSerName val="1"/>
          </c:dLbls>
          <c:xVal>
            <c:numRef>
              <c:f>'Subsidio dATOS fINALES'!$H$32</c:f>
              <c:numCache>
                <c:formatCode>_-* #,##0.00_-;\-* #,##0.00_-;_-* "-"??_-;_-@_-</c:formatCode>
                <c:ptCount val="1"/>
                <c:pt idx="0">
                  <c:v>43.192346953859413</c:v>
                </c:pt>
              </c:numCache>
            </c:numRef>
          </c:xVal>
          <c:yVal>
            <c:numRef>
              <c:f>'Subsidio dATOS fINALES'!$I$32</c:f>
              <c:numCache>
                <c:formatCode>_-* #,##0.00_-;\-* #,##0.00_-;_-* "-"??_-;_-@_-</c:formatCode>
                <c:ptCount val="1"/>
                <c:pt idx="0">
                  <c:v>28.813449864448987</c:v>
                </c:pt>
              </c:numCache>
            </c:numRef>
          </c:yVal>
          <c:smooth val="1"/>
        </c:ser>
        <c:ser>
          <c:idx val="33"/>
          <c:order val="31"/>
          <c:tx>
            <c:strRef>
              <c:f>'Subsidio dATOS fINALES'!$B$33</c:f>
              <c:strCache>
                <c:ptCount val="1"/>
                <c:pt idx="0">
                  <c:v>UV</c:v>
                </c:pt>
              </c:strCache>
            </c:strRef>
          </c:tx>
          <c:marker>
            <c:symbol val="square"/>
            <c:size val="20"/>
            <c:spPr>
              <a:blipFill rotWithShape="1">
                <a:blip xmlns:r="http://schemas.openxmlformats.org/officeDocument/2006/relationships" r:embed="rId30"/>
                <a:stretch>
                  <a:fillRect/>
                </a:stretch>
              </a:blipFill>
              <a:ln>
                <a:noFill/>
              </a:ln>
            </c:spPr>
          </c:marker>
          <c:dLbls>
            <c:dLbl>
              <c:idx val="0"/>
              <c:layout>
                <c:manualLayout>
                  <c:x val="-1.4620840730576903E-3"/>
                  <c:y val="-1.2099323057165502E-2"/>
                </c:manualLayout>
              </c:layout>
              <c:showSerName val="1"/>
            </c:dLbl>
            <c:txPr>
              <a:bodyPr/>
              <a:lstStyle/>
              <a:p>
                <a:pPr>
                  <a:defRPr lang="es-MX">
                    <a:latin typeface="Trebuchet MS"/>
                    <a:cs typeface="Trebuchet MS"/>
                  </a:defRPr>
                </a:pPr>
                <a:endParaRPr lang="es-MX"/>
              </a:p>
            </c:txPr>
            <c:showSerName val="1"/>
          </c:dLbls>
          <c:xVal>
            <c:numRef>
              <c:f>'Subsidio dATOS fINALES'!$H$33</c:f>
              <c:numCache>
                <c:formatCode>_-* #,##0.00_-;\-* #,##0.00_-;_-* "-"??_-;_-@_-</c:formatCode>
                <c:ptCount val="1"/>
                <c:pt idx="0">
                  <c:v>36.978360257628474</c:v>
                </c:pt>
              </c:numCache>
            </c:numRef>
          </c:xVal>
          <c:yVal>
            <c:numRef>
              <c:f>'Subsidio dATOS fINALES'!$I$33</c:f>
              <c:numCache>
                <c:formatCode>_-* #,##0.00_-;\-* #,##0.00_-;_-* "-"??_-;_-@_-</c:formatCode>
                <c:ptCount val="1"/>
                <c:pt idx="0">
                  <c:v>60.221586268723605</c:v>
                </c:pt>
              </c:numCache>
            </c:numRef>
          </c:yVal>
          <c:smooth val="1"/>
        </c:ser>
        <c:ser>
          <c:idx val="14"/>
          <c:order val="32"/>
          <c:tx>
            <c:strRef>
              <c:f>'Subsidio dATOS fINALES'!$B$34</c:f>
              <c:strCache>
                <c:ptCount val="1"/>
                <c:pt idx="0">
                  <c:v>UAG</c:v>
                </c:pt>
              </c:strCache>
            </c:strRef>
          </c:tx>
          <c:marker>
            <c:symbol val="square"/>
            <c:size val="20"/>
            <c:spPr>
              <a:blipFill>
                <a:blip xmlns:r="http://schemas.openxmlformats.org/officeDocument/2006/relationships" r:embed="rId31"/>
                <a:stretch>
                  <a:fillRect/>
                </a:stretch>
              </a:blipFill>
            </c:spPr>
          </c:marker>
          <c:dLbls>
            <c:dLbl>
              <c:idx val="0"/>
              <c:layout>
                <c:manualLayout>
                  <c:x val="-3.0703765534211606E-2"/>
                  <c:y val="3.6297969171496601E-2"/>
                </c:manualLayout>
              </c:layout>
              <c:showSerName val="1"/>
            </c:dLbl>
            <c:txPr>
              <a:bodyPr/>
              <a:lstStyle/>
              <a:p>
                <a:pPr>
                  <a:defRPr lang="es-MX"/>
                </a:pPr>
                <a:endParaRPr lang="es-MX"/>
              </a:p>
            </c:txPr>
            <c:showSerName val="1"/>
          </c:dLbls>
          <c:xVal>
            <c:numRef>
              <c:f>'Subsidio dATOS fINALES'!$H$34</c:f>
              <c:numCache>
                <c:formatCode>_-* #,##0.00_-;\-* #,##0.00_-;_-* "-"??_-;_-@_-</c:formatCode>
                <c:ptCount val="1"/>
                <c:pt idx="0">
                  <c:v>19.543917453278631</c:v>
                </c:pt>
              </c:numCache>
            </c:numRef>
          </c:xVal>
          <c:yVal>
            <c:numRef>
              <c:f>'Subsidio dATOS fINALES'!$I$34</c:f>
              <c:numCache>
                <c:formatCode>_-* #,##0.00_-;\-* #,##0.00_-;_-* "-"??_-;_-@_-</c:formatCode>
                <c:ptCount val="1"/>
                <c:pt idx="0">
                  <c:v>17.750966622604231</c:v>
                </c:pt>
              </c:numCache>
            </c:numRef>
          </c:yVal>
          <c:smooth val="1"/>
        </c:ser>
        <c:dLbls>
          <c:showSerName val="1"/>
        </c:dLbls>
        <c:axId val="103995264"/>
        <c:axId val="103996800"/>
      </c:scatterChart>
      <c:valAx>
        <c:axId val="103995264"/>
        <c:scaling>
          <c:orientation val="minMax"/>
        </c:scaling>
        <c:axPos val="b"/>
        <c:numFmt formatCode="General" sourceLinked="0"/>
        <c:majorTickMark val="none"/>
        <c:tickLblPos val="low"/>
        <c:txPr>
          <a:bodyPr rot="0" vert="horz"/>
          <a:lstStyle/>
          <a:p>
            <a:pPr>
              <a:defRPr lang="es-MX">
                <a:latin typeface="Trebuchet MS"/>
                <a:cs typeface="Trebuchet MS"/>
              </a:defRPr>
            </a:pPr>
            <a:endParaRPr lang="es-MX"/>
          </a:p>
        </c:txPr>
        <c:crossAx val="103996800"/>
        <c:crossesAt val="42.2"/>
        <c:crossBetween val="midCat"/>
      </c:valAx>
      <c:valAx>
        <c:axId val="103996800"/>
        <c:scaling>
          <c:orientation val="minMax"/>
        </c:scaling>
        <c:axPos val="l"/>
        <c:numFmt formatCode="#,##0" sourceLinked="0"/>
        <c:majorTickMark val="none"/>
        <c:tickLblPos val="low"/>
        <c:txPr>
          <a:bodyPr rot="0" vert="horz"/>
          <a:lstStyle/>
          <a:p>
            <a:pPr>
              <a:defRPr lang="es-MX">
                <a:latin typeface="Trebuchet MS"/>
                <a:cs typeface="Trebuchet MS"/>
              </a:defRPr>
            </a:pPr>
            <a:endParaRPr lang="es-MX"/>
          </a:p>
        </c:txPr>
        <c:crossAx val="103995264"/>
        <c:crossesAt val="35.36"/>
        <c:crossBetween val="midCat"/>
      </c:valAx>
    </c:plotArea>
    <c:plotVisOnly val="1"/>
    <c:dispBlanksAs val="gap"/>
  </c:chart>
  <c:txPr>
    <a:bodyPr/>
    <a:lstStyle/>
    <a:p>
      <a:pPr>
        <a:defRPr sz="800">
          <a:latin typeface="Arial Narrow" pitchFamily="34" charset="0"/>
        </a:defRPr>
      </a:pPr>
      <a:endParaRPr lang="es-MX"/>
    </a:p>
  </c:txPr>
  <c:externalData r:id="rId32"/>
  <c:userShapes r:id="rId33"/>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s-MX"/>
  <c:chart>
    <c:plotArea>
      <c:layout>
        <c:manualLayout>
          <c:layoutTarget val="inner"/>
          <c:xMode val="edge"/>
          <c:yMode val="edge"/>
          <c:x val="0.10904846043290504"/>
          <c:y val="0.17185811405434884"/>
          <c:w val="0.62530251124776159"/>
          <c:h val="0.65396985779695305"/>
        </c:manualLayout>
      </c:layout>
      <c:lineChart>
        <c:grouping val="standard"/>
        <c:ser>
          <c:idx val="0"/>
          <c:order val="0"/>
          <c:tx>
            <c:strRef>
              <c:f>'Presupuesto Total (1990-2010)'!$B$31</c:f>
              <c:strCache>
                <c:ptCount val="1"/>
                <c:pt idx="0">
                  <c:v>Presupuesto del Gobierno del Estado ejercido (1997-2008 cuenta pública)
</c:v>
                </c:pt>
              </c:strCache>
            </c:strRef>
          </c:tx>
          <c:dLbls>
            <c:dLbl>
              <c:idx val="0"/>
              <c:delete val="1"/>
            </c:dLbl>
            <c:dLbl>
              <c:idx val="4"/>
              <c:layout>
                <c:manualLayout>
                  <c:x val="-4.2152869154604915E-2"/>
                  <c:y val="-1.972685060117545E-2"/>
                </c:manualLayout>
              </c:layout>
              <c:showVal val="1"/>
            </c:dLbl>
            <c:dLbl>
              <c:idx val="5"/>
              <c:layout>
                <c:manualLayout>
                  <c:x val="-3.7422033338022402E-2"/>
                  <c:y val="-2.712447551904441E-2"/>
                </c:manualLayout>
              </c:layout>
              <c:showVal val="1"/>
            </c:dLbl>
            <c:dLbl>
              <c:idx val="6"/>
              <c:layout>
                <c:manualLayout>
                  <c:x val="-3.3264029633797577E-2"/>
                  <c:y val="-2.712447551904441E-2"/>
                </c:manualLayout>
              </c:layout>
              <c:showVal val="1"/>
            </c:dLbl>
            <c:dLbl>
              <c:idx val="7"/>
              <c:layout>
                <c:manualLayout>
                  <c:x val="-4.4352039511732479E-2"/>
                  <c:y val="-2.9590336929866609E-2"/>
                </c:manualLayout>
              </c:layout>
              <c:showVal val="1"/>
            </c:dLbl>
            <c:dLbl>
              <c:idx val="8"/>
              <c:layout>
                <c:manualLayout>
                  <c:x val="-4.0194035807505933E-2"/>
                  <c:y val="-1.7261029875755503E-2"/>
                </c:manualLayout>
              </c:layout>
              <c:showVal val="1"/>
            </c:dLbl>
            <c:dLbl>
              <c:idx val="9"/>
              <c:layout>
                <c:manualLayout>
                  <c:x val="-4.0194035807505933E-2"/>
                  <c:y val="-2.2192752697400005E-2"/>
                </c:manualLayout>
              </c:layout>
              <c:showVal val="1"/>
            </c:dLbl>
            <c:dLbl>
              <c:idx val="10"/>
              <c:layout>
                <c:manualLayout>
                  <c:x val="-5.1854871823585912E-2"/>
                  <c:y val="-1.4795501539251403E-2"/>
                </c:manualLayout>
              </c:layout>
              <c:showVal val="1"/>
            </c:dLbl>
            <c:dLbl>
              <c:idx val="11"/>
              <c:layout>
                <c:manualLayout>
                  <c:x val="-6.3324724469703331E-2"/>
                  <c:y val="-2.6229265009746244E-3"/>
                </c:manualLayout>
              </c:layout>
              <c:showVal val="1"/>
            </c:dLbl>
            <c:txPr>
              <a:bodyPr/>
              <a:lstStyle/>
              <a:p>
                <a:pPr>
                  <a:defRPr lang="es-ES" sz="800"/>
                </a:pPr>
                <a:endParaRPr lang="es-MX"/>
              </a:p>
            </c:txPr>
            <c:showVal val="1"/>
          </c:dLbls>
          <c:cat>
            <c:numRef>
              <c:f>'Presupuesto Total (1990-2010)'!$A$32:$A$45</c:f>
              <c:numCache>
                <c:formatCode>General</c:formatCode>
                <c:ptCount val="14"/>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numCache>
            </c:numRef>
          </c:cat>
          <c:val>
            <c:numRef>
              <c:f>'Presupuesto Total (1990-2010)'!$B$32:$B$45</c:f>
              <c:numCache>
                <c:formatCode>_-* #,##0.00_-;\-* #,##0.00_-;_-* "-"??_-;_-@_-</c:formatCode>
                <c:ptCount val="14"/>
                <c:pt idx="0">
                  <c:v>100</c:v>
                </c:pt>
                <c:pt idx="1">
                  <c:v>140.93060980667607</c:v>
                </c:pt>
                <c:pt idx="2">
                  <c:v>183.11602589813592</c:v>
                </c:pt>
                <c:pt idx="3">
                  <c:v>236.47125884885719</c:v>
                </c:pt>
                <c:pt idx="4">
                  <c:v>281.33306510407397</c:v>
                </c:pt>
                <c:pt idx="5">
                  <c:v>304.92823575903623</c:v>
                </c:pt>
                <c:pt idx="6">
                  <c:v>331.66153634720149</c:v>
                </c:pt>
                <c:pt idx="7">
                  <c:v>366.03191180736059</c:v>
                </c:pt>
                <c:pt idx="8">
                  <c:v>424.24320133723035</c:v>
                </c:pt>
                <c:pt idx="9">
                  <c:v>443.35759026370431</c:v>
                </c:pt>
                <c:pt idx="10">
                  <c:v>475.27757199890169</c:v>
                </c:pt>
                <c:pt idx="11">
                  <c:v>575.47434732843305</c:v>
                </c:pt>
                <c:pt idx="12">
                  <c:v>663.39833223054632</c:v>
                </c:pt>
                <c:pt idx="13">
                  <c:v>587.24478266308813</c:v>
                </c:pt>
              </c:numCache>
            </c:numRef>
          </c:val>
        </c:ser>
        <c:ser>
          <c:idx val="1"/>
          <c:order val="1"/>
          <c:tx>
            <c:strRef>
              <c:f>'Presupuesto Total (1990-2010)'!$C$31</c:f>
              <c:strCache>
                <c:ptCount val="1"/>
                <c:pt idx="0">
                  <c:v>Monto ejercido en educación (1997-2008 cuenta pública) 
</c:v>
                </c:pt>
              </c:strCache>
            </c:strRef>
          </c:tx>
          <c:spPr>
            <a:ln>
              <a:solidFill>
                <a:srgbClr val="FF0000"/>
              </a:solidFill>
            </a:ln>
          </c:spPr>
          <c:marker>
            <c:symbol val="triangle"/>
            <c:size val="7"/>
            <c:spPr>
              <a:solidFill>
                <a:srgbClr val="FF0000"/>
              </a:solidFill>
              <a:ln>
                <a:solidFill>
                  <a:srgbClr val="FF0000"/>
                </a:solidFill>
              </a:ln>
            </c:spPr>
          </c:marker>
          <c:dLbls>
            <c:dLbl>
              <c:idx val="0"/>
              <c:layout>
                <c:manualLayout>
                  <c:x val="-2.3562020990606163E-2"/>
                  <c:y val="2.4658419945906389E-2"/>
                </c:manualLayout>
              </c:layout>
              <c:showVal val="1"/>
            </c:dLbl>
            <c:dLbl>
              <c:idx val="1"/>
              <c:layout>
                <c:manualLayout>
                  <c:x val="-5.0037561708521534E-2"/>
                  <c:y val="-3.3893889642930809E-2"/>
                </c:manualLayout>
              </c:layout>
              <c:showVal val="1"/>
            </c:dLbl>
            <c:dLbl>
              <c:idx val="2"/>
              <c:layout>
                <c:manualLayout>
                  <c:x val="-4.5115928030833523E-2"/>
                  <c:y val="-5.8238494336929424E-2"/>
                </c:manualLayout>
              </c:layout>
              <c:showVal val="1"/>
            </c:dLbl>
            <c:dLbl>
              <c:idx val="3"/>
              <c:layout>
                <c:manualLayout>
                  <c:x val="-4.7887795477663586E-2"/>
                  <c:y val="-1.7103924100200608E-2"/>
                </c:manualLayout>
              </c:layout>
              <c:showVal val="1"/>
            </c:dLbl>
            <c:dLbl>
              <c:idx val="4"/>
              <c:layout>
                <c:manualLayout>
                  <c:x val="-9.7020086431910003E-3"/>
                  <c:y val="2.4658614108222206E-3"/>
                </c:manualLayout>
              </c:layout>
              <c:showVal val="1"/>
            </c:dLbl>
            <c:dLbl>
              <c:idx val="5"/>
              <c:layout>
                <c:manualLayout>
                  <c:x val="-4.1580037042248837E-3"/>
                  <c:y val="-1.2329307054111102E-2"/>
                </c:manualLayout>
              </c:layout>
              <c:showVal val="1"/>
            </c:dLbl>
            <c:dLbl>
              <c:idx val="6"/>
              <c:layout>
                <c:manualLayout>
                  <c:x val="-5.5440049389662875E-3"/>
                  <c:y val="-1.4795168464933301E-2"/>
                </c:manualLayout>
              </c:layout>
              <c:showVal val="1"/>
            </c:dLbl>
            <c:dLbl>
              <c:idx val="7"/>
              <c:layout>
                <c:manualLayout>
                  <c:x val="-5.5440049389662875E-3"/>
                  <c:y val="-2.4658614108222206E-3"/>
                </c:manualLayout>
              </c:layout>
              <c:showVal val="1"/>
            </c:dLbl>
            <c:dLbl>
              <c:idx val="8"/>
              <c:layout>
                <c:manualLayout>
                  <c:x val="-2.9056547869015032E-2"/>
                  <c:y val="-1.8313219018725901E-2"/>
                </c:manualLayout>
              </c:layout>
              <c:showVal val="1"/>
            </c:dLbl>
            <c:dLbl>
              <c:idx val="9"/>
              <c:layout>
                <c:manualLayout>
                  <c:x val="-3.3264042479726516E-2"/>
                  <c:y val="-1.4795137950881398E-2"/>
                </c:manualLayout>
              </c:layout>
              <c:showVal val="1"/>
            </c:dLbl>
            <c:dLbl>
              <c:idx val="10"/>
              <c:layout>
                <c:manualLayout>
                  <c:x val="-3.5077969707998605E-2"/>
                  <c:y val="-1.1858071098251523E-2"/>
                </c:manualLayout>
              </c:layout>
              <c:showVal val="1"/>
            </c:dLbl>
            <c:dLbl>
              <c:idx val="11"/>
              <c:layout>
                <c:manualLayout>
                  <c:x val="-2.9247505995875212E-2"/>
                  <c:y val="-2.0779257138057811E-2"/>
                </c:manualLayout>
              </c:layout>
              <c:showVal val="1"/>
            </c:dLbl>
            <c:dLbl>
              <c:idx val="12"/>
              <c:layout>
                <c:manualLayout>
                  <c:x val="-3.355042134438186E-2"/>
                  <c:y val="-1.4795137950881398E-2"/>
                </c:manualLayout>
              </c:layout>
              <c:showVal val="1"/>
            </c:dLbl>
            <c:txPr>
              <a:bodyPr/>
              <a:lstStyle/>
              <a:p>
                <a:pPr>
                  <a:defRPr lang="es-ES" sz="800"/>
                </a:pPr>
                <a:endParaRPr lang="es-MX"/>
              </a:p>
            </c:txPr>
            <c:showVal val="1"/>
          </c:dLbls>
          <c:cat>
            <c:numRef>
              <c:f>'Presupuesto Total (1990-2010)'!$A$32:$A$45</c:f>
              <c:numCache>
                <c:formatCode>General</c:formatCode>
                <c:ptCount val="14"/>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numCache>
            </c:numRef>
          </c:cat>
          <c:val>
            <c:numRef>
              <c:f>'Presupuesto Total (1990-2010)'!$C$32:$C$45</c:f>
              <c:numCache>
                <c:formatCode>0.00</c:formatCode>
                <c:ptCount val="14"/>
                <c:pt idx="0">
                  <c:v>100</c:v>
                </c:pt>
                <c:pt idx="1">
                  <c:v>131.0970700672822</c:v>
                </c:pt>
                <c:pt idx="2">
                  <c:v>156.69952106017664</c:v>
                </c:pt>
                <c:pt idx="3">
                  <c:v>234.89058221260404</c:v>
                </c:pt>
                <c:pt idx="4">
                  <c:v>264.01903910770568</c:v>
                </c:pt>
                <c:pt idx="5">
                  <c:v>292.25316379858663</c:v>
                </c:pt>
                <c:pt idx="6">
                  <c:v>309.95586869467041</c:v>
                </c:pt>
                <c:pt idx="7">
                  <c:v>340.42767181650453</c:v>
                </c:pt>
                <c:pt idx="8">
                  <c:v>371.36155304905719</c:v>
                </c:pt>
                <c:pt idx="9">
                  <c:v>401.92223610823788</c:v>
                </c:pt>
                <c:pt idx="10">
                  <c:v>440.53612298862981</c:v>
                </c:pt>
                <c:pt idx="11">
                  <c:v>481.97592588702253</c:v>
                </c:pt>
                <c:pt idx="12">
                  <c:v>525.17669905355683</c:v>
                </c:pt>
                <c:pt idx="13">
                  <c:v>513.75829120284664</c:v>
                </c:pt>
              </c:numCache>
            </c:numRef>
          </c:val>
        </c:ser>
        <c:ser>
          <c:idx val="2"/>
          <c:order val="2"/>
          <c:tx>
            <c:strRef>
              <c:f>'Presupuesto Total (1990-2010)'!$F$31</c:f>
              <c:strCache>
                <c:ptCount val="1"/>
                <c:pt idx="0">
                  <c:v>Subsidio estatal ordinario ejercido UdeG
(1997-2008 auditados )</c:v>
                </c:pt>
              </c:strCache>
            </c:strRef>
          </c:tx>
          <c:dLbls>
            <c:dLbl>
              <c:idx val="0"/>
              <c:delete val="1"/>
            </c:dLbl>
            <c:dLbl>
              <c:idx val="1"/>
              <c:layout>
                <c:manualLayout>
                  <c:x val="7.4073555623991134E-3"/>
                  <c:y val="0"/>
                </c:manualLayout>
              </c:layout>
              <c:showVal val="1"/>
            </c:dLbl>
            <c:dLbl>
              <c:idx val="6"/>
              <c:layout>
                <c:manualLayout>
                  <c:x val="-4.1580037042248837E-3"/>
                  <c:y val="9.8634456432894046E-3"/>
                </c:manualLayout>
              </c:layout>
              <c:showVal val="1"/>
            </c:dLbl>
            <c:dLbl>
              <c:idx val="7"/>
              <c:layout>
                <c:manualLayout>
                  <c:x val="-2.7720024694831377E-3"/>
                  <c:y val="1.7261029875755503E-2"/>
                </c:manualLayout>
              </c:layout>
              <c:showVal val="1"/>
            </c:dLbl>
            <c:dLbl>
              <c:idx val="8"/>
              <c:layout>
                <c:manualLayout>
                  <c:x val="-4.2534552105788709E-3"/>
                  <c:y val="6.0312038810878222E-3"/>
                </c:manualLayout>
              </c:layout>
              <c:showVal val="1"/>
            </c:dLbl>
            <c:dLbl>
              <c:idx val="12"/>
              <c:layout>
                <c:manualLayout>
                  <c:x val="-7.4073555623991134E-3"/>
                  <c:y val="1.1543930746596025E-2"/>
                </c:manualLayout>
              </c:layout>
              <c:showVal val="1"/>
            </c:dLbl>
            <c:txPr>
              <a:bodyPr/>
              <a:lstStyle/>
              <a:p>
                <a:pPr>
                  <a:defRPr lang="es-ES" sz="800"/>
                </a:pPr>
                <a:endParaRPr lang="es-MX"/>
              </a:p>
            </c:txPr>
            <c:showVal val="1"/>
          </c:dLbls>
          <c:cat>
            <c:numRef>
              <c:f>'Presupuesto Total (1990-2010)'!$A$32:$A$45</c:f>
              <c:numCache>
                <c:formatCode>General</c:formatCode>
                <c:ptCount val="14"/>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numCache>
            </c:numRef>
          </c:cat>
          <c:val>
            <c:numRef>
              <c:f>'Presupuesto Total (1990-2010)'!$F$32:$F$45</c:f>
              <c:numCache>
                <c:formatCode>#,##0.00_ ;\-#,##0.00\ </c:formatCode>
                <c:ptCount val="14"/>
                <c:pt idx="0">
                  <c:v>100</c:v>
                </c:pt>
                <c:pt idx="1">
                  <c:v>126.2452398627334</c:v>
                </c:pt>
                <c:pt idx="2">
                  <c:v>155.32932093978584</c:v>
                </c:pt>
                <c:pt idx="3">
                  <c:v>192.33122875913631</c:v>
                </c:pt>
                <c:pt idx="4">
                  <c:v>233.49555569943783</c:v>
                </c:pt>
                <c:pt idx="5">
                  <c:v>270.24750455120869</c:v>
                </c:pt>
                <c:pt idx="6">
                  <c:v>299.12514361347331</c:v>
                </c:pt>
                <c:pt idx="7">
                  <c:v>329.15952050039982</c:v>
                </c:pt>
                <c:pt idx="8">
                  <c:v>357.10357787652327</c:v>
                </c:pt>
                <c:pt idx="9">
                  <c:v>389.45700178735734</c:v>
                </c:pt>
                <c:pt idx="10">
                  <c:v>408.04687182375886</c:v>
                </c:pt>
                <c:pt idx="11">
                  <c:v>438.23673523472729</c:v>
                </c:pt>
                <c:pt idx="12">
                  <c:v>477.08851092214718</c:v>
                </c:pt>
                <c:pt idx="13">
                  <c:v>480.90192874964629</c:v>
                </c:pt>
              </c:numCache>
            </c:numRef>
          </c:val>
        </c:ser>
        <c:marker val="1"/>
        <c:axId val="104012800"/>
        <c:axId val="104035072"/>
      </c:lineChart>
      <c:catAx>
        <c:axId val="104012800"/>
        <c:scaling>
          <c:orientation val="minMax"/>
        </c:scaling>
        <c:axPos val="b"/>
        <c:numFmt formatCode="General" sourceLinked="1"/>
        <c:tickLblPos val="nextTo"/>
        <c:txPr>
          <a:bodyPr/>
          <a:lstStyle/>
          <a:p>
            <a:pPr>
              <a:defRPr lang="es-ES"/>
            </a:pPr>
            <a:endParaRPr lang="es-MX"/>
          </a:p>
        </c:txPr>
        <c:crossAx val="104035072"/>
        <c:crosses val="autoZero"/>
        <c:auto val="1"/>
        <c:lblAlgn val="ctr"/>
        <c:lblOffset val="100"/>
      </c:catAx>
      <c:valAx>
        <c:axId val="104035072"/>
        <c:scaling>
          <c:orientation val="minMax"/>
        </c:scaling>
        <c:axPos val="l"/>
        <c:majorGridlines>
          <c:spPr>
            <a:ln>
              <a:solidFill>
                <a:schemeClr val="bg1">
                  <a:lumMod val="95000"/>
                </a:schemeClr>
              </a:solidFill>
            </a:ln>
          </c:spPr>
        </c:majorGridlines>
        <c:numFmt formatCode="_-* #,##0.00_-;\-* #,##0.00_-;_-* &quot;-&quot;??_-;_-@_-" sourceLinked="1"/>
        <c:tickLblPos val="nextTo"/>
        <c:txPr>
          <a:bodyPr/>
          <a:lstStyle/>
          <a:p>
            <a:pPr>
              <a:defRPr lang="es-ES"/>
            </a:pPr>
            <a:endParaRPr lang="es-MX"/>
          </a:p>
        </c:txPr>
        <c:crossAx val="104012800"/>
        <c:crosses val="autoZero"/>
        <c:crossBetween val="between"/>
      </c:valAx>
    </c:plotArea>
    <c:legend>
      <c:legendPos val="r"/>
      <c:layout>
        <c:manualLayout>
          <c:xMode val="edge"/>
          <c:yMode val="edge"/>
          <c:x val="0.82449898280093659"/>
          <c:y val="0.15745539770568642"/>
          <c:w val="0.15884531575165525"/>
          <c:h val="0.71065073955692404"/>
        </c:manualLayout>
      </c:layout>
      <c:txPr>
        <a:bodyPr/>
        <a:lstStyle/>
        <a:p>
          <a:pPr>
            <a:defRPr lang="es-ES"/>
          </a:pPr>
          <a:endParaRPr lang="es-MX"/>
        </a:p>
      </c:txPr>
    </c:legend>
    <c:plotVisOnly val="1"/>
  </c:chart>
  <c:externalData r:id="rId1"/>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s-MX"/>
  <c:chart>
    <c:plotArea>
      <c:layout>
        <c:manualLayout>
          <c:layoutTarget val="inner"/>
          <c:xMode val="edge"/>
          <c:yMode val="edge"/>
          <c:x val="0.48514656399122341"/>
          <c:y val="2.1728242983037403E-2"/>
          <c:w val="0.47913150879338773"/>
          <c:h val="0.84325633243085563"/>
        </c:manualLayout>
      </c:layout>
      <c:barChart>
        <c:barDir val="bar"/>
        <c:grouping val="clustered"/>
        <c:ser>
          <c:idx val="0"/>
          <c:order val="0"/>
          <c:spPr>
            <a:solidFill>
              <a:schemeClr val="bg1">
                <a:lumMod val="85000"/>
              </a:schemeClr>
            </a:solidFill>
          </c:spPr>
          <c:dPt>
            <c:idx val="3"/>
            <c:spPr>
              <a:solidFill>
                <a:schemeClr val="accent3"/>
              </a:solidFill>
            </c:spPr>
          </c:dPt>
          <c:dPt>
            <c:idx val="15"/>
            <c:spPr>
              <a:solidFill>
                <a:srgbClr val="FFFF00"/>
              </a:solidFill>
            </c:spPr>
          </c:dPt>
          <c:dPt>
            <c:idx val="16"/>
            <c:spPr>
              <a:solidFill>
                <a:srgbClr val="00B0F0"/>
              </a:solidFill>
            </c:spPr>
          </c:dPt>
          <c:dLbls>
            <c:txPr>
              <a:bodyPr/>
              <a:lstStyle/>
              <a:p>
                <a:pPr>
                  <a:defRPr lang="es-ES" sz="800"/>
                </a:pPr>
                <a:endParaRPr lang="es-MX"/>
              </a:p>
            </c:txPr>
            <c:showVal val="1"/>
          </c:dLbls>
          <c:cat>
            <c:strRef>
              <c:f>'Historico UP 06-10'!$B$46:$B$80</c:f>
              <c:strCache>
                <c:ptCount val="35"/>
                <c:pt idx="0">
                  <c:v>CONTRALORÍA DEL ESTADO</c:v>
                </c:pt>
                <c:pt idx="1">
                  <c:v>INSTITUTO DE TRANSPARENCIA E INFORMACIÓN PÚBLICA DEL ESTADO DE JALISCO</c:v>
                </c:pt>
                <c:pt idx="2">
                  <c:v>CONSEJO ECONÓMICO Y SOCIAL DEL ESTADO DE JALISCO PARA EL DESARROLLO Y LA COMPETITIVIDAD</c:v>
                </c:pt>
                <c:pt idx="3">
                  <c:v>UNIVERSIDAD DE GAUDALAJARA</c:v>
                </c:pt>
                <c:pt idx="4">
                  <c:v>SECRETARÍA DE EDUCACIÓN</c:v>
                </c:pt>
                <c:pt idx="5">
                  <c:v>PARTICIPACIONES</c:v>
                </c:pt>
                <c:pt idx="6">
                  <c:v>SECRETARÍA DE PLANEACIÓN /COPLADE d</c:v>
                </c:pt>
                <c:pt idx="7">
                  <c:v>PODER JUDICIAL</c:v>
                </c:pt>
                <c:pt idx="8">
                  <c:v>TRIBUNAL DE ARBITRAJE Y ESCALAFÓN</c:v>
                </c:pt>
                <c:pt idx="9">
                  <c:v>SECRETARÍA DE MEDIO AMBIENTE PARA EL DESARROLLO SUSTENTABLE</c:v>
                </c:pt>
                <c:pt idx="10">
                  <c:v>APORTACIONES A MUNICIPIOS</c:v>
                </c:pt>
                <c:pt idx="11">
                  <c:v>PROCURADURÍA GENERAL DE JUSTICIA</c:v>
                </c:pt>
                <c:pt idx="12">
                  <c:v>DEUDA PÚBLICA</c:v>
                </c:pt>
                <c:pt idx="13">
                  <c:v>SECRETARÍA DE SEGURIDAD PÚBLICA, PREVENCIÓN Y READAPTACIÓN SOCIAL</c:v>
                </c:pt>
                <c:pt idx="14">
                  <c:v>COMISIÓN ESTATAL DE DERECHOS HUMANOS</c:v>
                </c:pt>
                <c:pt idx="15">
                  <c:v>INFLACIÓN</c:v>
                </c:pt>
                <c:pt idx="16">
                  <c:v>TOTAL DE GOBIERNO ESTATAL</c:v>
                </c:pt>
                <c:pt idx="17">
                  <c:v>PROCURADURIA DE DESARROLLO URBANO</c:v>
                </c:pt>
                <c:pt idx="18">
                  <c:v>SECRETARÍA DE VIALIDAD Y TRANSPORTE</c:v>
                </c:pt>
                <c:pt idx="19">
                  <c:v>SECRETARÍA DE DESARROLLO URBANO</c:v>
                </c:pt>
                <c:pt idx="20">
                  <c:v>SECRETARÍA GENERAL DE GOBIERNO</c:v>
                </c:pt>
                <c:pt idx="21">
                  <c:v>PROCURADURÍA SOCIAL</c:v>
                </c:pt>
                <c:pt idx="22">
                  <c:v>SECRETARÍA DE SALUD</c:v>
                </c:pt>
                <c:pt idx="23">
                  <c:v>SECRETARÍA DE CULTURA</c:v>
                </c:pt>
                <c:pt idx="24">
                  <c:v>PODER LEGISLATIVO</c:v>
                </c:pt>
                <c:pt idx="25">
                  <c:v>SECRETARÍA DE DESARROLLO RURAL</c:v>
                </c:pt>
                <c:pt idx="26">
                  <c:v>SECRETARÍA DE ADMINISTRACIÓN</c:v>
                </c:pt>
                <c:pt idx="27">
                  <c:v>UNIDAD DE DEPENDENCIAS AUXILIARES</c:v>
                </c:pt>
                <c:pt idx="28">
                  <c:v>DESPACHO DEL GOBERNADOR</c:v>
                </c:pt>
                <c:pt idx="29">
                  <c:v>SECRETARÍA DE TRABAJO Y PREVISION SOCIAL</c:v>
                </c:pt>
                <c:pt idx="30">
                  <c:v>SECRETARÍA DE FINANZAS</c:v>
                </c:pt>
                <c:pt idx="31">
                  <c:v>SECRETARÍA DE DESARROLLO HUMANO</c:v>
                </c:pt>
                <c:pt idx="32">
                  <c:v>SECRETARÍA DE PROMOCIÓN ECONÓMICA</c:v>
                </c:pt>
                <c:pt idx="33">
                  <c:v>INSTITUTO ELECTORAL Y DE PARTICIPACION CIUDADANA DEL ESTADO DE JALISCO</c:v>
                </c:pt>
                <c:pt idx="34">
                  <c:v>SECRETARÍA DE TURISMO</c:v>
                </c:pt>
              </c:strCache>
            </c:strRef>
          </c:cat>
          <c:val>
            <c:numRef>
              <c:f>'Historico UP 06-10'!$C$46:$C$80</c:f>
              <c:numCache>
                <c:formatCode>0%</c:formatCode>
                <c:ptCount val="35"/>
                <c:pt idx="0">
                  <c:v>2.2906624486044611E-2</c:v>
                </c:pt>
                <c:pt idx="1">
                  <c:v>4.282046919620542E-2</c:v>
                </c:pt>
                <c:pt idx="2">
                  <c:v>5.2321428571428713E-2</c:v>
                </c:pt>
                <c:pt idx="3">
                  <c:v>7.0130819670374475E-2</c:v>
                </c:pt>
                <c:pt idx="4">
                  <c:v>9.3257473334428215E-2</c:v>
                </c:pt>
                <c:pt idx="5">
                  <c:v>9.419725601034569E-2</c:v>
                </c:pt>
                <c:pt idx="6">
                  <c:v>0.10144487320853512</c:v>
                </c:pt>
                <c:pt idx="7">
                  <c:v>0.10562307005182972</c:v>
                </c:pt>
                <c:pt idx="8">
                  <c:v>0.110785034862894</c:v>
                </c:pt>
                <c:pt idx="9">
                  <c:v>0.12877824893955467</c:v>
                </c:pt>
                <c:pt idx="10">
                  <c:v>0.12887529691756</c:v>
                </c:pt>
                <c:pt idx="11">
                  <c:v>0.132197761665066</c:v>
                </c:pt>
                <c:pt idx="12">
                  <c:v>0.13939835476861001</c:v>
                </c:pt>
                <c:pt idx="13">
                  <c:v>0.14562174198021588</c:v>
                </c:pt>
                <c:pt idx="14">
                  <c:v>0.14691245532669708</c:v>
                </c:pt>
                <c:pt idx="15">
                  <c:v>0.15000000000000024</c:v>
                </c:pt>
                <c:pt idx="16">
                  <c:v>0.15000000000000024</c:v>
                </c:pt>
                <c:pt idx="17">
                  <c:v>0.15582257964228588</c:v>
                </c:pt>
                <c:pt idx="18">
                  <c:v>0.17135939450914844</c:v>
                </c:pt>
                <c:pt idx="19">
                  <c:v>0.18949117809676697</c:v>
                </c:pt>
                <c:pt idx="20">
                  <c:v>0.225067274363669</c:v>
                </c:pt>
                <c:pt idx="21">
                  <c:v>0.22517960811418744</c:v>
                </c:pt>
                <c:pt idx="22">
                  <c:v>0.22641669333018324</c:v>
                </c:pt>
                <c:pt idx="23">
                  <c:v>0.22878458031356888</c:v>
                </c:pt>
                <c:pt idx="24">
                  <c:v>0.23878734592756962</c:v>
                </c:pt>
                <c:pt idx="25">
                  <c:v>0.24975780255323388</c:v>
                </c:pt>
                <c:pt idx="26">
                  <c:v>0.28739680529289341</c:v>
                </c:pt>
                <c:pt idx="27">
                  <c:v>0.31255808452951406</c:v>
                </c:pt>
                <c:pt idx="28">
                  <c:v>0.32699872177467709</c:v>
                </c:pt>
                <c:pt idx="29">
                  <c:v>0.39442892199855517</c:v>
                </c:pt>
                <c:pt idx="30">
                  <c:v>0.46035419129397753</c:v>
                </c:pt>
                <c:pt idx="31">
                  <c:v>0.7049590102990928</c:v>
                </c:pt>
                <c:pt idx="32">
                  <c:v>0.92853511916519205</c:v>
                </c:pt>
                <c:pt idx="33">
                  <c:v>1.0031656665615141</c:v>
                </c:pt>
                <c:pt idx="34">
                  <c:v>1.1035062990161149</c:v>
                </c:pt>
              </c:numCache>
            </c:numRef>
          </c:val>
        </c:ser>
        <c:axId val="105551744"/>
        <c:axId val="104120320"/>
      </c:barChart>
      <c:catAx>
        <c:axId val="105551744"/>
        <c:scaling>
          <c:orientation val="minMax"/>
        </c:scaling>
        <c:axPos val="l"/>
        <c:tickLblPos val="nextTo"/>
        <c:txPr>
          <a:bodyPr/>
          <a:lstStyle/>
          <a:p>
            <a:pPr>
              <a:defRPr lang="es-ES" sz="800"/>
            </a:pPr>
            <a:endParaRPr lang="es-MX"/>
          </a:p>
        </c:txPr>
        <c:crossAx val="104120320"/>
        <c:crosses val="autoZero"/>
        <c:auto val="1"/>
        <c:lblAlgn val="ctr"/>
        <c:lblOffset val="100"/>
      </c:catAx>
      <c:valAx>
        <c:axId val="104120320"/>
        <c:scaling>
          <c:orientation val="minMax"/>
        </c:scaling>
        <c:axPos val="b"/>
        <c:majorGridlines>
          <c:spPr>
            <a:ln>
              <a:solidFill>
                <a:schemeClr val="bg1">
                  <a:lumMod val="95000"/>
                </a:schemeClr>
              </a:solidFill>
            </a:ln>
          </c:spPr>
        </c:majorGridlines>
        <c:numFmt formatCode="0%" sourceLinked="1"/>
        <c:tickLblPos val="nextTo"/>
        <c:txPr>
          <a:bodyPr/>
          <a:lstStyle/>
          <a:p>
            <a:pPr>
              <a:defRPr lang="es-ES" sz="800"/>
            </a:pPr>
            <a:endParaRPr lang="es-MX"/>
          </a:p>
        </c:txPr>
        <c:crossAx val="105551744"/>
        <c:crosses val="autoZero"/>
        <c:crossBetween val="between"/>
      </c:valAx>
    </c:plotArea>
    <c:plotVisOnly val="1"/>
  </c:chart>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s-MX"/>
  <c:chart>
    <c:title>
      <c:tx>
        <c:rich>
          <a:bodyPr/>
          <a:lstStyle/>
          <a:p>
            <a:pPr>
              <a:defRPr sz="1400">
                <a:solidFill>
                  <a:schemeClr val="accent1">
                    <a:lumMod val="75000"/>
                  </a:schemeClr>
                </a:solidFill>
              </a:defRPr>
            </a:pPr>
            <a:r>
              <a:rPr lang="es-MX" sz="1400" dirty="0">
                <a:solidFill>
                  <a:schemeClr val="accent1">
                    <a:lumMod val="75000"/>
                  </a:schemeClr>
                </a:solidFill>
              </a:rPr>
              <a:t>Evolución de la Participación Estatal y Federal  en Subsidio Ordinario ejercido</a:t>
            </a:r>
            <a:r>
              <a:rPr lang="es-MX" sz="1400" baseline="0" dirty="0">
                <a:solidFill>
                  <a:schemeClr val="accent1">
                    <a:lumMod val="75000"/>
                  </a:schemeClr>
                </a:solidFill>
              </a:rPr>
              <a:t> 1990-2010 </a:t>
            </a:r>
            <a:r>
              <a:rPr lang="es-MX" sz="1400" b="0" i="0" u="none" strike="noStrike" baseline="0" dirty="0">
                <a:solidFill>
                  <a:schemeClr val="accent1">
                    <a:lumMod val="75000"/>
                  </a:schemeClr>
                </a:solidFill>
              </a:rPr>
              <a:t>                              </a:t>
            </a:r>
            <a:endParaRPr lang="es-MX" sz="1400" b="0" i="0" u="none" strike="noStrike" baseline="0" dirty="0" smtClean="0">
              <a:solidFill>
                <a:schemeClr val="accent1">
                  <a:lumMod val="75000"/>
                </a:schemeClr>
              </a:solidFill>
            </a:endParaRPr>
          </a:p>
          <a:p>
            <a:pPr>
              <a:defRPr sz="1400">
                <a:solidFill>
                  <a:schemeClr val="accent1">
                    <a:lumMod val="75000"/>
                  </a:schemeClr>
                </a:solidFill>
              </a:defRPr>
            </a:pPr>
            <a:r>
              <a:rPr lang="es-MX" sz="1400" baseline="0" dirty="0" smtClean="0">
                <a:solidFill>
                  <a:schemeClr val="accent1">
                    <a:lumMod val="75000"/>
                  </a:schemeClr>
                </a:solidFill>
              </a:rPr>
              <a:t>(</a:t>
            </a:r>
            <a:r>
              <a:rPr lang="es-MX" sz="1400" baseline="0" dirty="0">
                <a:solidFill>
                  <a:schemeClr val="accent1">
                    <a:lumMod val="75000"/>
                  </a:schemeClr>
                </a:solidFill>
              </a:rPr>
              <a:t>1990-2008, auditados; 2009 ejercido pre-cierre, 2010 presupuestado)</a:t>
            </a:r>
            <a:endParaRPr lang="es-MX" sz="1400" dirty="0">
              <a:solidFill>
                <a:schemeClr val="accent1">
                  <a:lumMod val="75000"/>
                </a:schemeClr>
              </a:solidFill>
            </a:endParaRPr>
          </a:p>
        </c:rich>
      </c:tx>
    </c:title>
    <c:plotArea>
      <c:layout>
        <c:manualLayout>
          <c:layoutTarget val="inner"/>
          <c:xMode val="edge"/>
          <c:yMode val="edge"/>
          <c:x val="4.7684672813386134E-2"/>
          <c:y val="1.2306385849069562E-2"/>
          <c:w val="0.928887248103476"/>
          <c:h val="0.7693167956713125"/>
        </c:manualLayout>
      </c:layout>
      <c:lineChart>
        <c:grouping val="standard"/>
        <c:ser>
          <c:idx val="0"/>
          <c:order val="0"/>
          <c:tx>
            <c:strRef>
              <c:f>'presupuesto total 1990-2010 '!$P$2</c:f>
              <c:strCache>
                <c:ptCount val="1"/>
                <c:pt idx="0">
                  <c:v>Porcentaje ejercido subsidio federal ordinario</c:v>
                </c:pt>
              </c:strCache>
            </c:strRef>
          </c:tx>
          <c:spPr>
            <a:ln w="57150"/>
          </c:spPr>
          <c:marker>
            <c:symbol val="none"/>
          </c:marker>
          <c:dLbls>
            <c:showVal val="1"/>
          </c:dLbls>
          <c:cat>
            <c:strRef>
              <c:f>'presupuesto total 1990-2010 '!$A$3:$A$24</c:f>
              <c:strCache>
                <c:ptCount val="2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Fuente: COPLADI de la UdeG a partir de los Presupuestos Iniciales Publicados en el Periódico Oficial, las Cuentas Públicas 2001-2008 y el precierre del 2009, Datos auditaddos publicados en los Informes del Rector General UdeG  Lic. José Trinidadf Padilla </c:v>
                </c:pt>
              </c:strCache>
            </c:strRef>
          </c:cat>
          <c:val>
            <c:numRef>
              <c:f>'presupuesto total 1990-2010 '!$P$3:$P$24</c:f>
              <c:numCache>
                <c:formatCode>0%</c:formatCode>
                <c:ptCount val="22"/>
                <c:pt idx="0">
                  <c:v>0.54744551072301062</c:v>
                </c:pt>
                <c:pt idx="1">
                  <c:v>0.56710076090466488</c:v>
                </c:pt>
                <c:pt idx="2">
                  <c:v>0.5584327002066134</c:v>
                </c:pt>
                <c:pt idx="3">
                  <c:v>0.60105126789279195</c:v>
                </c:pt>
                <c:pt idx="4">
                  <c:v>0.48663177313484357</c:v>
                </c:pt>
                <c:pt idx="5">
                  <c:v>0.54345798112372057</c:v>
                </c:pt>
                <c:pt idx="6">
                  <c:v>0.53684153989191252</c:v>
                </c:pt>
                <c:pt idx="7">
                  <c:v>0.52667200261143199</c:v>
                </c:pt>
                <c:pt idx="8">
                  <c:v>0.53018342552334241</c:v>
                </c:pt>
                <c:pt idx="9">
                  <c:v>0.50754585924166651</c:v>
                </c:pt>
                <c:pt idx="10">
                  <c:v>0.49784835227737489</c:v>
                </c:pt>
                <c:pt idx="11">
                  <c:v>0.46396095714183488</c:v>
                </c:pt>
                <c:pt idx="12">
                  <c:v>0.44390989343510284</c:v>
                </c:pt>
                <c:pt idx="13">
                  <c:v>0.43184614531000587</c:v>
                </c:pt>
                <c:pt idx="14">
                  <c:v>0.41721613127858631</c:v>
                </c:pt>
                <c:pt idx="15">
                  <c:v>0.40805106088977688</c:v>
                </c:pt>
                <c:pt idx="16">
                  <c:v>0.39680803155493838</c:v>
                </c:pt>
                <c:pt idx="17">
                  <c:v>0.41522146749011285</c:v>
                </c:pt>
                <c:pt idx="18">
                  <c:v>0.44524657120291522</c:v>
                </c:pt>
                <c:pt idx="19">
                  <c:v>0.43582982513174823</c:v>
                </c:pt>
                <c:pt idx="20">
                  <c:v>0.43700839790269741</c:v>
                </c:pt>
              </c:numCache>
            </c:numRef>
          </c:val>
          <c:smooth val="1"/>
        </c:ser>
        <c:ser>
          <c:idx val="1"/>
          <c:order val="1"/>
          <c:tx>
            <c:strRef>
              <c:f>'presupuesto total 1990-2010 '!$Q$2</c:f>
              <c:strCache>
                <c:ptCount val="1"/>
                <c:pt idx="0">
                  <c:v>Porcentaje ejercido subsidio estatal ordinario</c:v>
                </c:pt>
              </c:strCache>
            </c:strRef>
          </c:tx>
          <c:spPr>
            <a:ln w="57150"/>
          </c:spPr>
          <c:marker>
            <c:symbol val="none"/>
          </c:marker>
          <c:dLbls>
            <c:showVal val="1"/>
          </c:dLbls>
          <c:cat>
            <c:strRef>
              <c:f>'presupuesto total 1990-2010 '!$A$3:$A$24</c:f>
              <c:strCache>
                <c:ptCount val="2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Fuente: COPLADI de la UdeG a partir de los Presupuestos Iniciales Publicados en el Periódico Oficial, las Cuentas Públicas 2001-2008 y el precierre del 2009, Datos auditaddos publicados en los Informes del Rector General UdeG  Lic. José Trinidadf Padilla </c:v>
                </c:pt>
              </c:strCache>
            </c:strRef>
          </c:cat>
          <c:val>
            <c:numRef>
              <c:f>'presupuesto total 1990-2010 '!$Q$3:$Q$24</c:f>
              <c:numCache>
                <c:formatCode>0%</c:formatCode>
                <c:ptCount val="22"/>
                <c:pt idx="0">
                  <c:v>0.45255448927698988</c:v>
                </c:pt>
                <c:pt idx="1">
                  <c:v>0.43289923909533262</c:v>
                </c:pt>
                <c:pt idx="2">
                  <c:v>0.44156729979338327</c:v>
                </c:pt>
                <c:pt idx="3">
                  <c:v>0.39894873210721044</c:v>
                </c:pt>
                <c:pt idx="4">
                  <c:v>0.51336822686515937</c:v>
                </c:pt>
                <c:pt idx="5">
                  <c:v>0.45654201887627927</c:v>
                </c:pt>
                <c:pt idx="6">
                  <c:v>0.46315846010808731</c:v>
                </c:pt>
                <c:pt idx="7">
                  <c:v>0.4733279973885734</c:v>
                </c:pt>
                <c:pt idx="8">
                  <c:v>0.46981657447665948</c:v>
                </c:pt>
                <c:pt idx="9">
                  <c:v>0.49245414075833344</c:v>
                </c:pt>
                <c:pt idx="10">
                  <c:v>0.50215164772262399</c:v>
                </c:pt>
                <c:pt idx="11">
                  <c:v>0.53603904285816562</c:v>
                </c:pt>
                <c:pt idx="12">
                  <c:v>0.55609010656490065</c:v>
                </c:pt>
                <c:pt idx="13">
                  <c:v>0.56815385468999913</c:v>
                </c:pt>
                <c:pt idx="14">
                  <c:v>0.58278386872141086</c:v>
                </c:pt>
                <c:pt idx="15">
                  <c:v>0.59194893911022339</c:v>
                </c:pt>
                <c:pt idx="16">
                  <c:v>0.60319196844506395</c:v>
                </c:pt>
                <c:pt idx="17">
                  <c:v>0.58477853250989176</c:v>
                </c:pt>
                <c:pt idx="18">
                  <c:v>0.55475342879708611</c:v>
                </c:pt>
                <c:pt idx="19">
                  <c:v>0.56417017486825449</c:v>
                </c:pt>
                <c:pt idx="20">
                  <c:v>0.56299160209730881</c:v>
                </c:pt>
              </c:numCache>
            </c:numRef>
          </c:val>
          <c:smooth val="1"/>
        </c:ser>
        <c:marker val="1"/>
        <c:axId val="104131200"/>
        <c:axId val="105869696"/>
      </c:lineChart>
      <c:catAx>
        <c:axId val="104131200"/>
        <c:scaling>
          <c:orientation val="minMax"/>
        </c:scaling>
        <c:axPos val="b"/>
        <c:numFmt formatCode="General" sourceLinked="1"/>
        <c:majorTickMark val="none"/>
        <c:tickLblPos val="nextTo"/>
        <c:txPr>
          <a:bodyPr rot="-5400000" vert="horz"/>
          <a:lstStyle/>
          <a:p>
            <a:pPr>
              <a:defRPr/>
            </a:pPr>
            <a:endParaRPr lang="es-MX"/>
          </a:p>
        </c:txPr>
        <c:crossAx val="105869696"/>
        <c:crosses val="autoZero"/>
        <c:auto val="1"/>
        <c:lblAlgn val="ctr"/>
        <c:lblOffset val="100"/>
      </c:catAx>
      <c:valAx>
        <c:axId val="105869696"/>
        <c:scaling>
          <c:orientation val="minMax"/>
          <c:max val="0.65000000000000346"/>
          <c:min val="0.35000000000000031"/>
        </c:scaling>
        <c:axPos val="l"/>
        <c:majorGridlines/>
        <c:numFmt formatCode="0%" sourceLinked="1"/>
        <c:majorTickMark val="none"/>
        <c:tickLblPos val="nextTo"/>
        <c:crossAx val="104131200"/>
        <c:crosses val="autoZero"/>
        <c:crossBetween val="between"/>
      </c:valAx>
    </c:plotArea>
    <c:legend>
      <c:legendPos val="b"/>
    </c:legend>
    <c:plotVisOnly val="1"/>
  </c:chart>
  <c:txPr>
    <a:bodyPr/>
    <a:lstStyle/>
    <a:p>
      <a:pPr>
        <a:defRPr sz="1100"/>
      </a:pPr>
      <a:endParaRPr lang="es-MX"/>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MX"/>
  <c:chart>
    <c:title>
      <c:tx>
        <c:rich>
          <a:bodyPr/>
          <a:lstStyle/>
          <a:p>
            <a:pPr>
              <a:defRPr sz="2400">
                <a:solidFill>
                  <a:schemeClr val="tx2"/>
                </a:solidFill>
              </a:defRPr>
            </a:pPr>
            <a:r>
              <a:rPr lang="es-MX" sz="2400" baseline="0" dirty="0" err="1">
                <a:solidFill>
                  <a:schemeClr val="tx2"/>
                </a:solidFill>
              </a:rPr>
              <a:t>UdeG</a:t>
            </a:r>
            <a:r>
              <a:rPr lang="es-MX" sz="2400" baseline="0" dirty="0">
                <a:solidFill>
                  <a:schemeClr val="tx2"/>
                </a:solidFill>
              </a:rPr>
              <a:t>: % de </a:t>
            </a:r>
            <a:r>
              <a:rPr lang="es-MX" sz="2400" baseline="0" dirty="0" err="1">
                <a:solidFill>
                  <a:schemeClr val="tx2"/>
                </a:solidFill>
              </a:rPr>
              <a:t>PTC</a:t>
            </a:r>
            <a:r>
              <a:rPr lang="es-MX" sz="2400" baseline="0" dirty="0">
                <a:solidFill>
                  <a:schemeClr val="tx2"/>
                </a:solidFill>
              </a:rPr>
              <a:t> miembros del S.N.I.</a:t>
            </a:r>
            <a:endParaRPr lang="es-MX" sz="2400" dirty="0">
              <a:solidFill>
                <a:schemeClr val="tx2"/>
              </a:solidFill>
            </a:endParaRPr>
          </a:p>
        </c:rich>
      </c:tx>
      <c:layout/>
    </c:title>
    <c:plotArea>
      <c:layout>
        <c:manualLayout>
          <c:layoutTarget val="inner"/>
          <c:xMode val="edge"/>
          <c:yMode val="edge"/>
          <c:x val="9.8129174221834842E-2"/>
          <c:y val="0.11412383718882189"/>
          <c:w val="0.88542961862873082"/>
          <c:h val="0.75172067602245596"/>
        </c:manualLayout>
      </c:layout>
      <c:barChart>
        <c:barDir val="col"/>
        <c:grouping val="clustered"/>
        <c:ser>
          <c:idx val="0"/>
          <c:order val="0"/>
          <c:tx>
            <c:strRef>
              <c:f>Hoja1!$A$34</c:f>
              <c:strCache>
                <c:ptCount val="1"/>
                <c:pt idx="0">
                  <c:v>% de PTC en el S.N.I.</c:v>
                </c:pt>
              </c:strCache>
            </c:strRef>
          </c:tx>
          <c:dLbls>
            <c:dLbl>
              <c:idx val="8"/>
              <c:layout>
                <c:manualLayout>
                  <c:x val="1.533645834805105E-3"/>
                  <c:y val="0.13369754309141801"/>
                </c:manualLayout>
              </c:layout>
              <c:spPr/>
              <c:txPr>
                <a:bodyPr rot="-5400000" vert="horz"/>
                <a:lstStyle/>
                <a:p>
                  <a:pPr>
                    <a:defRPr sz="1600">
                      <a:solidFill>
                        <a:schemeClr val="bg1"/>
                      </a:solidFill>
                    </a:defRPr>
                  </a:pPr>
                  <a:endParaRPr lang="es-MX"/>
                </a:p>
              </c:txPr>
              <c:showVal val="1"/>
            </c:dLbl>
            <c:txPr>
              <a:bodyPr/>
              <a:lstStyle/>
              <a:p>
                <a:pPr>
                  <a:defRPr sz="1600"/>
                </a:pPr>
                <a:endParaRPr lang="es-MX"/>
              </a:p>
            </c:txPr>
            <c:showVal val="1"/>
          </c:dLbls>
          <c:cat>
            <c:numRef>
              <c:f>Hoja1!$I$1:$Q$1</c:f>
              <c:numCache>
                <c:formatCode>General</c:formatCode>
                <c:ptCount val="9"/>
                <c:pt idx="0">
                  <c:v>2002</c:v>
                </c:pt>
                <c:pt idx="1">
                  <c:v>2003</c:v>
                </c:pt>
                <c:pt idx="2">
                  <c:v>2004</c:v>
                </c:pt>
                <c:pt idx="3">
                  <c:v>2005</c:v>
                </c:pt>
                <c:pt idx="4">
                  <c:v>2006</c:v>
                </c:pt>
                <c:pt idx="5">
                  <c:v>2007</c:v>
                </c:pt>
                <c:pt idx="6">
                  <c:v>2008</c:v>
                </c:pt>
                <c:pt idx="7">
                  <c:v>2009</c:v>
                </c:pt>
                <c:pt idx="8">
                  <c:v>2010</c:v>
                </c:pt>
              </c:numCache>
            </c:numRef>
          </c:cat>
          <c:val>
            <c:numRef>
              <c:f>Hoja1!$I$34:$Q$34</c:f>
              <c:numCache>
                <c:formatCode>0.00%</c:formatCode>
                <c:ptCount val="9"/>
                <c:pt idx="0">
                  <c:v>9.6827358879275766E-2</c:v>
                </c:pt>
                <c:pt idx="1">
                  <c:v>0.10522055847835042</c:v>
                </c:pt>
                <c:pt idx="2">
                  <c:v>0.11694982220466205</c:v>
                </c:pt>
                <c:pt idx="3">
                  <c:v>0.11320058997050172</c:v>
                </c:pt>
                <c:pt idx="4">
                  <c:v>0.15167007498295837</c:v>
                </c:pt>
                <c:pt idx="5">
                  <c:v>0.14111551356293844</c:v>
                </c:pt>
                <c:pt idx="6">
                  <c:v>0.16454930429522327</c:v>
                </c:pt>
                <c:pt idx="7">
                  <c:v>0.18226002430133814</c:v>
                </c:pt>
                <c:pt idx="8">
                  <c:v>0.19251824817518437</c:v>
                </c:pt>
              </c:numCache>
            </c:numRef>
          </c:val>
        </c:ser>
        <c:gapWidth val="60"/>
        <c:axId val="90630016"/>
        <c:axId val="90631552"/>
      </c:barChart>
      <c:catAx>
        <c:axId val="90630016"/>
        <c:scaling>
          <c:orientation val="minMax"/>
        </c:scaling>
        <c:axPos val="b"/>
        <c:numFmt formatCode="General" sourceLinked="1"/>
        <c:majorTickMark val="none"/>
        <c:tickLblPos val="nextTo"/>
        <c:txPr>
          <a:bodyPr/>
          <a:lstStyle/>
          <a:p>
            <a:pPr>
              <a:defRPr sz="1600"/>
            </a:pPr>
            <a:endParaRPr lang="es-MX"/>
          </a:p>
        </c:txPr>
        <c:crossAx val="90631552"/>
        <c:crosses val="autoZero"/>
        <c:auto val="1"/>
        <c:lblAlgn val="ctr"/>
        <c:lblOffset val="100"/>
      </c:catAx>
      <c:valAx>
        <c:axId val="90631552"/>
        <c:scaling>
          <c:orientation val="minMax"/>
          <c:max val="0.30000000000000032"/>
        </c:scaling>
        <c:delete val="1"/>
        <c:axPos val="l"/>
        <c:numFmt formatCode="0.0%" sourceLinked="0"/>
        <c:majorTickMark val="none"/>
        <c:tickLblPos val="none"/>
        <c:crossAx val="90630016"/>
        <c:crosses val="autoZero"/>
        <c:crossBetween val="between"/>
        <c:majorUnit val="0.05"/>
      </c:valAx>
    </c:plotArea>
    <c:plotVisOnly val="1"/>
  </c:chart>
  <c:spPr>
    <a:ln>
      <a:no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MX"/>
  <c:chart>
    <c:title>
      <c:tx>
        <c:rich>
          <a:bodyPr/>
          <a:lstStyle/>
          <a:p>
            <a:pPr>
              <a:defRPr sz="2400">
                <a:solidFill>
                  <a:schemeClr val="tx2"/>
                </a:solidFill>
              </a:defRPr>
            </a:pPr>
            <a:r>
              <a:rPr lang="es-MX" sz="2400" baseline="0">
                <a:solidFill>
                  <a:schemeClr val="tx2"/>
                </a:solidFill>
              </a:rPr>
              <a:t>UdeG: Cuerpos Académicos Consolidados</a:t>
            </a:r>
            <a:endParaRPr lang="es-MX" sz="2400">
              <a:solidFill>
                <a:schemeClr val="tx2"/>
              </a:solidFill>
            </a:endParaRPr>
          </a:p>
        </c:rich>
      </c:tx>
      <c:layout/>
    </c:title>
    <c:plotArea>
      <c:layout>
        <c:manualLayout>
          <c:layoutTarget val="inner"/>
          <c:xMode val="edge"/>
          <c:yMode val="edge"/>
          <c:x val="5.2877172136474609E-2"/>
          <c:y val="3.589351534780244E-2"/>
          <c:w val="0.93648277443602557"/>
          <c:h val="0.86048195222175894"/>
        </c:manualLayout>
      </c:layout>
      <c:barChart>
        <c:barDir val="col"/>
        <c:grouping val="clustered"/>
        <c:ser>
          <c:idx val="0"/>
          <c:order val="0"/>
          <c:tx>
            <c:strRef>
              <c:f>Hoja1!$A$16</c:f>
              <c:strCache>
                <c:ptCount val="1"/>
                <c:pt idx="0">
                  <c:v>CAC</c:v>
                </c:pt>
              </c:strCache>
            </c:strRef>
          </c:tx>
          <c:dLbls>
            <c:txPr>
              <a:bodyPr/>
              <a:lstStyle/>
              <a:p>
                <a:pPr>
                  <a:defRPr sz="1400"/>
                </a:pPr>
                <a:endParaRPr lang="es-MX"/>
              </a:p>
            </c:txPr>
            <c:showVal val="1"/>
          </c:dLbls>
          <c:cat>
            <c:numRef>
              <c:f>Hoja1!$I$1:$Q$1</c:f>
              <c:numCache>
                <c:formatCode>General</c:formatCode>
                <c:ptCount val="9"/>
                <c:pt idx="0">
                  <c:v>2002</c:v>
                </c:pt>
                <c:pt idx="1">
                  <c:v>2003</c:v>
                </c:pt>
                <c:pt idx="2">
                  <c:v>2004</c:v>
                </c:pt>
                <c:pt idx="3">
                  <c:v>2005</c:v>
                </c:pt>
                <c:pt idx="4">
                  <c:v>2006</c:v>
                </c:pt>
                <c:pt idx="5">
                  <c:v>2007</c:v>
                </c:pt>
                <c:pt idx="6">
                  <c:v>2008</c:v>
                </c:pt>
                <c:pt idx="7">
                  <c:v>2009</c:v>
                </c:pt>
                <c:pt idx="8">
                  <c:v>2010</c:v>
                </c:pt>
              </c:numCache>
            </c:numRef>
          </c:cat>
          <c:val>
            <c:numRef>
              <c:f>Hoja1!$I$16:$Q$16</c:f>
              <c:numCache>
                <c:formatCode>#,##0</c:formatCode>
                <c:ptCount val="9"/>
                <c:pt idx="0">
                  <c:v>1</c:v>
                </c:pt>
                <c:pt idx="1">
                  <c:v>1</c:v>
                </c:pt>
                <c:pt idx="2">
                  <c:v>3</c:v>
                </c:pt>
                <c:pt idx="3">
                  <c:v>12</c:v>
                </c:pt>
                <c:pt idx="4">
                  <c:v>27</c:v>
                </c:pt>
                <c:pt idx="5">
                  <c:v>34</c:v>
                </c:pt>
                <c:pt idx="6">
                  <c:v>46</c:v>
                </c:pt>
                <c:pt idx="7">
                  <c:v>46</c:v>
                </c:pt>
                <c:pt idx="8">
                  <c:v>55</c:v>
                </c:pt>
              </c:numCache>
            </c:numRef>
          </c:val>
        </c:ser>
        <c:gapWidth val="60"/>
        <c:axId val="90673536"/>
        <c:axId val="90675072"/>
      </c:barChart>
      <c:catAx>
        <c:axId val="90673536"/>
        <c:scaling>
          <c:orientation val="minMax"/>
        </c:scaling>
        <c:axPos val="b"/>
        <c:numFmt formatCode="General" sourceLinked="1"/>
        <c:majorTickMark val="none"/>
        <c:tickLblPos val="nextTo"/>
        <c:txPr>
          <a:bodyPr/>
          <a:lstStyle/>
          <a:p>
            <a:pPr>
              <a:defRPr sz="1400"/>
            </a:pPr>
            <a:endParaRPr lang="es-MX"/>
          </a:p>
        </c:txPr>
        <c:crossAx val="90675072"/>
        <c:crosses val="autoZero"/>
        <c:auto val="1"/>
        <c:lblAlgn val="ctr"/>
        <c:lblOffset val="100"/>
      </c:catAx>
      <c:valAx>
        <c:axId val="90675072"/>
        <c:scaling>
          <c:orientation val="minMax"/>
        </c:scaling>
        <c:delete val="1"/>
        <c:axPos val="l"/>
        <c:numFmt formatCode="#,##0" sourceLinked="1"/>
        <c:majorTickMark val="none"/>
        <c:tickLblPos val="none"/>
        <c:crossAx val="90673536"/>
        <c:crosses val="autoZero"/>
        <c:crossBetween val="between"/>
      </c:valAx>
    </c:plotArea>
    <c:plotVisOnly val="1"/>
  </c:chart>
  <c:spPr>
    <a:ln>
      <a:no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MX"/>
  <c:style val="3"/>
  <c:chart>
    <c:autoTitleDeleted val="1"/>
    <c:view3D>
      <c:rotX val="0"/>
      <c:rotY val="0"/>
      <c:perspective val="0"/>
    </c:view3D>
    <c:plotArea>
      <c:layout>
        <c:manualLayout>
          <c:layoutTarget val="inner"/>
          <c:xMode val="edge"/>
          <c:yMode val="edge"/>
          <c:x val="5.2225718881476917E-2"/>
          <c:y val="2.9859903048747052E-2"/>
          <c:w val="0.93090417489844135"/>
          <c:h val="0.70373544992891079"/>
        </c:manualLayout>
      </c:layout>
      <c:bar3DChart>
        <c:barDir val="col"/>
        <c:grouping val="stacked"/>
        <c:ser>
          <c:idx val="0"/>
          <c:order val="0"/>
          <c:tx>
            <c:strRef>
              <c:f>Hoja1!$A$4</c:f>
              <c:strCache>
                <c:ptCount val="1"/>
                <c:pt idx="0">
                  <c:v>Matrícula nivel superior</c:v>
                </c:pt>
              </c:strCache>
            </c:strRef>
          </c:tx>
          <c:dLbls>
            <c:txPr>
              <a:bodyPr rot="-5400000" vert="horz"/>
              <a:lstStyle/>
              <a:p>
                <a:pPr>
                  <a:defRPr/>
                </a:pPr>
                <a:endParaRPr lang="es-MX"/>
              </a:p>
            </c:txPr>
            <c:showVal val="1"/>
          </c:dLbls>
          <c:cat>
            <c:strRef>
              <c:f>Hoja1!$C$2:$P$2</c:f>
              <c:strCache>
                <c:ptCount val="14"/>
                <c:pt idx="0">
                  <c:v>1996-1997</c:v>
                </c:pt>
                <c:pt idx="1">
                  <c:v>1997-1998</c:v>
                </c:pt>
                <c:pt idx="2">
                  <c:v>1998-1999</c:v>
                </c:pt>
                <c:pt idx="3">
                  <c:v>1999-2000</c:v>
                </c:pt>
                <c:pt idx="4">
                  <c:v>2000-2001</c:v>
                </c:pt>
                <c:pt idx="5">
                  <c:v>2001-2002</c:v>
                </c:pt>
                <c:pt idx="6">
                  <c:v>2002-2003</c:v>
                </c:pt>
                <c:pt idx="7">
                  <c:v>2003-2004</c:v>
                </c:pt>
                <c:pt idx="8">
                  <c:v>2004-2005</c:v>
                </c:pt>
                <c:pt idx="9">
                  <c:v>2005-2006</c:v>
                </c:pt>
                <c:pt idx="10">
                  <c:v>2006-2007</c:v>
                </c:pt>
                <c:pt idx="11">
                  <c:v>2007-2008</c:v>
                </c:pt>
                <c:pt idx="12">
                  <c:v>2008-2009</c:v>
                </c:pt>
                <c:pt idx="13">
                  <c:v>2009-2010</c:v>
                </c:pt>
              </c:strCache>
            </c:strRef>
          </c:cat>
          <c:val>
            <c:numRef>
              <c:f>Hoja1!$C$4:$P$4</c:f>
              <c:numCache>
                <c:formatCode>_-* #,##0_-;\-* #,##0_-;_-* "-"??_-;_-@_-</c:formatCode>
                <c:ptCount val="14"/>
                <c:pt idx="0">
                  <c:v>49878</c:v>
                </c:pt>
                <c:pt idx="1">
                  <c:v>55912</c:v>
                </c:pt>
                <c:pt idx="2">
                  <c:v>55822</c:v>
                </c:pt>
                <c:pt idx="3">
                  <c:v>57733</c:v>
                </c:pt>
                <c:pt idx="4">
                  <c:v>66412</c:v>
                </c:pt>
                <c:pt idx="5" formatCode="#,##0">
                  <c:v>74151</c:v>
                </c:pt>
                <c:pt idx="6" formatCode="#,##0">
                  <c:v>75118</c:v>
                </c:pt>
                <c:pt idx="7" formatCode="#,##0">
                  <c:v>75332</c:v>
                </c:pt>
                <c:pt idx="8" formatCode="#,##0">
                  <c:v>75104</c:v>
                </c:pt>
                <c:pt idx="9" formatCode="#,##0">
                  <c:v>71286</c:v>
                </c:pt>
                <c:pt idx="10" formatCode="#,##0">
                  <c:v>74265</c:v>
                </c:pt>
                <c:pt idx="11" formatCode="#,##0">
                  <c:v>77316</c:v>
                </c:pt>
                <c:pt idx="12" formatCode="#,##0">
                  <c:v>82543</c:v>
                </c:pt>
                <c:pt idx="13" formatCode="#,##0">
                  <c:v>86792</c:v>
                </c:pt>
              </c:numCache>
            </c:numRef>
          </c:val>
        </c:ser>
        <c:ser>
          <c:idx val="1"/>
          <c:order val="1"/>
          <c:tx>
            <c:strRef>
              <c:f>Hoja1!$A$5</c:f>
              <c:strCache>
                <c:ptCount val="1"/>
                <c:pt idx="0">
                  <c:v>Matrícula nivel medio superior</c:v>
                </c:pt>
              </c:strCache>
            </c:strRef>
          </c:tx>
          <c:dLbls>
            <c:txPr>
              <a:bodyPr rot="-5400000" vert="horz"/>
              <a:lstStyle/>
              <a:p>
                <a:pPr>
                  <a:defRPr/>
                </a:pPr>
                <a:endParaRPr lang="es-MX"/>
              </a:p>
            </c:txPr>
            <c:showVal val="1"/>
          </c:dLbls>
          <c:cat>
            <c:strRef>
              <c:f>Hoja1!$C$2:$P$2</c:f>
              <c:strCache>
                <c:ptCount val="14"/>
                <c:pt idx="0">
                  <c:v>1996-1997</c:v>
                </c:pt>
                <c:pt idx="1">
                  <c:v>1997-1998</c:v>
                </c:pt>
                <c:pt idx="2">
                  <c:v>1998-1999</c:v>
                </c:pt>
                <c:pt idx="3">
                  <c:v>1999-2000</c:v>
                </c:pt>
                <c:pt idx="4">
                  <c:v>2000-2001</c:v>
                </c:pt>
                <c:pt idx="5">
                  <c:v>2001-2002</c:v>
                </c:pt>
                <c:pt idx="6">
                  <c:v>2002-2003</c:v>
                </c:pt>
                <c:pt idx="7">
                  <c:v>2003-2004</c:v>
                </c:pt>
                <c:pt idx="8">
                  <c:v>2004-2005</c:v>
                </c:pt>
                <c:pt idx="9">
                  <c:v>2005-2006</c:v>
                </c:pt>
                <c:pt idx="10">
                  <c:v>2006-2007</c:v>
                </c:pt>
                <c:pt idx="11">
                  <c:v>2007-2008</c:v>
                </c:pt>
                <c:pt idx="12">
                  <c:v>2008-2009</c:v>
                </c:pt>
                <c:pt idx="13">
                  <c:v>2009-2010</c:v>
                </c:pt>
              </c:strCache>
            </c:strRef>
          </c:cat>
          <c:val>
            <c:numRef>
              <c:f>Hoja1!$C$5:$P$5</c:f>
              <c:numCache>
                <c:formatCode>_-* #,##0_-;\-* #,##0_-;_-* "-"??_-;_-@_-</c:formatCode>
                <c:ptCount val="14"/>
                <c:pt idx="0">
                  <c:v>98200</c:v>
                </c:pt>
                <c:pt idx="1">
                  <c:v>100493</c:v>
                </c:pt>
                <c:pt idx="2">
                  <c:v>105253</c:v>
                </c:pt>
                <c:pt idx="3">
                  <c:v>107539</c:v>
                </c:pt>
                <c:pt idx="4">
                  <c:v>111642</c:v>
                </c:pt>
                <c:pt idx="5" formatCode="#,##0">
                  <c:v>106625</c:v>
                </c:pt>
                <c:pt idx="6" formatCode="#,##0">
                  <c:v>105947</c:v>
                </c:pt>
                <c:pt idx="7" formatCode="#,##0">
                  <c:v>105883</c:v>
                </c:pt>
                <c:pt idx="8" formatCode="#,##0">
                  <c:v>106529</c:v>
                </c:pt>
                <c:pt idx="9" formatCode="#,##0">
                  <c:v>112063</c:v>
                </c:pt>
                <c:pt idx="10" formatCode="#,##0">
                  <c:v>113205</c:v>
                </c:pt>
                <c:pt idx="11" formatCode="#,##0">
                  <c:v>117800</c:v>
                </c:pt>
                <c:pt idx="12" formatCode="#,##0">
                  <c:v>122964</c:v>
                </c:pt>
                <c:pt idx="13" formatCode="#,##0">
                  <c:v>122674</c:v>
                </c:pt>
              </c:numCache>
            </c:numRef>
          </c:val>
        </c:ser>
        <c:gapWidth val="55"/>
        <c:shape val="cylinder"/>
        <c:axId val="90800128"/>
        <c:axId val="90801664"/>
        <c:axId val="0"/>
      </c:bar3DChart>
      <c:catAx>
        <c:axId val="90800128"/>
        <c:scaling>
          <c:orientation val="minMax"/>
        </c:scaling>
        <c:axPos val="b"/>
        <c:numFmt formatCode="General" sourceLinked="1"/>
        <c:majorTickMark val="none"/>
        <c:tickLblPos val="nextTo"/>
        <c:txPr>
          <a:bodyPr rot="-5400000" vert="horz"/>
          <a:lstStyle/>
          <a:p>
            <a:pPr>
              <a:defRPr/>
            </a:pPr>
            <a:endParaRPr lang="es-MX"/>
          </a:p>
        </c:txPr>
        <c:crossAx val="90801664"/>
        <c:crossesAt val="0"/>
        <c:auto val="1"/>
        <c:lblAlgn val="ctr"/>
        <c:lblOffset val="100"/>
      </c:catAx>
      <c:valAx>
        <c:axId val="90801664"/>
        <c:scaling>
          <c:orientation val="minMax"/>
          <c:max val="220000"/>
          <c:min val="0"/>
        </c:scaling>
        <c:delete val="1"/>
        <c:axPos val="l"/>
        <c:numFmt formatCode="#,##0" sourceLinked="0"/>
        <c:majorTickMark val="none"/>
        <c:tickLblPos val="none"/>
        <c:crossAx val="90800128"/>
        <c:crosses val="autoZero"/>
        <c:crossBetween val="between"/>
        <c:majorUnit val="40000"/>
        <c:minorUnit val="4.0000000000000084E-2"/>
      </c:valAx>
    </c:plotArea>
    <c:legend>
      <c:legendPos val="b"/>
      <c:layout/>
    </c:legend>
    <c:plotVisOnly val="1"/>
  </c:chart>
  <c:txPr>
    <a:bodyPr/>
    <a:lstStyle/>
    <a:p>
      <a:pPr>
        <a:defRPr sz="1400">
          <a:latin typeface="Arial Narrow" pitchFamily="34" charset="0"/>
        </a:defRPr>
      </a:pPr>
      <a:endParaRPr lang="es-MX"/>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MX"/>
  <c:chart>
    <c:title>
      <c:tx>
        <c:rich>
          <a:bodyPr/>
          <a:lstStyle/>
          <a:p>
            <a:pPr>
              <a:defRPr sz="2800">
                <a:solidFill>
                  <a:schemeClr val="tx2"/>
                </a:solidFill>
              </a:defRPr>
            </a:pPr>
            <a:r>
              <a:rPr lang="es-MX" sz="2800" baseline="0" dirty="0" err="1">
                <a:solidFill>
                  <a:schemeClr val="tx2"/>
                </a:solidFill>
              </a:rPr>
              <a:t>UdeG</a:t>
            </a:r>
            <a:r>
              <a:rPr lang="es-MX" sz="2800" baseline="0" dirty="0">
                <a:solidFill>
                  <a:schemeClr val="tx2"/>
                </a:solidFill>
              </a:rPr>
              <a:t>: % de PE de TSU y LIC Acreditados</a:t>
            </a:r>
            <a:endParaRPr lang="es-MX" sz="2800" dirty="0">
              <a:solidFill>
                <a:schemeClr val="tx2"/>
              </a:solidFill>
            </a:endParaRPr>
          </a:p>
        </c:rich>
      </c:tx>
      <c:layout>
        <c:manualLayout>
          <c:xMode val="edge"/>
          <c:yMode val="edge"/>
          <c:x val="0.19920590939242644"/>
          <c:y val="2.7133737277055228E-2"/>
        </c:manualLayout>
      </c:layout>
    </c:title>
    <c:plotArea>
      <c:layout>
        <c:manualLayout>
          <c:layoutTarget val="inner"/>
          <c:xMode val="edge"/>
          <c:yMode val="edge"/>
          <c:x val="2.5540401977123556E-2"/>
          <c:y val="0.13102194485513041"/>
          <c:w val="0.95758948976556757"/>
          <c:h val="0.7776879848108047"/>
        </c:manualLayout>
      </c:layout>
      <c:barChart>
        <c:barDir val="col"/>
        <c:grouping val="clustered"/>
        <c:ser>
          <c:idx val="0"/>
          <c:order val="0"/>
          <c:tx>
            <c:strRef>
              <c:f>Hoja1!$A$31</c:f>
              <c:strCache>
                <c:ptCount val="1"/>
                <c:pt idx="0">
                  <c:v>% de PE de TSU y LIC Acreditados del total evaluable</c:v>
                </c:pt>
              </c:strCache>
            </c:strRef>
          </c:tx>
          <c:dLbls>
            <c:txPr>
              <a:bodyPr/>
              <a:lstStyle/>
              <a:p>
                <a:pPr>
                  <a:defRPr sz="1600"/>
                </a:pPr>
                <a:endParaRPr lang="es-MX"/>
              </a:p>
            </c:txPr>
            <c:showVal val="1"/>
          </c:dLbls>
          <c:cat>
            <c:numRef>
              <c:f>Hoja1!$I$1:$Q$1</c:f>
              <c:numCache>
                <c:formatCode>General</c:formatCode>
                <c:ptCount val="9"/>
                <c:pt idx="0">
                  <c:v>2002</c:v>
                </c:pt>
                <c:pt idx="1">
                  <c:v>2003</c:v>
                </c:pt>
                <c:pt idx="2">
                  <c:v>2004</c:v>
                </c:pt>
                <c:pt idx="3">
                  <c:v>2005</c:v>
                </c:pt>
                <c:pt idx="4">
                  <c:v>2006</c:v>
                </c:pt>
                <c:pt idx="5">
                  <c:v>2007</c:v>
                </c:pt>
                <c:pt idx="6">
                  <c:v>2008</c:v>
                </c:pt>
                <c:pt idx="7">
                  <c:v>2009</c:v>
                </c:pt>
                <c:pt idx="8">
                  <c:v>2010</c:v>
                </c:pt>
              </c:numCache>
            </c:numRef>
          </c:cat>
          <c:val>
            <c:numRef>
              <c:f>Hoja1!$I$31:$Q$31</c:f>
              <c:numCache>
                <c:formatCode>0.00%</c:formatCode>
                <c:ptCount val="9"/>
                <c:pt idx="0">
                  <c:v>2.8301886792452827E-2</c:v>
                </c:pt>
                <c:pt idx="1">
                  <c:v>8.9108910891089743E-2</c:v>
                </c:pt>
                <c:pt idx="2">
                  <c:v>0.22772277227722773</c:v>
                </c:pt>
                <c:pt idx="3">
                  <c:v>0.24460431654676468</c:v>
                </c:pt>
                <c:pt idx="4">
                  <c:v>0.45454545454545453</c:v>
                </c:pt>
                <c:pt idx="5">
                  <c:v>0.59842519685039353</c:v>
                </c:pt>
                <c:pt idx="6">
                  <c:v>0.58394160583941601</c:v>
                </c:pt>
                <c:pt idx="7">
                  <c:v>0.57857142857142863</c:v>
                </c:pt>
                <c:pt idx="8">
                  <c:v>0.58666666666666656</c:v>
                </c:pt>
              </c:numCache>
            </c:numRef>
          </c:val>
        </c:ser>
        <c:gapWidth val="60"/>
        <c:axId val="90882432"/>
        <c:axId val="90885120"/>
      </c:barChart>
      <c:catAx>
        <c:axId val="90882432"/>
        <c:scaling>
          <c:orientation val="minMax"/>
        </c:scaling>
        <c:axPos val="b"/>
        <c:numFmt formatCode="General" sourceLinked="1"/>
        <c:majorTickMark val="none"/>
        <c:tickLblPos val="nextTo"/>
        <c:txPr>
          <a:bodyPr/>
          <a:lstStyle/>
          <a:p>
            <a:pPr>
              <a:defRPr sz="1600"/>
            </a:pPr>
            <a:endParaRPr lang="es-MX"/>
          </a:p>
        </c:txPr>
        <c:crossAx val="90885120"/>
        <c:crosses val="autoZero"/>
        <c:auto val="1"/>
        <c:lblAlgn val="ctr"/>
        <c:lblOffset val="100"/>
      </c:catAx>
      <c:valAx>
        <c:axId val="90885120"/>
        <c:scaling>
          <c:orientation val="minMax"/>
        </c:scaling>
        <c:delete val="1"/>
        <c:axPos val="l"/>
        <c:numFmt formatCode="0.0%" sourceLinked="0"/>
        <c:majorTickMark val="none"/>
        <c:tickLblPos val="none"/>
        <c:crossAx val="90882432"/>
        <c:crosses val="autoZero"/>
        <c:crossBetween val="between"/>
      </c:valAx>
    </c:plotArea>
    <c:plotVisOnly val="1"/>
  </c:chart>
  <c:spPr>
    <a:ln>
      <a:noFill/>
    </a:ln>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s-MX"/>
  <c:chart>
    <c:title>
      <c:tx>
        <c:rich>
          <a:bodyPr/>
          <a:lstStyle/>
          <a:p>
            <a:pPr>
              <a:defRPr sz="2400">
                <a:solidFill>
                  <a:schemeClr val="tx2"/>
                </a:solidFill>
              </a:defRPr>
            </a:pPr>
            <a:r>
              <a:rPr lang="es-MX" sz="2400" baseline="0" dirty="0">
                <a:solidFill>
                  <a:schemeClr val="tx2"/>
                </a:solidFill>
              </a:rPr>
              <a:t>UdeG: </a:t>
            </a:r>
            <a:r>
              <a:rPr lang="es-MX" sz="2400" baseline="0" dirty="0" smtClean="0">
                <a:solidFill>
                  <a:schemeClr val="tx2"/>
                </a:solidFill>
              </a:rPr>
              <a:t>% de matrícula en PE de pregrado evaluables y de calidad</a:t>
            </a:r>
            <a:endParaRPr lang="es-MX" sz="2400" dirty="0">
              <a:solidFill>
                <a:schemeClr val="tx2"/>
              </a:solidFill>
            </a:endParaRPr>
          </a:p>
        </c:rich>
      </c:tx>
      <c:layout/>
    </c:title>
    <c:plotArea>
      <c:layout>
        <c:manualLayout>
          <c:layoutTarget val="inner"/>
          <c:xMode val="edge"/>
          <c:yMode val="edge"/>
          <c:x val="2.5833935118320443E-2"/>
          <c:y val="7.6571052295070746E-2"/>
          <c:w val="0.97416600397226438"/>
          <c:h val="0.7622059608552979"/>
        </c:manualLayout>
      </c:layout>
      <c:barChart>
        <c:barDir val="col"/>
        <c:grouping val="clustered"/>
        <c:ser>
          <c:idx val="0"/>
          <c:order val="0"/>
          <c:tx>
            <c:strRef>
              <c:f>Hoja1!$A$6</c:f>
              <c:strCache>
                <c:ptCount val="1"/>
                <c:pt idx="0">
                  <c:v>% de matrícula atendida en PE de Pregrado de Calidad</c:v>
                </c:pt>
              </c:strCache>
            </c:strRef>
          </c:tx>
          <c:dLbls>
            <c:dLbl>
              <c:idx val="8"/>
              <c:layout>
                <c:manualLayout>
                  <c:x val="0"/>
                  <c:y val="8.948545861297539E-3"/>
                </c:manualLayout>
              </c:layout>
              <c:showVal val="1"/>
            </c:dLbl>
            <c:dLbl>
              <c:idx val="9"/>
              <c:layout>
                <c:manualLayout>
                  <c:x val="-4.6412971658119492E-3"/>
                  <c:y val="0.12044732157131589"/>
                </c:manualLayout>
              </c:layout>
              <c:spPr/>
              <c:txPr>
                <a:bodyPr rot="-5400000" vert="horz"/>
                <a:lstStyle/>
                <a:p>
                  <a:pPr>
                    <a:defRPr sz="1400" b="1">
                      <a:solidFill>
                        <a:schemeClr val="bg1"/>
                      </a:solidFill>
                    </a:defRPr>
                  </a:pPr>
                  <a:endParaRPr lang="es-MX"/>
                </a:p>
              </c:txPr>
              <c:showVal val="1"/>
            </c:dLbl>
            <c:txPr>
              <a:bodyPr/>
              <a:lstStyle/>
              <a:p>
                <a:pPr>
                  <a:defRPr sz="1400"/>
                </a:pPr>
                <a:endParaRPr lang="es-MX"/>
              </a:p>
            </c:txPr>
            <c:showVal val="1"/>
          </c:dLbls>
          <c:cat>
            <c:numRef>
              <c:f>Hoja1!$H$1:$Q$1</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Hoja1!$H$6:$Q$6</c:f>
              <c:numCache>
                <c:formatCode>0.00%</c:formatCode>
                <c:ptCount val="10"/>
                <c:pt idx="0">
                  <c:v>0.12899338812334149</c:v>
                </c:pt>
                <c:pt idx="1">
                  <c:v>0.32477650465877883</c:v>
                </c:pt>
                <c:pt idx="2">
                  <c:v>0.33047907904218193</c:v>
                </c:pt>
                <c:pt idx="3">
                  <c:v>0.64541086016338911</c:v>
                </c:pt>
                <c:pt idx="4">
                  <c:v>0.77549427265052617</c:v>
                </c:pt>
                <c:pt idx="5">
                  <c:v>0.86763841542260278</c:v>
                </c:pt>
                <c:pt idx="6">
                  <c:v>0.91149208903961332</c:v>
                </c:pt>
                <c:pt idx="7">
                  <c:v>0.89815798551223625</c:v>
                </c:pt>
                <c:pt idx="8">
                  <c:v>0.90932475884244357</c:v>
                </c:pt>
                <c:pt idx="9">
                  <c:v>0.9102155354131537</c:v>
                </c:pt>
              </c:numCache>
            </c:numRef>
          </c:val>
        </c:ser>
        <c:gapWidth val="47"/>
        <c:axId val="90923776"/>
        <c:axId val="90925312"/>
      </c:barChart>
      <c:catAx>
        <c:axId val="90923776"/>
        <c:scaling>
          <c:orientation val="minMax"/>
        </c:scaling>
        <c:axPos val="b"/>
        <c:numFmt formatCode="General" sourceLinked="1"/>
        <c:majorTickMark val="none"/>
        <c:tickLblPos val="nextTo"/>
        <c:txPr>
          <a:bodyPr/>
          <a:lstStyle/>
          <a:p>
            <a:pPr>
              <a:defRPr sz="1400"/>
            </a:pPr>
            <a:endParaRPr lang="es-MX"/>
          </a:p>
        </c:txPr>
        <c:crossAx val="90925312"/>
        <c:crosses val="autoZero"/>
        <c:auto val="1"/>
        <c:lblAlgn val="ctr"/>
        <c:lblOffset val="100"/>
      </c:catAx>
      <c:valAx>
        <c:axId val="90925312"/>
        <c:scaling>
          <c:orientation val="minMax"/>
          <c:max val="1.2"/>
        </c:scaling>
        <c:delete val="1"/>
        <c:axPos val="l"/>
        <c:numFmt formatCode="0.0%" sourceLinked="0"/>
        <c:majorTickMark val="none"/>
        <c:tickLblPos val="none"/>
        <c:crossAx val="90923776"/>
        <c:crosses val="autoZero"/>
        <c:crossBetween val="between"/>
        <c:majorUnit val="0.2"/>
      </c:valAx>
    </c:plotArea>
    <c:plotVisOnly val="1"/>
  </c:chart>
  <c:spPr>
    <a:ln>
      <a:noFill/>
    </a:ln>
  </c:sp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s-MX"/>
  <c:chart>
    <c:title>
      <c:tx>
        <c:rich>
          <a:bodyPr/>
          <a:lstStyle/>
          <a:p>
            <a:pPr>
              <a:defRPr sz="2400">
                <a:solidFill>
                  <a:schemeClr val="tx2"/>
                </a:solidFill>
              </a:defRPr>
            </a:pPr>
            <a:r>
              <a:rPr lang="es-MX" sz="2400" baseline="0" dirty="0">
                <a:solidFill>
                  <a:schemeClr val="tx2"/>
                </a:solidFill>
              </a:rPr>
              <a:t>UdeG: </a:t>
            </a:r>
            <a:r>
              <a:rPr lang="es-MX" sz="2400" baseline="0" dirty="0" smtClean="0">
                <a:solidFill>
                  <a:schemeClr val="tx2"/>
                </a:solidFill>
              </a:rPr>
              <a:t>Número de PE de Pregrado de Calidad</a:t>
            </a:r>
            <a:endParaRPr lang="es-MX" sz="2400" dirty="0">
              <a:solidFill>
                <a:schemeClr val="tx2"/>
              </a:solidFill>
            </a:endParaRPr>
          </a:p>
        </c:rich>
      </c:tx>
      <c:layout/>
    </c:title>
    <c:plotArea>
      <c:layout>
        <c:manualLayout>
          <c:layoutTarget val="inner"/>
          <c:xMode val="edge"/>
          <c:yMode val="edge"/>
          <c:x val="5.4422696995020947E-2"/>
          <c:y val="9.0502308686568708E-2"/>
          <c:w val="0.9287071967849001"/>
          <c:h val="0.70198230006963958"/>
        </c:manualLayout>
      </c:layout>
      <c:barChart>
        <c:barDir val="col"/>
        <c:grouping val="clustered"/>
        <c:ser>
          <c:idx val="0"/>
          <c:order val="0"/>
          <c:tx>
            <c:strRef>
              <c:f>Hoja1!$A$9</c:f>
              <c:strCache>
                <c:ptCount val="1"/>
                <c:pt idx="0">
                  <c:v>PE de Pregrado de calidad</c:v>
                </c:pt>
              </c:strCache>
            </c:strRef>
          </c:tx>
          <c:dLbls>
            <c:txPr>
              <a:bodyPr/>
              <a:lstStyle/>
              <a:p>
                <a:pPr>
                  <a:defRPr sz="1400"/>
                </a:pPr>
                <a:endParaRPr lang="es-MX"/>
              </a:p>
            </c:txPr>
            <c:showVal val="1"/>
          </c:dLbls>
          <c:cat>
            <c:numRef>
              <c:f>Hoja1!$H$1:$Q$1</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Hoja1!$H$9:$Q$9</c:f>
              <c:numCache>
                <c:formatCode>#,##0</c:formatCode>
                <c:ptCount val="10"/>
                <c:pt idx="0">
                  <c:v>9</c:v>
                </c:pt>
                <c:pt idx="1">
                  <c:v>23</c:v>
                </c:pt>
                <c:pt idx="2">
                  <c:v>18</c:v>
                </c:pt>
                <c:pt idx="3">
                  <c:v>48</c:v>
                </c:pt>
                <c:pt idx="4">
                  <c:v>64</c:v>
                </c:pt>
                <c:pt idx="5">
                  <c:v>83</c:v>
                </c:pt>
                <c:pt idx="6">
                  <c:v>100</c:v>
                </c:pt>
                <c:pt idx="7">
                  <c:v>113</c:v>
                </c:pt>
                <c:pt idx="8">
                  <c:v>114</c:v>
                </c:pt>
                <c:pt idx="9">
                  <c:v>124</c:v>
                </c:pt>
              </c:numCache>
            </c:numRef>
          </c:val>
        </c:ser>
        <c:gapWidth val="60"/>
        <c:axId val="90957696"/>
        <c:axId val="90959232"/>
      </c:barChart>
      <c:catAx>
        <c:axId val="90957696"/>
        <c:scaling>
          <c:orientation val="minMax"/>
        </c:scaling>
        <c:axPos val="b"/>
        <c:numFmt formatCode="General" sourceLinked="1"/>
        <c:majorTickMark val="none"/>
        <c:tickLblPos val="nextTo"/>
        <c:txPr>
          <a:bodyPr/>
          <a:lstStyle/>
          <a:p>
            <a:pPr>
              <a:defRPr sz="1400"/>
            </a:pPr>
            <a:endParaRPr lang="es-MX"/>
          </a:p>
        </c:txPr>
        <c:crossAx val="90959232"/>
        <c:crosses val="autoZero"/>
        <c:auto val="1"/>
        <c:lblAlgn val="ctr"/>
        <c:lblOffset val="100"/>
      </c:catAx>
      <c:valAx>
        <c:axId val="90959232"/>
        <c:scaling>
          <c:orientation val="minMax"/>
        </c:scaling>
        <c:delete val="1"/>
        <c:axPos val="l"/>
        <c:numFmt formatCode="#,##0" sourceLinked="1"/>
        <c:majorTickMark val="none"/>
        <c:tickLblPos val="none"/>
        <c:crossAx val="90957696"/>
        <c:crosses val="autoZero"/>
        <c:crossBetween val="between"/>
      </c:valAx>
    </c:plotArea>
    <c:plotVisOnly val="1"/>
  </c:chart>
  <c:spPr>
    <a:ln>
      <a:noFill/>
    </a:ln>
  </c:sp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s-MX"/>
  <c:chart>
    <c:title>
      <c:tx>
        <c:rich>
          <a:bodyPr/>
          <a:lstStyle/>
          <a:p>
            <a:pPr>
              <a:defRPr sz="2400">
                <a:solidFill>
                  <a:schemeClr val="tx2"/>
                </a:solidFill>
              </a:defRPr>
            </a:pPr>
            <a:r>
              <a:rPr lang="es-MX" sz="2400" baseline="0" dirty="0" err="1">
                <a:solidFill>
                  <a:schemeClr val="tx2"/>
                </a:solidFill>
              </a:rPr>
              <a:t>UdeG</a:t>
            </a:r>
            <a:r>
              <a:rPr lang="es-MX" sz="2400" baseline="0" dirty="0">
                <a:solidFill>
                  <a:schemeClr val="tx2"/>
                </a:solidFill>
              </a:rPr>
              <a:t>: % de PE de Pregrado de Calidad</a:t>
            </a:r>
            <a:endParaRPr lang="es-MX" sz="2400" dirty="0">
              <a:solidFill>
                <a:schemeClr val="tx2"/>
              </a:solidFill>
            </a:endParaRPr>
          </a:p>
        </c:rich>
      </c:tx>
      <c:layout/>
    </c:title>
    <c:plotArea>
      <c:layout>
        <c:manualLayout>
          <c:layoutTarget val="inner"/>
          <c:xMode val="edge"/>
          <c:yMode val="edge"/>
          <c:x val="3.4624840111177432E-2"/>
          <c:y val="6.2541323321798931E-2"/>
          <c:w val="0.96537515988882261"/>
          <c:h val="0.7622059608552979"/>
        </c:manualLayout>
      </c:layout>
      <c:barChart>
        <c:barDir val="col"/>
        <c:grouping val="clustered"/>
        <c:ser>
          <c:idx val="0"/>
          <c:order val="0"/>
          <c:tx>
            <c:strRef>
              <c:f>Hoja1!$A$10</c:f>
              <c:strCache>
                <c:ptCount val="1"/>
                <c:pt idx="0">
                  <c:v>% de PE de Pregrado de calidad</c:v>
                </c:pt>
              </c:strCache>
            </c:strRef>
          </c:tx>
          <c:dLbls>
            <c:dLbl>
              <c:idx val="8"/>
              <c:layout>
                <c:manualLayout>
                  <c:x val="0"/>
                  <c:y val="8.948545861297539E-3"/>
                </c:manualLayout>
              </c:layout>
              <c:showVal val="1"/>
            </c:dLbl>
            <c:dLbl>
              <c:idx val="9"/>
              <c:layout>
                <c:manualLayout>
                  <c:x val="-4.6823705920579954E-3"/>
                  <c:y val="0.12474901162743436"/>
                </c:manualLayout>
              </c:layout>
              <c:spPr/>
              <c:txPr>
                <a:bodyPr rot="-5400000" vert="horz"/>
                <a:lstStyle/>
                <a:p>
                  <a:pPr>
                    <a:defRPr sz="1400" b="1">
                      <a:solidFill>
                        <a:schemeClr val="bg1"/>
                      </a:solidFill>
                    </a:defRPr>
                  </a:pPr>
                  <a:endParaRPr lang="es-MX"/>
                </a:p>
              </c:txPr>
              <c:showVal val="1"/>
            </c:dLbl>
            <c:txPr>
              <a:bodyPr/>
              <a:lstStyle/>
              <a:p>
                <a:pPr>
                  <a:defRPr sz="1400"/>
                </a:pPr>
                <a:endParaRPr lang="es-MX"/>
              </a:p>
            </c:txPr>
            <c:showVal val="1"/>
          </c:dLbls>
          <c:cat>
            <c:numRef>
              <c:f>Hoja1!$H$1:$Q$1</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Hoja1!$H$10:$Q$10</c:f>
              <c:numCache>
                <c:formatCode>0.00%</c:formatCode>
                <c:ptCount val="10"/>
                <c:pt idx="0">
                  <c:v>0.1125</c:v>
                </c:pt>
                <c:pt idx="1">
                  <c:v>0.21698113207547462</c:v>
                </c:pt>
                <c:pt idx="2">
                  <c:v>0.17821782178218001</c:v>
                </c:pt>
                <c:pt idx="3">
                  <c:v>0.47524752475247528</c:v>
                </c:pt>
                <c:pt idx="4">
                  <c:v>0.46043165467625879</c:v>
                </c:pt>
                <c:pt idx="5">
                  <c:v>0.62878787878788456</c:v>
                </c:pt>
                <c:pt idx="6">
                  <c:v>0.78740157480314954</c:v>
                </c:pt>
                <c:pt idx="7">
                  <c:v>0.82481751824818295</c:v>
                </c:pt>
                <c:pt idx="8">
                  <c:v>0.81428571428571461</c:v>
                </c:pt>
                <c:pt idx="9">
                  <c:v>0.82666666666666666</c:v>
                </c:pt>
              </c:numCache>
            </c:numRef>
          </c:val>
        </c:ser>
        <c:gapWidth val="60"/>
        <c:axId val="90726400"/>
        <c:axId val="90727936"/>
      </c:barChart>
      <c:catAx>
        <c:axId val="90726400"/>
        <c:scaling>
          <c:orientation val="minMax"/>
        </c:scaling>
        <c:axPos val="b"/>
        <c:numFmt formatCode="General" sourceLinked="1"/>
        <c:majorTickMark val="none"/>
        <c:tickLblPos val="nextTo"/>
        <c:txPr>
          <a:bodyPr/>
          <a:lstStyle/>
          <a:p>
            <a:pPr>
              <a:defRPr sz="1400"/>
            </a:pPr>
            <a:endParaRPr lang="es-MX"/>
          </a:p>
        </c:txPr>
        <c:crossAx val="90727936"/>
        <c:crosses val="autoZero"/>
        <c:auto val="1"/>
        <c:lblAlgn val="ctr"/>
        <c:lblOffset val="100"/>
      </c:catAx>
      <c:valAx>
        <c:axId val="90727936"/>
        <c:scaling>
          <c:orientation val="minMax"/>
          <c:max val="1"/>
        </c:scaling>
        <c:delete val="1"/>
        <c:axPos val="l"/>
        <c:numFmt formatCode="0.0%" sourceLinked="0"/>
        <c:majorTickMark val="none"/>
        <c:tickLblPos val="none"/>
        <c:crossAx val="90726400"/>
        <c:crosses val="autoZero"/>
        <c:crossBetween val="between"/>
        <c:majorUnit val="0.2"/>
      </c:valAx>
    </c:plotArea>
    <c:plotVisOnly val="1"/>
  </c:chart>
  <c:spPr>
    <a:ln>
      <a:noFill/>
    </a:ln>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0.2559</cdr:x>
      <cdr:y>0.10646</cdr:y>
    </cdr:from>
    <cdr:to>
      <cdr:x>0.88495</cdr:x>
      <cdr:y>0.22831</cdr:y>
    </cdr:to>
    <cdr:sp macro="" textlink="">
      <cdr:nvSpPr>
        <cdr:cNvPr id="2" name="1 CuadroTexto"/>
        <cdr:cNvSpPr txBox="1"/>
      </cdr:nvSpPr>
      <cdr:spPr>
        <a:xfrm xmlns:a="http://schemas.openxmlformats.org/drawingml/2006/main">
          <a:off x="2219809" y="669979"/>
          <a:ext cx="5456695" cy="7668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MX" sz="110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0.8845</cdr:y>
    </cdr:from>
    <cdr:to>
      <cdr:x>1</cdr:x>
      <cdr:y>0.91371</cdr:y>
    </cdr:to>
    <cdr:sp macro="" textlink="">
      <cdr:nvSpPr>
        <cdr:cNvPr id="5" name="4 CuadroTexto"/>
        <cdr:cNvSpPr txBox="1"/>
      </cdr:nvSpPr>
      <cdr:spPr>
        <a:xfrm xmlns:a="http://schemas.openxmlformats.org/drawingml/2006/main">
          <a:off x="-13138" y="5570483"/>
          <a:ext cx="9157138" cy="1839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MX" sz="1100"/>
        </a:p>
      </cdr:txBody>
    </cdr:sp>
  </cdr:relSizeAnchor>
  <cdr:relSizeAnchor xmlns:cdr="http://schemas.openxmlformats.org/drawingml/2006/chartDrawing">
    <cdr:from>
      <cdr:x>0.08016</cdr:x>
      <cdr:y>0.0623</cdr:y>
    </cdr:from>
    <cdr:to>
      <cdr:x>0.7986</cdr:x>
      <cdr:y>0.20749</cdr:y>
    </cdr:to>
    <cdr:sp macro="" textlink="">
      <cdr:nvSpPr>
        <cdr:cNvPr id="7" name="6 CuadroTexto"/>
        <cdr:cNvSpPr txBox="1"/>
      </cdr:nvSpPr>
      <cdr:spPr>
        <a:xfrm xmlns:a="http://schemas.openxmlformats.org/drawingml/2006/main">
          <a:off x="696311" y="392373"/>
          <a:ext cx="6240518"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s-MX" sz="1100"/>
        </a:p>
      </cdr:txBody>
    </cdr:sp>
  </cdr:relSizeAnchor>
  <cdr:relSizeAnchor xmlns:cdr="http://schemas.openxmlformats.org/drawingml/2006/chartDrawing">
    <cdr:from>
      <cdr:x>0.84497</cdr:x>
      <cdr:y>0.00104</cdr:y>
    </cdr:from>
    <cdr:to>
      <cdr:x>1</cdr:x>
      <cdr:y>0.11453</cdr:y>
    </cdr:to>
    <cdr:sp macro="" textlink="">
      <cdr:nvSpPr>
        <cdr:cNvPr id="8" name="7 CuadroTexto"/>
        <cdr:cNvSpPr txBox="1"/>
      </cdr:nvSpPr>
      <cdr:spPr>
        <a:xfrm xmlns:a="http://schemas.openxmlformats.org/drawingml/2006/main">
          <a:off x="7339605" y="4829"/>
          <a:ext cx="1346626" cy="5270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MX" sz="1100" dirty="0">
              <a:solidFill>
                <a:schemeClr val="tx1">
                  <a:lumMod val="65000"/>
                  <a:lumOff val="35000"/>
                </a:schemeClr>
              </a:solidFill>
              <a:latin typeface="Trebuchet MS"/>
              <a:cs typeface="Trebuchet MS"/>
            </a:rPr>
            <a:t>+ Presupuesto</a:t>
          </a:r>
        </a:p>
        <a:p xmlns:a="http://schemas.openxmlformats.org/drawingml/2006/main">
          <a:r>
            <a:rPr lang="es-MX" sz="1100" dirty="0">
              <a:solidFill>
                <a:schemeClr val="tx1">
                  <a:lumMod val="65000"/>
                  <a:lumOff val="35000"/>
                </a:schemeClr>
              </a:solidFill>
              <a:latin typeface="Trebuchet MS"/>
              <a:cs typeface="Trebuchet MS"/>
            </a:rPr>
            <a:t>+</a:t>
          </a:r>
          <a:r>
            <a:rPr lang="es-MX" sz="1100" baseline="0" dirty="0">
              <a:solidFill>
                <a:schemeClr val="tx1">
                  <a:lumMod val="65000"/>
                  <a:lumOff val="35000"/>
                </a:schemeClr>
              </a:solidFill>
              <a:latin typeface="Trebuchet MS"/>
              <a:cs typeface="Trebuchet MS"/>
            </a:rPr>
            <a:t> Calidad</a:t>
          </a:r>
          <a:endParaRPr lang="es-MX" sz="1100" dirty="0">
            <a:solidFill>
              <a:schemeClr val="tx1">
                <a:lumMod val="65000"/>
                <a:lumOff val="35000"/>
              </a:schemeClr>
            </a:solidFill>
            <a:latin typeface="Trebuchet MS"/>
            <a:cs typeface="Trebuchet MS"/>
          </a:endParaRPr>
        </a:p>
      </cdr:txBody>
    </cdr:sp>
  </cdr:relSizeAnchor>
  <cdr:relSizeAnchor xmlns:cdr="http://schemas.openxmlformats.org/drawingml/2006/chartDrawing">
    <cdr:from>
      <cdr:x>0.84095</cdr:x>
      <cdr:y>0.69988</cdr:y>
    </cdr:from>
    <cdr:to>
      <cdr:x>0.99598</cdr:x>
      <cdr:y>0.77603</cdr:y>
    </cdr:to>
    <cdr:sp macro="" textlink="">
      <cdr:nvSpPr>
        <cdr:cNvPr id="9" name="1 CuadroTexto"/>
        <cdr:cNvSpPr txBox="1"/>
      </cdr:nvSpPr>
      <cdr:spPr>
        <a:xfrm xmlns:a="http://schemas.openxmlformats.org/drawingml/2006/main">
          <a:off x="7304689" y="4407775"/>
          <a:ext cx="1346638" cy="47953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s-MX" sz="1100">
              <a:solidFill>
                <a:schemeClr val="tx1">
                  <a:lumMod val="65000"/>
                  <a:lumOff val="35000"/>
                </a:schemeClr>
              </a:solidFill>
              <a:latin typeface="Trebuchet MS"/>
              <a:cs typeface="Trebuchet MS"/>
            </a:rPr>
            <a:t>- Presupuesto</a:t>
          </a:r>
        </a:p>
        <a:p xmlns:a="http://schemas.openxmlformats.org/drawingml/2006/main">
          <a:r>
            <a:rPr lang="es-MX" sz="1100">
              <a:solidFill>
                <a:schemeClr val="tx1">
                  <a:lumMod val="65000"/>
                  <a:lumOff val="35000"/>
                </a:schemeClr>
              </a:solidFill>
              <a:latin typeface="Trebuchet MS"/>
              <a:cs typeface="Trebuchet MS"/>
            </a:rPr>
            <a:t>+</a:t>
          </a:r>
          <a:r>
            <a:rPr lang="es-MX" sz="1100" baseline="0">
              <a:solidFill>
                <a:schemeClr val="tx1">
                  <a:lumMod val="65000"/>
                  <a:lumOff val="35000"/>
                </a:schemeClr>
              </a:solidFill>
              <a:latin typeface="Trebuchet MS"/>
              <a:cs typeface="Trebuchet MS"/>
            </a:rPr>
            <a:t> Calidad</a:t>
          </a:r>
          <a:endParaRPr lang="es-MX" sz="1100">
            <a:solidFill>
              <a:schemeClr val="tx1">
                <a:lumMod val="65000"/>
                <a:lumOff val="35000"/>
              </a:schemeClr>
            </a:solidFill>
            <a:latin typeface="Trebuchet MS"/>
            <a:cs typeface="Trebuchet MS"/>
          </a:endParaRPr>
        </a:p>
      </cdr:txBody>
    </cdr:sp>
  </cdr:relSizeAnchor>
  <cdr:relSizeAnchor xmlns:cdr="http://schemas.openxmlformats.org/drawingml/2006/chartDrawing">
    <cdr:from>
      <cdr:x>0.03403</cdr:x>
      <cdr:y>0.00313</cdr:y>
    </cdr:from>
    <cdr:to>
      <cdr:x>0.18906</cdr:x>
      <cdr:y>0.07927</cdr:y>
    </cdr:to>
    <cdr:sp macro="" textlink="">
      <cdr:nvSpPr>
        <cdr:cNvPr id="10" name="1 CuadroTexto"/>
        <cdr:cNvSpPr txBox="1"/>
      </cdr:nvSpPr>
      <cdr:spPr>
        <a:xfrm xmlns:a="http://schemas.openxmlformats.org/drawingml/2006/main">
          <a:off x="295603" y="19706"/>
          <a:ext cx="1346638" cy="47953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s-MX" sz="1100">
              <a:solidFill>
                <a:schemeClr val="tx1">
                  <a:lumMod val="65000"/>
                  <a:lumOff val="35000"/>
                </a:schemeClr>
              </a:solidFill>
              <a:latin typeface="Trebuchet MS"/>
              <a:cs typeface="Trebuchet MS"/>
            </a:rPr>
            <a:t>+ Presupuesto</a:t>
          </a:r>
        </a:p>
        <a:p xmlns:a="http://schemas.openxmlformats.org/drawingml/2006/main">
          <a:r>
            <a:rPr lang="es-MX" sz="1100" baseline="0">
              <a:solidFill>
                <a:schemeClr val="tx1">
                  <a:lumMod val="65000"/>
                  <a:lumOff val="35000"/>
                </a:schemeClr>
              </a:solidFill>
              <a:latin typeface="Trebuchet MS"/>
              <a:cs typeface="Trebuchet MS"/>
            </a:rPr>
            <a:t>- Calidad</a:t>
          </a:r>
          <a:endParaRPr lang="es-MX" sz="1100">
            <a:solidFill>
              <a:schemeClr val="tx1">
                <a:lumMod val="65000"/>
                <a:lumOff val="35000"/>
              </a:schemeClr>
            </a:solidFill>
            <a:latin typeface="Trebuchet MS"/>
            <a:cs typeface="Trebuchet MS"/>
          </a:endParaRPr>
        </a:p>
      </cdr:txBody>
    </cdr:sp>
  </cdr:relSizeAnchor>
  <cdr:relSizeAnchor xmlns:cdr="http://schemas.openxmlformats.org/drawingml/2006/chartDrawing">
    <cdr:from>
      <cdr:x>0.04386</cdr:x>
      <cdr:y>0.68632</cdr:y>
    </cdr:from>
    <cdr:to>
      <cdr:x>0.19889</cdr:x>
      <cdr:y>0.76247</cdr:y>
    </cdr:to>
    <cdr:sp macro="" textlink="">
      <cdr:nvSpPr>
        <cdr:cNvPr id="11" name="1 CuadroTexto"/>
        <cdr:cNvSpPr txBox="1"/>
      </cdr:nvSpPr>
      <cdr:spPr>
        <a:xfrm xmlns:a="http://schemas.openxmlformats.org/drawingml/2006/main">
          <a:off x="381000" y="4322379"/>
          <a:ext cx="1346638" cy="47953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s-MX" sz="1100">
              <a:solidFill>
                <a:schemeClr val="tx1">
                  <a:lumMod val="65000"/>
                  <a:lumOff val="35000"/>
                </a:schemeClr>
              </a:solidFill>
              <a:latin typeface="Trebuchet MS"/>
              <a:cs typeface="Trebuchet MS"/>
            </a:rPr>
            <a:t>- Presupuesto</a:t>
          </a:r>
        </a:p>
        <a:p xmlns:a="http://schemas.openxmlformats.org/drawingml/2006/main">
          <a:r>
            <a:rPr lang="es-MX" sz="1100" baseline="0">
              <a:solidFill>
                <a:schemeClr val="tx1">
                  <a:lumMod val="65000"/>
                  <a:lumOff val="35000"/>
                </a:schemeClr>
              </a:solidFill>
              <a:latin typeface="Trebuchet MS"/>
              <a:cs typeface="Trebuchet MS"/>
            </a:rPr>
            <a:t>- Calidad</a:t>
          </a:r>
          <a:endParaRPr lang="es-MX" sz="1100">
            <a:solidFill>
              <a:schemeClr val="tx1">
                <a:lumMod val="65000"/>
                <a:lumOff val="35000"/>
              </a:schemeClr>
            </a:solidFill>
            <a:latin typeface="Trebuchet MS"/>
            <a:cs typeface="Trebuchet MS"/>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0.00657</cdr:x>
      <cdr:y>0.3348</cdr:y>
    </cdr:from>
    <cdr:to>
      <cdr:x>0.04657</cdr:x>
      <cdr:y>0.59177</cdr:y>
    </cdr:to>
    <cdr:sp macro="" textlink="">
      <cdr:nvSpPr>
        <cdr:cNvPr id="3" name="1 CuadroTexto"/>
        <cdr:cNvSpPr txBox="1"/>
      </cdr:nvSpPr>
      <cdr:spPr>
        <a:xfrm xmlns:a="http://schemas.openxmlformats.org/drawingml/2006/main" rot="16200000">
          <a:off x="-502910" y="2490444"/>
          <a:ext cx="1480424" cy="35718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s-ES" sz="1100" dirty="0"/>
            <a:t>Porcentaje</a:t>
          </a:r>
        </a:p>
      </cdr:txBody>
    </cdr:sp>
  </cdr:relSizeAnchor>
  <cdr:relSizeAnchor xmlns:cdr="http://schemas.openxmlformats.org/drawingml/2006/chartDrawing">
    <cdr:from>
      <cdr:x>0.416</cdr:x>
      <cdr:y>0.8883</cdr:y>
    </cdr:from>
    <cdr:to>
      <cdr:x>0.49858</cdr:x>
      <cdr:y>0.94691</cdr:y>
    </cdr:to>
    <cdr:sp macro="" textlink="">
      <cdr:nvSpPr>
        <cdr:cNvPr id="4" name="1 CuadroTexto"/>
        <cdr:cNvSpPr txBox="1"/>
      </cdr:nvSpPr>
      <cdr:spPr>
        <a:xfrm xmlns:a="http://schemas.openxmlformats.org/drawingml/2006/main">
          <a:off x="3714744" y="5117584"/>
          <a:ext cx="737416" cy="3376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s-ES" sz="1100" b="0" dirty="0"/>
            <a:t>Año</a:t>
          </a:r>
        </a:p>
      </cdr:txBody>
    </cdr:sp>
  </cdr:relSizeAnchor>
</c:userShapes>
</file>

<file path=ppt/drawings/drawing4.xml><?xml version="1.0" encoding="utf-8"?>
<c:userShapes xmlns:c="http://schemas.openxmlformats.org/drawingml/2006/chart">
  <cdr:relSizeAnchor xmlns:cdr="http://schemas.openxmlformats.org/drawingml/2006/chartDrawing">
    <cdr:from>
      <cdr:x>0.02343</cdr:x>
      <cdr:y>0.88731</cdr:y>
    </cdr:from>
    <cdr:to>
      <cdr:x>0.8273</cdr:x>
      <cdr:y>0.93772</cdr:y>
    </cdr:to>
    <cdr:sp macro="" textlink="">
      <cdr:nvSpPr>
        <cdr:cNvPr id="2" name="1 CuadroTexto"/>
        <cdr:cNvSpPr txBox="1"/>
      </cdr:nvSpPr>
      <cdr:spPr>
        <a:xfrm xmlns:a="http://schemas.openxmlformats.org/drawingml/2006/main">
          <a:off x="203200" y="5588000"/>
          <a:ext cx="6972300" cy="317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MX" sz="800" dirty="0"/>
            <a:t>Fuente: COPLADI de la </a:t>
          </a:r>
          <a:r>
            <a:rPr lang="es-MX" sz="800" dirty="0" err="1" smtClean="0"/>
            <a:t>UdeG</a:t>
          </a:r>
          <a:r>
            <a:rPr lang="es-MX" sz="800" dirty="0" smtClean="0"/>
            <a:t>, a partir </a:t>
          </a:r>
          <a:r>
            <a:rPr lang="es-MX" sz="800" dirty="0"/>
            <a:t>de los</a:t>
          </a:r>
          <a:r>
            <a:rPr lang="es-MX" sz="800" baseline="0" dirty="0"/>
            <a:t> auditados proporcionados por Dirección de Finanzas</a:t>
          </a:r>
          <a:endParaRPr lang="es-MX" sz="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FC77EC2-18D5-4754-A1D3-1F13EBD0A727}" type="datetimeFigureOut">
              <a:rPr lang="es-MX" smtClean="0"/>
              <a:pPr/>
              <a:t>23/07/2010</a:t>
            </a:fld>
            <a:endParaRPr lang="es-MX"/>
          </a:p>
        </p:txBody>
      </p:sp>
      <p:sp>
        <p:nvSpPr>
          <p:cNvPr id="4" name="3 Marcador de pie de página"/>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1D0B8BA-FA6D-4538-B62B-514EE8E99523}" type="slidenum">
              <a:rPr lang="es-MX" smtClean="0"/>
              <a:pPr/>
              <a:t>‹Nº›</a:t>
            </a:fld>
            <a:endParaRPr lang="es-MX"/>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51331F95-912A-4561-9545-DE2D6C40737E}" type="datetimeFigureOut">
              <a:rPr lang="es-MX" smtClean="0"/>
              <a:pPr/>
              <a:t>23/07/2010</a:t>
            </a:fld>
            <a:endParaRPr lang="es-MX"/>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FF5B4FBB-2EFD-49CB-BAC6-3B808E6E881F}" type="slidenum">
              <a:rPr lang="es-MX" smtClean="0"/>
              <a:pPr/>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1 Marcador de imagen de diapositiva"/>
          <p:cNvSpPr>
            <a:spLocks noGrp="1" noRot="1" noChangeAspect="1"/>
          </p:cNvSpPr>
          <p:nvPr>
            <p:ph type="sldImg"/>
          </p:nvPr>
        </p:nvSpPr>
        <p:spPr bwMode="auto">
          <a:noFill/>
          <a:ln>
            <a:solidFill>
              <a:srgbClr val="000000"/>
            </a:solidFill>
            <a:miter lim="800000"/>
            <a:headEnd/>
            <a:tailEnd/>
          </a:ln>
        </p:spPr>
      </p:sp>
      <p:sp>
        <p:nvSpPr>
          <p:cNvPr id="61442"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dirty="0" smtClean="0"/>
          </a:p>
        </p:txBody>
      </p:sp>
      <p:sp>
        <p:nvSpPr>
          <p:cNvPr id="696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0935FD-5ED5-4F24-990A-4BECE7DD5208}" type="slidenum">
              <a:rPr lang="es-ES"/>
              <a:pPr fontAlgn="base">
                <a:spcBef>
                  <a:spcPct val="0"/>
                </a:spcBef>
                <a:spcAft>
                  <a:spcPct val="0"/>
                </a:spcAft>
                <a:defRPr/>
              </a:pPr>
              <a:t>2</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99A454-B741-4BBC-9293-4D698E80DBD7}" type="slidenum">
              <a:rPr lang="en-US"/>
              <a:pPr fontAlgn="base">
                <a:spcBef>
                  <a:spcPct val="0"/>
                </a:spcBef>
                <a:spcAft>
                  <a:spcPct val="0"/>
                </a:spcAft>
                <a:defRPr/>
              </a:pPr>
              <a:t>27</a:t>
            </a:fld>
            <a:endParaRPr lang="en-US"/>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8C23AD-D2E8-46EC-8FB8-4335A1620EC7}" type="slidenum">
              <a:rPr lang="en-US"/>
              <a:pPr fontAlgn="base">
                <a:spcBef>
                  <a:spcPct val="0"/>
                </a:spcBef>
                <a:spcAft>
                  <a:spcPct val="0"/>
                </a:spcAft>
                <a:defRPr/>
              </a:pPr>
              <a:t>28</a:t>
            </a:fld>
            <a:endParaRPr lang="en-US"/>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758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35843" name="3 Marcador de número de diapositiva"/>
          <p:cNvSpPr txBox="1">
            <a:spLocks noGrp="1"/>
          </p:cNvSpPr>
          <p:nvPr/>
        </p:nvSpPr>
        <p:spPr bwMode="auto">
          <a:xfrm>
            <a:off x="3970339" y="8830321"/>
            <a:ext cx="3038475" cy="464506"/>
          </a:xfrm>
          <a:prstGeom prst="rect">
            <a:avLst/>
          </a:prstGeom>
          <a:noFill/>
          <a:ln>
            <a:miter lim="800000"/>
            <a:headEnd/>
            <a:tailEnd/>
          </a:ln>
        </p:spPr>
        <p:txBody>
          <a:bodyPr lIns="91577" tIns="45789" rIns="91577" bIns="45789" anchor="b"/>
          <a:lstStyle/>
          <a:p>
            <a:pPr algn="r">
              <a:defRPr/>
            </a:pPr>
            <a:fld id="{AB949914-1A33-46C4-9B7E-4DA32317C313}" type="slidenum">
              <a:rPr lang="en-US" sz="1200">
                <a:latin typeface="+mn-lt"/>
              </a:rPr>
              <a:pPr algn="r">
                <a:defRPr/>
              </a:pPr>
              <a:t>29</a:t>
            </a:fld>
            <a:endParaRPr lang="en-US" sz="1200">
              <a:latin typeface="+mn-l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Marcador de imagen de diapositiva"/>
          <p:cNvSpPr>
            <a:spLocks noGrp="1" noRot="1" noChangeAspect="1"/>
          </p:cNvSpPr>
          <p:nvPr>
            <p:ph type="sldImg"/>
          </p:nvPr>
        </p:nvSpPr>
        <p:spPr bwMode="auto">
          <a:noFill/>
          <a:ln>
            <a:solidFill>
              <a:srgbClr val="000000"/>
            </a:solidFill>
            <a:miter lim="800000"/>
            <a:headEnd/>
            <a:tailEnd/>
          </a:ln>
        </p:spPr>
      </p:sp>
      <p:sp>
        <p:nvSpPr>
          <p:cNvPr id="35842"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3789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BBCF7B-EA3E-44EA-B314-5B9E42ECD611}" type="slidenum">
              <a:rPr lang="es-ES"/>
              <a:pPr fontAlgn="base">
                <a:spcBef>
                  <a:spcPct val="0"/>
                </a:spcBef>
                <a:spcAft>
                  <a:spcPct val="0"/>
                </a:spcAft>
                <a:defRPr/>
              </a:pPr>
              <a:t>31</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1 Marcador de imagen de diapositiva"/>
          <p:cNvSpPr>
            <a:spLocks noGrp="1" noRot="1" noChangeAspect="1"/>
          </p:cNvSpPr>
          <p:nvPr>
            <p:ph type="sldImg"/>
          </p:nvPr>
        </p:nvSpPr>
        <p:spPr bwMode="auto">
          <a:noFill/>
          <a:ln>
            <a:solidFill>
              <a:srgbClr val="000000"/>
            </a:solidFill>
            <a:miter lim="800000"/>
            <a:headEnd/>
            <a:tailEnd/>
          </a:ln>
        </p:spPr>
      </p:sp>
      <p:sp>
        <p:nvSpPr>
          <p:cNvPr id="46082"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MX" smtClean="0"/>
          </a:p>
        </p:txBody>
      </p:sp>
      <p:sp>
        <p:nvSpPr>
          <p:cNvPr id="4" name="3 Marcador de número de diapositiva"/>
          <p:cNvSpPr>
            <a:spLocks noGrp="1"/>
          </p:cNvSpPr>
          <p:nvPr>
            <p:ph type="sldNum" sz="quarter" idx="5"/>
          </p:nvPr>
        </p:nvSpPr>
        <p:spPr/>
        <p:txBody>
          <a:bodyPr/>
          <a:lstStyle/>
          <a:p>
            <a:pPr>
              <a:defRPr/>
            </a:pPr>
            <a:fld id="{E149B945-E5C2-48DE-A0A9-A552935A5693}" type="slidenum">
              <a:rPr lang="es-ES" smtClean="0"/>
              <a:pPr>
                <a:defRPr/>
              </a:pPr>
              <a:t>32</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1 Marcador de imagen de diapositiva"/>
          <p:cNvSpPr>
            <a:spLocks noGrp="1" noRot="1" noChangeAspect="1"/>
          </p:cNvSpPr>
          <p:nvPr>
            <p:ph type="sldImg"/>
          </p:nvPr>
        </p:nvSpPr>
        <p:spPr bwMode="auto">
          <a:noFill/>
          <a:ln>
            <a:solidFill>
              <a:srgbClr val="000000"/>
            </a:solidFill>
            <a:miter lim="800000"/>
            <a:headEnd/>
            <a:tailEnd/>
          </a:ln>
        </p:spPr>
      </p:sp>
      <p:sp>
        <p:nvSpPr>
          <p:cNvPr id="54274"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67587"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181800-12FA-490E-9F92-31BEED8D9C34}" type="slidenum">
              <a:rPr lang="es-ES"/>
              <a:pPr fontAlgn="base">
                <a:spcBef>
                  <a:spcPct val="0"/>
                </a:spcBef>
                <a:spcAft>
                  <a:spcPct val="0"/>
                </a:spcAft>
                <a:defRPr/>
              </a:pPr>
              <a:t>33</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1 Marcador de imagen de diapositiva"/>
          <p:cNvSpPr>
            <a:spLocks noGrp="1" noRot="1" noChangeAspect="1"/>
          </p:cNvSpPr>
          <p:nvPr>
            <p:ph type="sldImg"/>
          </p:nvPr>
        </p:nvSpPr>
        <p:spPr bwMode="auto">
          <a:noFill/>
          <a:ln>
            <a:solidFill>
              <a:srgbClr val="000000"/>
            </a:solidFill>
            <a:miter lim="800000"/>
            <a:headEnd/>
            <a:tailEnd/>
          </a:ln>
        </p:spPr>
      </p:sp>
      <p:sp>
        <p:nvSpPr>
          <p:cNvPr id="61442"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696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0935FD-5ED5-4F24-990A-4BECE7DD5208}" type="slidenum">
              <a:rPr lang="es-ES"/>
              <a:pPr fontAlgn="base">
                <a:spcBef>
                  <a:spcPct val="0"/>
                </a:spcBef>
                <a:spcAft>
                  <a:spcPct val="0"/>
                </a:spcAft>
                <a:defRPr/>
              </a:pPr>
              <a:t>3</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0A4792C-8C5D-4C19-A797-4AEEA4947E21}" type="slidenum">
              <a:rPr lang="en-US" smtClean="0">
                <a:latin typeface="Arial" charset="0"/>
              </a:rPr>
              <a:pPr/>
              <a:t>5</a:t>
            </a:fld>
            <a:endParaRPr lang="en-US" smtClean="0">
              <a:latin typeface="Arial"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i="1" dirty="0" smtClean="0"/>
              <a:t>Incluir en el mapa </a:t>
            </a:r>
            <a:r>
              <a:rPr lang="es-ES" dirty="0" smtClean="0"/>
              <a:t>Alumnos en programas no convencionales 1,346 (atendidos a través del Programa CASA Universitaria)</a:t>
            </a:r>
            <a:endParaRPr lang="en-US" dirty="0" smtClean="0"/>
          </a:p>
          <a:p>
            <a:pPr algn="r" eaLnBrk="1" hangingPunct="1">
              <a:spcBef>
                <a:spcPct val="0"/>
              </a:spcBef>
            </a:pPr>
            <a:endParaRPr lang="en-US" i="1"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1 Marcador de imagen de diapositiva"/>
          <p:cNvSpPr>
            <a:spLocks noGrp="1" noRot="1" noChangeAspect="1"/>
          </p:cNvSpPr>
          <p:nvPr>
            <p:ph type="sldImg"/>
          </p:nvPr>
        </p:nvSpPr>
        <p:spPr bwMode="auto">
          <a:noFill/>
          <a:ln>
            <a:solidFill>
              <a:srgbClr val="000000"/>
            </a:solidFill>
            <a:miter lim="800000"/>
            <a:headEnd/>
            <a:tailEnd/>
          </a:ln>
        </p:spPr>
      </p:sp>
      <p:sp>
        <p:nvSpPr>
          <p:cNvPr id="61442"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dirty="0" smtClean="0"/>
          </a:p>
        </p:txBody>
      </p:sp>
      <p:sp>
        <p:nvSpPr>
          <p:cNvPr id="696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0935FD-5ED5-4F24-990A-4BECE7DD5208}" type="slidenum">
              <a:rPr lang="es-ES"/>
              <a:pPr fontAlgn="base">
                <a:spcBef>
                  <a:spcPct val="0"/>
                </a:spcBef>
                <a:spcAft>
                  <a:spcPct val="0"/>
                </a:spcAft>
                <a:defRPr/>
              </a:pPr>
              <a:t>6</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FF5B4FBB-2EFD-49CB-BAC6-3B808E6E881F}" type="slidenum">
              <a:rPr lang="es-MX" smtClean="0"/>
              <a:pPr/>
              <a:t>8</a:t>
            </a:fld>
            <a:endParaRPr lang="es-MX"/>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1 Marcador de imagen de diapositiva"/>
          <p:cNvSpPr>
            <a:spLocks noGrp="1" noRot="1" noChangeAspect="1"/>
          </p:cNvSpPr>
          <p:nvPr>
            <p:ph type="sldImg"/>
          </p:nvPr>
        </p:nvSpPr>
        <p:spPr bwMode="auto">
          <a:noFill/>
          <a:ln>
            <a:solidFill>
              <a:srgbClr val="000000"/>
            </a:solidFill>
            <a:miter lim="800000"/>
            <a:headEnd/>
            <a:tailEnd/>
          </a:ln>
        </p:spPr>
      </p:sp>
      <p:sp>
        <p:nvSpPr>
          <p:cNvPr id="20482"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MX" smtClean="0"/>
              <a:t>Estandarizar fuentes </a:t>
            </a:r>
          </a:p>
          <a:p>
            <a:pPr eaLnBrk="1" hangingPunct="1">
              <a:spcBef>
                <a:spcPct val="0"/>
              </a:spcBef>
            </a:pPr>
            <a:r>
              <a:rPr lang="es-MX" smtClean="0"/>
              <a:t>Estandarizar uso de acrónimos, especialmente Universidad </a:t>
            </a:r>
            <a:endParaRPr lang="es-ES" smtClean="0"/>
          </a:p>
        </p:txBody>
      </p:sp>
      <p:sp>
        <p:nvSpPr>
          <p:cNvPr id="20483"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D7D214-1C14-4E1E-9197-00EFC5A54A41}" type="slidenum">
              <a:rPr lang="es-ES"/>
              <a:pPr fontAlgn="base">
                <a:spcBef>
                  <a:spcPct val="0"/>
                </a:spcBef>
                <a:spcAft>
                  <a:spcPct val="0"/>
                </a:spcAft>
                <a:defRPr/>
              </a:pPr>
              <a:t>21</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 name="2 Marcador de notas"/>
          <p:cNvSpPr>
            <a:spLocks noGrp="1"/>
          </p:cNvSpPr>
          <p:nvPr>
            <p:ph type="body" idx="1"/>
          </p:nvPr>
        </p:nvSpPr>
        <p:spPr/>
        <p:txBody>
          <a:bodyPr>
            <a:normAutofit lnSpcReduction="10000"/>
          </a:bodyPr>
          <a:lstStyle/>
          <a:p>
            <a:pPr eaLnBrk="1" fontAlgn="auto" hangingPunct="1">
              <a:spcBef>
                <a:spcPts val="0"/>
              </a:spcBef>
              <a:spcAft>
                <a:spcPts val="0"/>
              </a:spcAft>
              <a:defRPr/>
            </a:pPr>
            <a:r>
              <a:rPr lang="es-MX" dirty="0" smtClean="0"/>
              <a:t>Considerar la posición de los estados que están después de la UdeG para las correlaciones </a:t>
            </a:r>
          </a:p>
          <a:p>
            <a:pPr eaLnBrk="1" fontAlgn="auto" hangingPunct="1">
              <a:spcBef>
                <a:spcPts val="0"/>
              </a:spcBef>
              <a:spcAft>
                <a:spcPts val="0"/>
              </a:spcAft>
              <a:defRPr/>
            </a:pPr>
            <a:r>
              <a:rPr lang="es-MX" dirty="0" smtClean="0"/>
              <a:t>Este indicador es una prueba evidente de que la Universidad de Guadalajara ha sido una de las instituciones públicas de educación superior, de todo el país, menos favorecidas con el monto de subsidio ordinario que recibe. La relación entre los recursos otorgados y la población escolar atendida es muy inadecuada. Con 26,100 pesos anuales por alumno la Universidad de Guadalajara está en el lugar número 34, tan sólo adelante de las universidades autónomas de Sinaloa, Oaxaca y Guerrero. En los hechos, esto significa que nuestros estudiantes no están siendo atendidos bajo un contexto idóneo en términos de profesores bien remunerados y condiciones adecuadas para el trabajo académico. </a:t>
            </a:r>
          </a:p>
          <a:p>
            <a:pPr eaLnBrk="1" fontAlgn="auto" hangingPunct="1">
              <a:spcBef>
                <a:spcPts val="0"/>
              </a:spcBef>
              <a:spcAft>
                <a:spcPts val="0"/>
              </a:spcAft>
              <a:defRPr/>
            </a:pPr>
            <a:endParaRPr lang="es-MX" dirty="0" smtClean="0"/>
          </a:p>
          <a:p>
            <a:pPr eaLnBrk="1" fontAlgn="auto" hangingPunct="1">
              <a:spcBef>
                <a:spcPts val="0"/>
              </a:spcBef>
              <a:spcAft>
                <a:spcPts val="0"/>
              </a:spcAft>
              <a:defRPr/>
            </a:pPr>
            <a:r>
              <a:rPr lang="es-MX" dirty="0" smtClean="0"/>
              <a:t>Es importante establecer que la Universidad de Guadalajara debe tener como meta no sólo estar arriba de la media nacional, sino entre las universidades que mayor apoyo reciben. El argumento para fundamentar esta solicitud reside en el hecho de que Jalisco es uno de los estados de la República que mayores aportaciones hacen al Producto Interno Bruto nacional (cuarto lugar). En consecuencia, las condiciones materiales de su universidad pública deberían estar en correspondencia con la fortaleza y el tamaño de su economía. Además, ¿por qué recibe este trato presupuestal si en cuanto a los criterios de calidad establecidos por el propio gobierno federal la Universidad de Guadalajara está entre las primeras? Se trata, a todas luces, de un hecho incongruente y contradictorio. Y no sólo eso sino que es una circunstancia que, de no atenderse, podría generar consecuencias negativas indeseadas como la pérdida del dinamismo en el crecimiento económico de Jalisco. Existe una correlación entre el monto que se destina a impulsar la educación superior pública, la cobertura de servicios educativos, de investigación y extensión, brindadas a la población y los índices de competitividad, productividad, bienestar social y crecimiento económico.</a:t>
            </a:r>
            <a:endParaRPr lang="es-MX" dirty="0"/>
          </a:p>
        </p:txBody>
      </p:sp>
      <p:sp>
        <p:nvSpPr>
          <p:cNvPr id="2355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E4F266-D317-4861-8FF7-444A6BEB0BE9}" type="slidenum">
              <a:rPr lang="es-MX"/>
              <a:pPr fontAlgn="base">
                <a:spcBef>
                  <a:spcPct val="0"/>
                </a:spcBef>
                <a:spcAft>
                  <a:spcPct val="0"/>
                </a:spcAft>
                <a:defRPr/>
              </a:pPr>
              <a:t>24</a:t>
            </a:fld>
            <a:endParaRPr lang="es-MX"/>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Marcador de imagen de diapositiva"/>
          <p:cNvSpPr>
            <a:spLocks noGrp="1" noRot="1" noChangeAspect="1"/>
          </p:cNvSpPr>
          <p:nvPr>
            <p:ph type="sldImg"/>
          </p:nvPr>
        </p:nvSpPr>
        <p:spPr bwMode="auto">
          <a:noFill/>
          <a:ln>
            <a:solidFill>
              <a:srgbClr val="000000"/>
            </a:solidFill>
            <a:miter lim="800000"/>
            <a:headEnd/>
            <a:tailEnd/>
          </a:ln>
        </p:spPr>
      </p:sp>
      <p:sp>
        <p:nvSpPr>
          <p:cNvPr id="27650"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2765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B771FE-DEC4-4BF6-99D8-79A91DA9EB6F}" type="slidenum">
              <a:rPr lang="en-US"/>
              <a:pPr fontAlgn="base">
                <a:spcBef>
                  <a:spcPct val="0"/>
                </a:spcBef>
                <a:spcAft>
                  <a:spcPct val="0"/>
                </a:spcAft>
                <a:defRPr/>
              </a:pPr>
              <a:t>25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 name="2 Marcador de notas"/>
          <p:cNvSpPr>
            <a:spLocks noGrp="1"/>
          </p:cNvSpPr>
          <p:nvPr>
            <p:ph type="body" idx="1"/>
          </p:nvPr>
        </p:nvSpPr>
        <p:spPr/>
        <p:txBody>
          <a:bodyPr>
            <a:normAutofit lnSpcReduction="10000"/>
          </a:bodyPr>
          <a:lstStyle/>
          <a:p>
            <a:pPr eaLnBrk="1" fontAlgn="auto" hangingPunct="1">
              <a:spcBef>
                <a:spcPts val="0"/>
              </a:spcBef>
              <a:spcAft>
                <a:spcPts val="0"/>
              </a:spcAft>
              <a:defRPr/>
            </a:pPr>
            <a:r>
              <a:rPr lang="es-MX" dirty="0" smtClean="0"/>
              <a:t>Considerar la posición de los estados que están después de la UdeG para las correlaciones </a:t>
            </a:r>
          </a:p>
          <a:p>
            <a:pPr eaLnBrk="1" fontAlgn="auto" hangingPunct="1">
              <a:spcBef>
                <a:spcPts val="0"/>
              </a:spcBef>
              <a:spcAft>
                <a:spcPts val="0"/>
              </a:spcAft>
              <a:defRPr/>
            </a:pPr>
            <a:r>
              <a:rPr lang="es-MX" dirty="0" smtClean="0"/>
              <a:t>Este indicador es una prueba evidente de que la Universidad de Guadalajara ha sido una de las instituciones públicas de educación superior, de todo el país, menos favorecidas con el monto de subsidio ordinario que recibe. La relación entre los recursos otorgados y la población escolar atendida es muy inadecuada. Con 26,100 pesos anuales por alumno la Universidad de Guadalajara está en el lugar número 34, tan sólo adelante de las universidades autónomas de Sinaloa, Oaxaca y Guerrero. En los hechos, esto significa que nuestros estudiantes no están siendo atendidos bajo un contexto idóneo en términos de profesores bien remunerados y condiciones adecuadas para el trabajo académico. </a:t>
            </a:r>
          </a:p>
          <a:p>
            <a:pPr eaLnBrk="1" fontAlgn="auto" hangingPunct="1">
              <a:spcBef>
                <a:spcPts val="0"/>
              </a:spcBef>
              <a:spcAft>
                <a:spcPts val="0"/>
              </a:spcAft>
              <a:defRPr/>
            </a:pPr>
            <a:endParaRPr lang="es-MX" dirty="0" smtClean="0"/>
          </a:p>
          <a:p>
            <a:pPr eaLnBrk="1" fontAlgn="auto" hangingPunct="1">
              <a:spcBef>
                <a:spcPts val="0"/>
              </a:spcBef>
              <a:spcAft>
                <a:spcPts val="0"/>
              </a:spcAft>
              <a:defRPr/>
            </a:pPr>
            <a:r>
              <a:rPr lang="es-MX" dirty="0" smtClean="0"/>
              <a:t>Es importante establecer que la Universidad de Guadalajara debe tener como meta no sólo estar arriba de la media nacional, sino entre las universidades que mayor apoyo reciben. El argumento para fundamentar esta solicitud reside en el hecho de que Jalisco es uno de los estados de la República que mayores aportaciones hacen al Producto Interno Bruto nacional (cuarto lugar). En consecuencia, las condiciones materiales de su universidad pública deberían estar en correspondencia con la fortaleza y el tamaño de su economía. Además, ¿por qué recibe este trato presupuestal si en cuanto a los criterios de calidad establecidos por el propio gobierno federal la Universidad de Guadalajara está entre las primeras? Se trata, a todas luces, de un hecho incongruente y contradictorio. Y no sólo eso sino que es una circunstancia que, de no atenderse, podría generar consecuencias negativas indeseadas como la pérdida del dinamismo en el crecimiento económico de Jalisco. Existe una correlación entre el monto que se destina a impulsar la educación superior pública, la cobertura de servicios educativos, de investigación y extensión, brindadas a la población y los índices de competitividad, productividad, bienestar social y crecimiento económico.</a:t>
            </a:r>
            <a:endParaRPr lang="es-MX" dirty="0"/>
          </a:p>
        </p:txBody>
      </p:sp>
      <p:sp>
        <p:nvSpPr>
          <p:cNvPr id="31747"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5978B8-FA39-4D07-BF4C-E08DAE12F246}" type="slidenum">
              <a:rPr lang="es-MX"/>
              <a:pPr fontAlgn="base">
                <a:spcBef>
                  <a:spcPct val="0"/>
                </a:spcBef>
                <a:spcAft>
                  <a:spcPct val="0"/>
                </a:spcAft>
                <a:defRPr/>
              </a:pPr>
              <a:t>26</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FD44B447-0904-404A-8123-CF718FBA5A7A}" type="datetimeFigureOut">
              <a:rPr lang="es-MX" smtClean="0"/>
              <a:pPr/>
              <a:t>23/07/2010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D3129C0-C152-4405-8B6B-AA5309CA1BA7}"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D44B447-0904-404A-8123-CF718FBA5A7A}" type="datetimeFigureOut">
              <a:rPr lang="es-MX" smtClean="0"/>
              <a:pPr/>
              <a:t>23/07/2010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D3129C0-C152-4405-8B6B-AA5309CA1BA7}"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D44B447-0904-404A-8123-CF718FBA5A7A}" type="datetimeFigureOut">
              <a:rPr lang="es-MX" smtClean="0"/>
              <a:pPr/>
              <a:t>23/07/2010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D3129C0-C152-4405-8B6B-AA5309CA1BA7}" type="slidenum">
              <a:rPr lang="es-MX" smtClean="0"/>
              <a:pPr/>
              <a:t>‹Nº›</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MX"/>
          </a:p>
        </p:txBody>
      </p:sp>
      <p:sp>
        <p:nvSpPr>
          <p:cNvPr id="3" name="2 Marcador de tabla"/>
          <p:cNvSpPr>
            <a:spLocks noGrp="1"/>
          </p:cNvSpPr>
          <p:nvPr>
            <p:ph type="tbl" idx="1"/>
          </p:nvPr>
        </p:nvSpPr>
        <p:spPr>
          <a:xfrm>
            <a:off x="457200" y="1600200"/>
            <a:ext cx="8229600" cy="4525963"/>
          </a:xfrm>
        </p:spPr>
        <p:txBody>
          <a:bodyPr rtlCol="0">
            <a:normAutofit/>
          </a:bodyPr>
          <a:lstStyle/>
          <a:p>
            <a:pPr lvl="0"/>
            <a:endParaRPr lang="es-MX" noProof="0" dirty="0"/>
          </a:p>
        </p:txBody>
      </p:sp>
      <p:sp>
        <p:nvSpPr>
          <p:cNvPr id="4" name="Rectangle 4"/>
          <p:cNvSpPr>
            <a:spLocks noGrp="1" noChangeArrowheads="1"/>
          </p:cNvSpPr>
          <p:nvPr>
            <p:ph type="dt" sz="half" idx="10"/>
          </p:nvPr>
        </p:nvSpPr>
        <p:spPr/>
        <p:txBody>
          <a:bodyPr/>
          <a:lstStyle>
            <a:lvl1pPr>
              <a:defRPr/>
            </a:lvl1pPr>
          </a:lstStyle>
          <a:p>
            <a:pPr>
              <a:defRPr/>
            </a:pPr>
            <a:fld id="{20B643A0-AC05-44EC-881C-0A1C89ED5A9D}" type="datetime1">
              <a:rPr lang="es-ES"/>
              <a:pPr>
                <a:defRPr/>
              </a:pPr>
              <a:t>23/07/2010</a:t>
            </a:fld>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1530D69-18BC-4125-871F-C0EE16125D5E}" type="slidenum">
              <a:rPr lang="en-US"/>
              <a:pPr>
                <a:defRPr/>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quarter" idx="2"/>
          </p:nvPr>
        </p:nvSpPr>
        <p:spPr>
          <a:xfrm>
            <a:off x="4648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contenido"/>
          <p:cNvSpPr>
            <a:spLocks noGrp="1"/>
          </p:cNvSpPr>
          <p:nvPr>
            <p:ph sz="quarter" idx="3"/>
          </p:nvPr>
        </p:nvSpPr>
        <p:spPr>
          <a:xfrm>
            <a:off x="4648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Rectangle 4"/>
          <p:cNvSpPr>
            <a:spLocks noGrp="1" noChangeArrowheads="1"/>
          </p:cNvSpPr>
          <p:nvPr>
            <p:ph type="dt" sz="half" idx="10"/>
          </p:nvPr>
        </p:nvSpPr>
        <p:spPr/>
        <p:txBody>
          <a:bodyPr/>
          <a:lstStyle>
            <a:lvl1pPr>
              <a:defRPr/>
            </a:lvl1pPr>
          </a:lstStyle>
          <a:p>
            <a:pPr>
              <a:defRPr/>
            </a:pPr>
            <a:fld id="{A01AB3DF-B8EA-41EC-8C46-5CED76357350}" type="datetime1">
              <a:rPr lang="es-ES"/>
              <a:pPr>
                <a:defRPr/>
              </a:pPr>
              <a:t>23/07/2010</a:t>
            </a:fld>
            <a:endParaRPr lang="en-US" dirty="0"/>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A19145EA-B1AC-4F43-87F4-B284141C6113}" type="slidenum">
              <a:rPr lang="en-US"/>
              <a:pPr>
                <a:defRPr/>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D44B447-0904-404A-8123-CF718FBA5A7A}" type="datetimeFigureOut">
              <a:rPr lang="es-MX" smtClean="0"/>
              <a:pPr/>
              <a:t>23/07/2010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D3129C0-C152-4405-8B6B-AA5309CA1BA7}"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D44B447-0904-404A-8123-CF718FBA5A7A}" type="datetimeFigureOut">
              <a:rPr lang="es-MX" smtClean="0"/>
              <a:pPr/>
              <a:t>23/07/2010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D3129C0-C152-4405-8B6B-AA5309CA1BA7}"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FD44B447-0904-404A-8123-CF718FBA5A7A}" type="datetimeFigureOut">
              <a:rPr lang="es-MX" smtClean="0"/>
              <a:pPr/>
              <a:t>23/07/2010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D3129C0-C152-4405-8B6B-AA5309CA1BA7}"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FD44B447-0904-404A-8123-CF718FBA5A7A}" type="datetimeFigureOut">
              <a:rPr lang="es-MX" smtClean="0"/>
              <a:pPr/>
              <a:t>23/07/2010</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6D3129C0-C152-4405-8B6B-AA5309CA1BA7}"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FD44B447-0904-404A-8123-CF718FBA5A7A}" type="datetimeFigureOut">
              <a:rPr lang="es-MX" smtClean="0"/>
              <a:pPr/>
              <a:t>23/07/2010</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6D3129C0-C152-4405-8B6B-AA5309CA1BA7}"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D44B447-0904-404A-8123-CF718FBA5A7A}" type="datetimeFigureOut">
              <a:rPr lang="es-MX" smtClean="0"/>
              <a:pPr/>
              <a:t>23/07/2010</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6D3129C0-C152-4405-8B6B-AA5309CA1BA7}"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D44B447-0904-404A-8123-CF718FBA5A7A}" type="datetimeFigureOut">
              <a:rPr lang="es-MX" smtClean="0"/>
              <a:pPr/>
              <a:t>23/07/2010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D3129C0-C152-4405-8B6B-AA5309CA1BA7}"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D44B447-0904-404A-8123-CF718FBA5A7A}" type="datetimeFigureOut">
              <a:rPr lang="es-MX" smtClean="0"/>
              <a:pPr/>
              <a:t>23/07/2010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D3129C0-C152-4405-8B6B-AA5309CA1BA7}"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44B447-0904-404A-8123-CF718FBA5A7A}" type="datetimeFigureOut">
              <a:rPr lang="es-MX" smtClean="0"/>
              <a:pPr/>
              <a:t>23/07/2010</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3129C0-C152-4405-8B6B-AA5309CA1BA7}"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planeacion.sep.gob.mx/download/REPORTES_DE_INDICADORES_EDUCATIVOS.xl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22.xml.rels><?xml version="1.0" encoding="UTF-8" standalone="yes"?>
<Relationships xmlns="http://schemas.openxmlformats.org/package/2006/relationships"><Relationship Id="rId3" Type="http://schemas.openxmlformats.org/officeDocument/2006/relationships/hyperlink" Target="http://www.planeacion.sep.gob.mx/download/REPORTES_DE_INDICADORES_EDUCATIVOS.xls" TargetMode="Externa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ciees.edu.mx/"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2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promep.sep.gob.mx/ca.htm"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chart" Target="../charts/char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jpeg"/><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323528" y="2636912"/>
            <a:ext cx="4644008" cy="2016224"/>
          </a:xfrm>
        </p:spPr>
        <p:txBody>
          <a:bodyPr>
            <a:noAutofit/>
          </a:bodyPr>
          <a:lstStyle/>
          <a:p>
            <a:pPr lvl="0" algn="r"/>
            <a:r>
              <a:rPr lang="es-MX" sz="3200" b="1" dirty="0" smtClean="0">
                <a:solidFill>
                  <a:schemeClr val="tx1">
                    <a:lumMod val="65000"/>
                    <a:lumOff val="35000"/>
                  </a:schemeClr>
                </a:solidFill>
              </a:rPr>
              <a:t>Estructura y logros de la Red Universitaria</a:t>
            </a:r>
            <a:endParaRPr lang="es-MX" sz="3200" b="1"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35 Gráfico"/>
          <p:cNvGraphicFramePr/>
          <p:nvPr/>
        </p:nvGraphicFramePr>
        <p:xfrm>
          <a:off x="395535" y="404664"/>
          <a:ext cx="7776865" cy="5760640"/>
        </p:xfrm>
        <a:graphic>
          <a:graphicData uri="http://schemas.openxmlformats.org/drawingml/2006/chart">
            <c:chart xmlns:c="http://schemas.openxmlformats.org/drawingml/2006/chart" xmlns:r="http://schemas.openxmlformats.org/officeDocument/2006/relationships" r:id="rId2"/>
          </a:graphicData>
        </a:graphic>
      </p:graphicFrame>
      <p:sp>
        <p:nvSpPr>
          <p:cNvPr id="6" name="5 Rectángulo"/>
          <p:cNvSpPr/>
          <p:nvPr/>
        </p:nvSpPr>
        <p:spPr>
          <a:xfrm>
            <a:off x="611560" y="6021288"/>
            <a:ext cx="6984776" cy="577081"/>
          </a:xfrm>
          <a:prstGeom prst="rect">
            <a:avLst/>
          </a:prstGeom>
        </p:spPr>
        <p:txBody>
          <a:bodyPr wrap="square">
            <a:spAutoFit/>
          </a:bodyPr>
          <a:lstStyle/>
          <a:p>
            <a:r>
              <a:rPr lang="es-MX" sz="1050" b="1" dirty="0" smtClean="0"/>
              <a:t>FUENTE: </a:t>
            </a:r>
            <a:r>
              <a:rPr lang="es-MX" sz="1050" dirty="0" smtClean="0"/>
              <a:t>2002-2005, PIFI 3.3. 2006-2009, PIFI 2010-2011. 2010, Numeralia de Junio de 2010.</a:t>
            </a:r>
          </a:p>
          <a:p>
            <a:r>
              <a:rPr lang="es-MX" sz="1050" b="1" dirty="0" smtClean="0"/>
              <a:t>META</a:t>
            </a:r>
            <a:r>
              <a:rPr lang="es-MX" sz="1050" dirty="0" smtClean="0"/>
              <a:t>: Plan de Desarrollo Institucional 2002-2010, Puesta a Punto de la Red Universitaria</a:t>
            </a:r>
          </a:p>
          <a:p>
            <a:r>
              <a:rPr lang="es-MX" sz="1050" dirty="0" smtClean="0"/>
              <a:t>.</a:t>
            </a:r>
            <a:endParaRPr lang="es-MX" sz="1050" dirty="0"/>
          </a:p>
        </p:txBody>
      </p:sp>
      <p:sp>
        <p:nvSpPr>
          <p:cNvPr id="8" name="Text Box 2"/>
          <p:cNvSpPr txBox="1">
            <a:spLocks noChangeArrowheads="1"/>
          </p:cNvSpPr>
          <p:nvPr/>
        </p:nvSpPr>
        <p:spPr bwMode="auto">
          <a:xfrm>
            <a:off x="7452320" y="1772816"/>
            <a:ext cx="432048" cy="864096"/>
          </a:xfrm>
          <a:prstGeom prst="rect">
            <a:avLst/>
          </a:prstGeom>
          <a:ln>
            <a:solidFill>
              <a:schemeClr val="accent1"/>
            </a:solidFill>
            <a:prstDash val="dash"/>
            <a:headEnd/>
            <a:tailEnd/>
          </a:ln>
        </p:spPr>
        <p:style>
          <a:lnRef idx="2">
            <a:schemeClr val="accent2"/>
          </a:lnRef>
          <a:fillRef idx="1">
            <a:schemeClr val="lt1"/>
          </a:fillRef>
          <a:effectRef idx="0">
            <a:schemeClr val="accent2"/>
          </a:effectRef>
          <a:fontRef idx="minor">
            <a:schemeClr val="dk1"/>
          </a:fontRef>
        </p:style>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s-MX" sz="1500" b="1" i="0" u="none" strike="noStrike" cap="none" normalizeH="0" baseline="0" dirty="0" smtClean="0">
              <a:ln>
                <a:noFill/>
              </a:ln>
              <a:solidFill>
                <a:srgbClr val="FF0000"/>
              </a:solidFill>
              <a:effectLst/>
              <a:latin typeface="Arial" pitchFamily="34" charset="0"/>
            </a:endParaRPr>
          </a:p>
        </p:txBody>
      </p:sp>
      <p:sp>
        <p:nvSpPr>
          <p:cNvPr id="7" name="6 Rectángulo"/>
          <p:cNvSpPr/>
          <p:nvPr/>
        </p:nvSpPr>
        <p:spPr>
          <a:xfrm>
            <a:off x="8028384" y="1484784"/>
            <a:ext cx="1115616" cy="738664"/>
          </a:xfrm>
          <a:prstGeom prst="rect">
            <a:avLst/>
          </a:prstGeom>
        </p:spPr>
        <p:txBody>
          <a:bodyPr wrap="square">
            <a:spAutoFit/>
          </a:bodyPr>
          <a:lstStyle/>
          <a:p>
            <a:pPr algn="ctr"/>
            <a:r>
              <a:rPr lang="es-E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Meta 2010: 25%</a:t>
            </a:r>
          </a:p>
          <a:p>
            <a:pPr algn="ctr"/>
            <a:endParaRPr lang="es-E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4 Menos"/>
          <p:cNvSpPr/>
          <p:nvPr/>
        </p:nvSpPr>
        <p:spPr>
          <a:xfrm>
            <a:off x="7092280" y="1700808"/>
            <a:ext cx="1152128" cy="107633"/>
          </a:xfrm>
          <a:prstGeom prst="mathMinus">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Rectángulo"/>
          <p:cNvSpPr/>
          <p:nvPr/>
        </p:nvSpPr>
        <p:spPr>
          <a:xfrm>
            <a:off x="6177740" y="5877272"/>
            <a:ext cx="2962414" cy="307777"/>
          </a:xfrm>
          <a:prstGeom prst="rect">
            <a:avLst/>
          </a:prstGeom>
        </p:spPr>
        <p:txBody>
          <a:bodyPr wrap="none">
            <a:spAutoFit/>
          </a:bodyPr>
          <a:lstStyle/>
          <a:p>
            <a:pPr algn="ctr"/>
            <a:r>
              <a:rPr lang="es-ES" sz="1400" b="1" dirty="0" smtClean="0">
                <a:ln w="11430"/>
                <a:solidFill>
                  <a:schemeClr val="tx2">
                    <a:lumMod val="60000"/>
                    <a:lumOff val="40000"/>
                  </a:schemeClr>
                </a:solidFill>
                <a:effectLst>
                  <a:outerShdw blurRad="50800" dist="39000" dir="5460000" algn="tl">
                    <a:srgbClr val="000000">
                      <a:alpha val="38000"/>
                    </a:srgbClr>
                  </a:outerShdw>
                </a:effectLst>
              </a:rPr>
              <a:t>Al 2010: 633 PTC miembros del  S.N.I</a:t>
            </a:r>
            <a:r>
              <a:rPr lang="es-E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s-E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3 Gráfico"/>
          <p:cNvGraphicFramePr/>
          <p:nvPr/>
        </p:nvGraphicFramePr>
        <p:xfrm>
          <a:off x="467545" y="404664"/>
          <a:ext cx="7560840" cy="5544616"/>
        </p:xfrm>
        <a:graphic>
          <a:graphicData uri="http://schemas.openxmlformats.org/drawingml/2006/chart">
            <c:chart xmlns:c="http://schemas.openxmlformats.org/drawingml/2006/chart" xmlns:r="http://schemas.openxmlformats.org/officeDocument/2006/relationships" r:id="rId2"/>
          </a:graphicData>
        </a:graphic>
      </p:graphicFrame>
      <p:sp>
        <p:nvSpPr>
          <p:cNvPr id="4" name="3 Rectángulo"/>
          <p:cNvSpPr/>
          <p:nvPr/>
        </p:nvSpPr>
        <p:spPr>
          <a:xfrm>
            <a:off x="395536" y="5877272"/>
            <a:ext cx="8208912" cy="430887"/>
          </a:xfrm>
          <a:prstGeom prst="rect">
            <a:avLst/>
          </a:prstGeom>
        </p:spPr>
        <p:txBody>
          <a:bodyPr wrap="square">
            <a:spAutoFit/>
          </a:bodyPr>
          <a:lstStyle/>
          <a:p>
            <a:r>
              <a:rPr lang="es-MX" sz="1050" b="1" dirty="0" smtClean="0"/>
              <a:t>FUENTE: </a:t>
            </a:r>
            <a:r>
              <a:rPr lang="es-MX" sz="1050" dirty="0" smtClean="0"/>
              <a:t>2001-2005, </a:t>
            </a:r>
            <a:r>
              <a:rPr lang="es-MX" sz="1050" dirty="0" err="1" smtClean="0"/>
              <a:t>PIFI</a:t>
            </a:r>
            <a:r>
              <a:rPr lang="es-MX" sz="1050" dirty="0" smtClean="0"/>
              <a:t> 3.3. 2005-2009, </a:t>
            </a:r>
            <a:r>
              <a:rPr lang="es-MX" sz="1050" dirty="0" err="1" smtClean="0"/>
              <a:t>PIFI</a:t>
            </a:r>
            <a:r>
              <a:rPr lang="es-MX" sz="1050" dirty="0" smtClean="0"/>
              <a:t> 2010-2011. 2010, </a:t>
            </a:r>
            <a:r>
              <a:rPr lang="es-MX" sz="1050" dirty="0" err="1" smtClean="0"/>
              <a:t>Numeralia</a:t>
            </a:r>
            <a:r>
              <a:rPr lang="es-MX" sz="1050" dirty="0" smtClean="0"/>
              <a:t> de Junio de 2010.</a:t>
            </a:r>
            <a:br>
              <a:rPr lang="es-MX" sz="1050" dirty="0" smtClean="0"/>
            </a:br>
            <a:r>
              <a:rPr lang="es-MX" sz="1050" b="1" dirty="0" smtClean="0"/>
              <a:t>META:  </a:t>
            </a:r>
            <a:r>
              <a:rPr lang="es-MX" sz="1050" dirty="0" smtClean="0"/>
              <a:t>Plan de Desarrollo Institucional Visión 2010, actualización 2005.</a:t>
            </a:r>
          </a:p>
        </p:txBody>
      </p:sp>
      <p:sp>
        <p:nvSpPr>
          <p:cNvPr id="7" name="6 Menos"/>
          <p:cNvSpPr/>
          <p:nvPr/>
        </p:nvSpPr>
        <p:spPr>
          <a:xfrm>
            <a:off x="7020272" y="2060848"/>
            <a:ext cx="1080120" cy="144016"/>
          </a:xfrm>
          <a:prstGeom prst="mathMinus">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Rectángulo"/>
          <p:cNvSpPr/>
          <p:nvPr/>
        </p:nvSpPr>
        <p:spPr>
          <a:xfrm>
            <a:off x="7884368" y="1772816"/>
            <a:ext cx="1115616" cy="738664"/>
          </a:xfrm>
          <a:prstGeom prst="rect">
            <a:avLst/>
          </a:prstGeom>
        </p:spPr>
        <p:txBody>
          <a:bodyPr wrap="square">
            <a:spAutoFit/>
          </a:bodyPr>
          <a:lstStyle/>
          <a:p>
            <a:pPr algn="ctr"/>
            <a:r>
              <a:rPr lang="es-E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Meta 2010: 39 CAC</a:t>
            </a:r>
          </a:p>
          <a:p>
            <a:pPr algn="ctr"/>
            <a:endParaRPr lang="es-E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MX" sz="2800" cap="none" dirty="0" smtClean="0">
                <a:solidFill>
                  <a:schemeClr val="tx2"/>
                </a:solidFill>
              </a:rPr>
              <a:t>Metas de Competitividad Académica</a:t>
            </a:r>
            <a:endParaRPr lang="es-MX" sz="2800" cap="none" dirty="0">
              <a:solidFill>
                <a:schemeClr val="tx2"/>
              </a:solidFill>
            </a:endParaRPr>
          </a:p>
        </p:txBody>
      </p:sp>
      <p:sp>
        <p:nvSpPr>
          <p:cNvPr id="5" name="4 Marcador de texto"/>
          <p:cNvSpPr>
            <a:spLocks noGrp="1"/>
          </p:cNvSpPr>
          <p:nvPr>
            <p:ph type="body" idx="1"/>
          </p:nvPr>
        </p:nvSpPr>
        <p:spPr/>
        <p:txBody>
          <a:bodyPr>
            <a:normAutofit/>
          </a:bodyPr>
          <a:lstStyle/>
          <a:p>
            <a:r>
              <a:rPr lang="es-MX" sz="3200" b="1" dirty="0" smtClean="0">
                <a:solidFill>
                  <a:schemeClr val="tx2"/>
                </a:solidFill>
              </a:rPr>
              <a:t>Evaluación de las metas cumplidas al 2010 </a:t>
            </a:r>
            <a:br>
              <a:rPr lang="es-MX" sz="3200" b="1" dirty="0" smtClean="0">
                <a:solidFill>
                  <a:schemeClr val="tx2"/>
                </a:solidFill>
              </a:rPr>
            </a:br>
            <a:r>
              <a:rPr lang="es-MX" sz="3200" b="1" dirty="0" smtClean="0">
                <a:solidFill>
                  <a:schemeClr val="tx2"/>
                </a:solidFill>
              </a:rPr>
              <a:t>en la </a:t>
            </a:r>
            <a:r>
              <a:rPr lang="es-MX" sz="3200" b="1" dirty="0" err="1" smtClean="0">
                <a:solidFill>
                  <a:schemeClr val="tx2"/>
                </a:solidFill>
              </a:rPr>
              <a:t>UdeG</a:t>
            </a:r>
            <a:endParaRPr lang="es-MX"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44 Gráfico"/>
          <p:cNvGraphicFramePr/>
          <p:nvPr/>
        </p:nvGraphicFramePr>
        <p:xfrm>
          <a:off x="179512" y="1196752"/>
          <a:ext cx="8280920" cy="4896544"/>
        </p:xfrm>
        <a:graphic>
          <a:graphicData uri="http://schemas.openxmlformats.org/drawingml/2006/chart">
            <c:chart xmlns:c="http://schemas.openxmlformats.org/drawingml/2006/chart" xmlns:r="http://schemas.openxmlformats.org/officeDocument/2006/relationships" r:id="rId2"/>
          </a:graphicData>
        </a:graphic>
      </p:graphicFrame>
      <p:sp>
        <p:nvSpPr>
          <p:cNvPr id="6" name="5 CuadroTexto"/>
          <p:cNvSpPr txBox="1"/>
          <p:nvPr/>
        </p:nvSpPr>
        <p:spPr>
          <a:xfrm>
            <a:off x="611560" y="6021288"/>
            <a:ext cx="5976664" cy="36004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lvl="0"/>
            <a:r>
              <a:rPr lang="es-MX" sz="1050" b="1" dirty="0" smtClean="0">
                <a:solidFill>
                  <a:prstClr val="black"/>
                </a:solidFill>
              </a:rPr>
              <a:t>FUENTE: </a:t>
            </a:r>
            <a:r>
              <a:rPr lang="es-MX" sz="1050" dirty="0" smtClean="0">
                <a:solidFill>
                  <a:prstClr val="black"/>
                </a:solidFill>
              </a:rPr>
              <a:t>Cuestionarios 911 de Inicio de Cursos.</a:t>
            </a:r>
            <a:r>
              <a:rPr lang="es-MX" sz="1050" dirty="0">
                <a:solidFill>
                  <a:prstClr val="black"/>
                </a:solidFill>
              </a:rPr>
              <a:t> </a:t>
            </a:r>
            <a:r>
              <a:rPr lang="es-MX" sz="1050" dirty="0" smtClean="0">
                <a:solidFill>
                  <a:prstClr val="black"/>
                </a:solidFill>
              </a:rPr>
              <a:t/>
            </a:r>
            <a:br>
              <a:rPr lang="es-MX" sz="1050" dirty="0" smtClean="0">
                <a:solidFill>
                  <a:prstClr val="black"/>
                </a:solidFill>
              </a:rPr>
            </a:br>
            <a:r>
              <a:rPr lang="es-MX" sz="1050" b="1" dirty="0" smtClean="0">
                <a:solidFill>
                  <a:prstClr val="black"/>
                </a:solidFill>
              </a:rPr>
              <a:t>PROYECCIÓN:</a:t>
            </a:r>
            <a:r>
              <a:rPr lang="es-MX" sz="1050" dirty="0" smtClean="0">
                <a:solidFill>
                  <a:prstClr val="black"/>
                </a:solidFill>
              </a:rPr>
              <a:t>  matrícula 2010: metas compromiso PIFI 2007.</a:t>
            </a:r>
          </a:p>
        </p:txBody>
      </p:sp>
      <p:sp>
        <p:nvSpPr>
          <p:cNvPr id="4" name="3 Título"/>
          <p:cNvSpPr>
            <a:spLocks noGrp="1"/>
          </p:cNvSpPr>
          <p:nvPr>
            <p:ph type="title"/>
          </p:nvPr>
        </p:nvSpPr>
        <p:spPr/>
        <p:txBody>
          <a:bodyPr>
            <a:noAutofit/>
          </a:bodyPr>
          <a:lstStyle/>
          <a:p>
            <a:pPr>
              <a:defRPr sz="1680" b="1" i="0" u="none" strike="noStrike" kern="1200" baseline="0">
                <a:solidFill>
                  <a:prstClr val="black"/>
                </a:solidFill>
                <a:latin typeface="Arial Narrow" pitchFamily="34" charset="0"/>
                <a:ea typeface="+mn-ea"/>
                <a:cs typeface="+mn-cs"/>
              </a:defRPr>
            </a:pPr>
            <a:r>
              <a:rPr lang="es-MX" sz="2400" b="1" dirty="0" smtClean="0">
                <a:solidFill>
                  <a:schemeClr val="accent1">
                    <a:lumMod val="75000"/>
                  </a:schemeClr>
                </a:solidFill>
                <a:latin typeface="Arial Narrow" pitchFamily="34" charset="0"/>
              </a:rPr>
              <a:t>Evolución de la matrícula de nivel medio superior y de nivel superior, </a:t>
            </a:r>
            <a:br>
              <a:rPr lang="es-MX" sz="2400" b="1" dirty="0" smtClean="0">
                <a:solidFill>
                  <a:schemeClr val="accent1">
                    <a:lumMod val="75000"/>
                  </a:schemeClr>
                </a:solidFill>
                <a:latin typeface="Arial Narrow" pitchFamily="34" charset="0"/>
              </a:rPr>
            </a:br>
            <a:r>
              <a:rPr lang="es-MX" sz="2400" b="1" dirty="0" smtClean="0">
                <a:solidFill>
                  <a:schemeClr val="accent1">
                    <a:lumMod val="75000"/>
                  </a:schemeClr>
                </a:solidFill>
                <a:latin typeface="Arial Narrow" pitchFamily="34" charset="0"/>
              </a:rPr>
              <a:t>1995-1996 a 2009-2010</a:t>
            </a:r>
            <a:br>
              <a:rPr lang="es-MX" sz="2400" b="1" dirty="0" smtClean="0">
                <a:solidFill>
                  <a:schemeClr val="accent1">
                    <a:lumMod val="75000"/>
                  </a:schemeClr>
                </a:solidFill>
                <a:latin typeface="Arial Narrow" pitchFamily="34" charset="0"/>
              </a:rPr>
            </a:br>
            <a:endParaRPr lang="es-MX" sz="2400" dirty="0">
              <a:solidFill>
                <a:schemeClr val="accent1">
                  <a:lumMod val="75000"/>
                </a:schemeClr>
              </a:solidFill>
            </a:endParaRPr>
          </a:p>
        </p:txBody>
      </p:sp>
      <p:sp>
        <p:nvSpPr>
          <p:cNvPr id="9" name="8 Menos"/>
          <p:cNvSpPr/>
          <p:nvPr/>
        </p:nvSpPr>
        <p:spPr>
          <a:xfrm flipV="1">
            <a:off x="7452320" y="3573013"/>
            <a:ext cx="1080120" cy="144018"/>
          </a:xfrm>
          <a:prstGeom prst="mathMinus">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Rectángulo"/>
          <p:cNvSpPr/>
          <p:nvPr/>
        </p:nvSpPr>
        <p:spPr>
          <a:xfrm>
            <a:off x="8207896" y="3429000"/>
            <a:ext cx="936104" cy="1384995"/>
          </a:xfrm>
          <a:prstGeom prst="rect">
            <a:avLst/>
          </a:prstGeom>
        </p:spPr>
        <p:txBody>
          <a:bodyPr wrap="square">
            <a:spAutoFit/>
          </a:bodyPr>
          <a:lstStyle/>
          <a:p>
            <a:pPr algn="ctr"/>
            <a:r>
              <a:rPr lang="es-E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Meta 2010:</a:t>
            </a:r>
          </a:p>
          <a:p>
            <a:pPr algn="ctr"/>
            <a:r>
              <a:rPr lang="es-ES" sz="1400" b="1" dirty="0" smtClean="0">
                <a:ln w="11430"/>
                <a:solidFill>
                  <a:srgbClr val="FF0000"/>
                </a:solidFill>
                <a:effectLst>
                  <a:outerShdw blurRad="50800" dist="39000" dir="5460000" algn="tl">
                    <a:srgbClr val="000000">
                      <a:alpha val="38000"/>
                    </a:srgbClr>
                  </a:outerShdw>
                </a:effectLst>
              </a:rPr>
              <a:t>85,405 </a:t>
            </a:r>
            <a:r>
              <a:rPr lang="es-E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alumnos en </a:t>
            </a:r>
            <a:r>
              <a:rPr lang="es-ES" sz="1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NS</a:t>
            </a:r>
            <a:endParaRPr lang="es-E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endParaRPr lang="es-E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32 Gráfico"/>
          <p:cNvGraphicFramePr/>
          <p:nvPr/>
        </p:nvGraphicFramePr>
        <p:xfrm>
          <a:off x="323529" y="188640"/>
          <a:ext cx="7920880" cy="5616624"/>
        </p:xfrm>
        <a:graphic>
          <a:graphicData uri="http://schemas.openxmlformats.org/drawingml/2006/chart">
            <c:chart xmlns:c="http://schemas.openxmlformats.org/drawingml/2006/chart" xmlns:r="http://schemas.openxmlformats.org/officeDocument/2006/relationships" r:id="rId2"/>
          </a:graphicData>
        </a:graphic>
      </p:graphicFrame>
      <p:sp>
        <p:nvSpPr>
          <p:cNvPr id="7" name="6 Rectángulo"/>
          <p:cNvSpPr/>
          <p:nvPr/>
        </p:nvSpPr>
        <p:spPr>
          <a:xfrm>
            <a:off x="395536" y="6021288"/>
            <a:ext cx="8280920" cy="415498"/>
          </a:xfrm>
          <a:prstGeom prst="rect">
            <a:avLst/>
          </a:prstGeom>
        </p:spPr>
        <p:txBody>
          <a:bodyPr wrap="square">
            <a:spAutoFit/>
          </a:bodyPr>
          <a:lstStyle/>
          <a:p>
            <a:r>
              <a:rPr lang="es-MX" sz="1050" b="1" dirty="0" smtClean="0"/>
              <a:t>FUENTE: </a:t>
            </a:r>
            <a:r>
              <a:rPr lang="es-MX" sz="1050" dirty="0" smtClean="0"/>
              <a:t>2002-2006, COPLADI con base en información de la CIEP-CGA. 2006-2009, </a:t>
            </a:r>
            <a:r>
              <a:rPr lang="es-MX" sz="1050" dirty="0" err="1" smtClean="0"/>
              <a:t>Numeralias</a:t>
            </a:r>
            <a:r>
              <a:rPr lang="es-MX" sz="1050" dirty="0" smtClean="0"/>
              <a:t>, corte a fin de cada año. 2010, Numeralia Junio 2010 .</a:t>
            </a:r>
          </a:p>
          <a:p>
            <a:r>
              <a:rPr lang="es-MX" sz="1050" b="1" dirty="0" smtClean="0"/>
              <a:t> META:  </a:t>
            </a:r>
            <a:r>
              <a:rPr lang="es-MX" sz="1050" dirty="0" smtClean="0"/>
              <a:t>Plan de Desarrollo Institucional Visión 2010, actualización 2005.</a:t>
            </a:r>
          </a:p>
        </p:txBody>
      </p:sp>
      <p:sp>
        <p:nvSpPr>
          <p:cNvPr id="5" name="4 Menos"/>
          <p:cNvSpPr/>
          <p:nvPr/>
        </p:nvSpPr>
        <p:spPr>
          <a:xfrm>
            <a:off x="7164288" y="2204864"/>
            <a:ext cx="1152128" cy="144016"/>
          </a:xfrm>
          <a:prstGeom prst="mathMinus">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6 Rectángulo"/>
          <p:cNvSpPr/>
          <p:nvPr/>
        </p:nvSpPr>
        <p:spPr>
          <a:xfrm>
            <a:off x="7884368" y="1916832"/>
            <a:ext cx="1115616" cy="738664"/>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14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Meta 2010: 50 %</a:t>
            </a:r>
          </a:p>
          <a:p>
            <a:pPr algn="ctr"/>
            <a:endParaRPr lang="es-ES" sz="14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8" name="7 Rectángulo"/>
          <p:cNvSpPr/>
          <p:nvPr/>
        </p:nvSpPr>
        <p:spPr>
          <a:xfrm>
            <a:off x="4860032" y="5733256"/>
            <a:ext cx="4031232" cy="307777"/>
          </a:xfrm>
          <a:prstGeom prst="rect">
            <a:avLst/>
          </a:prstGeom>
        </p:spPr>
        <p:txBody>
          <a:bodyPr wrap="none">
            <a:spAutoFit/>
          </a:bodyPr>
          <a:lstStyle/>
          <a:p>
            <a:pPr algn="ctr"/>
            <a:r>
              <a:rPr lang="es-ES" sz="1400" b="1" dirty="0" smtClean="0">
                <a:ln w="11430"/>
                <a:solidFill>
                  <a:srgbClr val="1F497D">
                    <a:lumMod val="60000"/>
                    <a:lumOff val="40000"/>
                  </a:srgbClr>
                </a:solidFill>
                <a:effectLst>
                  <a:outerShdw blurRad="50800" dist="39000" dir="5460000" algn="tl">
                    <a:srgbClr val="000000">
                      <a:alpha val="38000"/>
                    </a:srgbClr>
                  </a:outerShdw>
                </a:effectLst>
              </a:rPr>
              <a:t>Al 2010: 88 PE de TSU y Lic. acreditados por COPAES</a:t>
            </a:r>
            <a:endParaRPr lang="es-ES" sz="1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7452320" y="1508534"/>
            <a:ext cx="511200" cy="288032"/>
          </a:xfrm>
          <a:prstGeom prst="rect">
            <a:avLst/>
          </a:prstGeom>
          <a:ln>
            <a:solidFill>
              <a:schemeClr val="tx2"/>
            </a:solidFill>
            <a:prstDash val="dash"/>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s-MX" sz="1050" b="1" i="0" u="none" strike="noStrike" cap="none" normalizeH="0" baseline="0" dirty="0" smtClean="0">
              <a:ln>
                <a:noFill/>
              </a:ln>
              <a:solidFill>
                <a:srgbClr val="FF0000"/>
              </a:solidFill>
              <a:effectLst/>
              <a:latin typeface="Arial" pitchFamily="34" charset="0"/>
            </a:endParaRPr>
          </a:p>
        </p:txBody>
      </p:sp>
      <p:graphicFrame>
        <p:nvGraphicFramePr>
          <p:cNvPr id="7" name="38 Gráfico"/>
          <p:cNvGraphicFramePr/>
          <p:nvPr/>
        </p:nvGraphicFramePr>
        <p:xfrm>
          <a:off x="323528" y="0"/>
          <a:ext cx="7776864" cy="6381328"/>
        </p:xfrm>
        <a:graphic>
          <a:graphicData uri="http://schemas.openxmlformats.org/drawingml/2006/chart">
            <c:chart xmlns:c="http://schemas.openxmlformats.org/drawingml/2006/chart" xmlns:r="http://schemas.openxmlformats.org/officeDocument/2006/relationships" r:id="rId2"/>
          </a:graphicData>
        </a:graphic>
      </p:graphicFrame>
      <p:sp>
        <p:nvSpPr>
          <p:cNvPr id="3" name="2 Rectángulo"/>
          <p:cNvSpPr/>
          <p:nvPr/>
        </p:nvSpPr>
        <p:spPr>
          <a:xfrm>
            <a:off x="179512" y="5877272"/>
            <a:ext cx="7416824" cy="400110"/>
          </a:xfrm>
          <a:prstGeom prst="rect">
            <a:avLst/>
          </a:prstGeom>
        </p:spPr>
        <p:txBody>
          <a:bodyPr wrap="square">
            <a:spAutoFit/>
          </a:bodyPr>
          <a:lstStyle/>
          <a:p>
            <a:r>
              <a:rPr lang="es-MX" sz="1000" b="1" dirty="0" smtClean="0"/>
              <a:t>FUENTE</a:t>
            </a:r>
            <a:r>
              <a:rPr lang="es-MX" sz="1000" dirty="0" smtClean="0"/>
              <a:t>: 2001-2005, Estadística institucional. 2006-2009, </a:t>
            </a:r>
            <a:r>
              <a:rPr lang="es-MX" sz="1000" dirty="0" err="1" smtClean="0"/>
              <a:t>PIFI</a:t>
            </a:r>
            <a:r>
              <a:rPr lang="es-MX" sz="1000" dirty="0" smtClean="0"/>
              <a:t> 2010-2011. 2010, Numeralia de Junio de 2010.</a:t>
            </a:r>
            <a:br>
              <a:rPr lang="es-MX" sz="1000" dirty="0" smtClean="0"/>
            </a:br>
            <a:r>
              <a:rPr lang="es-MX" sz="1000" b="1" dirty="0" smtClean="0"/>
              <a:t>META:</a:t>
            </a:r>
            <a:r>
              <a:rPr lang="es-MX" sz="1000" dirty="0" smtClean="0"/>
              <a:t> Propuesta Institucional PIFI 2007 de la Universidad de Guadalajara</a:t>
            </a:r>
          </a:p>
        </p:txBody>
      </p:sp>
      <p:sp>
        <p:nvSpPr>
          <p:cNvPr id="5" name="4 Menos"/>
          <p:cNvSpPr/>
          <p:nvPr/>
        </p:nvSpPr>
        <p:spPr>
          <a:xfrm flipV="1">
            <a:off x="7164288" y="1475640"/>
            <a:ext cx="1008112" cy="72008"/>
          </a:xfrm>
          <a:prstGeom prst="mathMinus">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6 Rectángulo"/>
          <p:cNvSpPr/>
          <p:nvPr/>
        </p:nvSpPr>
        <p:spPr>
          <a:xfrm>
            <a:off x="7884368" y="1124744"/>
            <a:ext cx="1115616" cy="738664"/>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14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Meta 2010: 98.7 %</a:t>
            </a:r>
          </a:p>
          <a:p>
            <a:pPr algn="ctr"/>
            <a:endParaRPr lang="es-ES" sz="14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10" name="9 Rectángulo"/>
          <p:cNvSpPr/>
          <p:nvPr/>
        </p:nvSpPr>
        <p:spPr>
          <a:xfrm>
            <a:off x="6191672" y="5805264"/>
            <a:ext cx="2952328" cy="523220"/>
          </a:xfrm>
          <a:prstGeom prst="rect">
            <a:avLst/>
          </a:prstGeom>
        </p:spPr>
        <p:txBody>
          <a:bodyPr wrap="square">
            <a:spAutoFit/>
          </a:bodyPr>
          <a:lstStyle/>
          <a:p>
            <a:pPr algn="ctr"/>
            <a:r>
              <a:rPr lang="es-ES" sz="1400" b="1" dirty="0" smtClean="0">
                <a:ln w="11430"/>
                <a:solidFill>
                  <a:srgbClr val="1F497D">
                    <a:lumMod val="60000"/>
                    <a:lumOff val="40000"/>
                  </a:srgbClr>
                </a:solidFill>
                <a:effectLst>
                  <a:outerShdw blurRad="50800" dist="39000" dir="5460000" algn="tl">
                    <a:srgbClr val="000000">
                      <a:alpha val="38000"/>
                    </a:srgbClr>
                  </a:outerShdw>
                </a:effectLst>
              </a:rPr>
              <a:t>Al 2010: 69, 089 alumnos  atendidos en PE de pregrado calidad</a:t>
            </a:r>
            <a:endParaRPr lang="es-ES" sz="1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39 Gráfico"/>
          <p:cNvGraphicFramePr/>
          <p:nvPr/>
        </p:nvGraphicFramePr>
        <p:xfrm>
          <a:off x="251520" y="404664"/>
          <a:ext cx="8208912" cy="5904656"/>
        </p:xfrm>
        <a:graphic>
          <a:graphicData uri="http://schemas.openxmlformats.org/drawingml/2006/chart">
            <c:chart xmlns:c="http://schemas.openxmlformats.org/drawingml/2006/chart" xmlns:r="http://schemas.openxmlformats.org/officeDocument/2006/relationships" r:id="rId2"/>
          </a:graphicData>
        </a:graphic>
      </p:graphicFrame>
      <p:sp>
        <p:nvSpPr>
          <p:cNvPr id="4" name="3 Rectángulo"/>
          <p:cNvSpPr/>
          <p:nvPr/>
        </p:nvSpPr>
        <p:spPr>
          <a:xfrm>
            <a:off x="0" y="5949280"/>
            <a:ext cx="9144000" cy="415498"/>
          </a:xfrm>
          <a:prstGeom prst="rect">
            <a:avLst/>
          </a:prstGeom>
        </p:spPr>
        <p:txBody>
          <a:bodyPr wrap="square">
            <a:spAutoFit/>
          </a:bodyPr>
          <a:lstStyle/>
          <a:p>
            <a:r>
              <a:rPr lang="es-MX" sz="1050" b="1" dirty="0" smtClean="0"/>
              <a:t>FUENTE: </a:t>
            </a:r>
            <a:r>
              <a:rPr lang="es-MX" sz="1050" dirty="0" smtClean="0"/>
              <a:t>2001-2005, Estadística institucional. 2006-2008, </a:t>
            </a:r>
            <a:r>
              <a:rPr lang="es-MX" sz="1050" dirty="0" err="1" smtClean="0"/>
              <a:t>PIFI</a:t>
            </a:r>
            <a:r>
              <a:rPr lang="es-MX" sz="1050" dirty="0" smtClean="0"/>
              <a:t> 2010-2011. 2009 y 2010, </a:t>
            </a:r>
            <a:r>
              <a:rPr lang="es-MX" sz="1050" dirty="0" err="1" smtClean="0"/>
              <a:t>COPLADI</a:t>
            </a:r>
            <a:r>
              <a:rPr lang="es-MX" sz="1050" dirty="0" smtClean="0"/>
              <a:t> con base en información de la </a:t>
            </a:r>
            <a:r>
              <a:rPr lang="es-MX" sz="1050" dirty="0" err="1" smtClean="0"/>
              <a:t>CIEP</a:t>
            </a:r>
            <a:r>
              <a:rPr lang="es-MX" sz="1050" dirty="0" smtClean="0"/>
              <a:t>-CGA (corte al final de cada año).</a:t>
            </a:r>
          </a:p>
          <a:p>
            <a:r>
              <a:rPr lang="es-MX" sz="1050" b="1" dirty="0" smtClean="0"/>
              <a:t>META:</a:t>
            </a:r>
            <a:r>
              <a:rPr lang="es-MX" sz="1050" dirty="0" smtClean="0"/>
              <a:t> Propuesta Institucional PIFI 2007 de la Universidad de Guadalajara</a:t>
            </a:r>
            <a:endParaRPr lang="es-MX" sz="1050" dirty="0"/>
          </a:p>
        </p:txBody>
      </p:sp>
      <p:sp>
        <p:nvSpPr>
          <p:cNvPr id="7" name="6 Menos"/>
          <p:cNvSpPr/>
          <p:nvPr/>
        </p:nvSpPr>
        <p:spPr>
          <a:xfrm>
            <a:off x="7596336" y="2276872"/>
            <a:ext cx="864096" cy="62673"/>
          </a:xfrm>
          <a:prstGeom prst="mathMinus">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6 Rectángulo"/>
          <p:cNvSpPr/>
          <p:nvPr/>
        </p:nvSpPr>
        <p:spPr>
          <a:xfrm>
            <a:off x="8028384" y="1844824"/>
            <a:ext cx="1115616" cy="954107"/>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14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Meta 2010: 116 PE de calidad</a:t>
            </a:r>
          </a:p>
          <a:p>
            <a:pPr algn="ctr"/>
            <a:endParaRPr lang="es-ES" sz="14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0 Gráfico"/>
          <p:cNvGraphicFramePr/>
          <p:nvPr/>
        </p:nvGraphicFramePr>
        <p:xfrm>
          <a:off x="323528" y="404664"/>
          <a:ext cx="8136904" cy="5904656"/>
        </p:xfrm>
        <a:graphic>
          <a:graphicData uri="http://schemas.openxmlformats.org/drawingml/2006/chart">
            <c:chart xmlns:c="http://schemas.openxmlformats.org/drawingml/2006/chart" xmlns:r="http://schemas.openxmlformats.org/officeDocument/2006/relationships" r:id="rId2"/>
          </a:graphicData>
        </a:graphic>
      </p:graphicFrame>
      <p:sp>
        <p:nvSpPr>
          <p:cNvPr id="4" name="3 Rectángulo"/>
          <p:cNvSpPr/>
          <p:nvPr/>
        </p:nvSpPr>
        <p:spPr>
          <a:xfrm>
            <a:off x="323528" y="5949280"/>
            <a:ext cx="8136904" cy="415498"/>
          </a:xfrm>
          <a:prstGeom prst="rect">
            <a:avLst/>
          </a:prstGeom>
        </p:spPr>
        <p:txBody>
          <a:bodyPr wrap="square">
            <a:spAutoFit/>
          </a:bodyPr>
          <a:lstStyle/>
          <a:p>
            <a:r>
              <a:rPr lang="es-MX" sz="1050" b="1" dirty="0" smtClean="0"/>
              <a:t>FUENTE</a:t>
            </a:r>
            <a:r>
              <a:rPr lang="es-MX" sz="1050" dirty="0" smtClean="0"/>
              <a:t>: 2001-2005, Estadística institucional. 2006-2009, </a:t>
            </a:r>
            <a:r>
              <a:rPr lang="es-MX" sz="1050" dirty="0" err="1" smtClean="0"/>
              <a:t>PIFI</a:t>
            </a:r>
            <a:r>
              <a:rPr lang="es-MX" sz="1050" dirty="0" smtClean="0"/>
              <a:t> 2010-2011. 2010, </a:t>
            </a:r>
            <a:r>
              <a:rPr lang="es-MX" sz="1050" dirty="0" err="1" smtClean="0"/>
              <a:t>Numeralia</a:t>
            </a:r>
            <a:r>
              <a:rPr lang="es-MX" sz="1050" dirty="0" smtClean="0"/>
              <a:t> de Junio de 2010.</a:t>
            </a:r>
          </a:p>
          <a:p>
            <a:r>
              <a:rPr lang="es-MX" sz="1050" b="1" dirty="0" smtClean="0"/>
              <a:t>META:</a:t>
            </a:r>
            <a:r>
              <a:rPr lang="es-MX" sz="1050" dirty="0" smtClean="0"/>
              <a:t> Propuesta Institucional PIFI 2007 de la Universidad de Guadalajara</a:t>
            </a:r>
            <a:endParaRPr lang="es-MX" sz="1050" dirty="0"/>
          </a:p>
        </p:txBody>
      </p:sp>
      <p:sp>
        <p:nvSpPr>
          <p:cNvPr id="8" name="Text Box 2"/>
          <p:cNvSpPr txBox="1">
            <a:spLocks noChangeArrowheads="1"/>
          </p:cNvSpPr>
          <p:nvPr/>
        </p:nvSpPr>
        <p:spPr bwMode="auto">
          <a:xfrm>
            <a:off x="7812360" y="1196752"/>
            <a:ext cx="504056" cy="360040"/>
          </a:xfrm>
          <a:prstGeom prst="rect">
            <a:avLst/>
          </a:prstGeom>
          <a:ln w="19050">
            <a:solidFill>
              <a:schemeClr val="accent1"/>
            </a:solidFill>
            <a:prstDash val="dashDot"/>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s-MX" sz="1050" b="1" i="0" u="none" strike="noStrike" cap="none" normalizeH="0" baseline="0" dirty="0" smtClean="0">
              <a:ln>
                <a:noFill/>
              </a:ln>
              <a:solidFill>
                <a:srgbClr val="FF0000"/>
              </a:solidFill>
              <a:effectLst/>
              <a:latin typeface="Arial" pitchFamily="34" charset="0"/>
            </a:endParaRPr>
          </a:p>
        </p:txBody>
      </p:sp>
      <p:sp>
        <p:nvSpPr>
          <p:cNvPr id="9" name="6 Rectángulo"/>
          <p:cNvSpPr/>
          <p:nvPr/>
        </p:nvSpPr>
        <p:spPr>
          <a:xfrm>
            <a:off x="8388424" y="620689"/>
            <a:ext cx="899592" cy="954107"/>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14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Meta 2010: 92.06%</a:t>
            </a:r>
          </a:p>
          <a:p>
            <a:pPr algn="ctr"/>
            <a:endParaRPr lang="es-ES" sz="14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7" name="6 Menos"/>
          <p:cNvSpPr/>
          <p:nvPr/>
        </p:nvSpPr>
        <p:spPr>
          <a:xfrm>
            <a:off x="7596336" y="1124744"/>
            <a:ext cx="1008112" cy="144016"/>
          </a:xfrm>
          <a:prstGeom prst="mathMinus">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9 Rectángulo"/>
          <p:cNvSpPr/>
          <p:nvPr/>
        </p:nvSpPr>
        <p:spPr>
          <a:xfrm>
            <a:off x="5220072" y="5805264"/>
            <a:ext cx="4572000" cy="523220"/>
          </a:xfrm>
          <a:prstGeom prst="rect">
            <a:avLst/>
          </a:prstGeom>
        </p:spPr>
        <p:txBody>
          <a:bodyPr>
            <a:spAutoFit/>
          </a:bodyPr>
          <a:lstStyle/>
          <a:p>
            <a:pPr algn="ctr"/>
            <a:endParaRPr lang="es-ES" sz="14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a:p>
            <a:pPr algn="ctr"/>
            <a:r>
              <a:rPr lang="es-ES" sz="1400" b="1" dirty="0" smtClean="0">
                <a:ln w="11430"/>
                <a:solidFill>
                  <a:schemeClr val="tx2">
                    <a:lumMod val="60000"/>
                    <a:lumOff val="40000"/>
                  </a:schemeClr>
                </a:solidFill>
                <a:effectLst>
                  <a:outerShdw blurRad="50800" dist="39000" dir="5460000" algn="tl">
                    <a:srgbClr val="000000">
                      <a:alpha val="38000"/>
                    </a:srgbClr>
                  </a:outerShdw>
                </a:effectLst>
              </a:rPr>
              <a:t>Al 2010 : 124 PE de calidad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36 Gráfico"/>
          <p:cNvGraphicFramePr/>
          <p:nvPr/>
        </p:nvGraphicFramePr>
        <p:xfrm>
          <a:off x="323528" y="404664"/>
          <a:ext cx="8280919" cy="5904656"/>
        </p:xfrm>
        <a:graphic>
          <a:graphicData uri="http://schemas.openxmlformats.org/drawingml/2006/chart">
            <c:chart xmlns:c="http://schemas.openxmlformats.org/drawingml/2006/chart" xmlns:r="http://schemas.openxmlformats.org/officeDocument/2006/relationships" r:id="rId2"/>
          </a:graphicData>
        </a:graphic>
      </p:graphicFrame>
      <p:sp>
        <p:nvSpPr>
          <p:cNvPr id="4" name="22 CuadroTexto"/>
          <p:cNvSpPr txBox="1"/>
          <p:nvPr/>
        </p:nvSpPr>
        <p:spPr>
          <a:xfrm>
            <a:off x="395536" y="5949280"/>
            <a:ext cx="4123245" cy="415498"/>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s-MX" sz="1050" b="1" dirty="0" smtClean="0"/>
              <a:t>FUENTE:</a:t>
            </a:r>
            <a:r>
              <a:rPr lang="es-MX" sz="1050" b="1" baseline="0" dirty="0" smtClean="0"/>
              <a:t> </a:t>
            </a:r>
            <a:r>
              <a:rPr lang="es-MX" sz="1050" b="0" baseline="0" dirty="0" smtClean="0"/>
              <a:t>2006-2010, PIFI 2010-2011.</a:t>
            </a:r>
            <a:br>
              <a:rPr lang="es-MX" sz="1050" b="0" baseline="0" dirty="0" smtClean="0"/>
            </a:br>
            <a:r>
              <a:rPr lang="es-MX" sz="1050" b="1" dirty="0" smtClean="0"/>
              <a:t> META:  </a:t>
            </a:r>
            <a:r>
              <a:rPr lang="es-MX" sz="1050" dirty="0" smtClean="0"/>
              <a:t>Plan de Desarrollo Institucional Visión 2010, actualización 2005.</a:t>
            </a:r>
            <a:endParaRPr lang="es-MX" sz="1050" b="0" dirty="0"/>
          </a:p>
        </p:txBody>
      </p:sp>
      <p:sp>
        <p:nvSpPr>
          <p:cNvPr id="7" name="6 Rectángulo"/>
          <p:cNvSpPr/>
          <p:nvPr/>
        </p:nvSpPr>
        <p:spPr>
          <a:xfrm>
            <a:off x="8244408" y="620688"/>
            <a:ext cx="899592" cy="954107"/>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14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Meta 2010: 50%</a:t>
            </a:r>
          </a:p>
          <a:p>
            <a:pPr algn="ctr"/>
            <a:endParaRPr lang="es-ES" sz="14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8" name="7 Menos"/>
          <p:cNvSpPr/>
          <p:nvPr/>
        </p:nvSpPr>
        <p:spPr>
          <a:xfrm>
            <a:off x="6948264" y="1628800"/>
            <a:ext cx="1512168" cy="144016"/>
          </a:xfrm>
          <a:prstGeom prst="mathMinus">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2"/>
              </a:solidFill>
            </a:endParaRPr>
          </a:p>
        </p:txBody>
      </p:sp>
      <p:sp>
        <p:nvSpPr>
          <p:cNvPr id="9" name="8 Rectángulo"/>
          <p:cNvSpPr/>
          <p:nvPr/>
        </p:nvSpPr>
        <p:spPr>
          <a:xfrm>
            <a:off x="6012160" y="5805265"/>
            <a:ext cx="3131840" cy="646331"/>
          </a:xfrm>
          <a:prstGeom prst="rect">
            <a:avLst/>
          </a:prstGeom>
        </p:spPr>
        <p:txBody>
          <a:bodyPr wrap="square">
            <a:spAutoFit/>
          </a:bodyPr>
          <a:lstStyle/>
          <a:p>
            <a:pPr algn="ctr"/>
            <a:r>
              <a:rPr lang="es-ES" b="1" dirty="0" smtClean="0">
                <a:ln w="11430"/>
                <a:solidFill>
                  <a:schemeClr val="tx2">
                    <a:lumMod val="60000"/>
                    <a:lumOff val="40000"/>
                  </a:schemeClr>
                </a:solidFill>
                <a:effectLst>
                  <a:outerShdw blurRad="50800" dist="39000" dir="5460000" algn="tl">
                    <a:srgbClr val="000000">
                      <a:alpha val="38000"/>
                    </a:srgbClr>
                  </a:outerShdw>
                </a:effectLst>
              </a:rPr>
              <a:t>Al 2010: 77 PE en el PNPC</a:t>
            </a:r>
          </a:p>
          <a:p>
            <a:pPr algn="ctr"/>
            <a:endParaRPr lang="es-ES"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5949280"/>
            <a:ext cx="8208912" cy="461665"/>
          </a:xfrm>
          <a:prstGeom prst="rect">
            <a:avLst/>
          </a:prstGeom>
        </p:spPr>
        <p:txBody>
          <a:bodyPr wrap="square">
            <a:spAutoFit/>
          </a:bodyPr>
          <a:lstStyle/>
          <a:p>
            <a:r>
              <a:rPr lang="es-MX" sz="1200" b="1" dirty="0" smtClean="0"/>
              <a:t>FUENTE: </a:t>
            </a:r>
            <a:r>
              <a:rPr lang="es-MX" sz="1200" dirty="0" smtClean="0"/>
              <a:t>2001-2005, </a:t>
            </a:r>
            <a:r>
              <a:rPr lang="es-MX" sz="1200" dirty="0" err="1" smtClean="0"/>
              <a:t>PIFI</a:t>
            </a:r>
            <a:r>
              <a:rPr lang="es-MX" sz="1200" dirty="0" smtClean="0"/>
              <a:t> 3.3. 2006-2009, </a:t>
            </a:r>
            <a:r>
              <a:rPr lang="es-MX" sz="1200" dirty="0" err="1" smtClean="0"/>
              <a:t>PIFI</a:t>
            </a:r>
            <a:r>
              <a:rPr lang="es-MX" sz="1200" dirty="0" smtClean="0"/>
              <a:t> 2010-2011. 2010, </a:t>
            </a:r>
            <a:r>
              <a:rPr lang="es-MX" sz="1200" dirty="0" err="1" smtClean="0"/>
              <a:t>Numeralia</a:t>
            </a:r>
            <a:r>
              <a:rPr lang="es-MX" sz="1200" dirty="0" smtClean="0"/>
              <a:t> de mayo 2010.</a:t>
            </a:r>
            <a:br>
              <a:rPr lang="es-MX" sz="1200" dirty="0" smtClean="0"/>
            </a:br>
            <a:r>
              <a:rPr lang="es-MX" sz="1200" b="1" dirty="0" smtClean="0"/>
              <a:t> PROYECCIÓN : Po</a:t>
            </a:r>
            <a:r>
              <a:rPr lang="es-MX" sz="1200" dirty="0" smtClean="0">
                <a:solidFill>
                  <a:prstClr val="black"/>
                </a:solidFill>
              </a:rPr>
              <a:t>sgrados PNPC 2010: metas compromiso PIFI 2007.</a:t>
            </a:r>
            <a:endParaRPr lang="es-MX" sz="1200" dirty="0"/>
          </a:p>
        </p:txBody>
      </p:sp>
      <p:graphicFrame>
        <p:nvGraphicFramePr>
          <p:cNvPr id="5" name="45 Gráfico"/>
          <p:cNvGraphicFramePr/>
          <p:nvPr/>
        </p:nvGraphicFramePr>
        <p:xfrm>
          <a:off x="467544" y="548680"/>
          <a:ext cx="8136903" cy="5472608"/>
        </p:xfrm>
        <a:graphic>
          <a:graphicData uri="http://schemas.openxmlformats.org/drawingml/2006/chart">
            <c:chart xmlns:c="http://schemas.openxmlformats.org/drawingml/2006/chart" xmlns:r="http://schemas.openxmlformats.org/officeDocument/2006/relationships" r:id="rId2"/>
          </a:graphicData>
        </a:graphic>
      </p:graphicFrame>
      <p:sp>
        <p:nvSpPr>
          <p:cNvPr id="6" name="5 Menos"/>
          <p:cNvSpPr/>
          <p:nvPr/>
        </p:nvSpPr>
        <p:spPr>
          <a:xfrm>
            <a:off x="7524328" y="2060848"/>
            <a:ext cx="936104" cy="72008"/>
          </a:xfrm>
          <a:prstGeom prst="mathMinus">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2"/>
              </a:solidFill>
            </a:endParaRPr>
          </a:p>
        </p:txBody>
      </p:sp>
      <p:sp>
        <p:nvSpPr>
          <p:cNvPr id="7" name="6 Rectángulo"/>
          <p:cNvSpPr/>
          <p:nvPr/>
        </p:nvSpPr>
        <p:spPr>
          <a:xfrm>
            <a:off x="8244408" y="1124744"/>
            <a:ext cx="899592" cy="1169551"/>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14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Meta 2010: </a:t>
            </a:r>
            <a:br>
              <a:rPr lang="es-ES" sz="14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br>
            <a:r>
              <a:rPr lang="es-ES" sz="14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 65 PE en </a:t>
            </a:r>
            <a:r>
              <a:rPr lang="es-ES" sz="1400" b="1" dirty="0" err="1"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PNPC</a:t>
            </a:r>
            <a:endParaRPr lang="es-ES" sz="14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a:p>
            <a:pPr algn="ctr"/>
            <a:endParaRPr lang="es-ES" sz="14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5 Rectángulo"/>
          <p:cNvSpPr>
            <a:spLocks noChangeArrowheads="1"/>
          </p:cNvSpPr>
          <p:nvPr/>
        </p:nvSpPr>
        <p:spPr bwMode="auto">
          <a:xfrm>
            <a:off x="827584" y="332656"/>
            <a:ext cx="7845425" cy="461962"/>
          </a:xfrm>
          <a:prstGeom prst="rect">
            <a:avLst/>
          </a:prstGeom>
          <a:noFill/>
          <a:ln w="9525">
            <a:noFill/>
            <a:miter lim="800000"/>
            <a:headEnd/>
            <a:tailEnd/>
          </a:ln>
        </p:spPr>
        <p:txBody>
          <a:bodyPr>
            <a:spAutoFit/>
          </a:bodyPr>
          <a:lstStyle/>
          <a:p>
            <a:pPr algn="r" fontAlgn="b"/>
            <a:r>
              <a:rPr lang="es-ES" sz="2400" b="1" dirty="0" smtClean="0">
                <a:solidFill>
                  <a:schemeClr val="accent1">
                    <a:lumMod val="75000"/>
                  </a:schemeClr>
                </a:solidFill>
                <a:latin typeface="Calibri" pitchFamily="34" charset="0"/>
              </a:rPr>
              <a:t>Centros Universitarios Temáticos</a:t>
            </a:r>
            <a:endParaRPr lang="es-ES" sz="2400" b="1" dirty="0">
              <a:solidFill>
                <a:schemeClr val="accent1">
                  <a:lumMod val="75000"/>
                </a:schemeClr>
              </a:solidFill>
              <a:latin typeface="Calibri" pitchFamily="34" charset="0"/>
            </a:endParaRPr>
          </a:p>
        </p:txBody>
      </p:sp>
      <p:grpSp>
        <p:nvGrpSpPr>
          <p:cNvPr id="2" name="14 Grupo"/>
          <p:cNvGrpSpPr/>
          <p:nvPr/>
        </p:nvGrpSpPr>
        <p:grpSpPr>
          <a:xfrm>
            <a:off x="827584" y="1412776"/>
            <a:ext cx="4101779" cy="3911675"/>
            <a:chOff x="1763688" y="1052736"/>
            <a:chExt cx="4932362" cy="4703763"/>
          </a:xfrm>
        </p:grpSpPr>
        <p:pic>
          <p:nvPicPr>
            <p:cNvPr id="8" name="Picture 2" descr="zona metropolitana"/>
            <p:cNvPicPr>
              <a:picLocks noChangeAspect="1" noChangeArrowheads="1"/>
            </p:cNvPicPr>
            <p:nvPr/>
          </p:nvPicPr>
          <p:blipFill>
            <a:blip r:embed="rId3" cstate="print">
              <a:duotone>
                <a:prstClr val="black"/>
                <a:schemeClr val="accent1">
                  <a:tint val="45000"/>
                  <a:satMod val="400000"/>
                </a:schemeClr>
              </a:duotone>
              <a:lum bright="8000" contrast="55000"/>
            </a:blip>
            <a:srcRect/>
            <a:stretch>
              <a:fillRect/>
            </a:stretch>
          </p:blipFill>
          <p:spPr bwMode="auto">
            <a:xfrm>
              <a:off x="1763688" y="1052736"/>
              <a:ext cx="4932362" cy="4703763"/>
            </a:xfrm>
            <a:prstGeom prst="rect">
              <a:avLst/>
            </a:prstGeom>
            <a:noFill/>
          </p:spPr>
        </p:pic>
        <p:sp>
          <p:nvSpPr>
            <p:cNvPr id="9" name="8 CuadroTexto"/>
            <p:cNvSpPr txBox="1"/>
            <p:nvPr/>
          </p:nvSpPr>
          <p:spPr>
            <a:xfrm>
              <a:off x="4139952" y="1691516"/>
              <a:ext cx="821763" cy="369332"/>
            </a:xfrm>
            <a:prstGeom prst="rect">
              <a:avLst/>
            </a:prstGeom>
            <a:noFill/>
          </p:spPr>
          <p:txBody>
            <a:bodyPr wrap="none" rtlCol="0">
              <a:spAutoFit/>
            </a:bodyPr>
            <a:lstStyle/>
            <a:p>
              <a:r>
                <a:rPr lang="es-MX" b="1" dirty="0" smtClean="0"/>
                <a:t>CUCEA</a:t>
              </a:r>
              <a:endParaRPr lang="es-ES" b="1" dirty="0"/>
            </a:p>
          </p:txBody>
        </p:sp>
        <p:sp>
          <p:nvSpPr>
            <p:cNvPr id="10" name="9 CuadroTexto"/>
            <p:cNvSpPr txBox="1"/>
            <p:nvPr/>
          </p:nvSpPr>
          <p:spPr>
            <a:xfrm>
              <a:off x="5148064" y="1843916"/>
              <a:ext cx="875753" cy="369332"/>
            </a:xfrm>
            <a:prstGeom prst="rect">
              <a:avLst/>
            </a:prstGeom>
            <a:noFill/>
          </p:spPr>
          <p:txBody>
            <a:bodyPr wrap="none" rtlCol="0">
              <a:spAutoFit/>
            </a:bodyPr>
            <a:lstStyle/>
            <a:p>
              <a:r>
                <a:rPr lang="es-MX" b="1" dirty="0" smtClean="0"/>
                <a:t>CUAAD</a:t>
              </a:r>
              <a:endParaRPr lang="es-ES" b="1" dirty="0"/>
            </a:p>
          </p:txBody>
        </p:sp>
        <p:sp>
          <p:nvSpPr>
            <p:cNvPr id="11" name="10 CuadroTexto"/>
            <p:cNvSpPr txBox="1"/>
            <p:nvPr/>
          </p:nvSpPr>
          <p:spPr>
            <a:xfrm>
              <a:off x="5148064" y="2420888"/>
              <a:ext cx="833883" cy="369332"/>
            </a:xfrm>
            <a:prstGeom prst="rect">
              <a:avLst/>
            </a:prstGeom>
            <a:noFill/>
          </p:spPr>
          <p:txBody>
            <a:bodyPr wrap="none" rtlCol="0">
              <a:spAutoFit/>
            </a:bodyPr>
            <a:lstStyle/>
            <a:p>
              <a:r>
                <a:rPr lang="es-MX" b="1" dirty="0" smtClean="0"/>
                <a:t>CUCSH</a:t>
              </a:r>
              <a:endParaRPr lang="es-ES" b="1" dirty="0"/>
            </a:p>
          </p:txBody>
        </p:sp>
        <p:sp>
          <p:nvSpPr>
            <p:cNvPr id="12" name="11 CuadroTexto"/>
            <p:cNvSpPr txBox="1"/>
            <p:nvPr/>
          </p:nvSpPr>
          <p:spPr>
            <a:xfrm>
              <a:off x="5436096" y="2852936"/>
              <a:ext cx="688009" cy="369332"/>
            </a:xfrm>
            <a:prstGeom prst="rect">
              <a:avLst/>
            </a:prstGeom>
            <a:noFill/>
          </p:spPr>
          <p:txBody>
            <a:bodyPr wrap="none" rtlCol="0">
              <a:spAutoFit/>
            </a:bodyPr>
            <a:lstStyle/>
            <a:p>
              <a:r>
                <a:rPr lang="es-MX" b="1" dirty="0" smtClean="0"/>
                <a:t>CUCS</a:t>
              </a:r>
              <a:endParaRPr lang="es-ES" b="1" dirty="0"/>
            </a:p>
          </p:txBody>
        </p:sp>
        <p:sp>
          <p:nvSpPr>
            <p:cNvPr id="13" name="12 CuadroTexto"/>
            <p:cNvSpPr txBox="1"/>
            <p:nvPr/>
          </p:nvSpPr>
          <p:spPr>
            <a:xfrm>
              <a:off x="5148064" y="3356992"/>
              <a:ext cx="752129" cy="369332"/>
            </a:xfrm>
            <a:prstGeom prst="rect">
              <a:avLst/>
            </a:prstGeom>
            <a:noFill/>
          </p:spPr>
          <p:txBody>
            <a:bodyPr wrap="none" rtlCol="0">
              <a:spAutoFit/>
            </a:bodyPr>
            <a:lstStyle/>
            <a:p>
              <a:r>
                <a:rPr lang="es-MX" b="1" dirty="0" smtClean="0"/>
                <a:t>CUCEI</a:t>
              </a:r>
              <a:endParaRPr lang="es-ES" b="1" dirty="0"/>
            </a:p>
          </p:txBody>
        </p:sp>
        <p:sp>
          <p:nvSpPr>
            <p:cNvPr id="14" name="13 CuadroTexto"/>
            <p:cNvSpPr txBox="1"/>
            <p:nvPr/>
          </p:nvSpPr>
          <p:spPr>
            <a:xfrm>
              <a:off x="2051720" y="1772816"/>
              <a:ext cx="846065" cy="369332"/>
            </a:xfrm>
            <a:prstGeom prst="rect">
              <a:avLst/>
            </a:prstGeom>
            <a:noFill/>
          </p:spPr>
          <p:txBody>
            <a:bodyPr wrap="none" rtlCol="0">
              <a:spAutoFit/>
            </a:bodyPr>
            <a:lstStyle/>
            <a:p>
              <a:r>
                <a:rPr lang="es-MX" b="1" dirty="0" smtClean="0"/>
                <a:t>CUCBA</a:t>
              </a:r>
              <a:endParaRPr lang="es-ES" b="1" dirty="0"/>
            </a:p>
          </p:txBody>
        </p:sp>
      </p:grpSp>
      <p:graphicFrame>
        <p:nvGraphicFramePr>
          <p:cNvPr id="15" name="Group 101"/>
          <p:cNvGraphicFramePr>
            <a:graphicFrameLocks noGrp="1"/>
          </p:cNvGraphicFramePr>
          <p:nvPr/>
        </p:nvGraphicFramePr>
        <p:xfrm>
          <a:off x="5940152" y="2348880"/>
          <a:ext cx="2736850" cy="2033839"/>
        </p:xfrm>
        <a:graphic>
          <a:graphicData uri="http://schemas.openxmlformats.org/drawingml/2006/table">
            <a:tbl>
              <a:tblPr/>
              <a:tblGrid>
                <a:gridCol w="301625"/>
                <a:gridCol w="1250950"/>
                <a:gridCol w="1184275"/>
              </a:tblGrid>
              <a:tr h="326959">
                <a:tc grid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bg1"/>
                          </a:solidFill>
                          <a:effectLst/>
                          <a:latin typeface="Arial" pitchFamily="34" charset="0"/>
                          <a:cs typeface="Arial" pitchFamily="34" charset="0"/>
                        </a:rPr>
                        <a:t>CU Temáticos</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45171"/>
                    </a:solidFill>
                  </a:tcPr>
                </a:tc>
                <a:tc hMerge="1">
                  <a:txBody>
                    <a:bodyPr/>
                    <a:lstStyle/>
                    <a:p>
                      <a:endParaRPr lang="es-MX"/>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bg1"/>
                          </a:solidFill>
                          <a:effectLst/>
                          <a:latin typeface="Arial" pitchFamily="34" charset="0"/>
                          <a:cs typeface="Arial" pitchFamily="34" charset="0"/>
                        </a:rPr>
                        <a:t>Alumnos</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45171"/>
                    </a:solidFill>
                  </a:tcPr>
                </a:tc>
              </a:tr>
              <a:tr h="1809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cs typeface="Arial" pitchFamily="34"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pitchFamily="34" charset="0"/>
                          <a:cs typeface="Arial" pitchFamily="34" charset="0"/>
                        </a:rPr>
                        <a:t>CUAAD</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s-MX" sz="1000" b="0" i="0" u="none" strike="noStrike" dirty="0" smtClean="0">
                          <a:latin typeface="Arial" pitchFamily="34" charset="0"/>
                          <a:cs typeface="Arial" pitchFamily="34" charset="0"/>
                        </a:rPr>
                        <a:t>6,241</a:t>
                      </a:r>
                      <a:endParaRPr lang="es-MX" sz="1000" b="0" i="0" u="none" strike="noStrike" dirty="0">
                        <a:latin typeface="Arial" pitchFamily="34" charset="0"/>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cs typeface="Arial" pitchFamily="34" charset="0"/>
                        </a:rPr>
                        <a:t>2</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pitchFamily="34" charset="0"/>
                          <a:cs typeface="Arial" pitchFamily="34" charset="0"/>
                        </a:rPr>
                        <a:t>CUCBA</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s-MX" sz="1000" b="0" i="0" u="none" strike="noStrike" dirty="0" smtClean="0">
                          <a:latin typeface="Arial" pitchFamily="34" charset="0"/>
                          <a:cs typeface="Arial" pitchFamily="34" charset="0"/>
                        </a:rPr>
                        <a:t>3,541</a:t>
                      </a:r>
                      <a:endParaRPr lang="es-MX" sz="1000" b="0" i="0" u="none" strike="noStrike" dirty="0">
                        <a:latin typeface="Arial" pitchFamily="34" charset="0"/>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cs typeface="Arial" pitchFamily="34" charset="0"/>
                        </a:rPr>
                        <a:t>3</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pitchFamily="34" charset="0"/>
                          <a:cs typeface="Arial" pitchFamily="34" charset="0"/>
                        </a:rPr>
                        <a:t>CUCEA</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s-MX" sz="1000" b="0" i="0" u="none" strike="noStrike" dirty="0" smtClean="0">
                          <a:latin typeface="Arial" pitchFamily="34" charset="0"/>
                          <a:cs typeface="Arial" pitchFamily="34" charset="0"/>
                        </a:rPr>
                        <a:t>15,550</a:t>
                      </a:r>
                      <a:endParaRPr lang="es-MX" sz="1000" b="0" i="0" u="none" strike="noStrike" dirty="0">
                        <a:latin typeface="Arial" pitchFamily="34" charset="0"/>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cs typeface="Arial" pitchFamily="34" charset="0"/>
                        </a:rPr>
                        <a:t>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pitchFamily="34" charset="0"/>
                          <a:cs typeface="Arial" pitchFamily="34" charset="0"/>
                        </a:rPr>
                        <a:t>CUCEI</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s-MX" sz="1000" b="0" i="0" u="none" strike="noStrike" dirty="0" smtClean="0">
                          <a:latin typeface="Arial" pitchFamily="34" charset="0"/>
                          <a:cs typeface="Arial" pitchFamily="34" charset="0"/>
                        </a:rPr>
                        <a:t>11,536</a:t>
                      </a:r>
                      <a:endParaRPr lang="es-MX" sz="1000" b="0" i="0" u="none" strike="noStrike" dirty="0">
                        <a:latin typeface="Arial" pitchFamily="34" charset="0"/>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cs typeface="Arial" pitchFamily="34" charset="0"/>
                        </a:rPr>
                        <a:t>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chemeClr val="tx1"/>
                          </a:solidFill>
                          <a:effectLst/>
                          <a:latin typeface="Arial" pitchFamily="34" charset="0"/>
                          <a:cs typeface="Arial" pitchFamily="34" charset="0"/>
                        </a:rPr>
                        <a:t>CUCS</a:t>
                      </a:r>
                      <a:endParaRPr kumimoji="0" lang="es-ES" sz="10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s-MX" sz="1000" b="0" i="0" u="none" strike="noStrike" dirty="0" smtClean="0">
                          <a:latin typeface="Arial" pitchFamily="34" charset="0"/>
                          <a:cs typeface="Arial" pitchFamily="34" charset="0"/>
                        </a:rPr>
                        <a:t>12,282</a:t>
                      </a:r>
                      <a:endParaRPr lang="es-MX" sz="1000" b="0" i="0" u="none" strike="noStrike" dirty="0">
                        <a:latin typeface="Arial" pitchFamily="34" charset="0"/>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cs typeface="Arial" pitchFamily="34" charset="0"/>
                        </a:rPr>
                        <a:t>6</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chemeClr val="tx1"/>
                          </a:solidFill>
                          <a:effectLst/>
                          <a:latin typeface="Arial" pitchFamily="34" charset="0"/>
                          <a:cs typeface="Arial" pitchFamily="34" charset="0"/>
                        </a:rPr>
                        <a:t>CUCSH</a:t>
                      </a:r>
                      <a:endParaRPr kumimoji="0" lang="es-ES" sz="10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s-MX" sz="1000" b="0" i="0" u="none" strike="noStrike" dirty="0" smtClean="0">
                          <a:latin typeface="Arial" pitchFamily="34" charset="0"/>
                          <a:cs typeface="Arial" pitchFamily="34" charset="0"/>
                        </a:rPr>
                        <a:t>9,113</a:t>
                      </a:r>
                      <a:endParaRPr lang="es-MX" sz="1000" b="0" i="0" u="none" strike="noStrike" dirty="0">
                        <a:latin typeface="Arial" pitchFamily="34" charset="0"/>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5504">
                <a:tc gridSpan="2">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MX" sz="1000" b="1" i="0" u="none" strike="noStrike" cap="none" normalizeH="0" baseline="0" dirty="0" smtClean="0">
                          <a:ln>
                            <a:noFill/>
                          </a:ln>
                          <a:solidFill>
                            <a:schemeClr val="bg1"/>
                          </a:solidFill>
                          <a:effectLst/>
                          <a:latin typeface="Arial" pitchFamily="34" charset="0"/>
                          <a:cs typeface="Arial" pitchFamily="34" charset="0"/>
                        </a:rPr>
                        <a:t>Total ZMG</a:t>
                      </a:r>
                      <a:endParaRPr kumimoji="0" lang="es-ES" sz="1000" b="1" i="0" u="none" strike="noStrike" cap="none" normalizeH="0" baseline="0" dirty="0" smtClean="0">
                        <a:ln>
                          <a:noFill/>
                        </a:ln>
                        <a:solidFill>
                          <a:schemeClr val="bg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45171"/>
                    </a:solidFill>
                  </a:tcPr>
                </a:tc>
                <a:tc hMerge="1">
                  <a:txBody>
                    <a:bodyPr/>
                    <a:lstStyle/>
                    <a:p>
                      <a:endParaRPr lang="es-MX"/>
                    </a:p>
                  </a:txBody>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000" b="1" i="0" u="none" strike="noStrike" kern="1200" cap="none" normalizeH="0" baseline="0" dirty="0" smtClean="0">
                          <a:ln>
                            <a:noFill/>
                          </a:ln>
                          <a:solidFill>
                            <a:schemeClr val="bg1"/>
                          </a:solidFill>
                          <a:effectLst/>
                          <a:latin typeface="Arial" pitchFamily="34" charset="0"/>
                          <a:ea typeface="+mn-ea"/>
                          <a:cs typeface="Arial" pitchFamily="34" charset="0"/>
                        </a:rPr>
                        <a:t>58,263</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45171"/>
                    </a:solidFill>
                  </a:tcPr>
                </a:tc>
              </a:tr>
            </a:tbl>
          </a:graphicData>
        </a:graphic>
      </p:graphicFrame>
      <p:sp>
        <p:nvSpPr>
          <p:cNvPr id="17" name="Text Box 103"/>
          <p:cNvSpPr txBox="1">
            <a:spLocks noChangeArrowheads="1"/>
          </p:cNvSpPr>
          <p:nvPr/>
        </p:nvSpPr>
        <p:spPr bwMode="auto">
          <a:xfrm>
            <a:off x="467544" y="5661248"/>
            <a:ext cx="7429520" cy="369332"/>
          </a:xfrm>
          <a:prstGeom prst="rect">
            <a:avLst/>
          </a:prstGeom>
          <a:noFill/>
          <a:ln w="9525">
            <a:noFill/>
            <a:miter lim="800000"/>
            <a:headEnd/>
            <a:tailEnd/>
          </a:ln>
        </p:spPr>
        <p:txBody>
          <a:bodyPr wrap="square">
            <a:spAutoFit/>
          </a:bodyPr>
          <a:lstStyle/>
          <a:p>
            <a:pPr>
              <a:tabLst>
                <a:tab pos="2159000" algn="l"/>
              </a:tabLst>
            </a:pPr>
            <a:r>
              <a:rPr lang="es-ES" sz="900" b="1" dirty="0" smtClean="0">
                <a:ea typeface="Times New Roman" pitchFamily="18" charset="0"/>
                <a:cs typeface="Arial" pitchFamily="34" charset="0"/>
              </a:rPr>
              <a:t>Fuente</a:t>
            </a:r>
            <a:r>
              <a:rPr lang="es-ES" sz="900" dirty="0" smtClean="0">
                <a:ea typeface="Times New Roman" pitchFamily="18" charset="0"/>
                <a:cs typeface="Arial" pitchFamily="34" charset="0"/>
              </a:rPr>
              <a:t>: Cuestionarios  911  del ciclo 2009-2010 reportados  en el </a:t>
            </a:r>
            <a:r>
              <a:rPr lang="es-ES" sz="900" dirty="0" smtClean="0"/>
              <a:t>Segundo Informe de Actividades, Dr. Marco Antonio Cortés Guardado, Estadística Institucional, 2009-2010, Universidad de Guadalajara, 2010.</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idx="1"/>
          </p:nvPr>
        </p:nvSpPr>
        <p:spPr/>
        <p:txBody>
          <a:bodyPr>
            <a:normAutofit/>
          </a:bodyPr>
          <a:lstStyle/>
          <a:p>
            <a:r>
              <a:rPr lang="es-MX" sz="3200" b="1" dirty="0" smtClean="0">
                <a:solidFill>
                  <a:schemeClr val="tx2"/>
                </a:solidFill>
              </a:rPr>
              <a:t>Comparativos Nacionales</a:t>
            </a:r>
            <a:endParaRPr lang="es-MX" sz="3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3213" y="234950"/>
            <a:ext cx="8229600" cy="1143000"/>
          </a:xfrm>
        </p:spPr>
        <p:txBody>
          <a:bodyPr rtlCol="0">
            <a:noAutofit/>
          </a:bodyPr>
          <a:lstStyle/>
          <a:p>
            <a:pPr eaLnBrk="1" fontAlgn="auto" hangingPunct="1">
              <a:spcAft>
                <a:spcPts val="0"/>
              </a:spcAft>
              <a:defRPr/>
            </a:pPr>
            <a:r>
              <a:rPr lang="es-MX" sz="2400" b="1" dirty="0" smtClean="0">
                <a:solidFill>
                  <a:schemeClr val="accent1">
                    <a:lumMod val="75000"/>
                  </a:schemeClr>
                </a:solidFill>
                <a:latin typeface="+mn-lt"/>
                <a:ea typeface="+mn-ea"/>
                <a:cs typeface="+mn-cs"/>
              </a:rPr>
              <a:t>Cobertura en educación media superior </a:t>
            </a:r>
            <a:br>
              <a:rPr lang="es-MX" sz="2400" b="1" dirty="0" smtClean="0">
                <a:solidFill>
                  <a:schemeClr val="accent1">
                    <a:lumMod val="75000"/>
                  </a:schemeClr>
                </a:solidFill>
                <a:latin typeface="+mn-lt"/>
                <a:ea typeface="+mn-ea"/>
                <a:cs typeface="+mn-cs"/>
              </a:rPr>
            </a:br>
            <a:r>
              <a:rPr lang="es-MX" sz="2400" b="1" dirty="0" smtClean="0">
                <a:solidFill>
                  <a:schemeClr val="accent1">
                    <a:lumMod val="75000"/>
                  </a:schemeClr>
                </a:solidFill>
                <a:latin typeface="+mn-lt"/>
                <a:ea typeface="+mn-ea"/>
                <a:cs typeface="+mn-cs"/>
              </a:rPr>
              <a:t>por entidad federativa, 2009-2010</a:t>
            </a:r>
            <a:br>
              <a:rPr lang="es-MX" sz="2400" b="1" dirty="0" smtClean="0">
                <a:solidFill>
                  <a:schemeClr val="accent1">
                    <a:lumMod val="75000"/>
                  </a:schemeClr>
                </a:solidFill>
                <a:latin typeface="+mn-lt"/>
                <a:ea typeface="+mn-ea"/>
                <a:cs typeface="+mn-cs"/>
              </a:rPr>
            </a:br>
            <a:endParaRPr lang="es-MX" sz="2400" b="1" dirty="0">
              <a:solidFill>
                <a:schemeClr val="accent1">
                  <a:lumMod val="75000"/>
                </a:schemeClr>
              </a:solidFill>
              <a:latin typeface="+mn-lt"/>
              <a:ea typeface="+mn-ea"/>
              <a:cs typeface="+mn-cs"/>
            </a:endParaRPr>
          </a:p>
        </p:txBody>
      </p:sp>
      <p:sp>
        <p:nvSpPr>
          <p:cNvPr id="19459" name="6 Rectángulo"/>
          <p:cNvSpPr>
            <a:spLocks noChangeArrowheads="1"/>
          </p:cNvSpPr>
          <p:nvPr/>
        </p:nvSpPr>
        <p:spPr bwMode="auto">
          <a:xfrm>
            <a:off x="323528" y="6021288"/>
            <a:ext cx="8258175" cy="400110"/>
          </a:xfrm>
          <a:prstGeom prst="rect">
            <a:avLst/>
          </a:prstGeom>
          <a:noFill/>
          <a:ln w="9525">
            <a:noFill/>
            <a:miter lim="800000"/>
            <a:headEnd/>
            <a:tailEnd/>
          </a:ln>
        </p:spPr>
        <p:txBody>
          <a:bodyPr>
            <a:spAutoFit/>
          </a:bodyPr>
          <a:lstStyle/>
          <a:p>
            <a:r>
              <a:rPr lang="es-ES_tradnl" sz="1000" dirty="0">
                <a:latin typeface="Calibri" pitchFamily="34" charset="0"/>
              </a:rPr>
              <a:t>Fuente:  Elaboración propia a partir de la información de los Reportes de Indicadores Educativos, </a:t>
            </a:r>
            <a:r>
              <a:rPr lang="es-ES_tradnl" sz="1000" dirty="0" err="1">
                <a:latin typeface="Calibri" pitchFamily="34" charset="0"/>
              </a:rPr>
              <a:t>INDISEP</a:t>
            </a:r>
            <a:r>
              <a:rPr lang="es-ES_tradnl" sz="1000" dirty="0">
                <a:latin typeface="Calibri" pitchFamily="34" charset="0"/>
              </a:rPr>
              <a:t> V. 9.0 disponibles en: </a:t>
            </a:r>
            <a:r>
              <a:rPr lang="es-ES_tradnl" sz="1000" dirty="0">
                <a:latin typeface="Calibri" pitchFamily="34" charset="0"/>
                <a:hlinkClick r:id="rId3"/>
              </a:rPr>
              <a:t>http://www.planeacion.sep.gob.mx/download/REPORTES_DE_INDICADORES_EDUCATIVOS.xls</a:t>
            </a:r>
            <a:r>
              <a:rPr lang="es-ES_tradnl" sz="1000" dirty="0">
                <a:latin typeface="Calibri" pitchFamily="34" charset="0"/>
              </a:rPr>
              <a:t>. </a:t>
            </a:r>
            <a:endParaRPr lang="es-MX" sz="1000" dirty="0">
              <a:latin typeface="Calibri" pitchFamily="34" charset="0"/>
            </a:endParaRPr>
          </a:p>
        </p:txBody>
      </p:sp>
      <p:sp>
        <p:nvSpPr>
          <p:cNvPr id="6" name="5 CuadroTexto"/>
          <p:cNvSpPr txBox="1"/>
          <p:nvPr/>
        </p:nvSpPr>
        <p:spPr>
          <a:xfrm>
            <a:off x="539552" y="5589240"/>
            <a:ext cx="6985000" cy="415925"/>
          </a:xfrm>
          <a:prstGeom prst="rect">
            <a:avLst/>
          </a:prstGeom>
          <a:noFill/>
        </p:spPr>
        <p:txBody>
          <a:bodyPr>
            <a:spAutoFit/>
          </a:bodyPr>
          <a:lstStyle/>
          <a:p>
            <a:pPr fontAlgn="auto">
              <a:spcBef>
                <a:spcPts val="0"/>
              </a:spcBef>
              <a:spcAft>
                <a:spcPts val="0"/>
              </a:spcAft>
              <a:defRPr/>
            </a:pPr>
            <a:r>
              <a:rPr lang="es-MX" sz="1050" dirty="0">
                <a:latin typeface="+mn-lt"/>
              </a:rPr>
              <a:t>La cobertura puede sobrepasar el 100% cuando hay más alumnos atendidos en este nivel educativo que la población que se encuentra en este grupo de edad en la entidad federativa.</a:t>
            </a:r>
            <a:endParaRPr lang="es-ES" sz="1050" dirty="0">
              <a:latin typeface="+mn-lt"/>
            </a:endParaRPr>
          </a:p>
        </p:txBody>
      </p:sp>
      <p:sp>
        <p:nvSpPr>
          <p:cNvPr id="19461" name="9 CuadroTexto"/>
          <p:cNvSpPr txBox="1">
            <a:spLocks noChangeArrowheads="1"/>
          </p:cNvSpPr>
          <p:nvPr/>
        </p:nvSpPr>
        <p:spPr bwMode="auto">
          <a:xfrm>
            <a:off x="3911600" y="5316538"/>
            <a:ext cx="2071688" cy="307975"/>
          </a:xfrm>
          <a:prstGeom prst="rect">
            <a:avLst/>
          </a:prstGeom>
          <a:noFill/>
          <a:ln w="9525">
            <a:noFill/>
            <a:miter lim="800000"/>
            <a:headEnd/>
            <a:tailEnd/>
          </a:ln>
        </p:spPr>
        <p:txBody>
          <a:bodyPr>
            <a:spAutoFit/>
          </a:bodyPr>
          <a:lstStyle/>
          <a:p>
            <a:r>
              <a:rPr lang="es-MX" sz="1400">
                <a:latin typeface="Calibri" pitchFamily="34" charset="0"/>
              </a:rPr>
              <a:t>Entidad Federativa</a:t>
            </a:r>
          </a:p>
        </p:txBody>
      </p:sp>
      <p:sp>
        <p:nvSpPr>
          <p:cNvPr id="19462" name="10 CuadroTexto"/>
          <p:cNvSpPr txBox="1">
            <a:spLocks noChangeArrowheads="1"/>
          </p:cNvSpPr>
          <p:nvPr/>
        </p:nvSpPr>
        <p:spPr bwMode="auto">
          <a:xfrm rot="-5400000">
            <a:off x="-578643" y="2990056"/>
            <a:ext cx="2071688" cy="307975"/>
          </a:xfrm>
          <a:prstGeom prst="rect">
            <a:avLst/>
          </a:prstGeom>
          <a:noFill/>
          <a:ln w="9525">
            <a:noFill/>
            <a:miter lim="800000"/>
            <a:headEnd/>
            <a:tailEnd/>
          </a:ln>
        </p:spPr>
        <p:txBody>
          <a:bodyPr>
            <a:spAutoFit/>
          </a:bodyPr>
          <a:lstStyle/>
          <a:p>
            <a:pPr algn="ctr"/>
            <a:r>
              <a:rPr lang="es-MX" sz="1400">
                <a:latin typeface="Calibri" pitchFamily="34" charset="0"/>
              </a:rPr>
              <a:t>Porcentaje</a:t>
            </a:r>
          </a:p>
        </p:txBody>
      </p:sp>
      <p:graphicFrame>
        <p:nvGraphicFramePr>
          <p:cNvPr id="13" name="1 Gráfico"/>
          <p:cNvGraphicFramePr>
            <a:graphicFrameLocks noGrp="1"/>
          </p:cNvGraphicFramePr>
          <p:nvPr>
            <p:ph idx="1"/>
          </p:nvPr>
        </p:nvGraphicFramePr>
        <p:xfrm>
          <a:off x="428596" y="1168398"/>
          <a:ext cx="8229600" cy="464342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 Gráfico"/>
          <p:cNvGraphicFramePr>
            <a:graphicFrameLocks noGrp="1"/>
          </p:cNvGraphicFramePr>
          <p:nvPr>
            <p:ph idx="1"/>
          </p:nvPr>
        </p:nvGraphicFramePr>
        <p:xfrm>
          <a:off x="323528" y="1196752"/>
          <a:ext cx="8424936" cy="4320480"/>
        </p:xfrm>
        <a:graphic>
          <a:graphicData uri="http://schemas.openxmlformats.org/drawingml/2006/chart">
            <c:chart xmlns:c="http://schemas.openxmlformats.org/drawingml/2006/chart" xmlns:r="http://schemas.openxmlformats.org/officeDocument/2006/relationships" r:id="rId2"/>
          </a:graphicData>
        </a:graphic>
      </p:graphicFrame>
      <p:sp>
        <p:nvSpPr>
          <p:cNvPr id="2" name="1 Título"/>
          <p:cNvSpPr>
            <a:spLocks noGrp="1"/>
          </p:cNvSpPr>
          <p:nvPr>
            <p:ph type="title"/>
          </p:nvPr>
        </p:nvSpPr>
        <p:spPr>
          <a:xfrm>
            <a:off x="457200" y="42863"/>
            <a:ext cx="8229600" cy="1143000"/>
          </a:xfrm>
        </p:spPr>
        <p:txBody>
          <a:bodyPr rtlCol="0">
            <a:normAutofit/>
          </a:bodyPr>
          <a:lstStyle/>
          <a:p>
            <a:pPr eaLnBrk="1" fontAlgn="auto" hangingPunct="1">
              <a:spcAft>
                <a:spcPts val="0"/>
              </a:spcAft>
              <a:defRPr sz="1800" b="1" i="0" u="none" strike="noStrike" kern="1200" baseline="0">
                <a:solidFill>
                  <a:prstClr val="black"/>
                </a:solidFill>
                <a:latin typeface="+mn-lt"/>
                <a:ea typeface="+mn-ea"/>
                <a:cs typeface="+mn-cs"/>
              </a:defRPr>
            </a:pPr>
            <a:r>
              <a:rPr lang="es-MX" sz="2400" b="1" dirty="0" smtClean="0">
                <a:solidFill>
                  <a:schemeClr val="accent1">
                    <a:lumMod val="75000"/>
                  </a:schemeClr>
                </a:solidFill>
                <a:latin typeface="+mn-lt"/>
                <a:ea typeface="+mn-ea"/>
                <a:cs typeface="+mn-cs"/>
              </a:rPr>
              <a:t>Cobertura en educación superior (incluye posgrado) </a:t>
            </a:r>
            <a:br>
              <a:rPr lang="es-MX" sz="2400" b="1" dirty="0" smtClean="0">
                <a:solidFill>
                  <a:schemeClr val="accent1">
                    <a:lumMod val="75000"/>
                  </a:schemeClr>
                </a:solidFill>
                <a:latin typeface="+mn-lt"/>
                <a:ea typeface="+mn-ea"/>
                <a:cs typeface="+mn-cs"/>
              </a:rPr>
            </a:br>
            <a:r>
              <a:rPr lang="en-US" sz="2400" b="1" dirty="0" err="1" smtClean="0">
                <a:solidFill>
                  <a:schemeClr val="accent1">
                    <a:lumMod val="75000"/>
                  </a:schemeClr>
                </a:solidFill>
                <a:latin typeface="+mn-lt"/>
                <a:ea typeface="+mn-ea"/>
                <a:cs typeface="+mn-cs"/>
              </a:rPr>
              <a:t>Ciclo</a:t>
            </a:r>
            <a:r>
              <a:rPr lang="en-US" sz="2400" b="1" dirty="0" smtClean="0">
                <a:solidFill>
                  <a:schemeClr val="accent1">
                    <a:lumMod val="75000"/>
                  </a:schemeClr>
                </a:solidFill>
                <a:latin typeface="+mn-lt"/>
                <a:ea typeface="+mn-ea"/>
                <a:cs typeface="+mn-cs"/>
              </a:rPr>
              <a:t> </a:t>
            </a:r>
            <a:r>
              <a:rPr lang="en-US" sz="2400" b="1" dirty="0" err="1" smtClean="0">
                <a:solidFill>
                  <a:schemeClr val="accent1">
                    <a:lumMod val="75000"/>
                  </a:schemeClr>
                </a:solidFill>
                <a:latin typeface="+mn-lt"/>
                <a:ea typeface="+mn-ea"/>
                <a:cs typeface="+mn-cs"/>
              </a:rPr>
              <a:t>Escolar</a:t>
            </a:r>
            <a:r>
              <a:rPr lang="en-US" sz="2400" b="1" dirty="0" smtClean="0">
                <a:solidFill>
                  <a:schemeClr val="accent1">
                    <a:lumMod val="75000"/>
                  </a:schemeClr>
                </a:solidFill>
                <a:latin typeface="+mn-lt"/>
                <a:ea typeface="+mn-ea"/>
                <a:cs typeface="+mn-cs"/>
              </a:rPr>
              <a:t> 2009-2010</a:t>
            </a:r>
            <a:endParaRPr lang="en-US" sz="2400" b="1" dirty="0">
              <a:solidFill>
                <a:schemeClr val="accent1">
                  <a:lumMod val="75000"/>
                </a:schemeClr>
              </a:solidFill>
              <a:latin typeface="+mn-lt"/>
              <a:ea typeface="+mn-ea"/>
              <a:cs typeface="+mn-cs"/>
            </a:endParaRPr>
          </a:p>
        </p:txBody>
      </p:sp>
      <p:sp>
        <p:nvSpPr>
          <p:cNvPr id="21507" name="3 Rectángulo"/>
          <p:cNvSpPr>
            <a:spLocks noChangeArrowheads="1"/>
          </p:cNvSpPr>
          <p:nvPr/>
        </p:nvSpPr>
        <p:spPr bwMode="auto">
          <a:xfrm>
            <a:off x="0" y="5949280"/>
            <a:ext cx="9144000" cy="400110"/>
          </a:xfrm>
          <a:prstGeom prst="rect">
            <a:avLst/>
          </a:prstGeom>
          <a:noFill/>
          <a:ln w="9525">
            <a:noFill/>
            <a:miter lim="800000"/>
            <a:headEnd/>
            <a:tailEnd/>
          </a:ln>
        </p:spPr>
        <p:txBody>
          <a:bodyPr>
            <a:spAutoFit/>
          </a:bodyPr>
          <a:lstStyle/>
          <a:p>
            <a:r>
              <a:rPr lang="es-ES_tradnl" sz="1000" dirty="0">
                <a:latin typeface="Calibri" pitchFamily="34" charset="0"/>
              </a:rPr>
              <a:t>Fuente:  Elaboración propia a partir de la información de los Reportes de Indicadores Educativos, </a:t>
            </a:r>
            <a:r>
              <a:rPr lang="es-ES_tradnl" sz="1000" dirty="0" err="1">
                <a:latin typeface="Calibri" pitchFamily="34" charset="0"/>
              </a:rPr>
              <a:t>INDISEP</a:t>
            </a:r>
            <a:r>
              <a:rPr lang="es-ES_tradnl" sz="1000" dirty="0">
                <a:latin typeface="Calibri" pitchFamily="34" charset="0"/>
              </a:rPr>
              <a:t> V. 9.0 disponibles en: </a:t>
            </a:r>
            <a:r>
              <a:rPr lang="es-ES_tradnl" sz="1000" dirty="0">
                <a:latin typeface="Calibri" pitchFamily="34" charset="0"/>
                <a:hlinkClick r:id="rId3"/>
              </a:rPr>
              <a:t>http://www.planeacion.sep.gob.mx/download/REPORTES_DE_INDICADORES_EDUCATIVOS.xls</a:t>
            </a:r>
            <a:r>
              <a:rPr lang="es-ES_tradnl" sz="1000" dirty="0">
                <a:latin typeface="Calibri" pitchFamily="34" charset="0"/>
              </a:rPr>
              <a:t>. </a:t>
            </a:r>
            <a:endParaRPr lang="es-MX" sz="1000" dirty="0">
              <a:latin typeface="Calibri" pitchFamily="34" charset="0"/>
            </a:endParaRPr>
          </a:p>
        </p:txBody>
      </p:sp>
      <p:sp>
        <p:nvSpPr>
          <p:cNvPr id="21508" name="8 CuadroTexto"/>
          <p:cNvSpPr txBox="1">
            <a:spLocks noChangeArrowheads="1"/>
          </p:cNvSpPr>
          <p:nvPr/>
        </p:nvSpPr>
        <p:spPr bwMode="auto">
          <a:xfrm rot="-5400000">
            <a:off x="-578643" y="2990056"/>
            <a:ext cx="2071688" cy="307975"/>
          </a:xfrm>
          <a:prstGeom prst="rect">
            <a:avLst/>
          </a:prstGeom>
          <a:noFill/>
          <a:ln w="9525">
            <a:noFill/>
            <a:miter lim="800000"/>
            <a:headEnd/>
            <a:tailEnd/>
          </a:ln>
        </p:spPr>
        <p:txBody>
          <a:bodyPr>
            <a:spAutoFit/>
          </a:bodyPr>
          <a:lstStyle/>
          <a:p>
            <a:pPr algn="ctr"/>
            <a:r>
              <a:rPr lang="es-MX" sz="1400">
                <a:latin typeface="Calibri" pitchFamily="34" charset="0"/>
              </a:rPr>
              <a:t>Porcentaje</a:t>
            </a:r>
          </a:p>
        </p:txBody>
      </p:sp>
      <p:sp>
        <p:nvSpPr>
          <p:cNvPr id="21509" name="9 CuadroTexto"/>
          <p:cNvSpPr txBox="1">
            <a:spLocks noChangeArrowheads="1"/>
          </p:cNvSpPr>
          <p:nvPr/>
        </p:nvSpPr>
        <p:spPr bwMode="auto">
          <a:xfrm>
            <a:off x="3707904" y="5517232"/>
            <a:ext cx="2071688" cy="307975"/>
          </a:xfrm>
          <a:prstGeom prst="rect">
            <a:avLst/>
          </a:prstGeom>
          <a:noFill/>
          <a:ln w="9525">
            <a:noFill/>
            <a:miter lim="800000"/>
            <a:headEnd/>
            <a:tailEnd/>
          </a:ln>
        </p:spPr>
        <p:txBody>
          <a:bodyPr>
            <a:spAutoFit/>
          </a:bodyPr>
          <a:lstStyle/>
          <a:p>
            <a:pPr algn="ctr"/>
            <a:r>
              <a:rPr lang="es-MX" sz="1400" dirty="0">
                <a:latin typeface="Calibri" pitchFamily="34" charset="0"/>
              </a:rPr>
              <a:t>Entidad Federativa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p:txBody>
          <a:bodyPr/>
          <a:lstStyle/>
          <a:p>
            <a:pPr lvl="1" algn="just" eaLnBrk="1" hangingPunct="1">
              <a:buFont typeface="Arial" charset="0"/>
              <a:buNone/>
            </a:pPr>
            <a:r>
              <a:rPr lang="es-ES_tradnl" dirty="0" smtClean="0"/>
              <a:t>	</a:t>
            </a:r>
            <a:r>
              <a:rPr lang="es-ES_tradnl" sz="3600" dirty="0" smtClean="0">
                <a:solidFill>
                  <a:schemeClr val="accent1">
                    <a:lumMod val="75000"/>
                  </a:schemeClr>
                </a:solidFill>
              </a:rPr>
              <a:t>“La meta es elevar la cobertura en educación superior de 25% actual a 30%, al finalizar el sexenio.”</a:t>
            </a:r>
            <a:endParaRPr lang="es-ES_tradnl" dirty="0" smtClean="0">
              <a:solidFill>
                <a:schemeClr val="accent1">
                  <a:lumMod val="75000"/>
                </a:schemeClr>
              </a:solidFill>
            </a:endParaRPr>
          </a:p>
          <a:p>
            <a:pPr lvl="1" eaLnBrk="1" hangingPunct="1">
              <a:buFont typeface="Arial" charset="0"/>
              <a:buNone/>
            </a:pPr>
            <a:endParaRPr lang="es-ES_tradnl" dirty="0" smtClean="0">
              <a:solidFill>
                <a:schemeClr val="accent1">
                  <a:lumMod val="75000"/>
                </a:schemeClr>
              </a:solidFill>
            </a:endParaRPr>
          </a:p>
          <a:p>
            <a:pPr lvl="1" algn="r" eaLnBrk="1" hangingPunct="1">
              <a:buFont typeface="Arial" charset="0"/>
              <a:buNone/>
            </a:pPr>
            <a:r>
              <a:rPr lang="es-ES_tradnl" sz="3400" b="1" dirty="0" smtClean="0">
                <a:solidFill>
                  <a:schemeClr val="accent1">
                    <a:lumMod val="75000"/>
                  </a:schemeClr>
                </a:solidFill>
              </a:rPr>
              <a:t>C. Presidente Felipe Calderón Hinojosa</a:t>
            </a:r>
          </a:p>
          <a:p>
            <a:pPr lvl="1" algn="r" eaLnBrk="1" hangingPunct="1">
              <a:buFont typeface="Arial" charset="0"/>
              <a:buNone/>
            </a:pPr>
            <a:r>
              <a:rPr lang="es-ES_tradnl" sz="2400" dirty="0" smtClean="0">
                <a:solidFill>
                  <a:schemeClr val="accent1">
                    <a:lumMod val="75000"/>
                  </a:schemeClr>
                </a:solidFill>
              </a:rPr>
              <a:t>Plan Nacional de Desarrollo, meta de la estrategia 14.1</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5 CuadroTexto"/>
          <p:cNvSpPr txBox="1">
            <a:spLocks noChangeArrowheads="1"/>
          </p:cNvSpPr>
          <p:nvPr/>
        </p:nvSpPr>
        <p:spPr bwMode="auto">
          <a:xfrm>
            <a:off x="395536" y="5949280"/>
            <a:ext cx="7786687" cy="338138"/>
          </a:xfrm>
          <a:prstGeom prst="rect">
            <a:avLst/>
          </a:prstGeom>
          <a:noFill/>
          <a:ln w="9525">
            <a:noFill/>
            <a:miter lim="800000"/>
            <a:headEnd/>
            <a:tailEnd/>
          </a:ln>
        </p:spPr>
        <p:txBody>
          <a:bodyPr>
            <a:spAutoFit/>
          </a:bodyPr>
          <a:lstStyle/>
          <a:p>
            <a:r>
              <a:rPr lang="es-MX" sz="800" dirty="0">
                <a:latin typeface="Calibri" pitchFamily="34" charset="0"/>
              </a:rPr>
              <a:t>Fuente: Elaboración propia a partir de la página de internet de cada una de las universidades consideradas en el análisis. </a:t>
            </a:r>
          </a:p>
          <a:p>
            <a:r>
              <a:rPr lang="es-MX" sz="800" dirty="0">
                <a:latin typeface="Calibri" pitchFamily="34" charset="0"/>
              </a:rPr>
              <a:t>Nota: El subsidio total considera la suma de recursos federales y estatales con los que cuentan las Instituciones Educativas.</a:t>
            </a:r>
          </a:p>
        </p:txBody>
      </p:sp>
      <p:sp>
        <p:nvSpPr>
          <p:cNvPr id="24579" name="6 CuadroTexto"/>
          <p:cNvSpPr txBox="1">
            <a:spLocks noChangeArrowheads="1"/>
          </p:cNvSpPr>
          <p:nvPr/>
        </p:nvSpPr>
        <p:spPr bwMode="auto">
          <a:xfrm rot="-5400000">
            <a:off x="-420687" y="2452687"/>
            <a:ext cx="1428750" cy="523875"/>
          </a:xfrm>
          <a:prstGeom prst="rect">
            <a:avLst/>
          </a:prstGeom>
          <a:noFill/>
          <a:ln w="9525">
            <a:noFill/>
            <a:miter lim="800000"/>
            <a:headEnd/>
            <a:tailEnd/>
          </a:ln>
        </p:spPr>
        <p:txBody>
          <a:bodyPr>
            <a:spAutoFit/>
          </a:bodyPr>
          <a:lstStyle/>
          <a:p>
            <a:pPr algn="ctr"/>
            <a:r>
              <a:rPr lang="es-MX" sz="1400">
                <a:latin typeface="Calibri" pitchFamily="34" charset="0"/>
              </a:rPr>
              <a:t>Miles de pesos anuales  </a:t>
            </a:r>
            <a:endParaRPr lang="es-ES" sz="1400">
              <a:latin typeface="Calibri" pitchFamily="34" charset="0"/>
            </a:endParaRPr>
          </a:p>
        </p:txBody>
      </p:sp>
      <p:sp>
        <p:nvSpPr>
          <p:cNvPr id="24580" name="7 CuadroTexto"/>
          <p:cNvSpPr txBox="1">
            <a:spLocks noChangeArrowheads="1"/>
          </p:cNvSpPr>
          <p:nvPr/>
        </p:nvSpPr>
        <p:spPr bwMode="auto">
          <a:xfrm>
            <a:off x="3897313" y="5591175"/>
            <a:ext cx="1428750" cy="307975"/>
          </a:xfrm>
          <a:prstGeom prst="rect">
            <a:avLst/>
          </a:prstGeom>
          <a:noFill/>
          <a:ln w="9525">
            <a:noFill/>
            <a:miter lim="800000"/>
            <a:headEnd/>
            <a:tailEnd/>
          </a:ln>
        </p:spPr>
        <p:txBody>
          <a:bodyPr>
            <a:spAutoFit/>
          </a:bodyPr>
          <a:lstStyle/>
          <a:p>
            <a:pPr algn="ctr"/>
            <a:r>
              <a:rPr lang="es-MX" sz="1400">
                <a:latin typeface="Calibri" pitchFamily="34" charset="0"/>
              </a:rPr>
              <a:t>Universidades</a:t>
            </a:r>
            <a:endParaRPr lang="es-ES" sz="1400">
              <a:latin typeface="Calibri" pitchFamily="34" charset="0"/>
            </a:endParaRPr>
          </a:p>
        </p:txBody>
      </p:sp>
      <p:sp>
        <p:nvSpPr>
          <p:cNvPr id="24581" name="10 CuadroTexto"/>
          <p:cNvSpPr txBox="1">
            <a:spLocks noChangeArrowheads="1"/>
          </p:cNvSpPr>
          <p:nvPr/>
        </p:nvSpPr>
        <p:spPr bwMode="auto">
          <a:xfrm>
            <a:off x="928688" y="193675"/>
            <a:ext cx="7099300" cy="830263"/>
          </a:xfrm>
          <a:prstGeom prst="rect">
            <a:avLst/>
          </a:prstGeom>
          <a:noFill/>
          <a:ln w="9525">
            <a:noFill/>
            <a:miter lim="800000"/>
            <a:headEnd/>
            <a:tailEnd/>
          </a:ln>
        </p:spPr>
        <p:txBody>
          <a:bodyPr>
            <a:spAutoFit/>
          </a:bodyPr>
          <a:lstStyle/>
          <a:p>
            <a:pPr algn="ctr"/>
            <a:r>
              <a:rPr lang="es-MX" sz="2400" b="1" dirty="0">
                <a:solidFill>
                  <a:schemeClr val="accent1">
                    <a:lumMod val="75000"/>
                  </a:schemeClr>
                </a:solidFill>
                <a:latin typeface="Calibri" pitchFamily="34" charset="0"/>
              </a:rPr>
              <a:t>Comparativo del Subsidio Ordinario Total por Alumno, 2009 en Instituciones Públicas de Educación Superior </a:t>
            </a:r>
          </a:p>
        </p:txBody>
      </p:sp>
      <p:graphicFrame>
        <p:nvGraphicFramePr>
          <p:cNvPr id="12" name="1 Gráfico"/>
          <p:cNvGraphicFramePr/>
          <p:nvPr/>
        </p:nvGraphicFramePr>
        <p:xfrm>
          <a:off x="371475" y="1053226"/>
          <a:ext cx="8401050" cy="499358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90513" y="704850"/>
            <a:ext cx="8496300" cy="552450"/>
          </a:xfrm>
        </p:spPr>
        <p:txBody>
          <a:bodyPr>
            <a:normAutofit fontScale="90000"/>
          </a:bodyPr>
          <a:lstStyle/>
          <a:p>
            <a:pPr eaLnBrk="1" hangingPunct="1"/>
            <a:r>
              <a:rPr lang="es-ES" sz="2400" b="1" dirty="0" smtClean="0">
                <a:solidFill>
                  <a:schemeClr val="accent1">
                    <a:lumMod val="75000"/>
                  </a:schemeClr>
                </a:solidFill>
              </a:rPr>
              <a:t>Primeras 10 universidades por el número de Programas Educativos (PE)  de pregrado en nivel 1 de Comités Interinstitucionales para la Evaluación de la Educación Superior (CIEES)</a:t>
            </a:r>
          </a:p>
        </p:txBody>
      </p:sp>
      <p:sp>
        <p:nvSpPr>
          <p:cNvPr id="26627" name="Text Box 4"/>
          <p:cNvSpPr txBox="1">
            <a:spLocks noChangeArrowheads="1"/>
          </p:cNvSpPr>
          <p:nvPr/>
        </p:nvSpPr>
        <p:spPr bwMode="auto">
          <a:xfrm>
            <a:off x="467544" y="5661248"/>
            <a:ext cx="7710487" cy="707886"/>
          </a:xfrm>
          <a:prstGeom prst="rect">
            <a:avLst/>
          </a:prstGeom>
          <a:noFill/>
          <a:ln w="9525" algn="ctr">
            <a:noFill/>
            <a:miter lim="800000"/>
            <a:headEnd/>
            <a:tailEnd/>
          </a:ln>
        </p:spPr>
        <p:txBody>
          <a:bodyPr>
            <a:spAutoFit/>
          </a:bodyPr>
          <a:lstStyle/>
          <a:p>
            <a:pPr defTabSz="447675"/>
            <a:r>
              <a:rPr lang="es-ES" sz="800" dirty="0">
                <a:solidFill>
                  <a:srgbClr val="000000"/>
                </a:solidFill>
                <a:latin typeface="Calibri" pitchFamily="34" charset="0"/>
              </a:rPr>
              <a:t>Fuente: Elaboración propia a partir de información de la página web:  </a:t>
            </a:r>
            <a:r>
              <a:rPr lang="es-ES" sz="800" dirty="0">
                <a:solidFill>
                  <a:srgbClr val="000000"/>
                </a:solidFill>
                <a:latin typeface="Calibri" pitchFamily="34" charset="0"/>
                <a:hlinkClick r:id="rId3"/>
              </a:rPr>
              <a:t>www.ciees.edu.mx</a:t>
            </a:r>
            <a:r>
              <a:rPr lang="es-ES" sz="800" dirty="0">
                <a:solidFill>
                  <a:srgbClr val="000000"/>
                </a:solidFill>
                <a:latin typeface="Calibri" pitchFamily="34" charset="0"/>
              </a:rPr>
              <a:t> y para el caso de la </a:t>
            </a:r>
            <a:r>
              <a:rPr lang="es-ES" sz="800" dirty="0" err="1">
                <a:solidFill>
                  <a:srgbClr val="000000"/>
                </a:solidFill>
                <a:latin typeface="Calibri" pitchFamily="34" charset="0"/>
              </a:rPr>
              <a:t>UdeG</a:t>
            </a:r>
            <a:r>
              <a:rPr lang="es-ES" sz="800" dirty="0">
                <a:solidFill>
                  <a:srgbClr val="000000"/>
                </a:solidFill>
                <a:latin typeface="Calibri" pitchFamily="34" charset="0"/>
              </a:rPr>
              <a:t>: Coordinación de Innovación Educativa y  Pregrado, Coordinación General Académica, de la </a:t>
            </a:r>
            <a:r>
              <a:rPr lang="es-ES" sz="800" dirty="0" err="1">
                <a:solidFill>
                  <a:srgbClr val="000000"/>
                </a:solidFill>
                <a:latin typeface="Calibri" pitchFamily="34" charset="0"/>
              </a:rPr>
              <a:t>UdeG</a:t>
            </a:r>
            <a:r>
              <a:rPr lang="es-ES" sz="800" dirty="0">
                <a:solidFill>
                  <a:srgbClr val="000000"/>
                </a:solidFill>
                <a:latin typeface="Calibri" pitchFamily="34" charset="0"/>
              </a:rPr>
              <a:t>. </a:t>
            </a:r>
          </a:p>
          <a:p>
            <a:pPr defTabSz="447675"/>
            <a:r>
              <a:rPr lang="es-ES" sz="800" dirty="0">
                <a:solidFill>
                  <a:srgbClr val="000000"/>
                </a:solidFill>
                <a:latin typeface="Calibri" pitchFamily="34" charset="0"/>
              </a:rPr>
              <a:t>Nota: El número de PE en Nivel 1 de los CIEES es </a:t>
            </a:r>
            <a:r>
              <a:rPr lang="es-ES" sz="800" dirty="0" smtClean="0">
                <a:solidFill>
                  <a:srgbClr val="000000"/>
                </a:solidFill>
                <a:latin typeface="Calibri" pitchFamily="34" charset="0"/>
              </a:rPr>
              <a:t>108, </a:t>
            </a:r>
            <a:r>
              <a:rPr lang="es-ES" sz="800" dirty="0">
                <a:solidFill>
                  <a:srgbClr val="000000"/>
                </a:solidFill>
                <a:latin typeface="Calibri" pitchFamily="34" charset="0"/>
              </a:rPr>
              <a:t>excede al registrado en la </a:t>
            </a:r>
            <a:r>
              <a:rPr lang="es-ES" sz="800" dirty="0" err="1">
                <a:solidFill>
                  <a:srgbClr val="000000"/>
                </a:solidFill>
                <a:latin typeface="Calibri" pitchFamily="34" charset="0"/>
              </a:rPr>
              <a:t>UdeG</a:t>
            </a:r>
            <a:r>
              <a:rPr lang="es-ES" sz="800" dirty="0">
                <a:solidFill>
                  <a:srgbClr val="000000"/>
                </a:solidFill>
                <a:latin typeface="Calibri" pitchFamily="34" charset="0"/>
              </a:rPr>
              <a:t> ya que los CIEES emiten un dictamen por  cada una de las orientaciones con las que cuenta cada programa educativo y por cada una de las sedes en las que se imparte</a:t>
            </a:r>
            <a:r>
              <a:rPr lang="es-ES" sz="800" dirty="0" smtClean="0">
                <a:solidFill>
                  <a:srgbClr val="000000"/>
                </a:solidFill>
                <a:latin typeface="Calibri" pitchFamily="34" charset="0"/>
              </a:rPr>
              <a:t>.</a:t>
            </a:r>
          </a:p>
          <a:p>
            <a:pPr defTabSz="447675"/>
            <a:r>
              <a:rPr lang="es-ES" sz="800" dirty="0" smtClean="0">
                <a:solidFill>
                  <a:srgbClr val="000000"/>
                </a:solidFill>
                <a:latin typeface="Calibri" pitchFamily="34" charset="0"/>
              </a:rPr>
              <a:t>Fecha de corte: 30 de Junio 2010.</a:t>
            </a:r>
            <a:endParaRPr lang="es-ES" sz="800" dirty="0">
              <a:solidFill>
                <a:srgbClr val="000000"/>
              </a:solidFill>
              <a:latin typeface="Calibri" pitchFamily="34" charset="0"/>
            </a:endParaRPr>
          </a:p>
        </p:txBody>
      </p:sp>
      <p:graphicFrame>
        <p:nvGraphicFramePr>
          <p:cNvPr id="10" name="1 Gráfico"/>
          <p:cNvGraphicFramePr>
            <a:graphicFrameLocks noGrp="1"/>
          </p:cNvGraphicFramePr>
          <p:nvPr/>
        </p:nvGraphicFramePr>
        <p:xfrm>
          <a:off x="251520" y="1196753"/>
          <a:ext cx="8640960" cy="403244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Título"/>
          <p:cNvSpPr>
            <a:spLocks noGrp="1"/>
          </p:cNvSpPr>
          <p:nvPr>
            <p:ph type="title"/>
          </p:nvPr>
        </p:nvSpPr>
        <p:spPr>
          <a:xfrm>
            <a:off x="457200" y="0"/>
            <a:ext cx="8229600" cy="1143000"/>
          </a:xfrm>
        </p:spPr>
        <p:txBody>
          <a:bodyPr rtlCol="0">
            <a:normAutofit fontScale="90000"/>
          </a:bodyPr>
          <a:lstStyle/>
          <a:p>
            <a:pPr eaLnBrk="1" fontAlgn="auto" hangingPunct="1">
              <a:spcAft>
                <a:spcPts val="0"/>
              </a:spcAft>
              <a:defRPr/>
            </a:pPr>
            <a:r>
              <a:rPr lang="es-MX" sz="2400" b="1" dirty="0" smtClean="0">
                <a:solidFill>
                  <a:schemeClr val="accent1">
                    <a:lumMod val="75000"/>
                  </a:schemeClr>
                </a:solidFill>
              </a:rPr>
              <a:t>Profesores de Tiempo Completo (PTC) con Perfil Programa de Mejoramiento del Profesorado (PROMEP) 2009 en las Universidades Públicas Estatales (UPES)</a:t>
            </a:r>
            <a:endParaRPr lang="es-MX" sz="2400" b="1" dirty="0">
              <a:solidFill>
                <a:schemeClr val="accent1">
                  <a:lumMod val="75000"/>
                </a:schemeClr>
              </a:solidFill>
            </a:endParaRPr>
          </a:p>
        </p:txBody>
      </p:sp>
      <p:sp>
        <p:nvSpPr>
          <p:cNvPr id="16" name="Rectangle 4"/>
          <p:cNvSpPr>
            <a:spLocks noChangeArrowheads="1"/>
          </p:cNvSpPr>
          <p:nvPr/>
        </p:nvSpPr>
        <p:spPr bwMode="auto">
          <a:xfrm>
            <a:off x="395536" y="5959961"/>
            <a:ext cx="7729537" cy="338554"/>
          </a:xfrm>
          <a:prstGeom prst="rect">
            <a:avLst/>
          </a:prstGeom>
          <a:noFill/>
          <a:ln w="9525" algn="ctr">
            <a:noFill/>
            <a:miter lim="800000"/>
            <a:headEnd/>
            <a:tailEnd/>
          </a:ln>
        </p:spPr>
        <p:txBody>
          <a:bodyPr anchor="ctr">
            <a:spAutoFit/>
          </a:bodyPr>
          <a:lstStyle/>
          <a:p>
            <a:pPr algn="just" fontAlgn="auto">
              <a:spcBef>
                <a:spcPts val="0"/>
              </a:spcBef>
              <a:spcAft>
                <a:spcPts val="0"/>
              </a:spcAft>
              <a:defRPr/>
            </a:pPr>
            <a:r>
              <a:rPr lang="es-ES" sz="800" dirty="0">
                <a:uFill>
                  <a:solidFill>
                    <a:srgbClr val="FF0000"/>
                  </a:solidFill>
                </a:uFill>
                <a:latin typeface="+mn-lt"/>
                <a:cs typeface="Arial" pitchFamily="34" charset="0"/>
              </a:rPr>
              <a:t>Fuente: Elaboración propia a partir del los % de PTC con Perfil PROMEP y total de PTC estimados para cada IES. </a:t>
            </a:r>
            <a:endParaRPr lang="es-ES" sz="800" dirty="0" smtClean="0">
              <a:uFill>
                <a:solidFill>
                  <a:srgbClr val="FF0000"/>
                </a:solidFill>
              </a:uFill>
              <a:latin typeface="+mn-lt"/>
              <a:cs typeface="Arial" pitchFamily="34" charset="0"/>
            </a:endParaRPr>
          </a:p>
          <a:p>
            <a:pPr algn="just">
              <a:defRPr/>
            </a:pPr>
            <a:r>
              <a:rPr lang="es-ES" sz="800" dirty="0" smtClean="0">
                <a:solidFill>
                  <a:srgbClr val="000000"/>
                </a:solidFill>
                <a:latin typeface="Calibri" pitchFamily="34" charset="0"/>
              </a:rPr>
              <a:t>Fecha de corte: 30 de Junio 2010.</a:t>
            </a:r>
          </a:p>
        </p:txBody>
      </p:sp>
      <p:graphicFrame>
        <p:nvGraphicFramePr>
          <p:cNvPr id="10" name="1 Gráfico"/>
          <p:cNvGraphicFramePr/>
          <p:nvPr/>
        </p:nvGraphicFramePr>
        <p:xfrm>
          <a:off x="0" y="785794"/>
          <a:ext cx="8858280" cy="514353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
          <p:cNvSpPr>
            <a:spLocks noGrp="1" noChangeArrowheads="1"/>
          </p:cNvSpPr>
          <p:nvPr>
            <p:ph type="title"/>
          </p:nvPr>
        </p:nvSpPr>
        <p:spPr>
          <a:xfrm>
            <a:off x="0" y="188640"/>
            <a:ext cx="8929688" cy="649287"/>
          </a:xfrm>
        </p:spPr>
        <p:txBody>
          <a:bodyPr>
            <a:normAutofit fontScale="90000"/>
          </a:bodyPr>
          <a:lstStyle/>
          <a:p>
            <a:pPr eaLnBrk="1" hangingPunct="1"/>
            <a:r>
              <a:rPr lang="es-ES" sz="2400" b="1" dirty="0" smtClean="0">
                <a:solidFill>
                  <a:schemeClr val="accent1">
                    <a:lumMod val="75000"/>
                  </a:schemeClr>
                </a:solidFill>
              </a:rPr>
              <a:t>Primeras 10 instituciones por el número de Programas Educativos (PE) de posgrado registrados en el Padrón Nacional de Posgrado de Calidad (PNPC)</a:t>
            </a:r>
          </a:p>
        </p:txBody>
      </p:sp>
      <p:graphicFrame>
        <p:nvGraphicFramePr>
          <p:cNvPr id="28682" name="Group 10"/>
          <p:cNvGraphicFramePr>
            <a:graphicFrameLocks noGrp="1"/>
          </p:cNvGraphicFramePr>
          <p:nvPr/>
        </p:nvGraphicFramePr>
        <p:xfrm>
          <a:off x="323528" y="5877272"/>
          <a:ext cx="9144000" cy="883920"/>
        </p:xfrm>
        <a:graphic>
          <a:graphicData uri="http://schemas.openxmlformats.org/drawingml/2006/table">
            <a:tbl>
              <a:tblPr/>
              <a:tblGrid>
                <a:gridCol w="9144000"/>
              </a:tblGrid>
              <a:tr h="4143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800" b="0" i="0" u="none" strike="noStrike" cap="none" normalizeH="0" baseline="0" dirty="0" smtClean="0">
                          <a:ln>
                            <a:noFill/>
                          </a:ln>
                          <a:solidFill>
                            <a:schemeClr val="tx1"/>
                          </a:solidFill>
                          <a:effectLst/>
                          <a:latin typeface="Calibri" pitchFamily="34" charset="0"/>
                          <a:cs typeface="Arial" charset="0"/>
                        </a:rPr>
                        <a:t>Fuente: </a:t>
                      </a:r>
                      <a:r>
                        <a:rPr kumimoji="0" lang="es-ES" sz="800" b="0" i="0" u="none" strike="noStrike" cap="none" normalizeH="0" baseline="0" dirty="0" smtClean="0">
                          <a:ln>
                            <a:noFill/>
                          </a:ln>
                          <a:solidFill>
                            <a:schemeClr val="tx1"/>
                          </a:solidFill>
                          <a:effectLst/>
                          <a:latin typeface="Calibri" pitchFamily="34" charset="0"/>
                        </a:rPr>
                        <a:t>Elaboración propia a partir de información de la </a:t>
                      </a:r>
                      <a:r>
                        <a:rPr kumimoji="0" lang="es-ES" sz="800" b="0" i="0" u="none" strike="noStrike" cap="none" normalizeH="0" baseline="0" dirty="0" smtClean="0">
                          <a:ln>
                            <a:noFill/>
                          </a:ln>
                          <a:solidFill>
                            <a:schemeClr val="tx1"/>
                          </a:solidFill>
                          <a:effectLst/>
                          <a:latin typeface="Calibri" pitchFamily="34" charset="0"/>
                          <a:cs typeface="Arial" charset="0"/>
                        </a:rPr>
                        <a:t>página web </a:t>
                      </a:r>
                      <a:r>
                        <a:rPr kumimoji="0" lang="es-ES" sz="800" b="0" i="0" u="none" strike="noStrike" cap="none" normalizeH="0" baseline="0" dirty="0" err="1" smtClean="0">
                          <a:ln>
                            <a:noFill/>
                          </a:ln>
                          <a:solidFill>
                            <a:schemeClr val="tx1"/>
                          </a:solidFill>
                          <a:effectLst/>
                          <a:latin typeface="Calibri" pitchFamily="34" charset="0"/>
                          <a:cs typeface="Arial" charset="0"/>
                        </a:rPr>
                        <a:t>CONACyT</a:t>
                      </a:r>
                      <a:r>
                        <a:rPr kumimoji="0" lang="es-ES" sz="800" b="0" i="0" u="none" strike="noStrike" cap="none" normalizeH="0" baseline="0" dirty="0" smtClean="0">
                          <a:ln>
                            <a:noFill/>
                          </a:ln>
                          <a:solidFill>
                            <a:schemeClr val="tx1"/>
                          </a:solidFill>
                          <a:effectLst/>
                          <a:latin typeface="Calibri" pitchFamily="34" charset="0"/>
                          <a:cs typeface="Arial" charset="0"/>
                        </a:rPr>
                        <a:t>, http://www.conacyt.mx/ </a:t>
                      </a:r>
                    </a:p>
                    <a:p>
                      <a:pPr marL="0" marR="0" lvl="0" indent="0" algn="l" defTabSz="914400" rtl="0" eaLnBrk="1" fontAlgn="b" latinLnBrk="0" hangingPunct="1">
                        <a:lnSpc>
                          <a:spcPct val="100000"/>
                        </a:lnSpc>
                        <a:spcBef>
                          <a:spcPct val="0"/>
                        </a:spcBef>
                        <a:spcAft>
                          <a:spcPct val="0"/>
                        </a:spcAft>
                        <a:buClrTx/>
                        <a:buSzTx/>
                        <a:buFontTx/>
                        <a:buNone/>
                        <a:tabLst/>
                      </a:pPr>
                      <a:r>
                        <a:rPr kumimoji="0" lang="es-ES" sz="800" b="0" i="0" u="none" strike="noStrike" cap="none" normalizeH="0" baseline="0" dirty="0" smtClean="0">
                          <a:ln>
                            <a:noFill/>
                          </a:ln>
                          <a:solidFill>
                            <a:schemeClr val="tx1"/>
                          </a:solidFill>
                          <a:effectLst/>
                          <a:latin typeface="Calibri" pitchFamily="34" charset="0"/>
                          <a:cs typeface="Arial" charset="0"/>
                        </a:rPr>
                        <a:t>Nota: Programas vigentes en el PNPC al 2010.</a:t>
                      </a:r>
                    </a:p>
                    <a:p>
                      <a:pPr marL="0" marR="0" lvl="0" indent="0" algn="l" defTabSz="914400" rtl="0" eaLnBrk="1" fontAlgn="b" latinLnBrk="0" hangingPunct="1">
                        <a:lnSpc>
                          <a:spcPct val="100000"/>
                        </a:lnSpc>
                        <a:spcBef>
                          <a:spcPct val="0"/>
                        </a:spcBef>
                        <a:spcAft>
                          <a:spcPct val="0"/>
                        </a:spcAft>
                        <a:buClrTx/>
                        <a:buSzTx/>
                        <a:buFontTx/>
                        <a:buNone/>
                        <a:tabLst/>
                        <a:defRPr/>
                      </a:pPr>
                      <a:r>
                        <a:rPr lang="es-ES" sz="800" dirty="0" smtClean="0">
                          <a:solidFill>
                            <a:srgbClr val="000000"/>
                          </a:solidFill>
                          <a:latin typeface="Calibri" pitchFamily="34" charset="0"/>
                        </a:rPr>
                        <a:t>Fecha de corte: 30 de Junio 2010.</a:t>
                      </a:r>
                    </a:p>
                  </a:txBody>
                  <a:tcPr anchor="b" horzOverflow="overflow">
                    <a:lnL>
                      <a:noFill/>
                    </a:lnL>
                    <a:lnR>
                      <a:noFill/>
                    </a:lnR>
                    <a:lnT>
                      <a:noFill/>
                    </a:lnT>
                    <a:lnB>
                      <a:noFill/>
                    </a:lnB>
                    <a:lnTlToBr>
                      <a:noFill/>
                    </a:lnTlToBr>
                    <a:lnBlToTr>
                      <a:noFill/>
                    </a:lnBlToTr>
                    <a:noFill/>
                  </a:tcPr>
                </a:tc>
              </a:tr>
              <a:tr h="152400">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Calibri" pitchFamily="34" charset="0"/>
                        <a:cs typeface="Arial" charset="0"/>
                      </a:endParaRPr>
                    </a:p>
                  </a:txBody>
                  <a:tcPr anchor="b" horzOverflow="overflow">
                    <a:lnL>
                      <a:noFill/>
                    </a:lnL>
                    <a:lnR>
                      <a:noFill/>
                    </a:lnR>
                    <a:lnT>
                      <a:noFill/>
                    </a:lnT>
                    <a:lnB>
                      <a:noFill/>
                    </a:lnB>
                    <a:lnTlToBr>
                      <a:noFill/>
                    </a:lnTlToBr>
                    <a:lnBlToTr>
                      <a:noFill/>
                    </a:lnBlToTr>
                    <a:noFill/>
                  </a:tcPr>
                </a:tc>
              </a:tr>
              <a:tr h="152400">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Calibri" pitchFamily="34" charset="0"/>
                        <a:cs typeface="Arial" charset="0"/>
                      </a:endParaRPr>
                    </a:p>
                  </a:txBody>
                  <a:tcPr anchor="b" horzOverflow="overflow">
                    <a:lnL>
                      <a:noFill/>
                    </a:lnL>
                    <a:lnR>
                      <a:noFill/>
                    </a:lnR>
                    <a:lnT>
                      <a:noFill/>
                    </a:lnT>
                    <a:lnB>
                      <a:noFill/>
                    </a:lnB>
                    <a:lnTlToBr>
                      <a:noFill/>
                    </a:lnTlToBr>
                    <a:lnBlToTr>
                      <a:noFill/>
                    </a:lnBlToTr>
                    <a:noFill/>
                  </a:tcPr>
                </a:tc>
              </a:tr>
            </a:tbl>
          </a:graphicData>
        </a:graphic>
      </p:graphicFrame>
      <p:graphicFrame>
        <p:nvGraphicFramePr>
          <p:cNvPr id="8" name="1 Gráfico"/>
          <p:cNvGraphicFramePr>
            <a:graphicFrameLocks noGrp="1"/>
          </p:cNvGraphicFramePr>
          <p:nvPr/>
        </p:nvGraphicFramePr>
        <p:xfrm>
          <a:off x="214282" y="500042"/>
          <a:ext cx="8643998" cy="53578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395288" y="252413"/>
            <a:ext cx="8351837" cy="719137"/>
          </a:xfrm>
        </p:spPr>
        <p:txBody>
          <a:bodyPr rtlCol="0">
            <a:noAutofit/>
          </a:bodyPr>
          <a:lstStyle/>
          <a:p>
            <a:pPr eaLnBrk="1" fontAlgn="auto" hangingPunct="1">
              <a:spcAft>
                <a:spcPts val="0"/>
              </a:spcAft>
              <a:defRPr/>
            </a:pPr>
            <a:r>
              <a:rPr lang="es-ES" sz="2400" b="1" dirty="0" smtClean="0">
                <a:solidFill>
                  <a:schemeClr val="accent1">
                    <a:lumMod val="75000"/>
                  </a:schemeClr>
                </a:solidFill>
                <a:latin typeface="+mn-lt"/>
              </a:rPr>
              <a:t>Primeras 10 instituciones por número de miembros en el Sistema Nacional de Investigadores</a:t>
            </a:r>
          </a:p>
        </p:txBody>
      </p:sp>
      <p:sp>
        <p:nvSpPr>
          <p:cNvPr id="32771" name="Text Box 4"/>
          <p:cNvSpPr txBox="1">
            <a:spLocks noChangeArrowheads="1"/>
          </p:cNvSpPr>
          <p:nvPr/>
        </p:nvSpPr>
        <p:spPr bwMode="auto">
          <a:xfrm>
            <a:off x="467544" y="5517232"/>
            <a:ext cx="7815262" cy="707886"/>
          </a:xfrm>
          <a:prstGeom prst="rect">
            <a:avLst/>
          </a:prstGeom>
          <a:noFill/>
          <a:ln w="9525" algn="ctr">
            <a:noFill/>
            <a:miter lim="800000"/>
            <a:headEnd/>
            <a:tailEnd/>
          </a:ln>
        </p:spPr>
        <p:txBody>
          <a:bodyPr>
            <a:spAutoFit/>
          </a:bodyPr>
          <a:lstStyle/>
          <a:p>
            <a:pPr algn="just" defTabSz="360363"/>
            <a:r>
              <a:rPr lang="es-ES" sz="800" dirty="0">
                <a:latin typeface="Calibri" pitchFamily="34" charset="0"/>
              </a:rPr>
              <a:t>Fuente: Elaboración propia a partir de información proporcionada por la </a:t>
            </a:r>
            <a:r>
              <a:rPr lang="es-ES" sz="800" i="1" dirty="0">
                <a:latin typeface="Calibri" pitchFamily="34" charset="0"/>
              </a:rPr>
              <a:t>Subdirección de Procesos de Evaluación del Consejo Nacional de Ciencia y Tecnología.</a:t>
            </a:r>
          </a:p>
          <a:p>
            <a:pPr algn="just" defTabSz="360363"/>
            <a:r>
              <a:rPr lang="es-ES" sz="800" dirty="0">
                <a:latin typeface="Calibri" pitchFamily="34" charset="0"/>
              </a:rPr>
              <a:t>Nota: En la </a:t>
            </a:r>
            <a:r>
              <a:rPr lang="es-ES" sz="800" dirty="0" err="1">
                <a:latin typeface="Calibri" pitchFamily="34" charset="0"/>
              </a:rPr>
              <a:t>UdeG</a:t>
            </a:r>
            <a:r>
              <a:rPr lang="es-ES" sz="800" dirty="0">
                <a:latin typeface="Calibri" pitchFamily="34" charset="0"/>
              </a:rPr>
              <a:t> no están incluidos 2 miembros del Sistema Nacional de Creadores de Arte.</a:t>
            </a:r>
          </a:p>
          <a:p>
            <a:pPr algn="just" defTabSz="360363"/>
            <a:r>
              <a:rPr lang="es-ES" sz="800" dirty="0">
                <a:latin typeface="Calibri" pitchFamily="34" charset="0"/>
              </a:rPr>
              <a:t>Se toman en cuenta únicamente </a:t>
            </a:r>
            <a:r>
              <a:rPr lang="es-ES" sz="800" dirty="0" err="1">
                <a:latin typeface="Calibri" pitchFamily="34" charset="0"/>
              </a:rPr>
              <a:t>PTC</a:t>
            </a:r>
            <a:r>
              <a:rPr lang="es-ES" sz="800" dirty="0">
                <a:latin typeface="Calibri" pitchFamily="34" charset="0"/>
              </a:rPr>
              <a:t> que son miembros del </a:t>
            </a:r>
            <a:r>
              <a:rPr lang="es-ES" sz="800" dirty="0" err="1">
                <a:latin typeface="Calibri" pitchFamily="34" charset="0"/>
              </a:rPr>
              <a:t>SNI</a:t>
            </a:r>
            <a:r>
              <a:rPr lang="es-ES" sz="800" dirty="0">
                <a:latin typeface="Calibri" pitchFamily="34" charset="0"/>
              </a:rPr>
              <a:t> cuya carta de reconocimiento está con la Universidad de Guadalajara. Aunado a esto, la adscripción por CU se  </a:t>
            </a:r>
          </a:p>
          <a:p>
            <a:pPr algn="just" defTabSz="360363"/>
            <a:r>
              <a:rPr lang="es-ES" sz="800" dirty="0">
                <a:latin typeface="Calibri" pitchFamily="34" charset="0"/>
              </a:rPr>
              <a:t>encuentra tal y como </a:t>
            </a:r>
            <a:r>
              <a:rPr lang="es-ES" sz="800" dirty="0" err="1">
                <a:latin typeface="Calibri" pitchFamily="34" charset="0"/>
              </a:rPr>
              <a:t>CONACyT</a:t>
            </a:r>
            <a:r>
              <a:rPr lang="es-ES" sz="800" dirty="0">
                <a:latin typeface="Calibri" pitchFamily="34" charset="0"/>
              </a:rPr>
              <a:t> la reconoce, para cambios de adscripción de CU, el investigador debe realizar un trámite de notificación, que es  personal  ante el  </a:t>
            </a:r>
            <a:r>
              <a:rPr lang="es-ES" sz="800" dirty="0" err="1">
                <a:latin typeface="Calibri" pitchFamily="34" charset="0"/>
              </a:rPr>
              <a:t>CONACyT</a:t>
            </a:r>
            <a:r>
              <a:rPr lang="es-ES" sz="800" dirty="0" smtClean="0">
                <a:latin typeface="Calibri" pitchFamily="34" charset="0"/>
              </a:rPr>
              <a:t>.</a:t>
            </a:r>
          </a:p>
          <a:p>
            <a:pPr algn="just" defTabSz="360363"/>
            <a:r>
              <a:rPr lang="es-ES" sz="800" dirty="0" smtClean="0">
                <a:solidFill>
                  <a:srgbClr val="000000"/>
                </a:solidFill>
                <a:latin typeface="Calibri" pitchFamily="34" charset="0"/>
              </a:rPr>
              <a:t>Fecha de corte: 30 de Junio 2010.</a:t>
            </a:r>
          </a:p>
        </p:txBody>
      </p:sp>
      <p:graphicFrame>
        <p:nvGraphicFramePr>
          <p:cNvPr id="10" name="1 Gráfico"/>
          <p:cNvGraphicFramePr>
            <a:graphicFrameLocks noGrp="1"/>
          </p:cNvGraphicFramePr>
          <p:nvPr/>
        </p:nvGraphicFramePr>
        <p:xfrm>
          <a:off x="126366" y="971550"/>
          <a:ext cx="8694105" cy="432965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1 Título"/>
          <p:cNvSpPr>
            <a:spLocks noGrp="1"/>
          </p:cNvSpPr>
          <p:nvPr>
            <p:ph type="title" idx="4294967295"/>
          </p:nvPr>
        </p:nvSpPr>
        <p:spPr>
          <a:xfrm>
            <a:off x="285750" y="147638"/>
            <a:ext cx="8401050" cy="928687"/>
          </a:xfrm>
        </p:spPr>
        <p:txBody>
          <a:bodyPr/>
          <a:lstStyle/>
          <a:p>
            <a:pPr eaLnBrk="1" hangingPunct="1"/>
            <a:r>
              <a:rPr lang="es-ES" sz="2400" b="1" dirty="0" smtClean="0">
                <a:solidFill>
                  <a:schemeClr val="accent1">
                    <a:lumMod val="75000"/>
                  </a:schemeClr>
                </a:solidFill>
              </a:rPr>
              <a:t>Primeras 10 Universidades por el Número de Cuerpos Académicos Consolidados</a:t>
            </a:r>
          </a:p>
        </p:txBody>
      </p:sp>
      <p:sp>
        <p:nvSpPr>
          <p:cNvPr id="66564" name="Rectangle 4"/>
          <p:cNvSpPr>
            <a:spLocks noChangeArrowheads="1"/>
          </p:cNvSpPr>
          <p:nvPr/>
        </p:nvSpPr>
        <p:spPr bwMode="auto">
          <a:xfrm>
            <a:off x="395536" y="5888310"/>
            <a:ext cx="6572250" cy="461665"/>
          </a:xfrm>
          <a:prstGeom prst="rect">
            <a:avLst/>
          </a:prstGeom>
          <a:noFill/>
          <a:ln w="9525" algn="ctr">
            <a:noFill/>
            <a:miter lim="800000"/>
            <a:headEnd/>
            <a:tailEnd/>
          </a:ln>
        </p:spPr>
        <p:txBody>
          <a:bodyPr anchor="ctr">
            <a:spAutoFit/>
          </a:bodyPr>
          <a:lstStyle/>
          <a:p>
            <a:pPr algn="just"/>
            <a:r>
              <a:rPr lang="es-ES" sz="800" dirty="0">
                <a:latin typeface="Calibri" pitchFamily="34" charset="0"/>
              </a:rPr>
              <a:t>Fuente Elaboración propia a partir de  información  disponible en  la página web de </a:t>
            </a:r>
            <a:r>
              <a:rPr lang="es-ES" sz="800" dirty="0" err="1">
                <a:latin typeface="Calibri" pitchFamily="34" charset="0"/>
              </a:rPr>
              <a:t>PROMEP</a:t>
            </a:r>
            <a:r>
              <a:rPr lang="es-ES" sz="800" dirty="0">
                <a:latin typeface="Calibri" pitchFamily="34" charset="0"/>
              </a:rPr>
              <a:t> </a:t>
            </a:r>
            <a:r>
              <a:rPr lang="es-ES" sz="800" dirty="0">
                <a:latin typeface="Calibri" pitchFamily="34" charset="0"/>
                <a:hlinkClick r:id="rId3"/>
              </a:rPr>
              <a:t>http://promep.sep.gob.mx/ca.htm</a:t>
            </a:r>
            <a:endParaRPr lang="es-ES" sz="800" dirty="0">
              <a:latin typeface="Calibri" pitchFamily="34" charset="0"/>
            </a:endParaRPr>
          </a:p>
          <a:p>
            <a:pPr algn="just"/>
            <a:r>
              <a:rPr lang="es-ES" sz="800" dirty="0">
                <a:latin typeface="Calibri" pitchFamily="34" charset="0"/>
              </a:rPr>
              <a:t>Nota: Para el caso de la </a:t>
            </a:r>
            <a:r>
              <a:rPr lang="es-ES" sz="800" dirty="0" err="1">
                <a:latin typeface="Calibri" pitchFamily="34" charset="0"/>
              </a:rPr>
              <a:t>UAM</a:t>
            </a:r>
            <a:r>
              <a:rPr lang="es-ES" sz="800" dirty="0">
                <a:latin typeface="Calibri" pitchFamily="34" charset="0"/>
              </a:rPr>
              <a:t> se han sumado los Cuerpos de todas sus Unidades Académicas</a:t>
            </a:r>
            <a:r>
              <a:rPr lang="es-ES" sz="800" dirty="0" smtClean="0">
                <a:latin typeface="Calibri" pitchFamily="34" charset="0"/>
              </a:rPr>
              <a:t>.</a:t>
            </a:r>
          </a:p>
          <a:p>
            <a:pPr algn="just"/>
            <a:r>
              <a:rPr lang="es-ES" sz="800" dirty="0" smtClean="0">
                <a:solidFill>
                  <a:srgbClr val="000000"/>
                </a:solidFill>
                <a:latin typeface="Calibri" pitchFamily="34" charset="0"/>
              </a:rPr>
              <a:t>Fecha de corte: 30 de Junio 2010.</a:t>
            </a:r>
          </a:p>
        </p:txBody>
      </p:sp>
      <p:graphicFrame>
        <p:nvGraphicFramePr>
          <p:cNvPr id="8" name="1 Gráfico"/>
          <p:cNvGraphicFramePr>
            <a:graphicFrameLocks noGrp="1"/>
          </p:cNvGraphicFramePr>
          <p:nvPr/>
        </p:nvGraphicFramePr>
        <p:xfrm>
          <a:off x="167671" y="641389"/>
          <a:ext cx="8796817" cy="51638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5 Rectángulo"/>
          <p:cNvSpPr>
            <a:spLocks noChangeArrowheads="1"/>
          </p:cNvSpPr>
          <p:nvPr/>
        </p:nvSpPr>
        <p:spPr bwMode="auto">
          <a:xfrm>
            <a:off x="827584" y="332656"/>
            <a:ext cx="7845425" cy="461962"/>
          </a:xfrm>
          <a:prstGeom prst="rect">
            <a:avLst/>
          </a:prstGeom>
          <a:noFill/>
          <a:ln w="9525">
            <a:noFill/>
            <a:miter lim="800000"/>
            <a:headEnd/>
            <a:tailEnd/>
          </a:ln>
        </p:spPr>
        <p:txBody>
          <a:bodyPr>
            <a:spAutoFit/>
          </a:bodyPr>
          <a:lstStyle/>
          <a:p>
            <a:pPr algn="r" fontAlgn="b"/>
            <a:r>
              <a:rPr lang="es-ES" sz="2400" b="1" dirty="0" smtClean="0">
                <a:solidFill>
                  <a:schemeClr val="accent1">
                    <a:lumMod val="75000"/>
                  </a:schemeClr>
                </a:solidFill>
                <a:latin typeface="Calibri" pitchFamily="34" charset="0"/>
              </a:rPr>
              <a:t>Centros Universitarios Regionales</a:t>
            </a:r>
            <a:endParaRPr lang="es-ES" sz="2400" b="1" dirty="0">
              <a:solidFill>
                <a:schemeClr val="accent1">
                  <a:lumMod val="75000"/>
                </a:schemeClr>
              </a:solidFill>
              <a:latin typeface="Calibri" pitchFamily="34" charset="0"/>
            </a:endParaRPr>
          </a:p>
        </p:txBody>
      </p:sp>
      <p:pic>
        <p:nvPicPr>
          <p:cNvPr id="7" name="6 Imagen" descr="mapas centros.jpg"/>
          <p:cNvPicPr>
            <a:picLocks noChangeAspect="1"/>
          </p:cNvPicPr>
          <p:nvPr/>
        </p:nvPicPr>
        <p:blipFill>
          <a:blip r:embed="rId3" cstate="print"/>
          <a:stretch>
            <a:fillRect/>
          </a:stretch>
        </p:blipFill>
        <p:spPr>
          <a:xfrm>
            <a:off x="395536" y="816136"/>
            <a:ext cx="4323755" cy="4968552"/>
          </a:xfrm>
          <a:prstGeom prst="rect">
            <a:avLst/>
          </a:prstGeom>
        </p:spPr>
      </p:pic>
      <p:graphicFrame>
        <p:nvGraphicFramePr>
          <p:cNvPr id="8" name="Group 102"/>
          <p:cNvGraphicFramePr>
            <a:graphicFrameLocks noGrp="1"/>
          </p:cNvGraphicFramePr>
          <p:nvPr/>
        </p:nvGraphicFramePr>
        <p:xfrm>
          <a:off x="5076056" y="2492896"/>
          <a:ext cx="3744913" cy="2469198"/>
        </p:xfrm>
        <a:graphic>
          <a:graphicData uri="http://schemas.openxmlformats.org/drawingml/2006/table">
            <a:tbl>
              <a:tblPr/>
              <a:tblGrid>
                <a:gridCol w="530225"/>
                <a:gridCol w="1800225"/>
                <a:gridCol w="1414463"/>
              </a:tblGrid>
              <a:tr h="274638">
                <a:tc grid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bg1"/>
                          </a:solidFill>
                          <a:effectLst/>
                          <a:latin typeface="Arial" pitchFamily="34" charset="0"/>
                          <a:cs typeface="Arial" pitchFamily="34" charset="0"/>
                        </a:rPr>
                        <a:t>Región/CU</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45171"/>
                    </a:solidFill>
                  </a:tcPr>
                </a:tc>
                <a:tc hMerge="1">
                  <a:txBody>
                    <a:bodyPr/>
                    <a:lstStyle/>
                    <a:p>
                      <a:endParaRPr lang="es-MX"/>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bg1"/>
                          </a:solidFill>
                          <a:effectLst/>
                          <a:latin typeface="Arial" pitchFamily="34" charset="0"/>
                          <a:cs typeface="Arial" pitchFamily="34" charset="0"/>
                        </a:rPr>
                        <a:t>Alumnos</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45171"/>
                    </a:solidFill>
                  </a:tcPr>
                </a:tc>
              </a:tr>
              <a:tr h="1809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cs typeface="Arial" pitchFamily="34"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cs typeface="Arial" pitchFamily="34" charset="0"/>
                        </a:rPr>
                        <a:t>CUALTOS</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s-MX" sz="1000" b="0" i="0" u="none" strike="noStrike" dirty="0">
                          <a:latin typeface="Arial" pitchFamily="34" charset="0"/>
                          <a:cs typeface="Arial" pitchFamily="34" charset="0"/>
                        </a:rPr>
                        <a:t>2,832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cs typeface="Arial" pitchFamily="34" charset="0"/>
                        </a:rPr>
                        <a:t>2</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cs typeface="Arial" pitchFamily="34" charset="0"/>
                        </a:rPr>
                        <a:t>CUCIÉNEGA</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s-MX" sz="1000" b="0" i="0" u="none" strike="noStrike" dirty="0">
                          <a:latin typeface="Arial" pitchFamily="34" charset="0"/>
                          <a:cs typeface="Arial" pitchFamily="34" charset="0"/>
                        </a:rPr>
                        <a:t>4,984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cs typeface="Arial" pitchFamily="34" charset="0"/>
                        </a:rPr>
                        <a:t>3</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cs typeface="Arial" pitchFamily="34" charset="0"/>
                        </a:rPr>
                        <a:t>CUCOSTA</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s-MX" sz="1000" b="0" i="0" u="none" strike="noStrike" dirty="0">
                          <a:latin typeface="Arial" pitchFamily="34" charset="0"/>
                          <a:cs typeface="Arial" pitchFamily="34" charset="0"/>
                        </a:rPr>
                        <a:t>4,643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00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cs typeface="Arial" pitchFamily="34" charset="0"/>
                        </a:rPr>
                        <a:t>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cs typeface="Arial" pitchFamily="34" charset="0"/>
                        </a:rPr>
                        <a:t>CUCOSTASUR</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s-MX" sz="1000" b="0" i="0" u="none" strike="noStrike" dirty="0">
                          <a:latin typeface="Arial" pitchFamily="34" charset="0"/>
                          <a:cs typeface="Arial" pitchFamily="34" charset="0"/>
                        </a:rPr>
                        <a:t>3,007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cs typeface="Arial" pitchFamily="34" charset="0"/>
                        </a:rPr>
                        <a:t>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cs typeface="Arial" pitchFamily="34" charset="0"/>
                        </a:rPr>
                        <a:t>CULAGOS</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s-MX" sz="1000" b="0" i="0" u="none" strike="noStrike" dirty="0">
                          <a:latin typeface="Arial" pitchFamily="34" charset="0"/>
                          <a:cs typeface="Arial" pitchFamily="34" charset="0"/>
                        </a:rPr>
                        <a:t>2,201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8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cs typeface="Arial" pitchFamily="34" charset="0"/>
                        </a:rPr>
                        <a:t>6</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cs typeface="Arial" pitchFamily="34" charset="0"/>
                        </a:rPr>
                        <a:t>CUNORTE</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s-MX" sz="1000" b="0" i="0" u="none" strike="noStrike" dirty="0">
                          <a:latin typeface="Arial" pitchFamily="34" charset="0"/>
                          <a:cs typeface="Arial" pitchFamily="34" charset="0"/>
                        </a:rPr>
                        <a:t>1,363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cs typeface="Arial" pitchFamily="34" charset="0"/>
                        </a:rPr>
                        <a:t>7</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cs typeface="Arial" pitchFamily="34" charset="0"/>
                        </a:rPr>
                        <a:t>CUSUR</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s-MX" sz="1000" b="0" i="0" u="none" strike="noStrike" dirty="0">
                          <a:latin typeface="Arial" pitchFamily="34" charset="0"/>
                          <a:cs typeface="Arial" pitchFamily="34" charset="0"/>
                        </a:rPr>
                        <a:t>5,339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49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cs typeface="Arial" pitchFamily="34" charset="0"/>
                        </a:rPr>
                        <a:t>8</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cs typeface="Arial" pitchFamily="34" charset="0"/>
                        </a:rPr>
                        <a:t>CUVALLES</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s-MX" sz="1000" b="0" i="0" u="none" strike="noStrike" dirty="0">
                          <a:latin typeface="Arial" pitchFamily="34" charset="0"/>
                          <a:cs typeface="Arial" pitchFamily="34" charset="0"/>
                        </a:rPr>
                        <a:t>2,902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2876">
                <a:tc gridSpan="2">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MX" sz="1000" b="1" i="0" u="none" strike="noStrike" cap="none" normalizeH="0" baseline="0" dirty="0" smtClean="0">
                          <a:ln>
                            <a:noFill/>
                          </a:ln>
                          <a:solidFill>
                            <a:schemeClr val="bg1"/>
                          </a:solidFill>
                          <a:effectLst/>
                          <a:latin typeface="Arial" pitchFamily="34" charset="0"/>
                          <a:cs typeface="Arial" pitchFamily="34" charset="0"/>
                        </a:rPr>
                        <a:t>Total CENTROS REGIONALES</a:t>
                      </a:r>
                      <a:endParaRPr kumimoji="0" lang="es-ES" sz="1000" b="1" i="0" u="none" strike="noStrike" cap="none" normalizeH="0" baseline="0" dirty="0" smtClean="0">
                        <a:ln>
                          <a:noFill/>
                        </a:ln>
                        <a:solidFill>
                          <a:schemeClr val="bg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45171"/>
                    </a:solidFill>
                  </a:tcPr>
                </a:tc>
                <a:tc hMerge="1">
                  <a:txBody>
                    <a:bodyPr/>
                    <a:lstStyle/>
                    <a:p>
                      <a:endParaRPr lang="es-MX"/>
                    </a:p>
                  </a:txBody>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bg1"/>
                          </a:solidFill>
                          <a:effectLst/>
                          <a:latin typeface="Arial" pitchFamily="34" charset="0"/>
                          <a:cs typeface="Arial" pitchFamily="34" charset="0"/>
                        </a:rPr>
                        <a:t>27,271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45171"/>
                    </a:solidFill>
                  </a:tcPr>
                </a:tc>
              </a:tr>
            </a:tbl>
          </a:graphicData>
        </a:graphic>
      </p:graphicFrame>
      <p:sp>
        <p:nvSpPr>
          <p:cNvPr id="10" name="Text Box 103"/>
          <p:cNvSpPr txBox="1">
            <a:spLocks noChangeArrowheads="1"/>
          </p:cNvSpPr>
          <p:nvPr/>
        </p:nvSpPr>
        <p:spPr bwMode="auto">
          <a:xfrm>
            <a:off x="395536" y="5805264"/>
            <a:ext cx="7429520" cy="369332"/>
          </a:xfrm>
          <a:prstGeom prst="rect">
            <a:avLst/>
          </a:prstGeom>
          <a:noFill/>
          <a:ln w="9525">
            <a:noFill/>
            <a:miter lim="800000"/>
            <a:headEnd/>
            <a:tailEnd/>
          </a:ln>
        </p:spPr>
        <p:txBody>
          <a:bodyPr wrap="square">
            <a:spAutoFit/>
          </a:bodyPr>
          <a:lstStyle/>
          <a:p>
            <a:pPr>
              <a:tabLst>
                <a:tab pos="2159000" algn="l"/>
              </a:tabLst>
            </a:pPr>
            <a:r>
              <a:rPr lang="es-ES" sz="900" b="1" dirty="0" smtClean="0">
                <a:ea typeface="Times New Roman" pitchFamily="18" charset="0"/>
                <a:cs typeface="Arial" pitchFamily="34" charset="0"/>
              </a:rPr>
              <a:t>Fuente</a:t>
            </a:r>
            <a:r>
              <a:rPr lang="es-ES" sz="900" dirty="0" smtClean="0">
                <a:ea typeface="Times New Roman" pitchFamily="18" charset="0"/>
                <a:cs typeface="Arial" pitchFamily="34" charset="0"/>
              </a:rPr>
              <a:t>: Cuestionarios  911  del ciclo 2009-2010 reportados  en el </a:t>
            </a:r>
            <a:r>
              <a:rPr lang="es-ES" sz="900" dirty="0" smtClean="0"/>
              <a:t>Segundo Informe de Actividades, Dr. Marco Antonio Cortés Guardado, Estadística Institucional, 2009-2010, Universidad de Guadalajara, 2010.</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idx="1"/>
          </p:nvPr>
        </p:nvSpPr>
        <p:spPr>
          <a:xfrm>
            <a:off x="539552" y="2852936"/>
            <a:ext cx="7772400" cy="1500187"/>
          </a:xfrm>
          <a:noFill/>
          <a:ln>
            <a:noFill/>
          </a:ln>
        </p:spPr>
        <p:style>
          <a:lnRef idx="1">
            <a:schemeClr val="accent2"/>
          </a:lnRef>
          <a:fillRef idx="2">
            <a:schemeClr val="accent2"/>
          </a:fillRef>
          <a:effectRef idx="1">
            <a:schemeClr val="accent2"/>
          </a:effectRef>
          <a:fontRef idx="minor">
            <a:schemeClr val="dk1"/>
          </a:fontRef>
        </p:style>
        <p:txBody>
          <a:bodyPr>
            <a:normAutofit/>
          </a:bodyPr>
          <a:lstStyle/>
          <a:p>
            <a:r>
              <a:rPr lang="es-MX" sz="3200" b="1" dirty="0" smtClean="0">
                <a:solidFill>
                  <a:schemeClr val="accent1">
                    <a:lumMod val="75000"/>
                  </a:schemeClr>
                </a:solidFill>
              </a:rPr>
              <a:t>Desempeño Institucional y subsidio</a:t>
            </a:r>
            <a:endParaRPr lang="es-MX" sz="3200" dirty="0">
              <a:solidFill>
                <a:schemeClr val="accent1">
                  <a:lumMod val="75000"/>
                </a:schemeClr>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ítulo 6"/>
          <p:cNvSpPr>
            <a:spLocks noGrp="1"/>
          </p:cNvSpPr>
          <p:nvPr>
            <p:ph type="title"/>
          </p:nvPr>
        </p:nvSpPr>
        <p:spPr>
          <a:xfrm>
            <a:off x="827584" y="188640"/>
            <a:ext cx="7620000" cy="531813"/>
          </a:xfrm>
        </p:spPr>
        <p:txBody>
          <a:bodyPr rtlCol="0">
            <a:noAutofit/>
          </a:bodyPr>
          <a:lstStyle/>
          <a:p>
            <a:pPr eaLnBrk="1" fontAlgn="auto" hangingPunct="1">
              <a:spcAft>
                <a:spcPts val="0"/>
              </a:spcAft>
              <a:defRPr/>
            </a:pPr>
            <a:r>
              <a:rPr lang="es-ES_tradnl" sz="2400" b="1" dirty="0" smtClean="0">
                <a:solidFill>
                  <a:schemeClr val="accent1">
                    <a:lumMod val="75000"/>
                  </a:schemeClr>
                </a:solidFill>
                <a:latin typeface="+mn-lt"/>
                <a:ea typeface="+mn-ea"/>
                <a:cs typeface="+mn-cs"/>
              </a:rPr>
              <a:t>Posicionamiento de instituciones educativa </a:t>
            </a:r>
            <a:br>
              <a:rPr lang="es-ES_tradnl" sz="2400" b="1" dirty="0" smtClean="0">
                <a:solidFill>
                  <a:schemeClr val="accent1">
                    <a:lumMod val="75000"/>
                  </a:schemeClr>
                </a:solidFill>
                <a:latin typeface="+mn-lt"/>
                <a:ea typeface="+mn-ea"/>
                <a:cs typeface="+mn-cs"/>
              </a:rPr>
            </a:br>
            <a:r>
              <a:rPr lang="es-ES_tradnl" sz="2400" b="1" dirty="0" smtClean="0">
                <a:solidFill>
                  <a:schemeClr val="accent1">
                    <a:lumMod val="75000"/>
                  </a:schemeClr>
                </a:solidFill>
                <a:latin typeface="+mn-lt"/>
                <a:ea typeface="+mn-ea"/>
                <a:cs typeface="+mn-cs"/>
              </a:rPr>
              <a:t>considerando calidad vs subsidio </a:t>
            </a:r>
          </a:p>
        </p:txBody>
      </p:sp>
      <p:sp>
        <p:nvSpPr>
          <p:cNvPr id="11" name="Rectángulo redondeado 10"/>
          <p:cNvSpPr/>
          <p:nvPr/>
        </p:nvSpPr>
        <p:spPr>
          <a:xfrm>
            <a:off x="4878388" y="2616200"/>
            <a:ext cx="628650" cy="381000"/>
          </a:xfrm>
          <a:prstGeom prst="roundRect">
            <a:avLst/>
          </a:prstGeom>
          <a:solidFill>
            <a:schemeClr val="bg1">
              <a:alpha val="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s-ES_tradnl">
              <a:solidFill>
                <a:prstClr val="white"/>
              </a:solidFill>
            </a:endParaRPr>
          </a:p>
        </p:txBody>
      </p:sp>
      <p:sp>
        <p:nvSpPr>
          <p:cNvPr id="12" name="Rectángulo redondeado 11"/>
          <p:cNvSpPr/>
          <p:nvPr/>
        </p:nvSpPr>
        <p:spPr>
          <a:xfrm>
            <a:off x="1271588" y="4343400"/>
            <a:ext cx="628650" cy="261938"/>
          </a:xfrm>
          <a:prstGeom prst="roundRect">
            <a:avLst/>
          </a:prstGeom>
          <a:solidFill>
            <a:schemeClr val="bg1">
              <a:alpha val="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s-ES_tradnl">
              <a:solidFill>
                <a:prstClr val="white"/>
              </a:solidFill>
            </a:endParaRPr>
          </a:p>
        </p:txBody>
      </p:sp>
      <p:sp>
        <p:nvSpPr>
          <p:cNvPr id="13" name="Rectángulo redondeado 12"/>
          <p:cNvSpPr/>
          <p:nvPr/>
        </p:nvSpPr>
        <p:spPr>
          <a:xfrm>
            <a:off x="1866900" y="3562350"/>
            <a:ext cx="669925" cy="247650"/>
          </a:xfrm>
          <a:prstGeom prst="roundRect">
            <a:avLst/>
          </a:prstGeom>
          <a:solidFill>
            <a:schemeClr val="bg1">
              <a:alpha val="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s-ES_tradnl">
              <a:solidFill>
                <a:prstClr val="white"/>
              </a:solidFill>
            </a:endParaRPr>
          </a:p>
        </p:txBody>
      </p:sp>
      <p:sp>
        <p:nvSpPr>
          <p:cNvPr id="14" name="Rectángulo redondeado 13"/>
          <p:cNvSpPr/>
          <p:nvPr/>
        </p:nvSpPr>
        <p:spPr>
          <a:xfrm>
            <a:off x="1976438" y="3244850"/>
            <a:ext cx="577850" cy="311150"/>
          </a:xfrm>
          <a:prstGeom prst="roundRect">
            <a:avLst/>
          </a:prstGeom>
          <a:solidFill>
            <a:schemeClr val="bg1">
              <a:alpha val="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s-ES_tradnl">
              <a:solidFill>
                <a:prstClr val="white"/>
              </a:solidFill>
            </a:endParaRPr>
          </a:p>
        </p:txBody>
      </p:sp>
      <p:sp>
        <p:nvSpPr>
          <p:cNvPr id="15" name="Rectángulo redondeado 14"/>
          <p:cNvSpPr/>
          <p:nvPr/>
        </p:nvSpPr>
        <p:spPr>
          <a:xfrm>
            <a:off x="2325688" y="3117850"/>
            <a:ext cx="565150" cy="336550"/>
          </a:xfrm>
          <a:prstGeom prst="roundRect">
            <a:avLst/>
          </a:prstGeom>
          <a:solidFill>
            <a:schemeClr val="bg1">
              <a:alpha val="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s-ES_tradnl">
              <a:solidFill>
                <a:prstClr val="white"/>
              </a:solidFill>
            </a:endParaRPr>
          </a:p>
        </p:txBody>
      </p:sp>
      <p:sp>
        <p:nvSpPr>
          <p:cNvPr id="16" name="Rectángulo redondeado 15"/>
          <p:cNvSpPr/>
          <p:nvPr/>
        </p:nvSpPr>
        <p:spPr>
          <a:xfrm>
            <a:off x="3036888" y="3460750"/>
            <a:ext cx="565150" cy="266700"/>
          </a:xfrm>
          <a:prstGeom prst="roundRect">
            <a:avLst/>
          </a:prstGeom>
          <a:solidFill>
            <a:schemeClr val="bg1">
              <a:alpha val="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s-ES_tradnl">
              <a:solidFill>
                <a:prstClr val="white"/>
              </a:solidFill>
            </a:endParaRPr>
          </a:p>
        </p:txBody>
      </p:sp>
      <p:sp>
        <p:nvSpPr>
          <p:cNvPr id="17" name="Rectángulo redondeado 16"/>
          <p:cNvSpPr/>
          <p:nvPr/>
        </p:nvSpPr>
        <p:spPr>
          <a:xfrm>
            <a:off x="3151188" y="3740150"/>
            <a:ext cx="565150" cy="266700"/>
          </a:xfrm>
          <a:prstGeom prst="roundRect">
            <a:avLst/>
          </a:prstGeom>
          <a:solidFill>
            <a:schemeClr val="bg1">
              <a:alpha val="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s-ES_tradnl">
              <a:solidFill>
                <a:prstClr val="white"/>
              </a:solidFill>
            </a:endParaRPr>
          </a:p>
        </p:txBody>
      </p:sp>
      <p:sp>
        <p:nvSpPr>
          <p:cNvPr id="18" name="Rectángulo redondeado 17"/>
          <p:cNvSpPr/>
          <p:nvPr/>
        </p:nvSpPr>
        <p:spPr>
          <a:xfrm>
            <a:off x="3767138" y="3581400"/>
            <a:ext cx="730250" cy="266700"/>
          </a:xfrm>
          <a:prstGeom prst="roundRect">
            <a:avLst/>
          </a:prstGeom>
          <a:solidFill>
            <a:schemeClr val="bg1">
              <a:alpha val="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s-ES_tradnl">
              <a:solidFill>
                <a:prstClr val="white"/>
              </a:solidFill>
            </a:endParaRPr>
          </a:p>
        </p:txBody>
      </p:sp>
      <p:sp>
        <p:nvSpPr>
          <p:cNvPr id="19" name="Rectángulo redondeado 18"/>
          <p:cNvSpPr/>
          <p:nvPr/>
        </p:nvSpPr>
        <p:spPr>
          <a:xfrm>
            <a:off x="3925888" y="3390900"/>
            <a:ext cx="558800" cy="234950"/>
          </a:xfrm>
          <a:prstGeom prst="roundRect">
            <a:avLst/>
          </a:prstGeom>
          <a:solidFill>
            <a:schemeClr val="bg1">
              <a:alpha val="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s-ES_tradnl">
              <a:solidFill>
                <a:prstClr val="white"/>
              </a:solidFill>
            </a:endParaRPr>
          </a:p>
        </p:txBody>
      </p:sp>
      <p:sp>
        <p:nvSpPr>
          <p:cNvPr id="20" name="Rectángulo redondeado 19"/>
          <p:cNvSpPr/>
          <p:nvPr/>
        </p:nvSpPr>
        <p:spPr>
          <a:xfrm>
            <a:off x="3119438" y="3111500"/>
            <a:ext cx="558800" cy="234950"/>
          </a:xfrm>
          <a:prstGeom prst="roundRect">
            <a:avLst/>
          </a:prstGeom>
          <a:solidFill>
            <a:schemeClr val="bg1">
              <a:alpha val="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s-ES_tradnl">
              <a:solidFill>
                <a:prstClr val="white"/>
              </a:solidFill>
            </a:endParaRPr>
          </a:p>
        </p:txBody>
      </p:sp>
      <p:sp>
        <p:nvSpPr>
          <p:cNvPr id="22" name="Rectángulo redondeado 21"/>
          <p:cNvSpPr/>
          <p:nvPr/>
        </p:nvSpPr>
        <p:spPr>
          <a:xfrm>
            <a:off x="1233488" y="2425700"/>
            <a:ext cx="647700" cy="234950"/>
          </a:xfrm>
          <a:prstGeom prst="roundRect">
            <a:avLst/>
          </a:prstGeom>
          <a:solidFill>
            <a:schemeClr val="bg1">
              <a:alpha val="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s-ES_tradnl">
              <a:solidFill>
                <a:prstClr val="white"/>
              </a:solidFill>
            </a:endParaRPr>
          </a:p>
        </p:txBody>
      </p:sp>
      <p:sp>
        <p:nvSpPr>
          <p:cNvPr id="23" name="Rectángulo redondeado 22"/>
          <p:cNvSpPr/>
          <p:nvPr/>
        </p:nvSpPr>
        <p:spPr>
          <a:xfrm>
            <a:off x="1887538" y="2540000"/>
            <a:ext cx="647700" cy="234950"/>
          </a:xfrm>
          <a:prstGeom prst="roundRect">
            <a:avLst/>
          </a:prstGeom>
          <a:solidFill>
            <a:schemeClr val="bg1">
              <a:alpha val="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s-ES_tradnl">
              <a:solidFill>
                <a:prstClr val="white"/>
              </a:solidFill>
            </a:endParaRPr>
          </a:p>
        </p:txBody>
      </p:sp>
      <p:sp>
        <p:nvSpPr>
          <p:cNvPr id="24" name="Rectángulo redondeado 23"/>
          <p:cNvSpPr/>
          <p:nvPr/>
        </p:nvSpPr>
        <p:spPr>
          <a:xfrm>
            <a:off x="2592388" y="2690813"/>
            <a:ext cx="488950" cy="306387"/>
          </a:xfrm>
          <a:prstGeom prst="roundRect">
            <a:avLst/>
          </a:prstGeom>
          <a:solidFill>
            <a:schemeClr val="bg1">
              <a:alpha val="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s-ES_tradnl">
              <a:solidFill>
                <a:prstClr val="white"/>
              </a:solidFill>
            </a:endParaRPr>
          </a:p>
        </p:txBody>
      </p:sp>
      <p:sp>
        <p:nvSpPr>
          <p:cNvPr id="25" name="Rectángulo redondeado 24"/>
          <p:cNvSpPr/>
          <p:nvPr/>
        </p:nvSpPr>
        <p:spPr>
          <a:xfrm>
            <a:off x="3532188" y="2794000"/>
            <a:ext cx="488950" cy="209550"/>
          </a:xfrm>
          <a:prstGeom prst="roundRect">
            <a:avLst/>
          </a:prstGeom>
          <a:solidFill>
            <a:schemeClr val="bg1">
              <a:alpha val="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s-ES_tradnl">
              <a:solidFill>
                <a:prstClr val="white"/>
              </a:solidFill>
            </a:endParaRPr>
          </a:p>
        </p:txBody>
      </p:sp>
      <p:sp>
        <p:nvSpPr>
          <p:cNvPr id="26" name="Rectángulo redondeado 25"/>
          <p:cNvSpPr/>
          <p:nvPr/>
        </p:nvSpPr>
        <p:spPr>
          <a:xfrm>
            <a:off x="3113088" y="2635250"/>
            <a:ext cx="488950" cy="209550"/>
          </a:xfrm>
          <a:prstGeom prst="roundRect">
            <a:avLst/>
          </a:prstGeom>
          <a:solidFill>
            <a:schemeClr val="bg1">
              <a:alpha val="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s-ES_tradnl">
              <a:solidFill>
                <a:prstClr val="white"/>
              </a:solidFill>
            </a:endParaRPr>
          </a:p>
        </p:txBody>
      </p:sp>
      <p:sp>
        <p:nvSpPr>
          <p:cNvPr id="27" name="Rectángulo redondeado 26"/>
          <p:cNvSpPr/>
          <p:nvPr/>
        </p:nvSpPr>
        <p:spPr>
          <a:xfrm>
            <a:off x="2935288" y="2373313"/>
            <a:ext cx="488950" cy="255587"/>
          </a:xfrm>
          <a:prstGeom prst="roundRect">
            <a:avLst/>
          </a:prstGeom>
          <a:solidFill>
            <a:schemeClr val="bg1">
              <a:alpha val="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s-ES_tradnl">
              <a:solidFill>
                <a:prstClr val="white"/>
              </a:solidFill>
            </a:endParaRPr>
          </a:p>
        </p:txBody>
      </p:sp>
      <p:sp>
        <p:nvSpPr>
          <p:cNvPr id="28" name="Rectángulo redondeado 27"/>
          <p:cNvSpPr/>
          <p:nvPr/>
        </p:nvSpPr>
        <p:spPr>
          <a:xfrm>
            <a:off x="3417888" y="2446338"/>
            <a:ext cx="488950" cy="252412"/>
          </a:xfrm>
          <a:prstGeom prst="roundRect">
            <a:avLst/>
          </a:prstGeom>
          <a:solidFill>
            <a:schemeClr val="bg1">
              <a:alpha val="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s-ES_tradnl">
              <a:solidFill>
                <a:prstClr val="white"/>
              </a:solidFill>
            </a:endParaRPr>
          </a:p>
        </p:txBody>
      </p:sp>
      <p:sp>
        <p:nvSpPr>
          <p:cNvPr id="29" name="Rectángulo redondeado 28"/>
          <p:cNvSpPr/>
          <p:nvPr/>
        </p:nvSpPr>
        <p:spPr>
          <a:xfrm>
            <a:off x="4103688" y="2752725"/>
            <a:ext cx="488950" cy="263525"/>
          </a:xfrm>
          <a:prstGeom prst="roundRect">
            <a:avLst/>
          </a:prstGeom>
          <a:solidFill>
            <a:schemeClr val="bg1">
              <a:alpha val="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s-ES_tradnl">
              <a:solidFill>
                <a:prstClr val="white"/>
              </a:solidFill>
            </a:endParaRPr>
          </a:p>
        </p:txBody>
      </p:sp>
      <p:sp>
        <p:nvSpPr>
          <p:cNvPr id="30" name="Rectángulo redondeado 29"/>
          <p:cNvSpPr/>
          <p:nvPr/>
        </p:nvSpPr>
        <p:spPr>
          <a:xfrm>
            <a:off x="4059238" y="2371725"/>
            <a:ext cx="352425" cy="342900"/>
          </a:xfrm>
          <a:prstGeom prst="roundRect">
            <a:avLst/>
          </a:prstGeom>
          <a:solidFill>
            <a:schemeClr val="bg1">
              <a:alpha val="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s-ES_tradnl">
              <a:solidFill>
                <a:prstClr val="white"/>
              </a:solidFill>
            </a:endParaRPr>
          </a:p>
        </p:txBody>
      </p:sp>
      <p:sp>
        <p:nvSpPr>
          <p:cNvPr id="31" name="Rectángulo redondeado 30"/>
          <p:cNvSpPr/>
          <p:nvPr/>
        </p:nvSpPr>
        <p:spPr>
          <a:xfrm>
            <a:off x="2998788" y="2038350"/>
            <a:ext cx="488950" cy="266700"/>
          </a:xfrm>
          <a:prstGeom prst="roundRect">
            <a:avLst/>
          </a:prstGeom>
          <a:solidFill>
            <a:schemeClr val="bg1">
              <a:alpha val="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s-ES_tradnl">
              <a:solidFill>
                <a:prstClr val="white"/>
              </a:solidFill>
            </a:endParaRPr>
          </a:p>
        </p:txBody>
      </p:sp>
      <p:sp>
        <p:nvSpPr>
          <p:cNvPr id="32" name="Rectángulo redondeado 31"/>
          <p:cNvSpPr/>
          <p:nvPr/>
        </p:nvSpPr>
        <p:spPr>
          <a:xfrm>
            <a:off x="3252788" y="1276350"/>
            <a:ext cx="488950" cy="209550"/>
          </a:xfrm>
          <a:prstGeom prst="roundRect">
            <a:avLst/>
          </a:prstGeom>
          <a:solidFill>
            <a:schemeClr val="bg1">
              <a:alpha val="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s-ES_tradnl">
              <a:solidFill>
                <a:prstClr val="white"/>
              </a:solidFill>
            </a:endParaRPr>
          </a:p>
        </p:txBody>
      </p:sp>
      <p:sp>
        <p:nvSpPr>
          <p:cNvPr id="33" name="Rectángulo redondeado 32"/>
          <p:cNvSpPr/>
          <p:nvPr/>
        </p:nvSpPr>
        <p:spPr>
          <a:xfrm>
            <a:off x="3538538" y="1460500"/>
            <a:ext cx="488950" cy="387350"/>
          </a:xfrm>
          <a:prstGeom prst="roundRect">
            <a:avLst/>
          </a:prstGeom>
          <a:solidFill>
            <a:schemeClr val="bg1">
              <a:alpha val="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s-ES_tradnl">
              <a:solidFill>
                <a:prstClr val="white"/>
              </a:solidFill>
            </a:endParaRPr>
          </a:p>
        </p:txBody>
      </p:sp>
      <p:sp>
        <p:nvSpPr>
          <p:cNvPr id="34" name="Rectángulo redondeado 33"/>
          <p:cNvSpPr/>
          <p:nvPr/>
        </p:nvSpPr>
        <p:spPr>
          <a:xfrm>
            <a:off x="2128838" y="762000"/>
            <a:ext cx="628650" cy="209550"/>
          </a:xfrm>
          <a:prstGeom prst="roundRect">
            <a:avLst/>
          </a:prstGeom>
          <a:solidFill>
            <a:schemeClr val="bg1">
              <a:alpha val="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s-ES_tradnl" dirty="0">
              <a:solidFill>
                <a:schemeClr val="accent1"/>
              </a:solidFill>
            </a:endParaRPr>
          </a:p>
        </p:txBody>
      </p:sp>
      <p:sp>
        <p:nvSpPr>
          <p:cNvPr id="35" name="Rectángulo redondeado 34"/>
          <p:cNvSpPr/>
          <p:nvPr/>
        </p:nvSpPr>
        <p:spPr>
          <a:xfrm>
            <a:off x="1690688" y="1784350"/>
            <a:ext cx="628650" cy="209550"/>
          </a:xfrm>
          <a:prstGeom prst="roundRect">
            <a:avLst/>
          </a:prstGeom>
          <a:solidFill>
            <a:schemeClr val="bg1">
              <a:alpha val="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s-ES_tradnl">
              <a:solidFill>
                <a:prstClr val="white"/>
              </a:solidFill>
            </a:endParaRPr>
          </a:p>
        </p:txBody>
      </p:sp>
      <p:sp>
        <p:nvSpPr>
          <p:cNvPr id="36" name="Rectángulo redondeado 35"/>
          <p:cNvSpPr/>
          <p:nvPr/>
        </p:nvSpPr>
        <p:spPr>
          <a:xfrm>
            <a:off x="5659438" y="3136900"/>
            <a:ext cx="558800" cy="234950"/>
          </a:xfrm>
          <a:prstGeom prst="roundRect">
            <a:avLst/>
          </a:prstGeom>
          <a:solidFill>
            <a:schemeClr val="bg1">
              <a:alpha val="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s-ES_tradnl">
              <a:solidFill>
                <a:prstClr val="white"/>
              </a:solidFill>
            </a:endParaRPr>
          </a:p>
        </p:txBody>
      </p:sp>
      <p:sp>
        <p:nvSpPr>
          <p:cNvPr id="37" name="Rectángulo redondeado 36"/>
          <p:cNvSpPr/>
          <p:nvPr/>
        </p:nvSpPr>
        <p:spPr>
          <a:xfrm>
            <a:off x="5538788" y="3516313"/>
            <a:ext cx="558800" cy="246062"/>
          </a:xfrm>
          <a:prstGeom prst="roundRect">
            <a:avLst/>
          </a:prstGeom>
          <a:solidFill>
            <a:schemeClr val="bg1">
              <a:alpha val="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s-ES_tradnl">
              <a:solidFill>
                <a:prstClr val="white"/>
              </a:solidFill>
            </a:endParaRPr>
          </a:p>
        </p:txBody>
      </p:sp>
      <p:sp>
        <p:nvSpPr>
          <p:cNvPr id="38" name="Rectángulo redondeado 37"/>
          <p:cNvSpPr/>
          <p:nvPr/>
        </p:nvSpPr>
        <p:spPr>
          <a:xfrm>
            <a:off x="5176838" y="1898650"/>
            <a:ext cx="387350" cy="342900"/>
          </a:xfrm>
          <a:prstGeom prst="roundRect">
            <a:avLst/>
          </a:prstGeom>
          <a:solidFill>
            <a:schemeClr val="bg1">
              <a:alpha val="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s-ES_tradnl">
              <a:solidFill>
                <a:prstClr val="white"/>
              </a:solidFill>
            </a:endParaRPr>
          </a:p>
        </p:txBody>
      </p:sp>
      <p:sp>
        <p:nvSpPr>
          <p:cNvPr id="39" name="Rectángulo redondeado 38"/>
          <p:cNvSpPr/>
          <p:nvPr/>
        </p:nvSpPr>
        <p:spPr>
          <a:xfrm>
            <a:off x="5857875" y="2019300"/>
            <a:ext cx="627063" cy="342900"/>
          </a:xfrm>
          <a:prstGeom prst="roundRect">
            <a:avLst/>
          </a:prstGeom>
          <a:solidFill>
            <a:schemeClr val="bg1">
              <a:alpha val="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s-ES_tradnl">
              <a:solidFill>
                <a:prstClr val="white"/>
              </a:solidFill>
            </a:endParaRPr>
          </a:p>
        </p:txBody>
      </p:sp>
      <p:sp>
        <p:nvSpPr>
          <p:cNvPr id="40" name="Rectángulo redondeado 39"/>
          <p:cNvSpPr/>
          <p:nvPr/>
        </p:nvSpPr>
        <p:spPr>
          <a:xfrm>
            <a:off x="7707313" y="3954463"/>
            <a:ext cx="673100" cy="457200"/>
          </a:xfrm>
          <a:prstGeom prst="roundRect">
            <a:avLst/>
          </a:prstGeom>
          <a:solidFill>
            <a:schemeClr val="bg1">
              <a:alpha val="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s-ES_tradnl">
              <a:solidFill>
                <a:prstClr val="white"/>
              </a:solidFill>
            </a:endParaRPr>
          </a:p>
        </p:txBody>
      </p:sp>
      <p:sp>
        <p:nvSpPr>
          <p:cNvPr id="34848" name="1 CuadroTexto"/>
          <p:cNvSpPr txBox="1">
            <a:spLocks noChangeArrowheads="1"/>
          </p:cNvSpPr>
          <p:nvPr/>
        </p:nvSpPr>
        <p:spPr bwMode="auto">
          <a:xfrm>
            <a:off x="395536" y="6165304"/>
            <a:ext cx="8121650" cy="327025"/>
          </a:xfrm>
          <a:prstGeom prst="rect">
            <a:avLst/>
          </a:prstGeom>
          <a:noFill/>
          <a:ln w="9525">
            <a:noFill/>
            <a:miter lim="800000"/>
            <a:headEnd/>
            <a:tailEnd/>
          </a:ln>
        </p:spPr>
        <p:txBody>
          <a:bodyPr/>
          <a:lstStyle/>
          <a:p>
            <a:r>
              <a:rPr lang="es-MX" sz="800" dirty="0">
                <a:latin typeface="Calibri" pitchFamily="34" charset="0"/>
              </a:rPr>
              <a:t>Índice de Calidad:</a:t>
            </a:r>
            <a:r>
              <a:rPr lang="es-MX" sz="800" b="1" dirty="0">
                <a:latin typeface="Calibri" pitchFamily="34" charset="0"/>
              </a:rPr>
              <a:t> </a:t>
            </a:r>
            <a:r>
              <a:rPr lang="es-MX" sz="800" dirty="0">
                <a:latin typeface="Calibri" pitchFamily="34" charset="0"/>
              </a:rPr>
              <a:t>([(</a:t>
            </a:r>
            <a:r>
              <a:rPr lang="es-MX" sz="800" dirty="0" err="1">
                <a:latin typeface="Calibri" pitchFamily="34" charset="0"/>
              </a:rPr>
              <a:t>PorcentajeCAC</a:t>
            </a:r>
            <a:r>
              <a:rPr lang="es-MX" sz="800" dirty="0">
                <a:latin typeface="Calibri" pitchFamily="34" charset="0"/>
              </a:rPr>
              <a:t>)+(</a:t>
            </a:r>
            <a:r>
              <a:rPr lang="es-MX" sz="800" dirty="0" err="1">
                <a:latin typeface="Calibri" pitchFamily="34" charset="0"/>
              </a:rPr>
              <a:t>Indice</a:t>
            </a:r>
            <a:r>
              <a:rPr lang="es-MX" sz="800" dirty="0">
                <a:latin typeface="Calibri" pitchFamily="34" charset="0"/>
              </a:rPr>
              <a:t> </a:t>
            </a:r>
            <a:r>
              <a:rPr lang="es-MX" sz="800" dirty="0" err="1">
                <a:latin typeface="Calibri" pitchFamily="34" charset="0"/>
              </a:rPr>
              <a:t>SNI</a:t>
            </a:r>
            <a:r>
              <a:rPr lang="es-MX" sz="800" dirty="0">
                <a:latin typeface="Calibri" pitchFamily="34" charset="0"/>
              </a:rPr>
              <a:t>)+(Porcentaje de </a:t>
            </a:r>
            <a:r>
              <a:rPr lang="es-MX" sz="800" dirty="0" err="1">
                <a:latin typeface="Calibri" pitchFamily="34" charset="0"/>
              </a:rPr>
              <a:t>PTC</a:t>
            </a:r>
            <a:r>
              <a:rPr lang="es-MX" sz="800" dirty="0">
                <a:latin typeface="Calibri" pitchFamily="34" charset="0"/>
              </a:rPr>
              <a:t> en Perfil </a:t>
            </a:r>
            <a:r>
              <a:rPr lang="es-MX" sz="800" dirty="0" err="1">
                <a:latin typeface="Calibri" pitchFamily="34" charset="0"/>
              </a:rPr>
              <a:t>Promep</a:t>
            </a:r>
            <a:r>
              <a:rPr lang="es-MX" sz="800" dirty="0">
                <a:latin typeface="Calibri" pitchFamily="34" charset="0"/>
              </a:rPr>
              <a:t>)+(Porcentaje de PE de Calidad en Licenciatura y </a:t>
            </a:r>
            <a:r>
              <a:rPr lang="es-MX" sz="800" dirty="0" err="1">
                <a:latin typeface="Calibri" pitchFamily="34" charset="0"/>
              </a:rPr>
              <a:t>TSU</a:t>
            </a:r>
            <a:r>
              <a:rPr lang="es-MX" sz="800" dirty="0">
                <a:latin typeface="Calibri" pitchFamily="34" charset="0"/>
              </a:rPr>
              <a:t>)+ (Índice Calidad en Posgrados </a:t>
            </a:r>
            <a:r>
              <a:rPr lang="es-MX" sz="800" dirty="0" err="1">
                <a:latin typeface="Calibri" pitchFamily="34" charset="0"/>
              </a:rPr>
              <a:t>PNPC</a:t>
            </a:r>
            <a:r>
              <a:rPr lang="es-MX" sz="800" dirty="0">
                <a:latin typeface="Calibri" pitchFamily="34" charset="0"/>
              </a:rPr>
              <a:t>])/5.</a:t>
            </a:r>
          </a:p>
          <a:p>
            <a:endParaRPr lang="es-MX" sz="800" dirty="0">
              <a:latin typeface="Calibri" pitchFamily="34" charset="0"/>
            </a:endParaRPr>
          </a:p>
        </p:txBody>
      </p:sp>
      <p:sp>
        <p:nvSpPr>
          <p:cNvPr id="34849" name="1 CuadroTexto"/>
          <p:cNvSpPr txBox="1">
            <a:spLocks noChangeArrowheads="1"/>
          </p:cNvSpPr>
          <p:nvPr/>
        </p:nvSpPr>
        <p:spPr bwMode="auto">
          <a:xfrm>
            <a:off x="395536" y="5661248"/>
            <a:ext cx="7724775" cy="350838"/>
          </a:xfrm>
          <a:prstGeom prst="rect">
            <a:avLst/>
          </a:prstGeom>
          <a:noFill/>
          <a:ln w="9525">
            <a:noFill/>
            <a:miter lim="800000"/>
            <a:headEnd/>
            <a:tailEnd/>
          </a:ln>
        </p:spPr>
        <p:txBody>
          <a:bodyPr/>
          <a:lstStyle/>
          <a:p>
            <a:r>
              <a:rPr lang="es-MX" sz="800" dirty="0">
                <a:latin typeface="Calibri" pitchFamily="34" charset="0"/>
              </a:rPr>
              <a:t>El Indicador de Calidad se construye a partir de los valores  de Capacidad  y Competitividad Académica que se publican en las páginas del </a:t>
            </a:r>
            <a:r>
              <a:rPr lang="es-MX" sz="800" dirty="0" err="1">
                <a:latin typeface="Calibri" pitchFamily="34" charset="0"/>
              </a:rPr>
              <a:t>PROMEP</a:t>
            </a:r>
            <a:r>
              <a:rPr lang="es-MX" sz="800" dirty="0">
                <a:latin typeface="Calibri" pitchFamily="34" charset="0"/>
              </a:rPr>
              <a:t>, </a:t>
            </a:r>
            <a:r>
              <a:rPr lang="es-MX" sz="800" dirty="0" err="1">
                <a:latin typeface="Calibri" pitchFamily="34" charset="0"/>
              </a:rPr>
              <a:t>CIEES</a:t>
            </a:r>
            <a:r>
              <a:rPr lang="es-MX" sz="800" dirty="0">
                <a:latin typeface="Calibri" pitchFamily="34" charset="0"/>
              </a:rPr>
              <a:t>, </a:t>
            </a:r>
            <a:r>
              <a:rPr lang="es-MX" sz="800" dirty="0" err="1">
                <a:latin typeface="Calibri" pitchFamily="34" charset="0"/>
              </a:rPr>
              <a:t>COPAES</a:t>
            </a:r>
            <a:r>
              <a:rPr lang="es-MX" sz="800" dirty="0">
                <a:latin typeface="Calibri" pitchFamily="34" charset="0"/>
              </a:rPr>
              <a:t>,  Radares,  consultados  el  20 de noviembre del 2009.</a:t>
            </a:r>
          </a:p>
          <a:p>
            <a:r>
              <a:rPr lang="es-MX" sz="800" dirty="0">
                <a:latin typeface="Calibri" pitchFamily="34" charset="0"/>
              </a:rPr>
              <a:t>El subsidio ordinario por alumno es una estimación elaborada a partir del  subsidio ordinario total de 2006 y el subsidio ordinario federal de 2008, ya que la </a:t>
            </a:r>
            <a:r>
              <a:rPr lang="es-MX" sz="800" dirty="0" err="1">
                <a:latin typeface="Calibri" pitchFamily="34" charset="0"/>
              </a:rPr>
              <a:t>SES</a:t>
            </a:r>
            <a:r>
              <a:rPr lang="es-MX" sz="800" dirty="0">
                <a:latin typeface="Calibri" pitchFamily="34" charset="0"/>
              </a:rPr>
              <a:t> ha publicado sólo la asignación federal de todas las Universidades. </a:t>
            </a:r>
          </a:p>
        </p:txBody>
      </p:sp>
      <p:cxnSp>
        <p:nvCxnSpPr>
          <p:cNvPr id="47" name="Straight Connector 46"/>
          <p:cNvCxnSpPr/>
          <p:nvPr/>
        </p:nvCxnSpPr>
        <p:spPr>
          <a:xfrm>
            <a:off x="549275" y="5387975"/>
            <a:ext cx="7818438" cy="1588"/>
          </a:xfrm>
          <a:prstGeom prst="line">
            <a:avLst/>
          </a:prstGeom>
          <a:ln w="0"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5400000" flipH="1" flipV="1">
            <a:off x="-1546224" y="3171825"/>
            <a:ext cx="4398962" cy="1587"/>
          </a:xfrm>
          <a:prstGeom prst="line">
            <a:avLst/>
          </a:prstGeom>
          <a:ln w="3175" cap="flat" cmpd="sng" algn="ctr">
            <a:solidFill>
              <a:srgbClr val="DDD9C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6900" name="Text Box 1"/>
          <p:cNvSpPr txBox="1">
            <a:spLocks noChangeArrowheads="1"/>
          </p:cNvSpPr>
          <p:nvPr/>
        </p:nvSpPr>
        <p:spPr bwMode="auto">
          <a:xfrm>
            <a:off x="4078288" y="5443538"/>
            <a:ext cx="1465262" cy="374650"/>
          </a:xfrm>
          <a:prstGeom prst="rect">
            <a:avLst/>
          </a:prstGeom>
          <a:noFill/>
          <a:ln w="9525">
            <a:noFill/>
            <a:miter lim="800000"/>
            <a:headEnd/>
            <a:tailEnd/>
          </a:ln>
        </p:spPr>
        <p:txBody>
          <a:bodyPr lIns="27432" tIns="27432" rIns="0" bIns="0" anchor="ctr" anchorCtr="1"/>
          <a:lstStyle/>
          <a:p>
            <a:pPr algn="ctr">
              <a:defRPr/>
            </a:pPr>
            <a:r>
              <a:rPr lang="es-MX" sz="1000" dirty="0">
                <a:solidFill>
                  <a:srgbClr val="404040"/>
                </a:solidFill>
                <a:latin typeface="+mn-lt"/>
              </a:rPr>
              <a:t>Calidad </a:t>
            </a:r>
          </a:p>
        </p:txBody>
      </p:sp>
      <p:sp>
        <p:nvSpPr>
          <p:cNvPr id="57" name="7 CuadroTexto"/>
          <p:cNvSpPr txBox="1"/>
          <p:nvPr/>
        </p:nvSpPr>
        <p:spPr>
          <a:xfrm rot="16200000">
            <a:off x="-284163" y="2949576"/>
            <a:ext cx="1331913" cy="334962"/>
          </a:xfrm>
          <a:prstGeom prst="rect">
            <a:avLst/>
          </a:prstGeom>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r>
              <a:rPr lang="es-MX" sz="1000" dirty="0" smtClean="0">
                <a:solidFill>
                  <a:schemeClr val="tx1">
                    <a:lumMod val="65000"/>
                    <a:lumOff val="35000"/>
                  </a:schemeClr>
                </a:solidFill>
                <a:cs typeface="Trebuchet MS"/>
              </a:rPr>
              <a:t>Subsidio</a:t>
            </a:r>
          </a:p>
        </p:txBody>
      </p:sp>
      <p:sp>
        <p:nvSpPr>
          <p:cNvPr id="34854" name="Text Box 1"/>
          <p:cNvSpPr txBox="1">
            <a:spLocks noChangeArrowheads="1"/>
          </p:cNvSpPr>
          <p:nvPr/>
        </p:nvSpPr>
        <p:spPr bwMode="auto">
          <a:xfrm rot="5400000">
            <a:off x="790575" y="5318126"/>
            <a:ext cx="300037" cy="379412"/>
          </a:xfrm>
          <a:prstGeom prst="rect">
            <a:avLst/>
          </a:prstGeom>
          <a:noFill/>
          <a:ln w="9525">
            <a:noFill/>
            <a:miter lim="800000"/>
            <a:headEnd/>
            <a:tailEnd/>
          </a:ln>
        </p:spPr>
        <p:txBody>
          <a:bodyPr lIns="27432" tIns="27432" rIns="0" bIns="0" anchor="ctr" anchorCtr="1"/>
          <a:lstStyle/>
          <a:p>
            <a:pPr algn="ctr"/>
            <a:r>
              <a:rPr lang="es-MX" sz="800" b="1">
                <a:solidFill>
                  <a:srgbClr val="404040"/>
                </a:solidFill>
                <a:latin typeface="Trebuchet MS" pitchFamily="34" charset="0"/>
              </a:rPr>
              <a:t>- </a:t>
            </a:r>
          </a:p>
        </p:txBody>
      </p:sp>
      <p:sp>
        <p:nvSpPr>
          <p:cNvPr id="34855" name="Text Box 1"/>
          <p:cNvSpPr txBox="1">
            <a:spLocks noChangeArrowheads="1"/>
          </p:cNvSpPr>
          <p:nvPr/>
        </p:nvSpPr>
        <p:spPr bwMode="auto">
          <a:xfrm rot="5400000">
            <a:off x="8042275" y="5308601"/>
            <a:ext cx="300037" cy="379412"/>
          </a:xfrm>
          <a:prstGeom prst="rect">
            <a:avLst/>
          </a:prstGeom>
          <a:noFill/>
          <a:ln w="9525">
            <a:noFill/>
            <a:miter lim="800000"/>
            <a:headEnd/>
            <a:tailEnd/>
          </a:ln>
        </p:spPr>
        <p:txBody>
          <a:bodyPr lIns="27432" tIns="27432" rIns="0" bIns="0" anchor="ctr" anchorCtr="1"/>
          <a:lstStyle/>
          <a:p>
            <a:pPr algn="ctr"/>
            <a:r>
              <a:rPr lang="es-MX" sz="800" b="1">
                <a:solidFill>
                  <a:srgbClr val="404040"/>
                </a:solidFill>
                <a:latin typeface="Trebuchet MS" pitchFamily="34" charset="0"/>
              </a:rPr>
              <a:t>+</a:t>
            </a:r>
          </a:p>
        </p:txBody>
      </p:sp>
      <p:sp>
        <p:nvSpPr>
          <p:cNvPr id="34856" name="Text Box 1"/>
          <p:cNvSpPr txBox="1">
            <a:spLocks noChangeArrowheads="1"/>
          </p:cNvSpPr>
          <p:nvPr/>
        </p:nvSpPr>
        <p:spPr bwMode="auto">
          <a:xfrm rot="5400000" flipV="1">
            <a:off x="395287" y="1184276"/>
            <a:ext cx="212725" cy="266700"/>
          </a:xfrm>
          <a:prstGeom prst="rect">
            <a:avLst/>
          </a:prstGeom>
          <a:noFill/>
          <a:ln w="9525">
            <a:noFill/>
            <a:miter lim="800000"/>
            <a:headEnd/>
            <a:tailEnd/>
          </a:ln>
        </p:spPr>
        <p:txBody>
          <a:bodyPr lIns="27432" tIns="27432" rIns="0" bIns="0" anchor="ctr" anchorCtr="1"/>
          <a:lstStyle/>
          <a:p>
            <a:pPr algn="ctr"/>
            <a:r>
              <a:rPr lang="es-MX" sz="800" b="1">
                <a:solidFill>
                  <a:srgbClr val="404040"/>
                </a:solidFill>
                <a:latin typeface="Trebuchet MS" pitchFamily="34" charset="0"/>
              </a:rPr>
              <a:t>+</a:t>
            </a:r>
          </a:p>
        </p:txBody>
      </p:sp>
      <p:sp>
        <p:nvSpPr>
          <p:cNvPr id="34857" name="Text Box 1"/>
          <p:cNvSpPr txBox="1">
            <a:spLocks noChangeArrowheads="1"/>
          </p:cNvSpPr>
          <p:nvPr/>
        </p:nvSpPr>
        <p:spPr bwMode="auto">
          <a:xfrm rot="5400000" flipV="1">
            <a:off x="407987" y="4968876"/>
            <a:ext cx="212725" cy="266700"/>
          </a:xfrm>
          <a:prstGeom prst="rect">
            <a:avLst/>
          </a:prstGeom>
          <a:noFill/>
          <a:ln w="9525">
            <a:noFill/>
            <a:miter lim="800000"/>
            <a:headEnd/>
            <a:tailEnd/>
          </a:ln>
        </p:spPr>
        <p:txBody>
          <a:bodyPr lIns="27432" tIns="27432" rIns="0" bIns="0" anchor="ctr" anchorCtr="1"/>
          <a:lstStyle/>
          <a:p>
            <a:pPr algn="ctr"/>
            <a:r>
              <a:rPr lang="es-MX" sz="800" b="1">
                <a:solidFill>
                  <a:srgbClr val="404040"/>
                </a:solidFill>
                <a:latin typeface="Trebuchet MS" pitchFamily="34" charset="0"/>
              </a:rPr>
              <a:t>-</a:t>
            </a:r>
          </a:p>
        </p:txBody>
      </p:sp>
      <p:graphicFrame>
        <p:nvGraphicFramePr>
          <p:cNvPr id="45" name="1 Gráfico"/>
          <p:cNvGraphicFramePr>
            <a:graphicFrameLocks noGrp="1"/>
          </p:cNvGraphicFramePr>
          <p:nvPr/>
        </p:nvGraphicFramePr>
        <p:xfrm>
          <a:off x="357159" y="928671"/>
          <a:ext cx="8679338" cy="43725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3 CuadroTexto"/>
          <p:cNvSpPr txBox="1">
            <a:spLocks noChangeArrowheads="1"/>
          </p:cNvSpPr>
          <p:nvPr/>
        </p:nvSpPr>
        <p:spPr bwMode="auto">
          <a:xfrm>
            <a:off x="395536" y="6021288"/>
            <a:ext cx="7786688" cy="338138"/>
          </a:xfrm>
          <a:prstGeom prst="rect">
            <a:avLst/>
          </a:prstGeom>
          <a:noFill/>
          <a:ln w="9525">
            <a:noFill/>
            <a:miter lim="800000"/>
            <a:headEnd/>
            <a:tailEnd/>
          </a:ln>
        </p:spPr>
        <p:txBody>
          <a:bodyPr>
            <a:spAutoFit/>
          </a:bodyPr>
          <a:lstStyle/>
          <a:p>
            <a:r>
              <a:rPr lang="es-MX" sz="800" dirty="0"/>
              <a:t>Fuente: Elaboración propia a partir de los Presupuestos Iniciales Publicados en el Periódico Oficial del Estado de Jalisco, Cuentas Públicas 2001-2008 y cifras preliminares cierre de 2009 </a:t>
            </a:r>
            <a:r>
              <a:rPr lang="es-MX" sz="800" dirty="0" err="1"/>
              <a:t>SEFIN</a:t>
            </a:r>
            <a:r>
              <a:rPr lang="es-MX" sz="800" dirty="0"/>
              <a:t>.</a:t>
            </a:r>
          </a:p>
        </p:txBody>
      </p:sp>
      <p:graphicFrame>
        <p:nvGraphicFramePr>
          <p:cNvPr id="6" name="1 Gráfico"/>
          <p:cNvGraphicFramePr/>
          <p:nvPr/>
        </p:nvGraphicFramePr>
        <p:xfrm>
          <a:off x="0" y="571480"/>
          <a:ext cx="8929718" cy="5761078"/>
        </p:xfrm>
        <a:graphic>
          <a:graphicData uri="http://schemas.openxmlformats.org/drawingml/2006/chart">
            <c:chart xmlns:c="http://schemas.openxmlformats.org/drawingml/2006/chart" xmlns:r="http://schemas.openxmlformats.org/officeDocument/2006/relationships" r:id="rId3"/>
          </a:graphicData>
        </a:graphic>
      </p:graphicFrame>
      <p:sp>
        <p:nvSpPr>
          <p:cNvPr id="45060" name="1 CuadroTexto"/>
          <p:cNvSpPr txBox="1">
            <a:spLocks noChangeArrowheads="1"/>
          </p:cNvSpPr>
          <p:nvPr/>
        </p:nvSpPr>
        <p:spPr bwMode="auto">
          <a:xfrm>
            <a:off x="1785938" y="214313"/>
            <a:ext cx="5357812" cy="684212"/>
          </a:xfrm>
          <a:prstGeom prst="rect">
            <a:avLst/>
          </a:prstGeom>
        </p:spPr>
        <p:txBody>
          <a:bodyPr vert="horz" lIns="91440" tIns="45720" rIns="91440" bIns="45720" rtlCol="0" anchor="ctr">
            <a:noAutofit/>
          </a:bodyPr>
          <a:lstStyle/>
          <a:p>
            <a:pPr algn="ctr">
              <a:spcBef>
                <a:spcPct val="0"/>
              </a:spcBef>
              <a:defRPr/>
            </a:pPr>
            <a:r>
              <a:rPr lang="es-ES" sz="2400" b="1" dirty="0">
                <a:solidFill>
                  <a:schemeClr val="accent1">
                    <a:lumMod val="75000"/>
                  </a:schemeClr>
                </a:solidFill>
              </a:rPr>
              <a:t>Evolución del presupuesto 1997-2010</a:t>
            </a:r>
          </a:p>
          <a:p>
            <a:pPr algn="ctr">
              <a:spcBef>
                <a:spcPct val="0"/>
              </a:spcBef>
              <a:defRPr/>
            </a:pPr>
            <a:r>
              <a:rPr lang="es-ES" sz="2400" b="1" dirty="0">
                <a:solidFill>
                  <a:schemeClr val="accent1">
                    <a:lumMod val="75000"/>
                  </a:schemeClr>
                </a:solidFill>
              </a:rPr>
              <a:t>(Base 1997 = 100) </a:t>
            </a:r>
          </a:p>
        </p:txBody>
      </p:sp>
      <p:sp>
        <p:nvSpPr>
          <p:cNvPr id="45061" name="TextBox 6"/>
          <p:cNvSpPr txBox="1">
            <a:spLocks noChangeArrowheads="1"/>
          </p:cNvSpPr>
          <p:nvPr/>
        </p:nvSpPr>
        <p:spPr bwMode="auto">
          <a:xfrm>
            <a:off x="5943600" y="5842000"/>
            <a:ext cx="928688" cy="230188"/>
          </a:xfrm>
          <a:prstGeom prst="rect">
            <a:avLst/>
          </a:prstGeom>
          <a:noFill/>
          <a:ln w="9525">
            <a:noFill/>
            <a:miter lim="800000"/>
            <a:headEnd/>
            <a:tailEnd/>
          </a:ln>
        </p:spPr>
        <p:txBody>
          <a:bodyPr>
            <a:spAutoFit/>
          </a:bodyPr>
          <a:lstStyle/>
          <a:p>
            <a:r>
              <a:rPr lang="es-MX" sz="900">
                <a:latin typeface="Calibri" pitchFamily="34" charset="0"/>
              </a:rPr>
              <a:t>Presupuestado </a:t>
            </a:r>
          </a:p>
        </p:txBody>
      </p:sp>
      <p:cxnSp>
        <p:nvCxnSpPr>
          <p:cNvPr id="9" name="Straight Arrow Connector 8"/>
          <p:cNvCxnSpPr/>
          <p:nvPr/>
        </p:nvCxnSpPr>
        <p:spPr>
          <a:xfrm rot="16200000" flipV="1">
            <a:off x="6323012" y="5724526"/>
            <a:ext cx="142875" cy="2540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4"/>
          <p:cNvCxnSpPr/>
          <p:nvPr/>
        </p:nvCxnSpPr>
        <p:spPr>
          <a:xfrm rot="5400000">
            <a:off x="3990182" y="3485356"/>
            <a:ext cx="4038600" cy="1587"/>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2 Gráfico"/>
          <p:cNvGraphicFramePr/>
          <p:nvPr/>
        </p:nvGraphicFramePr>
        <p:xfrm>
          <a:off x="395536" y="620688"/>
          <a:ext cx="7929618" cy="5857940"/>
        </p:xfrm>
        <a:graphic>
          <a:graphicData uri="http://schemas.openxmlformats.org/drawingml/2006/chart">
            <c:chart xmlns:c="http://schemas.openxmlformats.org/drawingml/2006/chart" xmlns:r="http://schemas.openxmlformats.org/officeDocument/2006/relationships" r:id="rId3"/>
          </a:graphicData>
        </a:graphic>
      </p:graphicFrame>
      <p:sp>
        <p:nvSpPr>
          <p:cNvPr id="53252" name="5 CuadroTexto"/>
          <p:cNvSpPr txBox="1">
            <a:spLocks noChangeArrowheads="1"/>
          </p:cNvSpPr>
          <p:nvPr/>
        </p:nvSpPr>
        <p:spPr bwMode="auto">
          <a:xfrm>
            <a:off x="251520" y="6165304"/>
            <a:ext cx="8424936" cy="338554"/>
          </a:xfrm>
          <a:prstGeom prst="rect">
            <a:avLst/>
          </a:prstGeom>
          <a:noFill/>
          <a:ln w="9525">
            <a:noFill/>
            <a:miter lim="800000"/>
            <a:headEnd/>
            <a:tailEnd/>
          </a:ln>
        </p:spPr>
        <p:txBody>
          <a:bodyPr wrap="square">
            <a:spAutoFit/>
          </a:bodyPr>
          <a:lstStyle/>
          <a:p>
            <a:r>
              <a:rPr lang="es-MX" sz="800" dirty="0">
                <a:latin typeface="Calibri" pitchFamily="34" charset="0"/>
              </a:rPr>
              <a:t>Fuente:  Elaboración propia a partir de los Presupuestos Iniciales Publicados en el Periódico Oficial del Estado de Jalisco, Cuentas Públicas 2001-2008 y cifras preliminares cierre de 2009 SEFIN.</a:t>
            </a:r>
          </a:p>
          <a:p>
            <a:r>
              <a:rPr lang="es-MX" sz="800" dirty="0">
                <a:latin typeface="Calibri" pitchFamily="34" charset="0"/>
              </a:rPr>
              <a:t>www.banxico.org.mx, inflación.</a:t>
            </a:r>
          </a:p>
        </p:txBody>
      </p:sp>
      <p:sp>
        <p:nvSpPr>
          <p:cNvPr id="8" name="6 CuadroTexto"/>
          <p:cNvSpPr txBox="1"/>
          <p:nvPr/>
        </p:nvSpPr>
        <p:spPr>
          <a:xfrm>
            <a:off x="0" y="0"/>
            <a:ext cx="8929688" cy="332656"/>
          </a:xfrm>
          <a:prstGeom prst="rect">
            <a:avLst/>
          </a:prstGeom>
          <a:solidFill>
            <a:sysClr val="window" lastClr="FFFFFF"/>
          </a:solidFill>
          <a:ln w="9525" cmpd="sng">
            <a:noFill/>
          </a:ln>
          <a:effectLst/>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defRPr/>
            </a:pPr>
            <a:r>
              <a:rPr lang="es-ES" sz="2400" b="1" dirty="0">
                <a:solidFill>
                  <a:schemeClr val="accent1">
                    <a:lumMod val="75000"/>
                  </a:schemeClr>
                </a:solidFill>
              </a:rPr>
              <a:t>Presupuesto por unidad presupuestal </a:t>
            </a:r>
            <a:endParaRPr lang="es-MX" sz="2400" dirty="0">
              <a:solidFill>
                <a:schemeClr val="accent1">
                  <a:lumMod val="75000"/>
                </a:schemeClr>
              </a:solidFill>
            </a:endParaRPr>
          </a:p>
          <a:p>
            <a:pPr algn="ctr" fontAlgn="auto">
              <a:spcBef>
                <a:spcPts val="0"/>
              </a:spcBef>
              <a:spcAft>
                <a:spcPts val="0"/>
              </a:spcAft>
              <a:defRPr/>
            </a:pPr>
            <a:r>
              <a:rPr lang="es-ES" sz="2400" b="1" dirty="0">
                <a:solidFill>
                  <a:schemeClr val="accent1">
                    <a:lumMod val="75000"/>
                  </a:schemeClr>
                </a:solidFill>
              </a:rPr>
              <a:t>Promedio de tasa de variación anualizada 2006-2009</a:t>
            </a:r>
            <a:endParaRPr lang="es-MX" sz="2400" dirty="0">
              <a:solidFill>
                <a:schemeClr val="accent1">
                  <a:lumMod val="75000"/>
                </a:schemeClr>
              </a:solidFill>
            </a:endParaRPr>
          </a:p>
        </p:txBody>
      </p:sp>
      <p:sp>
        <p:nvSpPr>
          <p:cNvPr id="10" name="8 CuadroTexto"/>
          <p:cNvSpPr txBox="1"/>
          <p:nvPr/>
        </p:nvSpPr>
        <p:spPr>
          <a:xfrm rot="16200000">
            <a:off x="-561181" y="3088928"/>
            <a:ext cx="1693863" cy="142875"/>
          </a:xfrm>
          <a:prstGeom prst="rect">
            <a:avLst/>
          </a:prstGeom>
          <a:solidFill>
            <a:sysClr val="window" lastClr="FFFFFF"/>
          </a:solidFill>
          <a:ln w="9525" cmpd="sng">
            <a:noFill/>
          </a:ln>
          <a:effectLst/>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es-ES" sz="900" dirty="0" smtClean="0"/>
              <a:t>Unidad presupuestal</a:t>
            </a:r>
            <a:endParaRPr lang="es-ES" sz="900" b="1" dirty="0"/>
          </a:p>
        </p:txBody>
      </p:sp>
      <p:sp>
        <p:nvSpPr>
          <p:cNvPr id="11" name="5 CuadroTexto"/>
          <p:cNvSpPr txBox="1"/>
          <p:nvPr/>
        </p:nvSpPr>
        <p:spPr>
          <a:xfrm>
            <a:off x="5357813" y="5975797"/>
            <a:ext cx="2070100" cy="101600"/>
          </a:xfrm>
          <a:prstGeom prst="rect">
            <a:avLst/>
          </a:prstGeom>
          <a:solidFill>
            <a:sysClr val="window" lastClr="FFFFFF"/>
          </a:solidFill>
          <a:ln w="9525" cmpd="sng">
            <a:noFill/>
          </a:ln>
          <a:effectLst/>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defRPr/>
            </a:pPr>
            <a:r>
              <a:rPr lang="es-MX" sz="900" b="1" dirty="0" smtClean="0"/>
              <a:t>Porcentaje </a:t>
            </a:r>
            <a:endParaRPr lang="es-ES" sz="900" b="1" dirty="0"/>
          </a:p>
        </p:txBody>
      </p:sp>
      <p:pic>
        <p:nvPicPr>
          <p:cNvPr id="10242" name="Picture 2"/>
          <p:cNvPicPr>
            <a:picLocks noChangeAspect="1" noChangeArrowheads="1"/>
          </p:cNvPicPr>
          <p:nvPr/>
        </p:nvPicPr>
        <p:blipFill>
          <a:blip r:embed="rId4" cstate="print"/>
          <a:srcRect/>
          <a:stretch>
            <a:fillRect/>
          </a:stretch>
        </p:blipFill>
        <p:spPr bwMode="auto">
          <a:xfrm>
            <a:off x="592898" y="764704"/>
            <a:ext cx="7781925" cy="5181600"/>
          </a:xfrm>
          <a:prstGeom prst="rect">
            <a:avLst/>
          </a:prstGeom>
          <a:noFill/>
          <a:ln w="9525">
            <a:noFill/>
            <a:miter lim="800000"/>
            <a:headEnd/>
            <a:tailEnd/>
          </a:ln>
        </p:spPr>
      </p:pic>
      <p:cxnSp>
        <p:nvCxnSpPr>
          <p:cNvPr id="7" name="6 Conector recto"/>
          <p:cNvCxnSpPr/>
          <p:nvPr/>
        </p:nvCxnSpPr>
        <p:spPr>
          <a:xfrm rot="16200000" flipH="1">
            <a:off x="2086322" y="3322390"/>
            <a:ext cx="5276850" cy="17462"/>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1 Gráfico"/>
          <p:cNvGraphicFramePr>
            <a:graphicFrameLocks noGrp="1"/>
          </p:cNvGraphicFramePr>
          <p:nvPr/>
        </p:nvGraphicFramePr>
        <p:xfrm>
          <a:off x="235323" y="280147"/>
          <a:ext cx="8673353" cy="629770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Rectángulo"/>
          <p:cNvSpPr>
            <a:spLocks noChangeArrowheads="1"/>
          </p:cNvSpPr>
          <p:nvPr/>
        </p:nvSpPr>
        <p:spPr bwMode="auto">
          <a:xfrm>
            <a:off x="827584" y="332656"/>
            <a:ext cx="7845425" cy="461962"/>
          </a:xfrm>
          <a:prstGeom prst="rect">
            <a:avLst/>
          </a:prstGeom>
          <a:noFill/>
          <a:ln w="9525">
            <a:noFill/>
            <a:miter lim="800000"/>
            <a:headEnd/>
            <a:tailEnd/>
          </a:ln>
        </p:spPr>
        <p:txBody>
          <a:bodyPr>
            <a:spAutoFit/>
          </a:bodyPr>
          <a:lstStyle/>
          <a:p>
            <a:pPr algn="r" fontAlgn="b"/>
            <a:r>
              <a:rPr lang="es-MX" sz="2400" b="1" dirty="0" smtClean="0">
                <a:solidFill>
                  <a:schemeClr val="accent1">
                    <a:lumMod val="75000"/>
                  </a:schemeClr>
                </a:solidFill>
                <a:latin typeface="Calibri" pitchFamily="34" charset="0"/>
              </a:rPr>
              <a:t>Sistema de Educación Media Superior</a:t>
            </a:r>
            <a:endParaRPr lang="es-ES" sz="2400" b="1" dirty="0">
              <a:solidFill>
                <a:schemeClr val="accent1">
                  <a:lumMod val="75000"/>
                </a:schemeClr>
              </a:solidFill>
              <a:latin typeface="Calibri" pitchFamily="34" charset="0"/>
            </a:endParaRPr>
          </a:p>
        </p:txBody>
      </p:sp>
      <p:sp>
        <p:nvSpPr>
          <p:cNvPr id="11" name="10 Rectángulo"/>
          <p:cNvSpPr/>
          <p:nvPr/>
        </p:nvSpPr>
        <p:spPr>
          <a:xfrm>
            <a:off x="4572000" y="1988840"/>
            <a:ext cx="3960440" cy="3000821"/>
          </a:xfrm>
          <a:prstGeom prst="rect">
            <a:avLst/>
          </a:prstGeom>
        </p:spPr>
        <p:txBody>
          <a:bodyPr wrap="square">
            <a:spAutoFit/>
          </a:bodyPr>
          <a:lstStyle/>
          <a:p>
            <a:pPr marL="366713" indent="-366713" algn="just" defTabSz="539750" eaLnBrk="0" hangingPunct="0">
              <a:spcBef>
                <a:spcPct val="50000"/>
              </a:spcBef>
            </a:pPr>
            <a:r>
              <a:rPr lang="es-MX" sz="1400" b="1" dirty="0" smtClean="0">
                <a:solidFill>
                  <a:schemeClr val="accent1">
                    <a:lumMod val="75000"/>
                  </a:schemeClr>
                </a:solidFill>
                <a:latin typeface="+mj-lt"/>
              </a:rPr>
              <a:t>149</a:t>
            </a:r>
            <a:r>
              <a:rPr lang="es-MX" sz="1400" b="1" dirty="0" smtClean="0">
                <a:solidFill>
                  <a:srgbClr val="445171"/>
                </a:solidFill>
                <a:latin typeface="+mj-lt"/>
              </a:rPr>
              <a:t> 	</a:t>
            </a:r>
            <a:r>
              <a:rPr lang="es-MX" sz="1400" b="1" dirty="0" smtClean="0">
                <a:solidFill>
                  <a:schemeClr val="accent1"/>
                </a:solidFill>
                <a:latin typeface="+mj-lt"/>
              </a:rPr>
              <a:t>planteles (Escuelas, módulos y extensiones) en el Sistema de Educación Media Superior</a:t>
            </a:r>
          </a:p>
          <a:p>
            <a:pPr marL="366713" indent="-366713" algn="just" defTabSz="539750" eaLnBrk="0" hangingPunct="0">
              <a:spcBef>
                <a:spcPct val="50000"/>
              </a:spcBef>
            </a:pPr>
            <a:r>
              <a:rPr lang="es-ES_tradnl" sz="1400" b="1" dirty="0" smtClean="0">
                <a:solidFill>
                  <a:schemeClr val="accent1"/>
                </a:solidFill>
                <a:latin typeface="+mj-lt"/>
              </a:rPr>
              <a:t>	Total de alumnos atendidos en  nivel medio superior: </a:t>
            </a:r>
            <a:r>
              <a:rPr lang="es-ES_tradnl" sz="1400" b="1" dirty="0" smtClean="0">
                <a:solidFill>
                  <a:srgbClr val="000000"/>
                </a:solidFill>
                <a:latin typeface="+mj-lt"/>
              </a:rPr>
              <a:t> </a:t>
            </a:r>
            <a:r>
              <a:rPr lang="es-ES_tradnl" sz="1400" b="1" dirty="0" smtClean="0">
                <a:solidFill>
                  <a:srgbClr val="016D86"/>
                </a:solidFill>
                <a:latin typeface="+mj-lt"/>
              </a:rPr>
              <a:t>122,674</a:t>
            </a:r>
          </a:p>
          <a:p>
            <a:pPr marL="366713" indent="-366713" algn="just" defTabSz="539750">
              <a:spcBef>
                <a:spcPct val="50000"/>
              </a:spcBef>
              <a:buFontTx/>
              <a:buChar char="•"/>
              <a:defRPr/>
            </a:pPr>
            <a:r>
              <a:rPr lang="es-MX" sz="1400" b="1" dirty="0" smtClean="0">
                <a:solidFill>
                  <a:schemeClr val="tx2"/>
                </a:solidFill>
                <a:latin typeface="+mj-lt"/>
              </a:rPr>
              <a:t>120,211 </a:t>
            </a:r>
            <a:r>
              <a:rPr lang="es-MX" sz="1400" b="1" dirty="0" smtClean="0">
                <a:solidFill>
                  <a:schemeClr val="accent1"/>
                </a:solidFill>
                <a:latin typeface="+mj-lt"/>
              </a:rPr>
              <a:t>alumnos en el Sistema de Educación Media Superior (SEMS)</a:t>
            </a:r>
          </a:p>
          <a:p>
            <a:pPr marL="366713" indent="-366713" algn="just" defTabSz="539750">
              <a:spcBef>
                <a:spcPct val="50000"/>
              </a:spcBef>
              <a:defRPr/>
            </a:pPr>
            <a:r>
              <a:rPr lang="es-MX" sz="1400" b="1" dirty="0" smtClean="0">
                <a:solidFill>
                  <a:schemeClr val="accent1"/>
                </a:solidFill>
                <a:latin typeface="+mj-lt"/>
              </a:rPr>
              <a:t>Hay además</a:t>
            </a:r>
          </a:p>
          <a:p>
            <a:pPr marL="366713" lvl="1" indent="-366713" algn="just" defTabSz="539750">
              <a:spcBef>
                <a:spcPct val="50000"/>
              </a:spcBef>
              <a:buFontTx/>
              <a:buChar char="•"/>
              <a:defRPr/>
            </a:pPr>
            <a:r>
              <a:rPr lang="es-MX" sz="1400" b="1" dirty="0" smtClean="0">
                <a:solidFill>
                  <a:schemeClr val="tx2"/>
                </a:solidFill>
                <a:latin typeface="+mj-lt"/>
              </a:rPr>
              <a:t>2,080 </a:t>
            </a:r>
            <a:r>
              <a:rPr lang="es-MX" sz="1400" b="1" dirty="0" smtClean="0">
                <a:solidFill>
                  <a:schemeClr val="accent1"/>
                </a:solidFill>
                <a:latin typeface="+mj-lt"/>
              </a:rPr>
              <a:t>alumnos de NMS en Centros Universitarios</a:t>
            </a:r>
          </a:p>
          <a:p>
            <a:pPr marL="366713" lvl="1" indent="-366713" algn="just" defTabSz="539750">
              <a:spcBef>
                <a:spcPct val="50000"/>
              </a:spcBef>
              <a:buFontTx/>
              <a:buChar char="•"/>
              <a:defRPr/>
            </a:pPr>
            <a:r>
              <a:rPr lang="es-MX" sz="1400" b="1" dirty="0" smtClean="0">
                <a:solidFill>
                  <a:schemeClr val="tx2"/>
                </a:solidFill>
                <a:latin typeface="+mj-lt"/>
              </a:rPr>
              <a:t>383 </a:t>
            </a:r>
            <a:r>
              <a:rPr lang="es-MX" sz="1400" b="1" dirty="0" smtClean="0">
                <a:solidFill>
                  <a:schemeClr val="accent1"/>
                </a:solidFill>
                <a:latin typeface="+mj-lt"/>
              </a:rPr>
              <a:t>alumnos en el Sistema de Universidad Virtual</a:t>
            </a:r>
            <a:endParaRPr lang="es-MX" sz="1400" b="1" dirty="0">
              <a:solidFill>
                <a:schemeClr val="accent1"/>
              </a:solidFill>
              <a:latin typeface="+mj-lt"/>
            </a:endParaRPr>
          </a:p>
        </p:txBody>
      </p:sp>
      <p:pic>
        <p:nvPicPr>
          <p:cNvPr id="2049" name="Picture 1"/>
          <p:cNvPicPr>
            <a:picLocks noChangeAspect="1" noChangeArrowheads="1"/>
          </p:cNvPicPr>
          <p:nvPr/>
        </p:nvPicPr>
        <p:blipFill>
          <a:blip r:embed="rId2" cstate="print"/>
          <a:srcRect/>
          <a:stretch>
            <a:fillRect/>
          </a:stretch>
        </p:blipFill>
        <p:spPr bwMode="auto">
          <a:xfrm>
            <a:off x="467544" y="1124744"/>
            <a:ext cx="3960440" cy="4216808"/>
          </a:xfrm>
          <a:prstGeom prst="rect">
            <a:avLst/>
          </a:prstGeom>
          <a:noFill/>
          <a:ln w="9525">
            <a:noFill/>
            <a:miter lim="800000"/>
            <a:headEnd/>
            <a:tailEnd/>
          </a:ln>
        </p:spPr>
      </p:pic>
      <p:sp>
        <p:nvSpPr>
          <p:cNvPr id="6" name="Text Box 103"/>
          <p:cNvSpPr txBox="1">
            <a:spLocks noChangeArrowheads="1"/>
          </p:cNvSpPr>
          <p:nvPr/>
        </p:nvSpPr>
        <p:spPr bwMode="auto">
          <a:xfrm>
            <a:off x="467544" y="5661248"/>
            <a:ext cx="7429520" cy="369332"/>
          </a:xfrm>
          <a:prstGeom prst="rect">
            <a:avLst/>
          </a:prstGeom>
          <a:noFill/>
          <a:ln w="9525">
            <a:noFill/>
            <a:miter lim="800000"/>
            <a:headEnd/>
            <a:tailEnd/>
          </a:ln>
        </p:spPr>
        <p:txBody>
          <a:bodyPr wrap="square">
            <a:spAutoFit/>
          </a:bodyPr>
          <a:lstStyle/>
          <a:p>
            <a:pPr>
              <a:tabLst>
                <a:tab pos="2159000" algn="l"/>
              </a:tabLst>
            </a:pPr>
            <a:r>
              <a:rPr lang="es-ES" sz="900" b="1" dirty="0" smtClean="0">
                <a:ea typeface="Times New Roman" pitchFamily="18" charset="0"/>
                <a:cs typeface="Arial" pitchFamily="34" charset="0"/>
              </a:rPr>
              <a:t>Fuente</a:t>
            </a:r>
            <a:r>
              <a:rPr lang="es-ES" sz="900" dirty="0" smtClean="0">
                <a:ea typeface="Times New Roman" pitchFamily="18" charset="0"/>
                <a:cs typeface="Arial" pitchFamily="34" charset="0"/>
              </a:rPr>
              <a:t>: Cuestionarios  911  del ciclo 2009-2010 reportados  en el </a:t>
            </a:r>
            <a:r>
              <a:rPr lang="es-ES" sz="900" dirty="0" smtClean="0"/>
              <a:t>Segundo Informe de Actividades, Dr. Marco Antonio Cortés Guardado, Estadística Institucional, 2009-2010, Universidad de Guadalajara, 2010.</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3"/>
          <p:cNvSpPr txBox="1">
            <a:spLocks noChangeArrowheads="1"/>
          </p:cNvSpPr>
          <p:nvPr/>
        </p:nvSpPr>
        <p:spPr bwMode="auto">
          <a:xfrm>
            <a:off x="5724525" y="1412875"/>
            <a:ext cx="184150" cy="304800"/>
          </a:xfrm>
          <a:prstGeom prst="rect">
            <a:avLst/>
          </a:prstGeom>
          <a:noFill/>
          <a:ln w="9525">
            <a:noFill/>
            <a:miter lim="800000"/>
            <a:headEnd/>
            <a:tailEnd/>
          </a:ln>
        </p:spPr>
        <p:txBody>
          <a:bodyPr wrap="none">
            <a:spAutoFit/>
          </a:bodyPr>
          <a:lstStyle/>
          <a:p>
            <a:endParaRPr lang="es-MX" sz="1400"/>
          </a:p>
        </p:txBody>
      </p:sp>
      <p:sp>
        <p:nvSpPr>
          <p:cNvPr id="10" name="Text Box 3"/>
          <p:cNvSpPr txBox="1">
            <a:spLocks noChangeArrowheads="1"/>
          </p:cNvSpPr>
          <p:nvPr/>
        </p:nvSpPr>
        <p:spPr bwMode="auto">
          <a:xfrm>
            <a:off x="5724525" y="1412875"/>
            <a:ext cx="184150" cy="304800"/>
          </a:xfrm>
          <a:prstGeom prst="rect">
            <a:avLst/>
          </a:prstGeom>
          <a:noFill/>
          <a:ln w="9525">
            <a:noFill/>
            <a:miter lim="800000"/>
            <a:headEnd/>
            <a:tailEnd/>
          </a:ln>
        </p:spPr>
        <p:txBody>
          <a:bodyPr wrap="none">
            <a:spAutoFit/>
          </a:bodyPr>
          <a:lstStyle/>
          <a:p>
            <a:endParaRPr lang="es-MX" sz="1400"/>
          </a:p>
        </p:txBody>
      </p:sp>
      <p:graphicFrame>
        <p:nvGraphicFramePr>
          <p:cNvPr id="11" name="Object 2"/>
          <p:cNvGraphicFramePr>
            <a:graphicFrameLocks noChangeAspect="1"/>
          </p:cNvGraphicFramePr>
          <p:nvPr/>
        </p:nvGraphicFramePr>
        <p:xfrm>
          <a:off x="5286380" y="928670"/>
          <a:ext cx="2867215" cy="3235330"/>
        </p:xfrm>
        <a:graphic>
          <a:graphicData uri="http://schemas.openxmlformats.org/presentationml/2006/ole">
            <p:oleObj spid="_x0000_s1026" name="PHOTO-PAINT" r:id="rId4" imgW="6717460" imgH="7580952" progId="CorelPhotoPaint.Image.12">
              <p:embed/>
            </p:oleObj>
          </a:graphicData>
        </a:graphic>
      </p:graphicFrame>
      <p:sp>
        <p:nvSpPr>
          <p:cNvPr id="12" name="Text Box 10"/>
          <p:cNvSpPr txBox="1">
            <a:spLocks noChangeArrowheads="1"/>
          </p:cNvSpPr>
          <p:nvPr/>
        </p:nvSpPr>
        <p:spPr bwMode="auto">
          <a:xfrm>
            <a:off x="892175" y="981075"/>
            <a:ext cx="2711961" cy="400110"/>
          </a:xfrm>
          <a:prstGeom prst="rect">
            <a:avLst/>
          </a:prstGeom>
          <a:noFill/>
          <a:ln w="9525">
            <a:noFill/>
            <a:miter lim="800000"/>
            <a:headEnd/>
            <a:tailEnd/>
          </a:ln>
        </p:spPr>
        <p:txBody>
          <a:bodyPr wrap="none">
            <a:spAutoFit/>
          </a:bodyPr>
          <a:lstStyle/>
          <a:p>
            <a:r>
              <a:rPr lang="es-ES" sz="2000" b="1" dirty="0">
                <a:solidFill>
                  <a:srgbClr val="445171"/>
                </a:solidFill>
                <a:latin typeface="Calibri" pitchFamily="34" charset="0"/>
              </a:rPr>
              <a:t>Total de alumnos: </a:t>
            </a:r>
            <a:r>
              <a:rPr lang="es-ES" sz="2000" b="1" dirty="0" smtClean="0">
                <a:solidFill>
                  <a:srgbClr val="445171"/>
                </a:solidFill>
                <a:latin typeface="Calibri" pitchFamily="34" charset="0"/>
              </a:rPr>
              <a:t>3,721</a:t>
            </a:r>
            <a:endParaRPr lang="en-US" sz="2000" b="1" dirty="0">
              <a:solidFill>
                <a:srgbClr val="445171"/>
              </a:solidFill>
              <a:latin typeface="Calibri" pitchFamily="34" charset="0"/>
            </a:endParaRPr>
          </a:p>
        </p:txBody>
      </p:sp>
      <p:sp>
        <p:nvSpPr>
          <p:cNvPr id="13" name="Rectangle 11"/>
          <p:cNvSpPr>
            <a:spLocks noChangeArrowheads="1"/>
          </p:cNvSpPr>
          <p:nvPr/>
        </p:nvSpPr>
        <p:spPr bwMode="auto">
          <a:xfrm>
            <a:off x="457200" y="207945"/>
            <a:ext cx="8291513" cy="720725"/>
          </a:xfrm>
          <a:prstGeom prst="rect">
            <a:avLst/>
          </a:prstGeom>
          <a:noFill/>
          <a:ln w="38100">
            <a:noFill/>
            <a:miter lim="800000"/>
            <a:headEnd/>
            <a:tailEnd/>
          </a:ln>
        </p:spPr>
        <p:txBody>
          <a:bodyPr anchor="ctr"/>
          <a:lstStyle/>
          <a:p>
            <a:pPr algn="r" eaLnBrk="0" hangingPunct="0"/>
            <a:r>
              <a:rPr lang="es-ES" sz="2400" b="1" dirty="0">
                <a:solidFill>
                  <a:schemeClr val="accent1">
                    <a:lumMod val="75000"/>
                  </a:schemeClr>
                </a:solidFill>
                <a:latin typeface="Calibri" pitchFamily="34" charset="0"/>
              </a:rPr>
              <a:t>Sistema de Universidad Virtual (SUV)</a:t>
            </a:r>
            <a:br>
              <a:rPr lang="es-ES" sz="2400" b="1" dirty="0">
                <a:solidFill>
                  <a:schemeClr val="accent1">
                    <a:lumMod val="75000"/>
                  </a:schemeClr>
                </a:solidFill>
                <a:latin typeface="Calibri" pitchFamily="34" charset="0"/>
              </a:rPr>
            </a:br>
            <a:r>
              <a:rPr lang="es-ES" sz="2400" b="1" dirty="0" smtClean="0">
                <a:solidFill>
                  <a:schemeClr val="accent1">
                    <a:lumMod val="75000"/>
                  </a:schemeClr>
                </a:solidFill>
                <a:latin typeface="Calibri" pitchFamily="34" charset="0"/>
              </a:rPr>
              <a:t>2009-2010</a:t>
            </a:r>
            <a:endParaRPr lang="en-US" sz="2400" b="1" dirty="0">
              <a:solidFill>
                <a:schemeClr val="accent1">
                  <a:lumMod val="75000"/>
                </a:schemeClr>
              </a:solidFill>
              <a:latin typeface="Calibri" pitchFamily="34" charset="0"/>
            </a:endParaRPr>
          </a:p>
        </p:txBody>
      </p:sp>
      <p:pic>
        <p:nvPicPr>
          <p:cNvPr id="14" name="Picture 12" descr="mapa jal suv"/>
          <p:cNvPicPr>
            <a:picLocks noChangeAspect="1" noChangeArrowheads="1"/>
          </p:cNvPicPr>
          <p:nvPr/>
        </p:nvPicPr>
        <p:blipFill>
          <a:blip r:embed="rId5" cstate="print"/>
          <a:srcRect/>
          <a:stretch>
            <a:fillRect/>
          </a:stretch>
        </p:blipFill>
        <p:spPr bwMode="auto">
          <a:xfrm>
            <a:off x="642910" y="1571612"/>
            <a:ext cx="4105275" cy="3051175"/>
          </a:xfrm>
          <a:prstGeom prst="rect">
            <a:avLst/>
          </a:prstGeom>
          <a:ln>
            <a:headEnd/>
            <a:tailEnd/>
          </a:ln>
        </p:spPr>
        <p:style>
          <a:lnRef idx="2">
            <a:schemeClr val="accent3"/>
          </a:lnRef>
          <a:fillRef idx="1">
            <a:schemeClr val="lt1"/>
          </a:fillRef>
          <a:effectRef idx="0">
            <a:schemeClr val="accent3"/>
          </a:effectRef>
          <a:fontRef idx="minor">
            <a:schemeClr val="dk1"/>
          </a:fontRef>
        </p:style>
      </p:pic>
      <p:sp>
        <p:nvSpPr>
          <p:cNvPr id="15" name="Text Box 13"/>
          <p:cNvSpPr txBox="1">
            <a:spLocks noChangeArrowheads="1"/>
          </p:cNvSpPr>
          <p:nvPr/>
        </p:nvSpPr>
        <p:spPr bwMode="auto">
          <a:xfrm>
            <a:off x="5715008" y="4357694"/>
            <a:ext cx="2692400" cy="646331"/>
          </a:xfrm>
          <a:prstGeom prst="rect">
            <a:avLst/>
          </a:prstGeom>
          <a:noFill/>
          <a:ln w="9525">
            <a:noFill/>
            <a:miter lim="800000"/>
            <a:headEnd/>
            <a:tailEnd/>
          </a:ln>
        </p:spPr>
        <p:txBody>
          <a:bodyPr>
            <a:spAutoFit/>
          </a:bodyPr>
          <a:lstStyle/>
          <a:p>
            <a:pPr algn="ctr"/>
            <a:r>
              <a:rPr lang="es-MX" b="1" dirty="0" smtClean="0">
                <a:solidFill>
                  <a:srgbClr val="445171"/>
                </a:solidFill>
                <a:latin typeface="Calibri" pitchFamily="34" charset="0"/>
              </a:rPr>
              <a:t>Alumnos de 106 de los</a:t>
            </a:r>
            <a:endParaRPr lang="es-MX" b="1" dirty="0">
              <a:solidFill>
                <a:srgbClr val="445171"/>
              </a:solidFill>
              <a:latin typeface="Calibri" pitchFamily="34" charset="0"/>
            </a:endParaRPr>
          </a:p>
          <a:p>
            <a:pPr algn="ctr"/>
            <a:r>
              <a:rPr lang="es-MX" b="1" dirty="0" smtClean="0">
                <a:solidFill>
                  <a:srgbClr val="445171"/>
                </a:solidFill>
                <a:latin typeface="Calibri" pitchFamily="34" charset="0"/>
              </a:rPr>
              <a:t>125 municipios </a:t>
            </a:r>
            <a:r>
              <a:rPr lang="es-MX" b="1" dirty="0">
                <a:solidFill>
                  <a:srgbClr val="445171"/>
                </a:solidFill>
                <a:latin typeface="Calibri" pitchFamily="34" charset="0"/>
              </a:rPr>
              <a:t>de Jalisco</a:t>
            </a:r>
            <a:endParaRPr lang="en-US" b="1" dirty="0">
              <a:solidFill>
                <a:srgbClr val="445171"/>
              </a:solidFill>
              <a:latin typeface="Calibri" pitchFamily="34" charset="0"/>
            </a:endParaRPr>
          </a:p>
        </p:txBody>
      </p:sp>
      <p:sp>
        <p:nvSpPr>
          <p:cNvPr id="16" name="Rectangle 2"/>
          <p:cNvSpPr>
            <a:spLocks noChangeArrowheads="1"/>
          </p:cNvSpPr>
          <p:nvPr/>
        </p:nvSpPr>
        <p:spPr bwMode="auto">
          <a:xfrm>
            <a:off x="285688" y="5427077"/>
            <a:ext cx="8286840" cy="784830"/>
          </a:xfrm>
          <a:prstGeom prst="rect">
            <a:avLst/>
          </a:prstGeom>
          <a:noFill/>
          <a:ln w="9525">
            <a:noFill/>
            <a:miter lim="800000"/>
            <a:headEnd/>
            <a:tailEnd/>
          </a:ln>
        </p:spPr>
        <p:txBody>
          <a:bodyPr wrap="square" anchor="ctr">
            <a:spAutoFit/>
          </a:bodyPr>
          <a:lstStyle/>
          <a:p>
            <a:pPr marL="266700" indent="-266700" algn="just"/>
            <a:endParaRPr lang="es-MX" sz="900" b="1" dirty="0" smtClean="0"/>
          </a:p>
          <a:p>
            <a:pPr marL="266700" indent="-266700" algn="just"/>
            <a:r>
              <a:rPr lang="es-MX" sz="900" b="1" dirty="0" smtClean="0"/>
              <a:t>Nota</a:t>
            </a:r>
            <a:r>
              <a:rPr lang="es-MX" sz="900" dirty="0"/>
              <a:t>: </a:t>
            </a:r>
            <a:r>
              <a:rPr lang="es-MX" sz="900" dirty="0" smtClean="0"/>
              <a:t>Se brinda atención estudiantil a los grupos más vulnerables de la entidad través del programa CASA (Comunidades de Aprendizaje y Servicios Académicos), con 39 módulos distribuidos en 33 municipios, estrategia </a:t>
            </a:r>
            <a:r>
              <a:rPr lang="es-MX" sz="900" dirty="0"/>
              <a:t>de vinculación social y de equidad en la cobertura universitaria, basada en instalaciones equipadas para acceso a distancia </a:t>
            </a:r>
            <a:r>
              <a:rPr lang="es-MX" sz="900" dirty="0" smtClean="0"/>
              <a:t>de </a:t>
            </a:r>
            <a:r>
              <a:rPr lang="es-MX" sz="900" dirty="0"/>
              <a:t>los servicios educativos de la UdeG establecidos en espacios aportados por la comunidad. </a:t>
            </a:r>
            <a:r>
              <a:rPr lang="es-MX" sz="900" dirty="0" smtClean="0"/>
              <a:t> </a:t>
            </a:r>
            <a:r>
              <a:rPr lang="es-ES" sz="900" dirty="0" smtClean="0"/>
              <a:t> </a:t>
            </a:r>
            <a:r>
              <a:rPr lang="es-ES" sz="900" dirty="0"/>
              <a:t>El total </a:t>
            </a:r>
            <a:r>
              <a:rPr lang="es-ES" sz="900" dirty="0" smtClean="0"/>
              <a:t>incluye 3,338 alumnos de Licenciatura y 383 alumnos </a:t>
            </a:r>
            <a:r>
              <a:rPr lang="es-ES" sz="900" dirty="0"/>
              <a:t>en bachillerato general virtual.</a:t>
            </a:r>
            <a:endParaRPr lang="en-US" sz="900" dirty="0"/>
          </a:p>
        </p:txBody>
      </p:sp>
      <p:sp>
        <p:nvSpPr>
          <p:cNvPr id="18" name="17 CuadroTexto"/>
          <p:cNvSpPr txBox="1"/>
          <p:nvPr/>
        </p:nvSpPr>
        <p:spPr>
          <a:xfrm>
            <a:off x="7858116" y="6072206"/>
            <a:ext cx="1285884" cy="276999"/>
          </a:xfrm>
          <a:prstGeom prst="rect">
            <a:avLst/>
          </a:prstGeom>
          <a:noFill/>
        </p:spPr>
        <p:txBody>
          <a:bodyPr wrap="square" rtlCol="0">
            <a:spAutoFit/>
          </a:bodyPr>
          <a:lstStyle/>
          <a:p>
            <a:pPr algn="r"/>
            <a:fld id="{0E495FAD-8F21-44F8-8F64-94E9029146AB}" type="slidenum">
              <a:rPr lang="es-ES" sz="1200" smtClean="0">
                <a:solidFill>
                  <a:schemeClr val="bg1"/>
                </a:solidFill>
                <a:latin typeface="Arial" pitchFamily="34" charset="0"/>
                <a:cs typeface="Arial" pitchFamily="34" charset="0"/>
              </a:rPr>
              <a:pPr algn="r"/>
              <a:t>5</a:t>
            </a:fld>
            <a:endParaRPr lang="es-ES" sz="1200" dirty="0">
              <a:solidFill>
                <a:schemeClr val="bg1"/>
              </a:solidFill>
              <a:latin typeface="Arial" pitchFamily="34" charset="0"/>
              <a:cs typeface="Arial" pitchFamily="34" charset="0"/>
            </a:endParaRPr>
          </a:p>
        </p:txBody>
      </p:sp>
      <p:sp>
        <p:nvSpPr>
          <p:cNvPr id="17" name="Text Box 103"/>
          <p:cNvSpPr txBox="1">
            <a:spLocks noChangeArrowheads="1"/>
          </p:cNvSpPr>
          <p:nvPr/>
        </p:nvSpPr>
        <p:spPr bwMode="auto">
          <a:xfrm>
            <a:off x="323528" y="5013176"/>
            <a:ext cx="7429520" cy="369332"/>
          </a:xfrm>
          <a:prstGeom prst="rect">
            <a:avLst/>
          </a:prstGeom>
          <a:noFill/>
          <a:ln w="9525">
            <a:noFill/>
            <a:miter lim="800000"/>
            <a:headEnd/>
            <a:tailEnd/>
          </a:ln>
        </p:spPr>
        <p:txBody>
          <a:bodyPr wrap="square">
            <a:spAutoFit/>
          </a:bodyPr>
          <a:lstStyle/>
          <a:p>
            <a:pPr>
              <a:tabLst>
                <a:tab pos="2159000" algn="l"/>
              </a:tabLst>
            </a:pPr>
            <a:r>
              <a:rPr lang="es-ES" sz="900" b="1" dirty="0" smtClean="0">
                <a:ea typeface="Times New Roman" pitchFamily="18" charset="0"/>
                <a:cs typeface="Arial" pitchFamily="34" charset="0"/>
              </a:rPr>
              <a:t>Fuente</a:t>
            </a:r>
            <a:r>
              <a:rPr lang="es-ES" sz="900" dirty="0" smtClean="0">
                <a:ea typeface="Times New Roman" pitchFamily="18" charset="0"/>
                <a:cs typeface="Arial" pitchFamily="34" charset="0"/>
              </a:rPr>
              <a:t>: Cuestionarios  911  del ciclo 2009-2010 reportados  en el </a:t>
            </a:r>
            <a:r>
              <a:rPr lang="es-ES" sz="900" dirty="0" smtClean="0"/>
              <a:t>Segundo Informe de Actividades, Dr. Marco Antonio Cortés Guardado, Estadística Institucional, 2009-2010, Universidad de Guadalajara, 2010.</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5 Rectángulo"/>
          <p:cNvSpPr>
            <a:spLocks noChangeArrowheads="1"/>
          </p:cNvSpPr>
          <p:nvPr/>
        </p:nvSpPr>
        <p:spPr bwMode="auto">
          <a:xfrm>
            <a:off x="899592" y="332656"/>
            <a:ext cx="7845425" cy="461962"/>
          </a:xfrm>
          <a:prstGeom prst="rect">
            <a:avLst/>
          </a:prstGeom>
          <a:noFill/>
          <a:ln w="9525">
            <a:noFill/>
            <a:miter lim="800000"/>
            <a:headEnd/>
            <a:tailEnd/>
          </a:ln>
        </p:spPr>
        <p:txBody>
          <a:bodyPr>
            <a:spAutoFit/>
          </a:bodyPr>
          <a:lstStyle/>
          <a:p>
            <a:pPr algn="r" fontAlgn="b"/>
            <a:r>
              <a:rPr lang="es-ES" sz="2400" b="1" dirty="0" smtClean="0">
                <a:solidFill>
                  <a:schemeClr val="accent1">
                    <a:lumMod val="75000"/>
                  </a:schemeClr>
                </a:solidFill>
                <a:latin typeface="Calibri" pitchFamily="34" charset="0"/>
              </a:rPr>
              <a:t>Población Escolar de la Red Universitaria</a:t>
            </a:r>
            <a:endParaRPr lang="es-ES" sz="2400" b="1" dirty="0">
              <a:solidFill>
                <a:schemeClr val="accent1">
                  <a:lumMod val="75000"/>
                </a:schemeClr>
              </a:solidFill>
              <a:latin typeface="Calibri" pitchFamily="34" charset="0"/>
            </a:endParaRPr>
          </a:p>
        </p:txBody>
      </p:sp>
      <p:graphicFrame>
        <p:nvGraphicFramePr>
          <p:cNvPr id="16" name="Group 101"/>
          <p:cNvGraphicFramePr>
            <a:graphicFrameLocks noGrp="1"/>
          </p:cNvGraphicFramePr>
          <p:nvPr/>
        </p:nvGraphicFramePr>
        <p:xfrm>
          <a:off x="323528" y="836712"/>
          <a:ext cx="3240360" cy="2331444"/>
        </p:xfrm>
        <a:graphic>
          <a:graphicData uri="http://schemas.openxmlformats.org/drawingml/2006/table">
            <a:tbl>
              <a:tblPr/>
              <a:tblGrid>
                <a:gridCol w="1656184"/>
                <a:gridCol w="1584176"/>
              </a:tblGrid>
              <a:tr h="390484">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bg1"/>
                          </a:solidFill>
                          <a:effectLst/>
                          <a:latin typeface="Arial" pitchFamily="34" charset="0"/>
                          <a:cs typeface="Arial" pitchFamily="34" charset="0"/>
                        </a:rPr>
                        <a:t>Dependencia</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4517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bg1"/>
                          </a:solidFill>
                          <a:effectLst/>
                          <a:latin typeface="Arial" pitchFamily="34" charset="0"/>
                          <a:cs typeface="Arial" pitchFamily="34" charset="0"/>
                        </a:rPr>
                        <a:t>Alumnos</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45171"/>
                    </a:solidFill>
                  </a:tcPr>
                </a:tc>
              </a:tr>
              <a:tr h="388192">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MX" sz="1600" b="0" i="0" u="none" strike="noStrike" cap="none" normalizeH="0" baseline="0" dirty="0" smtClean="0">
                          <a:ln>
                            <a:noFill/>
                          </a:ln>
                          <a:solidFill>
                            <a:schemeClr val="tx1"/>
                          </a:solidFill>
                          <a:effectLst/>
                          <a:latin typeface="Arial" pitchFamily="34" charset="0"/>
                          <a:cs typeface="Arial" pitchFamily="34" charset="0"/>
                        </a:rPr>
                        <a:t>CU Temáticos</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s-MX" sz="1600" b="0" i="0" u="none" strike="noStrike" dirty="0" smtClean="0">
                          <a:latin typeface="Arial" pitchFamily="34" charset="0"/>
                          <a:cs typeface="Arial" pitchFamily="34" charset="0"/>
                        </a:rPr>
                        <a:t>58,263</a:t>
                      </a:r>
                      <a:endParaRPr lang="es-MX" sz="1600" b="0" i="0" u="none" strike="noStrike" dirty="0">
                        <a:latin typeface="Arial" pitchFamily="34" charset="0"/>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8192">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MX" sz="1600" b="0" i="0" u="none" strike="noStrike" cap="none" normalizeH="0" baseline="0" dirty="0" smtClean="0">
                          <a:ln>
                            <a:noFill/>
                          </a:ln>
                          <a:solidFill>
                            <a:schemeClr val="tx1"/>
                          </a:solidFill>
                          <a:effectLst/>
                          <a:latin typeface="Arial" pitchFamily="34" charset="0"/>
                          <a:cs typeface="Arial" pitchFamily="34" charset="0"/>
                        </a:rPr>
                        <a:t>CU Regionales</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s-MX" sz="1600" b="0" i="0" u="none" strike="noStrike" dirty="0" smtClean="0">
                          <a:latin typeface="Arial" pitchFamily="34" charset="0"/>
                          <a:cs typeface="Arial" pitchFamily="34" charset="0"/>
                        </a:rPr>
                        <a:t>27,271</a:t>
                      </a:r>
                      <a:endParaRPr lang="es-MX" sz="1600" b="0" i="0" u="none" strike="noStrike" dirty="0">
                        <a:latin typeface="Arial" pitchFamily="34" charset="0"/>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8192">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MX" sz="1600" b="0" i="0" u="none" strike="noStrike" cap="none" normalizeH="0" baseline="0" dirty="0" smtClean="0">
                          <a:ln>
                            <a:noFill/>
                          </a:ln>
                          <a:solidFill>
                            <a:schemeClr val="tx1"/>
                          </a:solidFill>
                          <a:effectLst/>
                          <a:latin typeface="Arial" pitchFamily="34" charset="0"/>
                          <a:cs typeface="Arial" pitchFamily="34" charset="0"/>
                        </a:rPr>
                        <a:t>SEMS</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s-MX" sz="1600" b="0" i="0" u="none" strike="noStrike" dirty="0" smtClean="0">
                          <a:latin typeface="Arial" pitchFamily="34" charset="0"/>
                          <a:cs typeface="Arial" pitchFamily="34" charset="0"/>
                        </a:rPr>
                        <a:t>120,211</a:t>
                      </a:r>
                      <a:endParaRPr lang="es-MX" sz="1600" b="0" i="0" u="none" strike="noStrike" dirty="0">
                        <a:latin typeface="Arial" pitchFamily="34" charset="0"/>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8192">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MX" sz="1600" b="0" i="0" u="none" strike="noStrike" cap="none" normalizeH="0" baseline="0" dirty="0" smtClean="0">
                          <a:ln>
                            <a:noFill/>
                          </a:ln>
                          <a:solidFill>
                            <a:schemeClr val="tx1"/>
                          </a:solidFill>
                          <a:effectLst/>
                          <a:latin typeface="Arial" pitchFamily="34" charset="0"/>
                          <a:cs typeface="Arial" pitchFamily="34" charset="0"/>
                        </a:rPr>
                        <a:t>SUV</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s-MX" sz="1600" b="0" i="0" u="none" strike="noStrike" dirty="0" smtClean="0">
                          <a:latin typeface="Arial" pitchFamily="34" charset="0"/>
                          <a:cs typeface="Arial" pitchFamily="34" charset="0"/>
                        </a:rPr>
                        <a:t>3,721</a:t>
                      </a:r>
                      <a:endParaRPr lang="es-MX" sz="1600" b="0" i="0" u="none" strike="noStrike" dirty="0">
                        <a:latin typeface="Arial" pitchFamily="34" charset="0"/>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8192">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bg1"/>
                          </a:solidFill>
                          <a:effectLst/>
                          <a:latin typeface="Arial" pitchFamily="34" charset="0"/>
                          <a:cs typeface="Arial" pitchFamily="34" charset="0"/>
                        </a:rPr>
                        <a:t>Total</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4517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1" i="0" u="none" strike="noStrike" kern="1200" cap="none" normalizeH="0" baseline="0" dirty="0" smtClean="0">
                          <a:ln>
                            <a:noFill/>
                          </a:ln>
                          <a:solidFill>
                            <a:schemeClr val="bg1"/>
                          </a:solidFill>
                          <a:effectLst/>
                          <a:latin typeface="Arial" pitchFamily="34" charset="0"/>
                          <a:ea typeface="+mn-ea"/>
                          <a:cs typeface="Arial" pitchFamily="34" charset="0"/>
                        </a:rPr>
                        <a:t>209,466</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45171"/>
                    </a:solidFill>
                  </a:tcPr>
                </a:tc>
              </a:tr>
            </a:tbl>
          </a:graphicData>
        </a:graphic>
      </p:graphicFrame>
      <p:sp>
        <p:nvSpPr>
          <p:cNvPr id="18" name="Text Box 103"/>
          <p:cNvSpPr txBox="1">
            <a:spLocks noChangeArrowheads="1"/>
          </p:cNvSpPr>
          <p:nvPr/>
        </p:nvSpPr>
        <p:spPr bwMode="auto">
          <a:xfrm>
            <a:off x="467544" y="5877272"/>
            <a:ext cx="7429520" cy="369332"/>
          </a:xfrm>
          <a:prstGeom prst="rect">
            <a:avLst/>
          </a:prstGeom>
          <a:noFill/>
          <a:ln w="9525">
            <a:noFill/>
            <a:miter lim="800000"/>
            <a:headEnd/>
            <a:tailEnd/>
          </a:ln>
        </p:spPr>
        <p:txBody>
          <a:bodyPr wrap="square">
            <a:spAutoFit/>
          </a:bodyPr>
          <a:lstStyle/>
          <a:p>
            <a:pPr>
              <a:tabLst>
                <a:tab pos="2159000" algn="l"/>
              </a:tabLst>
            </a:pPr>
            <a:r>
              <a:rPr lang="es-ES" sz="900" b="1" dirty="0" smtClean="0">
                <a:ea typeface="Times New Roman" pitchFamily="18" charset="0"/>
                <a:cs typeface="Arial" pitchFamily="34" charset="0"/>
              </a:rPr>
              <a:t>Fuente</a:t>
            </a:r>
            <a:r>
              <a:rPr lang="es-ES" sz="900" dirty="0" smtClean="0">
                <a:ea typeface="Times New Roman" pitchFamily="18" charset="0"/>
                <a:cs typeface="Arial" pitchFamily="34" charset="0"/>
              </a:rPr>
              <a:t>: Cuestionarios  911  del ciclo 2009-2010 reportados  en el </a:t>
            </a:r>
            <a:r>
              <a:rPr lang="es-ES" sz="900" dirty="0" smtClean="0"/>
              <a:t>Segundo Informe de Actividades, Dr. Marco Antonio Cortés Guardado, Estadística Institucional, 2009-2010, Universidad de Guadalajara, 2010.</a:t>
            </a:r>
          </a:p>
        </p:txBody>
      </p:sp>
      <p:graphicFrame>
        <p:nvGraphicFramePr>
          <p:cNvPr id="6" name="5 Tabla"/>
          <p:cNvGraphicFramePr>
            <a:graphicFrameLocks noGrp="1"/>
          </p:cNvGraphicFramePr>
          <p:nvPr/>
        </p:nvGraphicFramePr>
        <p:xfrm>
          <a:off x="3995936" y="1340768"/>
          <a:ext cx="4896544" cy="3440008"/>
        </p:xfrm>
        <a:graphic>
          <a:graphicData uri="http://schemas.openxmlformats.org/drawingml/2006/table">
            <a:tbl>
              <a:tblPr/>
              <a:tblGrid>
                <a:gridCol w="3528392"/>
                <a:gridCol w="1368152"/>
              </a:tblGrid>
              <a:tr h="10667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600" b="1" i="0" u="none" strike="noStrike" kern="1200" cap="none" normalizeH="0" baseline="0" dirty="0">
                          <a:ln>
                            <a:noFill/>
                          </a:ln>
                          <a:solidFill>
                            <a:schemeClr val="bg1"/>
                          </a:solidFill>
                          <a:effectLst/>
                          <a:latin typeface="Arial" pitchFamily="34" charset="0"/>
                          <a:ea typeface="+mn-ea"/>
                          <a:cs typeface="Arial" pitchFamily="34" charset="0"/>
                        </a:rPr>
                        <a:t>Red Universitaria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17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600" b="1" i="0" u="none" strike="noStrike" kern="1200" cap="none" normalizeH="0" baseline="0" dirty="0">
                          <a:ln>
                            <a:noFill/>
                          </a:ln>
                          <a:solidFill>
                            <a:schemeClr val="bg1"/>
                          </a:solidFill>
                          <a:effectLst/>
                          <a:latin typeface="Arial" pitchFamily="34" charset="0"/>
                          <a:ea typeface="+mn-ea"/>
                          <a:cs typeface="Arial" pitchFamily="34" charset="0"/>
                        </a:rPr>
                        <a:t>209,466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171"/>
                    </a:solidFill>
                  </a:tcPr>
                </a:tc>
              </a:tr>
              <a:tr h="260216">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es-MX" sz="1600" b="1" i="0" u="none" strike="noStrike" kern="1200" cap="none" normalizeH="0" baseline="0" dirty="0" smtClean="0">
                          <a:ln>
                            <a:noFill/>
                          </a:ln>
                          <a:solidFill>
                            <a:schemeClr val="bg1"/>
                          </a:solidFill>
                          <a:effectLst/>
                          <a:latin typeface="Arial" pitchFamily="34" charset="0"/>
                          <a:ea typeface="+mn-ea"/>
                          <a:cs typeface="Arial" pitchFamily="34" charset="0"/>
                        </a:rPr>
                        <a:t>Nivel medio superior</a:t>
                      </a:r>
                    </a:p>
                  </a:txBody>
                  <a:tcPr marL="114211"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17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600" b="1" i="0" u="none" strike="noStrike" kern="1200" cap="none" normalizeH="0" baseline="0" dirty="0" smtClean="0">
                          <a:ln>
                            <a:noFill/>
                          </a:ln>
                          <a:solidFill>
                            <a:schemeClr val="bg1"/>
                          </a:solidFill>
                          <a:effectLst/>
                          <a:latin typeface="Arial" pitchFamily="34" charset="0"/>
                          <a:ea typeface="+mn-ea"/>
                          <a:cs typeface="Arial" pitchFamily="34" charset="0"/>
                        </a:rPr>
                        <a:t>     122,674 </a:t>
                      </a:r>
                      <a:endParaRPr kumimoji="0" lang="es-MX" sz="1600" b="1" i="0" u="none" strike="noStrike" kern="1200" cap="none" normalizeH="0" baseline="0" dirty="0">
                        <a:ln>
                          <a:noFill/>
                        </a:ln>
                        <a:solidFill>
                          <a:schemeClr val="bg1"/>
                        </a:solidFill>
                        <a:effectLst/>
                        <a:latin typeface="Arial" pitchFamily="34" charset="0"/>
                        <a:ea typeface="+mn-ea"/>
                        <a:cs typeface="Arial"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171"/>
                    </a:solidFill>
                  </a:tcPr>
                </a:tc>
              </a:tr>
              <a:tr h="204584">
                <a:tc>
                  <a:txBody>
                    <a:bodyPr/>
                    <a:lstStyle/>
                    <a:p>
                      <a:pPr algn="l" fontAlgn="t"/>
                      <a:r>
                        <a:rPr lang="es-MX" sz="1600" b="0" i="0" u="none" strike="noStrike" dirty="0">
                          <a:latin typeface="Arial Narrow"/>
                        </a:rPr>
                        <a:t> Bachillerato general</a:t>
                      </a:r>
                    </a:p>
                  </a:txBody>
                  <a:tcPr marL="228422"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s-MX" sz="1600" b="0" i="0" u="none" strike="noStrike" dirty="0">
                          <a:latin typeface="Arial Narrow"/>
                        </a:rPr>
                        <a:t>          </a:t>
                      </a:r>
                      <a:r>
                        <a:rPr lang="es-MX" sz="1600" b="0" i="0" u="none" strike="noStrike" dirty="0" smtClean="0">
                          <a:latin typeface="Arial Narrow"/>
                        </a:rPr>
                        <a:t>110,280 </a:t>
                      </a:r>
                      <a:endParaRPr lang="es-MX" sz="1600" b="0" i="0" u="none" strike="noStrike" dirty="0">
                        <a:latin typeface="Arial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3357">
                <a:tc>
                  <a:txBody>
                    <a:bodyPr/>
                    <a:lstStyle/>
                    <a:p>
                      <a:pPr algn="l" fontAlgn="t"/>
                      <a:r>
                        <a:rPr lang="es-MX" sz="1600" b="0" i="0" u="none" strike="noStrike" dirty="0">
                          <a:latin typeface="Arial Narrow"/>
                        </a:rPr>
                        <a:t> Bachillerato general a distancia</a:t>
                      </a:r>
                    </a:p>
                  </a:txBody>
                  <a:tcPr marL="228422"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s-MX" sz="1600" b="0" i="0" u="none" strike="noStrike" dirty="0" smtClean="0">
                          <a:latin typeface="Arial Narrow"/>
                        </a:rPr>
                        <a:t>                   383 </a:t>
                      </a:r>
                      <a:endParaRPr lang="es-MX" sz="1600" b="0" i="0" u="none" strike="noStrike" dirty="0">
                        <a:latin typeface="Arial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3357">
                <a:tc>
                  <a:txBody>
                    <a:bodyPr/>
                    <a:lstStyle/>
                    <a:p>
                      <a:pPr algn="l" fontAlgn="ctr"/>
                      <a:r>
                        <a:rPr lang="es-MX" sz="1600" b="0" i="0" u="none" strike="noStrike" dirty="0">
                          <a:latin typeface="Arial Narrow"/>
                        </a:rPr>
                        <a:t> Bachillerato técnico</a:t>
                      </a:r>
                    </a:p>
                  </a:txBody>
                  <a:tcPr marL="228422"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s-MX" sz="1600" b="0" i="0" u="none" strike="noStrike" dirty="0">
                          <a:latin typeface="Arial Narrow"/>
                        </a:rPr>
                        <a:t>                  </a:t>
                      </a:r>
                      <a:r>
                        <a:rPr lang="es-MX" sz="1600" b="0" i="0" u="none" strike="noStrike" dirty="0" smtClean="0">
                          <a:latin typeface="Arial Narrow"/>
                        </a:rPr>
                        <a:t>4,621 </a:t>
                      </a:r>
                      <a:endParaRPr lang="es-MX" sz="1600" b="0" i="0" u="none" strike="noStrike" dirty="0">
                        <a:latin typeface="Arial Narrow"/>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3357">
                <a:tc>
                  <a:txBody>
                    <a:bodyPr/>
                    <a:lstStyle/>
                    <a:p>
                      <a:pPr algn="l" fontAlgn="t"/>
                      <a:r>
                        <a:rPr lang="es-MX" sz="1600" b="0" i="0" u="none" strike="noStrike" dirty="0">
                          <a:latin typeface="Arial Narrow"/>
                        </a:rPr>
                        <a:t> Profesional </a:t>
                      </a:r>
                      <a:r>
                        <a:rPr lang="es-MX" sz="1600" b="0" i="0" u="none" strike="noStrike" dirty="0" smtClean="0">
                          <a:latin typeface="Arial Narrow"/>
                        </a:rPr>
                        <a:t>medio</a:t>
                      </a:r>
                      <a:endParaRPr lang="es-MX" sz="1600" b="0" i="0" u="none" strike="noStrike" dirty="0">
                        <a:latin typeface="Arial Narrow"/>
                      </a:endParaRPr>
                    </a:p>
                  </a:txBody>
                  <a:tcPr marL="228422"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s-MX" sz="1600" b="0" i="0" u="none" strike="noStrike" dirty="0">
                          <a:latin typeface="Arial Narrow"/>
                        </a:rPr>
                        <a:t>                    7,390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3357">
                <a:tc>
                  <a:txBody>
                    <a:bodyPr/>
                    <a:lstStyle/>
                    <a:p>
                      <a:pPr algn="l" fontAlgn="t"/>
                      <a:r>
                        <a:rPr lang="es-MX" sz="1600" b="1" i="0" u="none" strike="noStrike" dirty="0">
                          <a:solidFill>
                            <a:schemeClr val="bg1"/>
                          </a:solidFill>
                          <a:latin typeface="Arial Narrow"/>
                        </a:rPr>
                        <a:t>Nivel superior</a:t>
                      </a:r>
                    </a:p>
                  </a:txBody>
                  <a:tcPr marL="114211"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171"/>
                    </a:solidFill>
                  </a:tcPr>
                </a:tc>
                <a:tc>
                  <a:txBody>
                    <a:bodyPr/>
                    <a:lstStyle/>
                    <a:p>
                      <a:pPr algn="r" fontAlgn="ctr"/>
                      <a:r>
                        <a:rPr lang="es-MX" sz="1600" b="1" i="0" u="none" strike="noStrike" dirty="0">
                          <a:solidFill>
                            <a:schemeClr val="bg1"/>
                          </a:solidFill>
                          <a:latin typeface="Arial Narrow"/>
                        </a:rPr>
                        <a:t>                  86,792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171"/>
                    </a:solidFill>
                  </a:tcPr>
                </a:tc>
              </a:tr>
              <a:tr h="213357">
                <a:tc>
                  <a:txBody>
                    <a:bodyPr/>
                    <a:lstStyle/>
                    <a:p>
                      <a:pPr algn="l" fontAlgn="t"/>
                      <a:r>
                        <a:rPr lang="es-MX" sz="1600" b="1" i="0" u="none" strike="noStrike" dirty="0">
                          <a:solidFill>
                            <a:schemeClr val="bg1"/>
                          </a:solidFill>
                          <a:latin typeface="Arial Narrow"/>
                        </a:rPr>
                        <a:t>Pregrado</a:t>
                      </a:r>
                    </a:p>
                  </a:txBody>
                  <a:tcPr marL="228422"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171"/>
                    </a:solidFill>
                  </a:tcPr>
                </a:tc>
                <a:tc>
                  <a:txBody>
                    <a:bodyPr/>
                    <a:lstStyle/>
                    <a:p>
                      <a:pPr algn="r" fontAlgn="ctr"/>
                      <a:r>
                        <a:rPr lang="es-MX" sz="1600" b="1" i="0" u="none" strike="noStrike" dirty="0">
                          <a:solidFill>
                            <a:schemeClr val="bg1"/>
                          </a:solidFill>
                          <a:latin typeface="Arial Narrow"/>
                        </a:rPr>
                        <a:t>                  81,961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171"/>
                    </a:solidFill>
                  </a:tcPr>
                </a:tc>
              </a:tr>
              <a:tr h="253712">
                <a:tc>
                  <a:txBody>
                    <a:bodyPr/>
                    <a:lstStyle/>
                    <a:p>
                      <a:pPr algn="l" fontAlgn="t"/>
                      <a:r>
                        <a:rPr lang="es-MX" sz="1600" b="0" i="0" u="none" strike="noStrike" dirty="0">
                          <a:latin typeface="Arial Narrow"/>
                        </a:rPr>
                        <a:t>Técnico superior universitario</a:t>
                      </a:r>
                    </a:p>
                  </a:txBody>
                  <a:tcPr marL="342632"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s-MX" sz="1600" b="0" i="0" u="none" strike="noStrike" dirty="0">
                          <a:latin typeface="Arial Narrow"/>
                        </a:rPr>
                        <a:t>                    1,103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3357">
                <a:tc>
                  <a:txBody>
                    <a:bodyPr/>
                    <a:lstStyle/>
                    <a:p>
                      <a:pPr algn="l" fontAlgn="t"/>
                      <a:r>
                        <a:rPr lang="es-MX" sz="1600" b="0" i="0" u="none" strike="noStrike" dirty="0">
                          <a:latin typeface="Arial Narrow"/>
                        </a:rPr>
                        <a:t> Licenciatura</a:t>
                      </a:r>
                    </a:p>
                  </a:txBody>
                  <a:tcPr marL="342632"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s-MX" sz="1600" b="0" i="0" u="none" strike="noStrike" dirty="0" smtClean="0">
                          <a:latin typeface="Arial Narrow"/>
                        </a:rPr>
                        <a:t>                 </a:t>
                      </a:r>
                      <a:r>
                        <a:rPr lang="es-MX" sz="1600" b="0" i="0" u="none" strike="noStrike" dirty="0">
                          <a:latin typeface="Arial Narrow"/>
                        </a:rPr>
                        <a:t>80,858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3357">
                <a:tc>
                  <a:txBody>
                    <a:bodyPr/>
                    <a:lstStyle/>
                    <a:p>
                      <a:pPr algn="l" fontAlgn="t"/>
                      <a:r>
                        <a:rPr lang="es-MX" sz="1600" b="1" i="0" u="none" strike="noStrike" dirty="0">
                          <a:solidFill>
                            <a:schemeClr val="bg1"/>
                          </a:solidFill>
                          <a:latin typeface="Arial Narrow"/>
                        </a:rPr>
                        <a:t>Posgrado</a:t>
                      </a:r>
                    </a:p>
                  </a:txBody>
                  <a:tcPr marL="228422"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171"/>
                    </a:solidFill>
                  </a:tcPr>
                </a:tc>
                <a:tc>
                  <a:txBody>
                    <a:bodyPr/>
                    <a:lstStyle/>
                    <a:p>
                      <a:pPr algn="r" fontAlgn="ctr"/>
                      <a:r>
                        <a:rPr lang="es-MX" sz="1600" b="1" i="0" u="none" strike="noStrike" dirty="0">
                          <a:solidFill>
                            <a:schemeClr val="bg1"/>
                          </a:solidFill>
                          <a:latin typeface="Arial Narrow"/>
                        </a:rPr>
                        <a:t>                    4,831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171"/>
                    </a:solidFill>
                  </a:tcPr>
                </a:tc>
              </a:tr>
              <a:tr h="213357">
                <a:tc>
                  <a:txBody>
                    <a:bodyPr/>
                    <a:lstStyle/>
                    <a:p>
                      <a:pPr algn="l" fontAlgn="t"/>
                      <a:r>
                        <a:rPr lang="es-MX" sz="1600" b="0" i="0" u="none" strike="noStrike" dirty="0">
                          <a:latin typeface="Arial Narrow"/>
                        </a:rPr>
                        <a:t>Especialidad</a:t>
                      </a:r>
                    </a:p>
                  </a:txBody>
                  <a:tcPr marL="342632"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s-MX" sz="1600" b="0" i="0" u="none" strike="noStrike" dirty="0">
                          <a:latin typeface="Arial Narrow"/>
                        </a:rPr>
                        <a:t>                    2,220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3357">
                <a:tc>
                  <a:txBody>
                    <a:bodyPr/>
                    <a:lstStyle/>
                    <a:p>
                      <a:pPr algn="l" fontAlgn="t"/>
                      <a:r>
                        <a:rPr lang="es-MX" sz="1600" b="0" i="0" u="none" strike="noStrike" dirty="0">
                          <a:latin typeface="Arial Narrow"/>
                        </a:rPr>
                        <a:t>Maestría</a:t>
                      </a:r>
                    </a:p>
                  </a:txBody>
                  <a:tcPr marL="342632"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s-MX" sz="1600" b="0" i="0" u="none" strike="noStrike" dirty="0">
                          <a:latin typeface="Arial Narrow"/>
                        </a:rPr>
                        <a:t>                    2,118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3357">
                <a:tc>
                  <a:txBody>
                    <a:bodyPr/>
                    <a:lstStyle/>
                    <a:p>
                      <a:pPr algn="l" fontAlgn="t"/>
                      <a:r>
                        <a:rPr lang="es-MX" sz="1600" b="0" i="0" u="none" strike="noStrike" dirty="0">
                          <a:latin typeface="Arial Narrow"/>
                        </a:rPr>
                        <a:t>Doctorado</a:t>
                      </a:r>
                    </a:p>
                  </a:txBody>
                  <a:tcPr marL="342632"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s-MX" sz="1600" b="0" i="0" u="none" strike="noStrike" dirty="0" smtClean="0">
                          <a:latin typeface="Arial Narrow"/>
                        </a:rPr>
                        <a:t>                     </a:t>
                      </a:r>
                      <a:r>
                        <a:rPr lang="es-MX" sz="1600" b="0" i="0" u="none" strike="noStrike" dirty="0">
                          <a:latin typeface="Arial Narrow"/>
                        </a:rPr>
                        <a:t>493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MX" sz="2800" cap="none" dirty="0" smtClean="0">
                <a:solidFill>
                  <a:schemeClr val="tx2"/>
                </a:solidFill>
              </a:rPr>
              <a:t>Metas de Capacidad Académica</a:t>
            </a:r>
            <a:endParaRPr lang="es-MX" sz="2800" cap="none" dirty="0">
              <a:solidFill>
                <a:schemeClr val="tx2"/>
              </a:solidFill>
            </a:endParaRPr>
          </a:p>
        </p:txBody>
      </p:sp>
      <p:sp>
        <p:nvSpPr>
          <p:cNvPr id="5" name="4 Marcador de texto"/>
          <p:cNvSpPr>
            <a:spLocks noGrp="1"/>
          </p:cNvSpPr>
          <p:nvPr>
            <p:ph type="body" idx="1"/>
          </p:nvPr>
        </p:nvSpPr>
        <p:spPr/>
        <p:txBody>
          <a:bodyPr>
            <a:normAutofit/>
          </a:bodyPr>
          <a:lstStyle/>
          <a:p>
            <a:r>
              <a:rPr lang="es-MX" sz="3200" b="1" dirty="0" smtClean="0">
                <a:solidFill>
                  <a:schemeClr val="tx2"/>
                </a:solidFill>
              </a:rPr>
              <a:t>Evaluación de las metas cumplidas al 2010 </a:t>
            </a:r>
            <a:br>
              <a:rPr lang="es-MX" sz="3200" b="1" dirty="0" smtClean="0">
                <a:solidFill>
                  <a:schemeClr val="tx2"/>
                </a:solidFill>
              </a:rPr>
            </a:br>
            <a:r>
              <a:rPr lang="es-MX" sz="3200" b="1" dirty="0" smtClean="0">
                <a:solidFill>
                  <a:schemeClr val="tx2"/>
                </a:solidFill>
              </a:rPr>
              <a:t>en la </a:t>
            </a:r>
            <a:r>
              <a:rPr lang="es-MX" sz="3200" b="1" dirty="0" err="1" smtClean="0">
                <a:solidFill>
                  <a:schemeClr val="tx2"/>
                </a:solidFill>
              </a:rPr>
              <a:t>UdeG</a:t>
            </a:r>
            <a:endParaRPr lang="es-MX"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33 Gráfico"/>
          <p:cNvGraphicFramePr/>
          <p:nvPr/>
        </p:nvGraphicFramePr>
        <p:xfrm>
          <a:off x="0" y="476672"/>
          <a:ext cx="8316416" cy="5760640"/>
        </p:xfrm>
        <a:graphic>
          <a:graphicData uri="http://schemas.openxmlformats.org/drawingml/2006/chart">
            <c:chart xmlns:c="http://schemas.openxmlformats.org/drawingml/2006/chart" xmlns:r="http://schemas.openxmlformats.org/officeDocument/2006/relationships" r:id="rId3"/>
          </a:graphicData>
        </a:graphic>
      </p:graphicFrame>
      <p:sp>
        <p:nvSpPr>
          <p:cNvPr id="5" name="4 Rectángulo"/>
          <p:cNvSpPr/>
          <p:nvPr/>
        </p:nvSpPr>
        <p:spPr>
          <a:xfrm>
            <a:off x="395536" y="6021288"/>
            <a:ext cx="8280920" cy="415498"/>
          </a:xfrm>
          <a:prstGeom prst="rect">
            <a:avLst/>
          </a:prstGeom>
        </p:spPr>
        <p:txBody>
          <a:bodyPr wrap="square">
            <a:spAutoFit/>
          </a:bodyPr>
          <a:lstStyle/>
          <a:p>
            <a:r>
              <a:rPr lang="es-MX" sz="1050" b="1" dirty="0" smtClean="0"/>
              <a:t>FUENTE: </a:t>
            </a:r>
            <a:r>
              <a:rPr lang="es-MX" sz="1050" dirty="0" smtClean="0"/>
              <a:t>2002-2005, PIFI 3.3. 2006-2009, PIFI 2010-2011. 2010, Numeralia de Abril 2010. </a:t>
            </a:r>
          </a:p>
          <a:p>
            <a:r>
              <a:rPr lang="es-MX" sz="1050" b="1" dirty="0" smtClean="0"/>
              <a:t> META:  </a:t>
            </a:r>
            <a:r>
              <a:rPr lang="es-MX" sz="1050" dirty="0" smtClean="0"/>
              <a:t>Plan de Desarrollo Institucional Visión 2010, actualización 2005.</a:t>
            </a:r>
            <a:endParaRPr lang="es-MX" sz="1050" dirty="0"/>
          </a:p>
        </p:txBody>
      </p:sp>
      <p:sp>
        <p:nvSpPr>
          <p:cNvPr id="1026" name="Text Box 2"/>
          <p:cNvSpPr txBox="1">
            <a:spLocks noChangeArrowheads="1"/>
          </p:cNvSpPr>
          <p:nvPr/>
        </p:nvSpPr>
        <p:spPr bwMode="auto">
          <a:xfrm>
            <a:off x="7524328" y="1484784"/>
            <a:ext cx="497850" cy="973050"/>
          </a:xfrm>
          <a:prstGeom prst="rect">
            <a:avLst/>
          </a:prstGeom>
          <a:ln>
            <a:solidFill>
              <a:schemeClr val="tx2"/>
            </a:solidFill>
            <a:prstDash val="dashDot"/>
            <a:headEnd/>
            <a:tailEnd/>
          </a:ln>
        </p:spPr>
        <p:style>
          <a:lnRef idx="2">
            <a:schemeClr val="accent2"/>
          </a:lnRef>
          <a:fillRef idx="1">
            <a:schemeClr val="lt1"/>
          </a:fillRef>
          <a:effectRef idx="0">
            <a:schemeClr val="accent2"/>
          </a:effectRef>
          <a:fontRef idx="minor">
            <a:schemeClr val="dk1"/>
          </a:fontRef>
        </p:style>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s-MX" sz="1800" b="1" i="0" u="none" strike="noStrike" cap="none" normalizeH="0" baseline="0" dirty="0" smtClean="0">
              <a:ln>
                <a:noFill/>
              </a:ln>
              <a:solidFill>
                <a:srgbClr val="FF0000"/>
              </a:solidFill>
              <a:effectLst/>
              <a:latin typeface="Arial" pitchFamily="34" charset="0"/>
            </a:endParaRPr>
          </a:p>
        </p:txBody>
      </p:sp>
      <p:sp>
        <p:nvSpPr>
          <p:cNvPr id="8" name="7 Rectángulo"/>
          <p:cNvSpPr/>
          <p:nvPr/>
        </p:nvSpPr>
        <p:spPr>
          <a:xfrm>
            <a:off x="8100392" y="1196752"/>
            <a:ext cx="1043608" cy="738664"/>
          </a:xfrm>
          <a:prstGeom prst="rect">
            <a:avLst/>
          </a:prstGeom>
        </p:spPr>
        <p:txBody>
          <a:bodyPr wrap="square">
            <a:spAutoFit/>
          </a:bodyPr>
          <a:lstStyle/>
          <a:p>
            <a:pPr algn="ctr"/>
            <a:r>
              <a:rPr lang="es-E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Meta 2010: 75%</a:t>
            </a:r>
          </a:p>
          <a:p>
            <a:pPr algn="ctr"/>
            <a:endParaRPr lang="es-E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5 Menos"/>
          <p:cNvSpPr/>
          <p:nvPr/>
        </p:nvSpPr>
        <p:spPr>
          <a:xfrm flipV="1">
            <a:off x="7308304" y="1436526"/>
            <a:ext cx="1008112" cy="72008"/>
          </a:xfrm>
          <a:prstGeom prst="mathMinus">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Rectángulo"/>
          <p:cNvSpPr/>
          <p:nvPr/>
        </p:nvSpPr>
        <p:spPr>
          <a:xfrm>
            <a:off x="6084168" y="5877272"/>
            <a:ext cx="3059832" cy="307777"/>
          </a:xfrm>
          <a:prstGeom prst="rect">
            <a:avLst/>
          </a:prstGeom>
        </p:spPr>
        <p:txBody>
          <a:bodyPr wrap="square">
            <a:spAutoFit/>
          </a:bodyPr>
          <a:lstStyle/>
          <a:p>
            <a:pPr algn="ctr"/>
            <a:r>
              <a:rPr lang="es-ES" sz="1400" b="1" dirty="0" smtClean="0">
                <a:ln w="11430"/>
                <a:solidFill>
                  <a:schemeClr val="tx2">
                    <a:lumMod val="60000"/>
                    <a:lumOff val="40000"/>
                  </a:schemeClr>
                </a:solidFill>
                <a:effectLst>
                  <a:outerShdw blurRad="50800" dist="39000" dir="5460000" algn="tl">
                    <a:srgbClr val="000000">
                      <a:alpha val="38000"/>
                    </a:srgbClr>
                  </a:outerShdw>
                </a:effectLst>
              </a:rPr>
              <a:t>Al 2010 1,825 PTC con Perfil </a:t>
            </a:r>
            <a:r>
              <a:rPr lang="es-ES" sz="1400" b="1" dirty="0" err="1" smtClean="0">
                <a:ln w="11430"/>
                <a:solidFill>
                  <a:schemeClr val="tx2">
                    <a:lumMod val="60000"/>
                    <a:lumOff val="40000"/>
                  </a:schemeClr>
                </a:solidFill>
                <a:effectLst>
                  <a:outerShdw blurRad="50800" dist="39000" dir="5460000" algn="tl">
                    <a:srgbClr val="000000">
                      <a:alpha val="38000"/>
                    </a:srgbClr>
                  </a:outerShdw>
                </a:effectLst>
              </a:rPr>
              <a:t>Promep</a:t>
            </a:r>
            <a:endParaRPr lang="es-ES" sz="1400" b="1" dirty="0" smtClean="0">
              <a:ln w="11430"/>
              <a:solidFill>
                <a:schemeClr val="tx2">
                  <a:lumMod val="60000"/>
                  <a:lumOff val="40000"/>
                </a:schemeClr>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46 Gráfico"/>
          <p:cNvGraphicFramePr/>
          <p:nvPr/>
        </p:nvGraphicFramePr>
        <p:xfrm>
          <a:off x="179512" y="476672"/>
          <a:ext cx="8424935" cy="5472608"/>
        </p:xfrm>
        <a:graphic>
          <a:graphicData uri="http://schemas.openxmlformats.org/drawingml/2006/chart">
            <c:chart xmlns:c="http://schemas.openxmlformats.org/drawingml/2006/chart" xmlns:r="http://schemas.openxmlformats.org/officeDocument/2006/relationships" r:id="rId2"/>
          </a:graphicData>
        </a:graphic>
      </p:graphicFrame>
      <p:sp>
        <p:nvSpPr>
          <p:cNvPr id="6" name="5 Rectángulo"/>
          <p:cNvSpPr/>
          <p:nvPr/>
        </p:nvSpPr>
        <p:spPr>
          <a:xfrm>
            <a:off x="467544" y="6021288"/>
            <a:ext cx="6984776" cy="415498"/>
          </a:xfrm>
          <a:prstGeom prst="rect">
            <a:avLst/>
          </a:prstGeom>
        </p:spPr>
        <p:txBody>
          <a:bodyPr wrap="square">
            <a:spAutoFit/>
          </a:bodyPr>
          <a:lstStyle/>
          <a:p>
            <a:r>
              <a:rPr lang="es-MX" sz="1050" b="1" dirty="0" smtClean="0"/>
              <a:t>FUENTES: </a:t>
            </a:r>
            <a:r>
              <a:rPr lang="es-MX" sz="1050" dirty="0" smtClean="0"/>
              <a:t>2002-2005, PIFI 3.3. 2006-2009, PIFI 2010-2011. 2010, PIFI 2010-2011, Corte Abril 2010 (Metas Compromiso). </a:t>
            </a:r>
          </a:p>
          <a:p>
            <a:r>
              <a:rPr lang="es-MX" sz="1050" b="1" dirty="0" smtClean="0"/>
              <a:t> META:  </a:t>
            </a:r>
            <a:r>
              <a:rPr lang="es-MX" sz="1050" dirty="0" smtClean="0"/>
              <a:t>Plan de Desarrollo Institucional Visión 2010, actualización 2005.</a:t>
            </a:r>
            <a:endParaRPr lang="es-MX" sz="1050" dirty="0"/>
          </a:p>
        </p:txBody>
      </p:sp>
      <p:sp>
        <p:nvSpPr>
          <p:cNvPr id="5" name="4 Menos"/>
          <p:cNvSpPr/>
          <p:nvPr/>
        </p:nvSpPr>
        <p:spPr>
          <a:xfrm>
            <a:off x="7380312" y="2780928"/>
            <a:ext cx="1296144" cy="72008"/>
          </a:xfrm>
          <a:prstGeom prst="mathMinus">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Rectángulo"/>
          <p:cNvSpPr/>
          <p:nvPr/>
        </p:nvSpPr>
        <p:spPr>
          <a:xfrm>
            <a:off x="8172400" y="2545740"/>
            <a:ext cx="1043608" cy="523220"/>
          </a:xfrm>
          <a:prstGeom prst="rect">
            <a:avLst/>
          </a:prstGeom>
        </p:spPr>
        <p:txBody>
          <a:bodyPr wrap="square">
            <a:spAutoFit/>
          </a:bodyPr>
          <a:lstStyle/>
          <a:p>
            <a:pPr algn="ctr"/>
            <a:r>
              <a:rPr lang="es-E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Meta 2010: 30%</a:t>
            </a:r>
          </a:p>
        </p:txBody>
      </p:sp>
      <p:sp>
        <p:nvSpPr>
          <p:cNvPr id="10" name="9 Rectángulo"/>
          <p:cNvSpPr/>
          <p:nvPr/>
        </p:nvSpPr>
        <p:spPr>
          <a:xfrm>
            <a:off x="6407634" y="5805264"/>
            <a:ext cx="2730363" cy="307777"/>
          </a:xfrm>
          <a:prstGeom prst="rect">
            <a:avLst/>
          </a:prstGeom>
        </p:spPr>
        <p:txBody>
          <a:bodyPr wrap="none">
            <a:spAutoFit/>
          </a:bodyPr>
          <a:lstStyle/>
          <a:p>
            <a:pPr algn="ctr"/>
            <a:r>
              <a:rPr lang="es-ES" sz="1400" b="1" dirty="0" smtClean="0">
                <a:ln w="11430"/>
                <a:solidFill>
                  <a:schemeClr val="tx2">
                    <a:lumMod val="60000"/>
                    <a:lumOff val="40000"/>
                  </a:schemeClr>
                </a:solidFill>
                <a:effectLst>
                  <a:outerShdw blurRad="50800" dist="39000" dir="5460000" algn="tl">
                    <a:srgbClr val="000000">
                      <a:alpha val="38000"/>
                    </a:srgbClr>
                  </a:outerShdw>
                </a:effectLst>
              </a:rPr>
              <a:t>Al 2010: 1,327 PTC con Doctorado </a:t>
            </a:r>
            <a:endParaRPr lang="es-ES" sz="1400" b="1" dirty="0">
              <a:ln w="11430"/>
              <a:solidFill>
                <a:schemeClr val="tx2">
                  <a:lumMod val="60000"/>
                  <a:lumOff val="40000"/>
                </a:schemeClr>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2228</TotalTime>
  <Words>2560</Words>
  <Application>Microsoft Office PowerPoint</Application>
  <PresentationFormat>Presentación en pantalla (4:3)</PresentationFormat>
  <Paragraphs>281</Paragraphs>
  <Slides>34</Slides>
  <Notes>15</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34</vt:i4>
      </vt:variant>
    </vt:vector>
  </HeadingPairs>
  <TitlesOfParts>
    <vt:vector size="36" baseType="lpstr">
      <vt:lpstr>Tema de Office</vt:lpstr>
      <vt:lpstr>PHOTO-PAINT</vt:lpstr>
      <vt:lpstr>Estructura y logros de la Red Universitaria</vt:lpstr>
      <vt:lpstr>Diapositiva 2</vt:lpstr>
      <vt:lpstr>Diapositiva 3</vt:lpstr>
      <vt:lpstr>Diapositiva 4</vt:lpstr>
      <vt:lpstr>Diapositiva 5</vt:lpstr>
      <vt:lpstr>Diapositiva 6</vt:lpstr>
      <vt:lpstr>Metas de Capacidad Académica</vt:lpstr>
      <vt:lpstr>Diapositiva 8</vt:lpstr>
      <vt:lpstr>Diapositiva 9</vt:lpstr>
      <vt:lpstr>Diapositiva 10</vt:lpstr>
      <vt:lpstr>Diapositiva 11</vt:lpstr>
      <vt:lpstr>Metas de Competitividad Académica</vt:lpstr>
      <vt:lpstr>Evolución de la matrícula de nivel medio superior y de nivel superior,  1995-1996 a 2009-2010 </vt:lpstr>
      <vt:lpstr>Diapositiva 14</vt:lpstr>
      <vt:lpstr>Diapositiva 15</vt:lpstr>
      <vt:lpstr>Diapositiva 16</vt:lpstr>
      <vt:lpstr>Diapositiva 17</vt:lpstr>
      <vt:lpstr>Diapositiva 18</vt:lpstr>
      <vt:lpstr>Diapositiva 19</vt:lpstr>
      <vt:lpstr>Diapositiva 20</vt:lpstr>
      <vt:lpstr>Cobertura en educación media superior  por entidad federativa, 2009-2010 </vt:lpstr>
      <vt:lpstr>Cobertura en educación superior (incluye posgrado)  Ciclo Escolar 2009-2010</vt:lpstr>
      <vt:lpstr>Diapositiva 23</vt:lpstr>
      <vt:lpstr>Diapositiva 24</vt:lpstr>
      <vt:lpstr>Primeras 10 universidades por el número de Programas Educativos (PE)  de pregrado en nivel 1 de Comités Interinstitucionales para la Evaluación de la Educación Superior (CIEES)</vt:lpstr>
      <vt:lpstr>Profesores de Tiempo Completo (PTC) con Perfil Programa de Mejoramiento del Profesorado (PROMEP) 2009 en las Universidades Públicas Estatales (UPES)</vt:lpstr>
      <vt:lpstr>Primeras 10 instituciones por el número de Programas Educativos (PE) de posgrado registrados en el Padrón Nacional de Posgrado de Calidad (PNPC)</vt:lpstr>
      <vt:lpstr>Primeras 10 instituciones por número de miembros en el Sistema Nacional de Investigadores</vt:lpstr>
      <vt:lpstr>Primeras 10 Universidades por el Número de Cuerpos Académicos Consolidados</vt:lpstr>
      <vt:lpstr>Diapositiva 30</vt:lpstr>
      <vt:lpstr>Posicionamiento de instituciones educativa  considerando calidad vs subsidio </vt:lpstr>
      <vt:lpstr>Diapositiva 32</vt:lpstr>
      <vt:lpstr>Diapositiva 33</vt:lpstr>
      <vt:lpstr>Diapositiva 34</vt:lpstr>
    </vt:vector>
  </TitlesOfParts>
  <Company>udg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Argelia</dc:creator>
  <cp:lastModifiedBy>Eduardo</cp:lastModifiedBy>
  <cp:revision>247</cp:revision>
  <dcterms:created xsi:type="dcterms:W3CDTF">2010-07-14T19:02:49Z</dcterms:created>
  <dcterms:modified xsi:type="dcterms:W3CDTF">2010-07-23T19:11:31Z</dcterms:modified>
</cp:coreProperties>
</file>