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0" r:id="rId2"/>
    <p:sldId id="323" r:id="rId3"/>
    <p:sldId id="296" r:id="rId4"/>
    <p:sldId id="418" r:id="rId5"/>
    <p:sldId id="461" r:id="rId6"/>
    <p:sldId id="413" r:id="rId7"/>
    <p:sldId id="416" r:id="rId8"/>
    <p:sldId id="417" r:id="rId9"/>
    <p:sldId id="450" r:id="rId10"/>
    <p:sldId id="419" r:id="rId11"/>
    <p:sldId id="439" r:id="rId12"/>
    <p:sldId id="330" r:id="rId13"/>
    <p:sldId id="329" r:id="rId14"/>
    <p:sldId id="299" r:id="rId15"/>
    <p:sldId id="316" r:id="rId16"/>
    <p:sldId id="300" r:id="rId17"/>
    <p:sldId id="317" r:id="rId18"/>
    <p:sldId id="301" r:id="rId19"/>
    <p:sldId id="318" r:id="rId20"/>
    <p:sldId id="302" r:id="rId21"/>
    <p:sldId id="303" r:id="rId22"/>
    <p:sldId id="304" r:id="rId23"/>
    <p:sldId id="305" r:id="rId24"/>
    <p:sldId id="306" r:id="rId25"/>
    <p:sldId id="307" r:id="rId26"/>
    <p:sldId id="332" r:id="rId27"/>
    <p:sldId id="448" r:id="rId28"/>
    <p:sldId id="367" r:id="rId29"/>
    <p:sldId id="452" r:id="rId30"/>
    <p:sldId id="453" r:id="rId31"/>
    <p:sldId id="440" r:id="rId32"/>
    <p:sldId id="374" r:id="rId33"/>
    <p:sldId id="390" r:id="rId34"/>
    <p:sldId id="406" r:id="rId35"/>
    <p:sldId id="407" r:id="rId36"/>
    <p:sldId id="408" r:id="rId37"/>
    <p:sldId id="409" r:id="rId38"/>
    <p:sldId id="410" r:id="rId39"/>
    <p:sldId id="411" r:id="rId40"/>
  </p:sldIdLst>
  <p:sldSz cx="9144000" cy="6858000" type="screen4x3"/>
  <p:notesSz cx="6834188" cy="99790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9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94718" autoAdjust="0"/>
  </p:normalViewPr>
  <p:slideViewPr>
    <p:cSldViewPr>
      <p:cViewPr varScale="1">
        <p:scale>
          <a:sx n="73" d="100"/>
          <a:sy n="73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duardo\Desktop\Cobertura%20con%20posgrado%20(19%20a%2024%20a&#241;os)%202009-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16"/>
            <c:spPr>
              <a:solidFill>
                <a:srgbClr val="FFC000"/>
              </a:solidFill>
            </c:spPr>
          </c:dPt>
          <c:dPt>
            <c:idx val="17"/>
            <c:spPr>
              <a:solidFill>
                <a:schemeClr val="accent1"/>
              </a:solidFill>
            </c:spPr>
          </c:dPt>
          <c:dLbls>
            <c:dLbl>
              <c:idx val="16"/>
              <c:spPr/>
              <c:txPr>
                <a:bodyPr rot="-5400000" vert="horz"/>
                <a:lstStyle/>
                <a:p>
                  <a:pPr>
                    <a:defRPr lang="es-ES" b="1"/>
                  </a:pPr>
                  <a:endParaRPr lang="es-MX"/>
                </a:p>
              </c:txPr>
            </c:dLbl>
            <c:dLbl>
              <c:idx val="17"/>
              <c:spPr/>
              <c:txPr>
                <a:bodyPr rot="-5400000" vert="horz"/>
                <a:lstStyle/>
                <a:p>
                  <a:pPr>
                    <a:defRPr lang="es-ES" b="1"/>
                  </a:pPr>
                  <a:endParaRPr lang="es-MX"/>
                </a:p>
              </c:txPr>
            </c:dLbl>
            <c:txPr>
              <a:bodyPr rot="-5400000" vert="horz"/>
              <a:lstStyle/>
              <a:p>
                <a:pPr>
                  <a:defRPr lang="es-ES"/>
                </a:pPr>
                <a:endParaRPr lang="es-MX"/>
              </a:p>
            </c:txPr>
            <c:showVal val="1"/>
          </c:dLbls>
          <c:cat>
            <c:strRef>
              <c:f>Hoja1!$B$3:$B$35</c:f>
              <c:strCache>
                <c:ptCount val="33"/>
                <c:pt idx="0">
                  <c:v>Distrito Federal</c:v>
                </c:pt>
                <c:pt idx="1">
                  <c:v>Nuevo León</c:v>
                </c:pt>
                <c:pt idx="2">
                  <c:v>Sonora</c:v>
                </c:pt>
                <c:pt idx="3">
                  <c:v>Tamaulipas</c:v>
                </c:pt>
                <c:pt idx="4">
                  <c:v>Coahuila</c:v>
                </c:pt>
                <c:pt idx="5">
                  <c:v>Sinaloa</c:v>
                </c:pt>
                <c:pt idx="6">
                  <c:v>Tabasco</c:v>
                </c:pt>
                <c:pt idx="7">
                  <c:v>Nayarit</c:v>
                </c:pt>
                <c:pt idx="8">
                  <c:v>Baja California Sur</c:v>
                </c:pt>
                <c:pt idx="9">
                  <c:v>Aguascalientes</c:v>
                </c:pt>
                <c:pt idx="10">
                  <c:v>Campeche</c:v>
                </c:pt>
                <c:pt idx="11">
                  <c:v>Colima</c:v>
                </c:pt>
                <c:pt idx="12">
                  <c:v>Chihuahua</c:v>
                </c:pt>
                <c:pt idx="13">
                  <c:v>Yucatán</c:v>
                </c:pt>
                <c:pt idx="14">
                  <c:v>Hidalgo</c:v>
                </c:pt>
                <c:pt idx="15">
                  <c:v>Puebla</c:v>
                </c:pt>
                <c:pt idx="16">
                  <c:v>República Mexicana</c:v>
                </c:pt>
                <c:pt idx="17">
                  <c:v>Jalisco</c:v>
                </c:pt>
                <c:pt idx="18">
                  <c:v>Morelos</c:v>
                </c:pt>
                <c:pt idx="19">
                  <c:v>Baja California</c:v>
                </c:pt>
                <c:pt idx="20">
                  <c:v>Zacatecas</c:v>
                </c:pt>
                <c:pt idx="21">
                  <c:v>Querétaro</c:v>
                </c:pt>
                <c:pt idx="22">
                  <c:v>San Luis Potosí</c:v>
                </c:pt>
                <c:pt idx="23">
                  <c:v>Durango</c:v>
                </c:pt>
                <c:pt idx="24">
                  <c:v>Veracruz</c:v>
                </c:pt>
                <c:pt idx="25">
                  <c:v>Tlaxcala</c:v>
                </c:pt>
                <c:pt idx="26">
                  <c:v>Estado de México</c:v>
                </c:pt>
                <c:pt idx="27">
                  <c:v>Michoacán</c:v>
                </c:pt>
                <c:pt idx="28">
                  <c:v>Guanajuato</c:v>
                </c:pt>
                <c:pt idx="29">
                  <c:v>Oaxaca</c:v>
                </c:pt>
                <c:pt idx="30">
                  <c:v>Guerrero</c:v>
                </c:pt>
                <c:pt idx="31">
                  <c:v>Quintana Roo</c:v>
                </c:pt>
                <c:pt idx="32">
                  <c:v>Chiapas</c:v>
                </c:pt>
              </c:strCache>
            </c:strRef>
          </c:cat>
          <c:val>
            <c:numRef>
              <c:f>Hoja1!$E$3:$E$35</c:f>
              <c:numCache>
                <c:formatCode>0.0</c:formatCode>
                <c:ptCount val="33"/>
                <c:pt idx="0">
                  <c:v>50.13013771704437</c:v>
                </c:pt>
                <c:pt idx="1">
                  <c:v>33.443976476026194</c:v>
                </c:pt>
                <c:pt idx="2">
                  <c:v>32.835502128114413</c:v>
                </c:pt>
                <c:pt idx="3">
                  <c:v>30.118644217233186</c:v>
                </c:pt>
                <c:pt idx="4">
                  <c:v>29.054017533808249</c:v>
                </c:pt>
                <c:pt idx="5">
                  <c:v>29.034161328050573</c:v>
                </c:pt>
                <c:pt idx="6">
                  <c:v>27.125717266561924</c:v>
                </c:pt>
                <c:pt idx="7">
                  <c:v>26.84597939729397</c:v>
                </c:pt>
                <c:pt idx="8">
                  <c:v>26.80410714572654</c:v>
                </c:pt>
                <c:pt idx="9">
                  <c:v>26.711593699693832</c:v>
                </c:pt>
                <c:pt idx="10">
                  <c:v>25.571308697405271</c:v>
                </c:pt>
                <c:pt idx="11">
                  <c:v>25.427645399435786</c:v>
                </c:pt>
                <c:pt idx="12">
                  <c:v>25.18715097078012</c:v>
                </c:pt>
                <c:pt idx="13">
                  <c:v>24.99170396147051</c:v>
                </c:pt>
                <c:pt idx="14">
                  <c:v>24.174771051915339</c:v>
                </c:pt>
                <c:pt idx="15">
                  <c:v>24.097386634452739</c:v>
                </c:pt>
                <c:pt idx="16">
                  <c:v>23.930170805041886</c:v>
                </c:pt>
                <c:pt idx="17">
                  <c:v>23.618668254522309</c:v>
                </c:pt>
                <c:pt idx="18">
                  <c:v>23.43712568178146</c:v>
                </c:pt>
                <c:pt idx="19">
                  <c:v>23.256390674448287</c:v>
                </c:pt>
                <c:pt idx="20">
                  <c:v>23.114764967181731</c:v>
                </c:pt>
                <c:pt idx="21">
                  <c:v>22.04412349744938</c:v>
                </c:pt>
                <c:pt idx="22">
                  <c:v>20.915469799029687</c:v>
                </c:pt>
                <c:pt idx="23">
                  <c:v>20.748773925381489</c:v>
                </c:pt>
                <c:pt idx="24">
                  <c:v>19.026636982746716</c:v>
                </c:pt>
                <c:pt idx="25">
                  <c:v>18.557438765430231</c:v>
                </c:pt>
                <c:pt idx="26">
                  <c:v>17.817543664856231</c:v>
                </c:pt>
                <c:pt idx="27">
                  <c:v>17.728630820587849</c:v>
                </c:pt>
                <c:pt idx="28">
                  <c:v>16.952123083966097</c:v>
                </c:pt>
                <c:pt idx="29">
                  <c:v>15.211856355690669</c:v>
                </c:pt>
                <c:pt idx="30">
                  <c:v>14.427390993077518</c:v>
                </c:pt>
                <c:pt idx="31">
                  <c:v>13.404683173702844</c:v>
                </c:pt>
                <c:pt idx="32">
                  <c:v>12.711968961243667</c:v>
                </c:pt>
              </c:numCache>
            </c:numRef>
          </c:val>
        </c:ser>
        <c:gapWidth val="38"/>
        <c:overlap val="50"/>
        <c:axId val="37266560"/>
        <c:axId val="37268096"/>
      </c:barChart>
      <c:catAx>
        <c:axId val="372665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MX"/>
          </a:p>
        </c:txPr>
        <c:crossAx val="37268096"/>
        <c:crosses val="autoZero"/>
        <c:auto val="1"/>
        <c:lblAlgn val="ctr"/>
        <c:lblOffset val="100"/>
      </c:catAx>
      <c:valAx>
        <c:axId val="37268096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lang="es-ES"/>
            </a:pPr>
            <a:endParaRPr lang="es-MX"/>
          </a:p>
        </c:txPr>
        <c:crossAx val="37266560"/>
        <c:crosses val="autoZero"/>
        <c:crossBetween val="between"/>
      </c:valAx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0.2559</cdr:x>
      <cdr:y>0.10646</cdr:y>
    </cdr:from>
    <cdr:to>
      <cdr:x>0.88495</cdr:x>
      <cdr:y>0.22831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219809" y="669979"/>
          <a:ext cx="5456695" cy="766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2928-05B9-433C-826D-90E8BE1B52E7}" type="datetimeFigureOut">
              <a:rPr lang="es-MX" smtClean="0"/>
              <a:pPr/>
              <a:t>23/07/2010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32B3D-F0C3-4CD6-A0E2-9D2B378572D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7812-8902-4749-9C67-3E16AC7355C3}" type="slidenum">
              <a:rPr lang="es-MX" smtClean="0"/>
              <a:pPr/>
              <a:t>36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7812-8902-4749-9C67-3E16AC7355C3}" type="slidenum">
              <a:rPr lang="es-MX" smtClean="0"/>
              <a:pPr/>
              <a:t>38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7812-8902-4749-9C67-3E16AC7355C3}" type="slidenum">
              <a:rPr lang="es-MX" smtClean="0"/>
              <a:pPr/>
              <a:t>39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23/07/2010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23/07/2010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23/07/2010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23/07/2010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23/07/2010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23/07/2010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69EF-D6AB-47DF-8848-0EA847D85824}" type="datetimeFigureOut">
              <a:rPr lang="es-ES" smtClean="0"/>
              <a:pPr/>
              <a:t>23/07/2010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bro_de_Microsoft_Office_Excel_2007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bro_de_Microsoft_Office_Excel_2007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acion.sep.gob.mx/download/REPORTES_DE_INDICADORES_EDUCATIVOS.xl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91880" y="2996952"/>
            <a:ext cx="5681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Nuevos Centros Universitarios:</a:t>
            </a:r>
          </a:p>
          <a:p>
            <a:r>
              <a:rPr lang="es-MX" sz="3200" dirty="0" smtClean="0">
                <a:solidFill>
                  <a:schemeClr val="bg1"/>
                </a:solidFill>
              </a:rPr>
              <a:t>Incremento de cobertura</a:t>
            </a:r>
          </a:p>
          <a:p>
            <a:r>
              <a:rPr lang="es-MX" sz="3200" dirty="0" smtClean="0">
                <a:solidFill>
                  <a:schemeClr val="bg1"/>
                </a:solidFill>
              </a:rPr>
              <a:t>Diversificación de la oferta</a:t>
            </a:r>
          </a:p>
          <a:p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723296" y="5189130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26 de julio de 2010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ecretaría de Educación Púb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30393"/>
            <a:ext cx="2957255" cy="199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14313" y="3055996"/>
            <a:ext cx="864393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4000" b="1" dirty="0">
                <a:solidFill>
                  <a:srgbClr val="798992"/>
                </a:solidFill>
              </a:rPr>
              <a:t> </a:t>
            </a:r>
          </a:p>
          <a:p>
            <a:pPr algn="ctr"/>
            <a:r>
              <a:rPr lang="es-MX" sz="2800" b="1" dirty="0">
                <a:solidFill>
                  <a:srgbClr val="798992"/>
                </a:solidFill>
                <a:latin typeface="+mj-lt"/>
              </a:rPr>
              <a:t>FONDO PARA LA AMPLIACIÓN DE </a:t>
            </a:r>
            <a:r>
              <a:rPr lang="es-MX" sz="2800" b="1" dirty="0" smtClean="0">
                <a:solidFill>
                  <a:srgbClr val="798992"/>
                </a:solidFill>
                <a:latin typeface="+mj-lt"/>
              </a:rPr>
              <a:t>LA</a:t>
            </a:r>
          </a:p>
          <a:p>
            <a:pPr algn="ctr"/>
            <a:r>
              <a:rPr lang="es-MX" sz="2800" b="1" dirty="0" smtClean="0">
                <a:solidFill>
                  <a:srgbClr val="798992"/>
                </a:solidFill>
                <a:latin typeface="+mj-lt"/>
              </a:rPr>
              <a:t> </a:t>
            </a:r>
            <a:r>
              <a:rPr lang="es-MX" sz="2800" b="1" dirty="0">
                <a:solidFill>
                  <a:srgbClr val="798992"/>
                </a:solidFill>
                <a:latin typeface="+mj-lt"/>
              </a:rPr>
              <a:t>OFERTA EDUCATIVA DE NIVEL SUPERIOR</a:t>
            </a:r>
          </a:p>
          <a:p>
            <a:pPr algn="ctr"/>
            <a:r>
              <a:rPr lang="es-MX" sz="2800" b="1" dirty="0" smtClean="0">
                <a:solidFill>
                  <a:srgbClr val="798992"/>
                </a:solidFill>
                <a:latin typeface="+mj-lt"/>
              </a:rPr>
              <a:t>(</a:t>
            </a:r>
            <a:r>
              <a:rPr lang="es-MX" sz="2800" b="1" dirty="0">
                <a:solidFill>
                  <a:srgbClr val="798992"/>
                </a:solidFill>
                <a:latin typeface="+mj-lt"/>
              </a:rPr>
              <a:t>INCLUYE EQUIPAMIENTO E INFRAESTRUCTURA)</a:t>
            </a:r>
          </a:p>
          <a:p>
            <a:pPr algn="ctr"/>
            <a:endParaRPr lang="es-MX" sz="4000" b="1" dirty="0">
              <a:solidFill>
                <a:srgbClr val="798992"/>
              </a:solidFill>
            </a:endParaRPr>
          </a:p>
          <a:p>
            <a:pPr algn="ctr"/>
            <a:endParaRPr lang="es-MX" sz="4000" b="1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27574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MX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MX" b="1" dirty="0" smtClean="0">
                <a:solidFill>
                  <a:srgbClr val="C00000"/>
                </a:solidFill>
              </a:rPr>
              <a:t>Punto 2.</a:t>
            </a:r>
          </a:p>
          <a:p>
            <a:pPr>
              <a:buNone/>
            </a:pPr>
            <a:endParaRPr lang="es-MX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CONDICIÓN DEMOGRÁFICA Y SOCIOECONÓMICA DE LOS MUNICIPIOS</a:t>
            </a:r>
          </a:p>
          <a:p>
            <a:endParaRPr lang="es-MX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2446" y="548680"/>
            <a:ext cx="63819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052736"/>
            <a:ext cx="7158030" cy="25431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b="1" dirty="0" smtClean="0"/>
              <a:t>Interés de tres municipios para la construcción de un Centro Universitario</a:t>
            </a:r>
          </a:p>
          <a:p>
            <a:pPr lvl="1" algn="just">
              <a:buFontTx/>
              <a:buChar char="-"/>
            </a:pPr>
            <a:r>
              <a:rPr lang="es-MX" b="1" dirty="0" err="1" smtClean="0"/>
              <a:t>Tlajomulco</a:t>
            </a:r>
            <a:r>
              <a:rPr lang="es-MX" b="1" dirty="0" smtClean="0"/>
              <a:t> de Zúñiga</a:t>
            </a:r>
          </a:p>
          <a:p>
            <a:pPr lvl="1" algn="just">
              <a:buFontTx/>
              <a:buChar char="-"/>
            </a:pPr>
            <a:r>
              <a:rPr lang="es-MX" b="1" dirty="0" smtClean="0"/>
              <a:t>Tonalá</a:t>
            </a:r>
          </a:p>
          <a:p>
            <a:pPr lvl="1" algn="just">
              <a:buFontTx/>
              <a:buChar char="-"/>
            </a:pPr>
            <a:r>
              <a:rPr lang="es-MX" b="1" dirty="0" err="1" smtClean="0"/>
              <a:t>Zapotlanejo</a:t>
            </a:r>
            <a:endParaRPr lang="es-MX" b="1" dirty="0"/>
          </a:p>
        </p:txBody>
      </p:sp>
      <p:grpSp>
        <p:nvGrpSpPr>
          <p:cNvPr id="4" name="14 Grupo"/>
          <p:cNvGrpSpPr/>
          <p:nvPr/>
        </p:nvGrpSpPr>
        <p:grpSpPr>
          <a:xfrm>
            <a:off x="4934717" y="2492896"/>
            <a:ext cx="4101779" cy="3911675"/>
            <a:chOff x="1763688" y="1052736"/>
            <a:chExt cx="4932362" cy="4703763"/>
          </a:xfrm>
        </p:grpSpPr>
        <p:pic>
          <p:nvPicPr>
            <p:cNvPr id="5" name="Picture 2" descr="zona metropolitana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8000" contrast="55000"/>
            </a:blip>
            <a:srcRect/>
            <a:stretch>
              <a:fillRect/>
            </a:stretch>
          </p:blipFill>
          <p:spPr bwMode="auto">
            <a:xfrm>
              <a:off x="1763688" y="1052736"/>
              <a:ext cx="4932362" cy="4703763"/>
            </a:xfrm>
            <a:prstGeom prst="rect">
              <a:avLst/>
            </a:prstGeom>
            <a:noFill/>
          </p:spPr>
        </p:pic>
        <p:sp>
          <p:nvSpPr>
            <p:cNvPr id="6" name="5 CuadroTexto"/>
            <p:cNvSpPr txBox="1"/>
            <p:nvPr/>
          </p:nvSpPr>
          <p:spPr>
            <a:xfrm>
              <a:off x="4139952" y="1691516"/>
              <a:ext cx="821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CUCEA</a:t>
              </a:r>
              <a:endParaRPr lang="es-ES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148064" y="1843916"/>
              <a:ext cx="875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CUAAD</a:t>
              </a:r>
              <a:endParaRPr lang="es-ES" b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148064" y="2420888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CUCSH</a:t>
              </a:r>
              <a:endParaRPr lang="es-ES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436096" y="2852936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CUCS</a:t>
              </a:r>
              <a:endParaRPr lang="es-ES" b="1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5148064" y="3356992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CUCEI</a:t>
              </a:r>
              <a:endParaRPr lang="es-ES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051720" y="1772816"/>
              <a:ext cx="846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CUCBA</a:t>
              </a:r>
              <a:endParaRPr lang="es-E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7215238" cy="208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786" y="42860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2400" b="1" dirty="0" smtClean="0">
                <a:solidFill>
                  <a:srgbClr val="798992"/>
                </a:solidFill>
              </a:rPr>
              <a:t>Población por municipio</a:t>
            </a:r>
            <a:endParaRPr lang="es-ES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Breve semblanza del </a:t>
            </a:r>
            <a:r>
              <a:rPr lang="es-MX" sz="2400" b="1" dirty="0" err="1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vocacionamiento</a:t>
            </a:r>
            <a: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</a:br>
            <a: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municipal y principales problemáticas.</a:t>
            </a:r>
            <a:endParaRPr lang="es-MX" sz="2400" b="1" dirty="0">
              <a:solidFill>
                <a:srgbClr val="79899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197361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latin typeface="Arial Narrow" pitchFamily="34" charset="0"/>
              </a:rPr>
              <a:t>Tonalá</a:t>
            </a:r>
          </a:p>
          <a:p>
            <a:endParaRPr lang="es-MX" sz="2800" b="1" dirty="0" smtClean="0">
              <a:latin typeface="Arial Narrow" pitchFamily="34" charset="0"/>
            </a:endParaRPr>
          </a:p>
          <a:p>
            <a:pPr lvl="1" algn="just"/>
            <a:r>
              <a:rPr lang="es-MX" sz="2000" dirty="0" smtClean="0">
                <a:latin typeface="Arial Narrow" pitchFamily="34" charset="0"/>
              </a:rPr>
              <a:t>Tonalá es un municipio de la Región Centro del Estado de Jalisco; </a:t>
            </a:r>
            <a:r>
              <a:rPr lang="es-MX" sz="2000" b="1" dirty="0" smtClean="0">
                <a:latin typeface="Arial Narrow" pitchFamily="34" charset="0"/>
              </a:rPr>
              <a:t>su principal vocación es el turismo</a:t>
            </a:r>
            <a:r>
              <a:rPr lang="es-MX" sz="2000" dirty="0" smtClean="0">
                <a:latin typeface="Arial Narrow" pitchFamily="34" charset="0"/>
              </a:rPr>
              <a:t>, así como la principal  fuente de recursos. Cuna de artesanos y de arte popular. Cuenta con hidroeléctricas en </a:t>
            </a:r>
            <a:r>
              <a:rPr lang="es-MX" sz="2000" dirty="0">
                <a:latin typeface="Arial Narrow" pitchFamily="34" charset="0"/>
              </a:rPr>
              <a:t>las localidades de Puente Grande, </a:t>
            </a:r>
            <a:r>
              <a:rPr lang="es-MX" sz="2000" dirty="0" err="1">
                <a:latin typeface="Arial Narrow" pitchFamily="34" charset="0"/>
              </a:rPr>
              <a:t>Colimilla</a:t>
            </a:r>
            <a:r>
              <a:rPr lang="es-MX" sz="2000" dirty="0">
                <a:latin typeface="Arial Narrow" pitchFamily="34" charset="0"/>
              </a:rPr>
              <a:t> y M. </a:t>
            </a:r>
            <a:r>
              <a:rPr lang="es-MX" sz="2000" dirty="0" smtClean="0">
                <a:latin typeface="Arial Narrow" pitchFamily="34" charset="0"/>
              </a:rPr>
              <a:t>Rojas, sitios arqueológicos que pueden ser potencialmente detonadores regionales </a:t>
            </a:r>
            <a:r>
              <a:rPr lang="es-MX" sz="2000" dirty="0">
                <a:latin typeface="Arial Narrow" pitchFamily="34" charset="0"/>
              </a:rPr>
              <a:t>de empleo, turismo y movimiento </a:t>
            </a:r>
            <a:r>
              <a:rPr lang="es-MX" sz="2000" dirty="0" smtClean="0">
                <a:latin typeface="Arial Narrow" pitchFamily="34" charset="0"/>
              </a:rPr>
              <a:t>económico. </a:t>
            </a:r>
          </a:p>
          <a:p>
            <a:pPr lvl="1" algn="just"/>
            <a:r>
              <a:rPr lang="es-MX" sz="2000" b="1" dirty="0" smtClean="0">
                <a:latin typeface="Arial Narrow" pitchFamily="34" charset="0"/>
              </a:rPr>
              <a:t>Su actividad preponderante es el comercio </a:t>
            </a:r>
            <a:r>
              <a:rPr lang="es-MX" sz="2000" dirty="0" smtClean="0">
                <a:latin typeface="Arial Narrow" pitchFamily="34" charset="0"/>
              </a:rPr>
              <a:t>y aporta el 49.07% del valor agregado del municipio, seguido por un 26.02%  en diversas ramas de la industria manufacturera y un 8.50% de transportes, correos y almacenamiento. 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42910" y="6215082"/>
            <a:ext cx="8001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Arial Narrow" pitchFamily="34" charset="0"/>
              </a:rPr>
              <a:t>Fuente:  COPLADI a partir del Plan Estatal de Desarrollo 2030 y cédulas municipales del SEIJAL.</a:t>
            </a:r>
            <a:endParaRPr lang="es-MX" sz="11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316496" cy="30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786" y="42860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2400" b="1" dirty="0" smtClean="0">
                <a:solidFill>
                  <a:srgbClr val="798992"/>
                </a:solidFill>
              </a:rPr>
              <a:t>Población en Tonalá</a:t>
            </a:r>
            <a:endParaRPr lang="es-ES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Breve semblanza del </a:t>
            </a:r>
            <a:r>
              <a:rPr lang="es-MX" sz="2400" b="1" dirty="0" err="1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vocacionamiento</a:t>
            </a:r>
            <a: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 municipal y principales problemáticas.</a:t>
            </a:r>
            <a:endParaRPr lang="es-MX" sz="2400" b="1" dirty="0">
              <a:solidFill>
                <a:srgbClr val="79899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60531"/>
            <a:ext cx="8229600" cy="448311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b="1" dirty="0" err="1" smtClean="0">
                <a:latin typeface="Arial Narrow" pitchFamily="34" charset="0"/>
              </a:rPr>
              <a:t>Tlajomulco</a:t>
            </a:r>
            <a:r>
              <a:rPr lang="es-MX" b="1" dirty="0" smtClean="0">
                <a:latin typeface="Arial Narrow" pitchFamily="34" charset="0"/>
              </a:rPr>
              <a:t> de Zúñiga</a:t>
            </a:r>
          </a:p>
          <a:p>
            <a:pPr algn="just"/>
            <a:endParaRPr lang="es-MX" b="1" dirty="0" smtClean="0">
              <a:latin typeface="Arial Narrow" pitchFamily="34" charset="0"/>
            </a:endParaRPr>
          </a:p>
          <a:p>
            <a:pPr lvl="1" algn="just"/>
            <a:r>
              <a:rPr lang="es-MX" dirty="0" err="1" smtClean="0">
                <a:latin typeface="Arial Narrow" pitchFamily="34" charset="0"/>
              </a:rPr>
              <a:t>Tlajomulco</a:t>
            </a:r>
            <a:r>
              <a:rPr lang="es-MX" dirty="0" smtClean="0">
                <a:latin typeface="Arial Narrow" pitchFamily="34" charset="0"/>
              </a:rPr>
              <a:t> de Zúñiga es un municipio de la Región Centro del Estado de Jalisco, México. </a:t>
            </a:r>
            <a:r>
              <a:rPr lang="es-MX" b="1" dirty="0" smtClean="0">
                <a:latin typeface="Arial Narrow" pitchFamily="34" charset="0"/>
              </a:rPr>
              <a:t>Es uno de los cinco municipios </a:t>
            </a:r>
            <a:r>
              <a:rPr lang="es-MX" b="1" dirty="0">
                <a:latin typeface="Arial Narrow" pitchFamily="34" charset="0"/>
              </a:rPr>
              <a:t>que registran el </a:t>
            </a:r>
            <a:r>
              <a:rPr lang="es-MX" b="1" dirty="0" smtClean="0">
                <a:latin typeface="Arial Narrow" pitchFamily="34" charset="0"/>
              </a:rPr>
              <a:t>mayor grado </a:t>
            </a:r>
            <a:r>
              <a:rPr lang="es-MX" b="1" dirty="0">
                <a:latin typeface="Arial Narrow" pitchFamily="34" charset="0"/>
              </a:rPr>
              <a:t>promedio de escolaridad en </a:t>
            </a:r>
            <a:r>
              <a:rPr lang="es-MX" b="1" dirty="0" smtClean="0">
                <a:latin typeface="Arial Narrow" pitchFamily="34" charset="0"/>
              </a:rPr>
              <a:t>Jalisco</a:t>
            </a:r>
            <a:r>
              <a:rPr lang="es-MX" dirty="0" smtClean="0">
                <a:latin typeface="Arial Narrow" pitchFamily="34" charset="0"/>
              </a:rPr>
              <a:t>. </a:t>
            </a:r>
          </a:p>
          <a:p>
            <a:pPr lvl="1" algn="just"/>
            <a:r>
              <a:rPr lang="es-MX" dirty="0" smtClean="0">
                <a:latin typeface="Arial Narrow" pitchFamily="34" charset="0"/>
              </a:rPr>
              <a:t>Su actividad preponderante está en las diversas ramas de la </a:t>
            </a:r>
            <a:r>
              <a:rPr lang="es-MX" b="1" dirty="0" smtClean="0">
                <a:latin typeface="Arial Narrow" pitchFamily="34" charset="0"/>
              </a:rPr>
              <a:t>industria manufacturera </a:t>
            </a:r>
            <a:r>
              <a:rPr lang="es-MX" dirty="0" smtClean="0">
                <a:latin typeface="Arial Narrow" pitchFamily="34" charset="0"/>
              </a:rPr>
              <a:t>que aporta el 63.54% del valor agregado del municipio, seguido por un 15.65%  del comercio, y un 8.30% de transportes, correos y almacenamiento. Hay grandes emisiones de contaminantes, la </a:t>
            </a:r>
            <a:r>
              <a:rPr lang="es-MX" dirty="0">
                <a:latin typeface="Arial Narrow" pitchFamily="34" charset="0"/>
              </a:rPr>
              <a:t>principal emisión de partículas </a:t>
            </a:r>
            <a:r>
              <a:rPr lang="es-MX" dirty="0" smtClean="0">
                <a:latin typeface="Arial Narrow" pitchFamily="34" charset="0"/>
              </a:rPr>
              <a:t>menores a </a:t>
            </a:r>
            <a:r>
              <a:rPr lang="es-MX" dirty="0">
                <a:latin typeface="Arial Narrow" pitchFamily="34" charset="0"/>
              </a:rPr>
              <a:t>10 micras (</a:t>
            </a:r>
            <a:r>
              <a:rPr lang="es-MX" dirty="0" smtClean="0">
                <a:latin typeface="Arial Narrow" pitchFamily="34" charset="0"/>
              </a:rPr>
              <a:t>PM</a:t>
            </a:r>
            <a:r>
              <a:rPr lang="es-MX" sz="400" dirty="0" smtClean="0">
                <a:latin typeface="Arial Narrow" pitchFamily="34" charset="0"/>
              </a:rPr>
              <a:t>1</a:t>
            </a:r>
            <a:r>
              <a:rPr lang="es-MX" dirty="0" smtClean="0">
                <a:latin typeface="Arial Narrow" pitchFamily="34" charset="0"/>
              </a:rPr>
              <a:t>) , que equivale aproximadamente al 40</a:t>
            </a:r>
            <a:r>
              <a:rPr lang="es-MX" dirty="0">
                <a:latin typeface="Arial Narrow" pitchFamily="34" charset="0"/>
              </a:rPr>
              <a:t>% de este </a:t>
            </a:r>
            <a:r>
              <a:rPr lang="es-MX" dirty="0" smtClean="0">
                <a:latin typeface="Arial Narrow" pitchFamily="34" charset="0"/>
              </a:rPr>
              <a:t>contaminante</a:t>
            </a:r>
            <a:r>
              <a:rPr lang="es-MX" dirty="0">
                <a:latin typeface="Arial Narrow" pitchFamily="34" charset="0"/>
              </a:rPr>
              <a:t> </a:t>
            </a:r>
            <a:r>
              <a:rPr lang="es-MX" dirty="0" smtClean="0">
                <a:latin typeface="Arial Narrow" pitchFamily="34" charset="0"/>
              </a:rPr>
              <a:t>en el Estado. </a:t>
            </a:r>
          </a:p>
          <a:p>
            <a:pPr lvl="1" algn="just"/>
            <a:r>
              <a:rPr lang="es-MX" dirty="0" smtClean="0">
                <a:latin typeface="Arial Narrow" pitchFamily="34" charset="0"/>
              </a:rPr>
              <a:t>El valor agregado de </a:t>
            </a:r>
            <a:r>
              <a:rPr lang="es-MX" dirty="0" err="1" smtClean="0">
                <a:latin typeface="Arial Narrow" pitchFamily="34" charset="0"/>
              </a:rPr>
              <a:t>Tlajomulco</a:t>
            </a:r>
            <a:r>
              <a:rPr lang="es-MX" dirty="0" smtClean="0">
                <a:latin typeface="Arial Narrow" pitchFamily="34" charset="0"/>
              </a:rPr>
              <a:t> es 2.58 veces el de Tonalá y más de 12 veces el de </a:t>
            </a:r>
            <a:r>
              <a:rPr lang="es-MX" dirty="0" err="1" smtClean="0">
                <a:latin typeface="Arial Narrow" pitchFamily="34" charset="0"/>
              </a:rPr>
              <a:t>Zapotlanejo</a:t>
            </a:r>
            <a:r>
              <a:rPr lang="es-MX" dirty="0" smtClean="0">
                <a:latin typeface="Arial Narrow" pitchFamily="34" charset="0"/>
              </a:rPr>
              <a:t>.  Es un municipio con gran potencial económico. </a:t>
            </a:r>
            <a:endParaRPr lang="es-MX" dirty="0"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2910" y="6215082"/>
            <a:ext cx="8001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Arial Narrow" pitchFamily="34" charset="0"/>
              </a:rPr>
              <a:t>Fuente:  COPLADI a partir del Plan Estatal de Desarrollo 2030 y cédulas municipales del SEIJAL.</a:t>
            </a:r>
            <a:endParaRPr lang="es-MX" sz="11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857232"/>
            <a:ext cx="4000528" cy="559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786" y="42860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2400" b="1" dirty="0" smtClean="0">
                <a:solidFill>
                  <a:srgbClr val="798992"/>
                </a:solidFill>
              </a:rPr>
              <a:t>Población en </a:t>
            </a:r>
            <a:r>
              <a:rPr lang="es-MX" sz="2400" b="1" dirty="0" err="1" smtClean="0">
                <a:solidFill>
                  <a:srgbClr val="798992"/>
                </a:solidFill>
              </a:rPr>
              <a:t>Tlajomulco</a:t>
            </a:r>
            <a:r>
              <a:rPr lang="es-MX" sz="2400" b="1" dirty="0" smtClean="0">
                <a:solidFill>
                  <a:srgbClr val="798992"/>
                </a:solidFill>
              </a:rPr>
              <a:t> de Zúñiga</a:t>
            </a:r>
            <a:endParaRPr lang="es-ES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Breve semblanza del </a:t>
            </a:r>
            <a:r>
              <a:rPr lang="es-MX" sz="2400" b="1" dirty="0" err="1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vocacionamiento</a:t>
            </a:r>
            <a: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 municipal y principales problemáticas.</a:t>
            </a:r>
            <a:endParaRPr lang="es-MX" sz="2400" b="1" dirty="0">
              <a:solidFill>
                <a:srgbClr val="79899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b="1" dirty="0" err="1" smtClean="0">
                <a:latin typeface="Arial Narrow" pitchFamily="34" charset="0"/>
              </a:rPr>
              <a:t>Zapotlanejo</a:t>
            </a:r>
            <a:endParaRPr lang="es-MX" b="1" dirty="0" smtClean="0">
              <a:latin typeface="Arial Narrow" pitchFamily="34" charset="0"/>
            </a:endParaRPr>
          </a:p>
          <a:p>
            <a:pPr algn="just"/>
            <a:endParaRPr lang="es-MX" b="1" dirty="0">
              <a:latin typeface="Arial Narrow" pitchFamily="34" charset="0"/>
            </a:endParaRPr>
          </a:p>
          <a:p>
            <a:pPr lvl="1" algn="just"/>
            <a:r>
              <a:rPr lang="es-MX" dirty="0" smtClean="0">
                <a:latin typeface="Arial Narrow" pitchFamily="34" charset="0"/>
              </a:rPr>
              <a:t>Alberga uno </a:t>
            </a:r>
            <a:r>
              <a:rPr lang="es-MX" dirty="0">
                <a:latin typeface="Arial Narrow" pitchFamily="34" charset="0"/>
              </a:rPr>
              <a:t>de los </a:t>
            </a:r>
            <a:r>
              <a:rPr lang="es-MX" b="1" dirty="0">
                <a:latin typeface="Arial Narrow" pitchFamily="34" charset="0"/>
              </a:rPr>
              <a:t>centros de fabricación y comercialización de </a:t>
            </a:r>
            <a:r>
              <a:rPr lang="es-MX" b="1" dirty="0" smtClean="0">
                <a:latin typeface="Arial Narrow" pitchFamily="34" charset="0"/>
              </a:rPr>
              <a:t>ropa más </a:t>
            </a:r>
            <a:r>
              <a:rPr lang="es-MX" b="1" dirty="0">
                <a:latin typeface="Arial Narrow" pitchFamily="34" charset="0"/>
              </a:rPr>
              <a:t>destacados a nivel </a:t>
            </a:r>
            <a:r>
              <a:rPr lang="es-MX" b="1" dirty="0" smtClean="0">
                <a:latin typeface="Arial Narrow" pitchFamily="34" charset="0"/>
              </a:rPr>
              <a:t>nacional. </a:t>
            </a:r>
            <a:r>
              <a:rPr lang="es-MX" dirty="0" smtClean="0">
                <a:latin typeface="Arial Narrow" pitchFamily="34" charset="0"/>
              </a:rPr>
              <a:t>Se promueve un parque industrial en el municipio a través del Gobierno </a:t>
            </a:r>
            <a:r>
              <a:rPr lang="es-MX" dirty="0">
                <a:latin typeface="Arial Narrow" pitchFamily="34" charset="0"/>
              </a:rPr>
              <a:t>del </a:t>
            </a:r>
            <a:r>
              <a:rPr lang="es-MX" dirty="0" smtClean="0">
                <a:latin typeface="Arial Narrow" pitchFamily="34" charset="0"/>
              </a:rPr>
              <a:t>Estado. Los </a:t>
            </a:r>
            <a:r>
              <a:rPr lang="es-MX" dirty="0">
                <a:latin typeface="Arial Narrow" pitchFamily="34" charset="0"/>
              </a:rPr>
              <a:t>proyectos regionales y urbanos del municipio pretenden impulsar actividades industriales y de servicios regionales vinculados a los macro libramientos ferroviario y carretero previstos en el Plan de la Región Metropolitana. </a:t>
            </a:r>
            <a:endParaRPr lang="es-MX" dirty="0" smtClean="0">
              <a:latin typeface="Arial Narrow" pitchFamily="34" charset="0"/>
            </a:endParaRPr>
          </a:p>
          <a:p>
            <a:pPr lvl="1" algn="just"/>
            <a:r>
              <a:rPr lang="es-MX" dirty="0" smtClean="0">
                <a:latin typeface="Arial Narrow" pitchFamily="34" charset="0"/>
              </a:rPr>
              <a:t>Su actividad preponderante es </a:t>
            </a:r>
            <a:r>
              <a:rPr lang="es-MX" b="1" dirty="0" smtClean="0">
                <a:latin typeface="Arial Narrow" pitchFamily="34" charset="0"/>
              </a:rPr>
              <a:t>el comercio </a:t>
            </a:r>
            <a:r>
              <a:rPr lang="es-MX" dirty="0" smtClean="0">
                <a:latin typeface="Arial Narrow" pitchFamily="34" charset="0"/>
              </a:rPr>
              <a:t>y aporta el 49.13% del valor agregado del municipio, seguido por un 31.82%  en diversas ramas de la industria manufacturera y un 5.27% en servicios de hospedaje y preparación de alimentos y bebidas.   </a:t>
            </a:r>
            <a:endParaRPr lang="es-MX" dirty="0">
              <a:latin typeface="Arial Narrow" pitchFamily="34" charset="0"/>
            </a:endParaRPr>
          </a:p>
          <a:p>
            <a:pPr lvl="1">
              <a:buNone/>
            </a:pPr>
            <a:endParaRPr lang="es-MX" dirty="0"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2910" y="6143644"/>
            <a:ext cx="8001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Arial Narrow" pitchFamily="34" charset="0"/>
              </a:rPr>
              <a:t>Fuente:  COPLADI a partir del Plan Estatal de Desarrollo 2030 y cédulas municipales del SEIJAL.</a:t>
            </a:r>
            <a:endParaRPr lang="es-MX" sz="11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029836"/>
            <a:ext cx="7158030" cy="2543180"/>
          </a:xfrm>
        </p:spPr>
        <p:txBody>
          <a:bodyPr>
            <a:noAutofit/>
          </a:bodyPr>
          <a:lstStyle/>
          <a:p>
            <a:pPr indent="14288" algn="just">
              <a:buNone/>
            </a:pPr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CONTENIDO:</a:t>
            </a:r>
          </a:p>
          <a:p>
            <a:pPr indent="14288" algn="just">
              <a:buNone/>
            </a:pPr>
            <a:endParaRPr lang="es-MX" sz="2600" b="1" dirty="0" smtClean="0"/>
          </a:p>
          <a:p>
            <a:pPr indent="14288" algn="just">
              <a:buAutoNum type="arabicPeriod"/>
            </a:pPr>
            <a:r>
              <a:rPr lang="es-MX" sz="2600" b="1" dirty="0" smtClean="0"/>
              <a:t>Necesidad de Incremento de la Matrícula 	</a:t>
            </a:r>
          </a:p>
          <a:p>
            <a:pPr indent="14288" algn="just">
              <a:buNone/>
            </a:pPr>
            <a:r>
              <a:rPr lang="es-MX" sz="2000" b="1" dirty="0" smtClean="0"/>
              <a:t>	a) PDI 2030</a:t>
            </a:r>
          </a:p>
          <a:p>
            <a:pPr indent="14288" algn="just">
              <a:buNone/>
            </a:pPr>
            <a:r>
              <a:rPr lang="es-MX" sz="2000" b="1" dirty="0" smtClean="0"/>
              <a:t>	b) Fondo para la Ampliación de la Oferta Educativa de 	nivel superior 2010 (nuevos Centros)</a:t>
            </a:r>
          </a:p>
          <a:p>
            <a:pPr indent="14288" algn="just">
              <a:buNone/>
            </a:pPr>
            <a:r>
              <a:rPr lang="es-MX" sz="2600" b="1" dirty="0" smtClean="0"/>
              <a:t>2. Condición demográfica y socioeconómica de los municipios</a:t>
            </a:r>
          </a:p>
          <a:p>
            <a:pPr indent="14288" algn="just">
              <a:buNone/>
            </a:pPr>
            <a:r>
              <a:rPr lang="es-MX" sz="2600" b="1" dirty="0" smtClean="0"/>
              <a:t>3. Demanda educativa</a:t>
            </a:r>
          </a:p>
          <a:p>
            <a:pPr indent="14288" algn="just">
              <a:buNone/>
            </a:pPr>
            <a:r>
              <a:rPr lang="es-MX" sz="2600" b="1" dirty="0" smtClean="0"/>
              <a:t>4. Propuesta de oferta académica</a:t>
            </a:r>
          </a:p>
          <a:p>
            <a:pPr indent="14288" algn="just">
              <a:buAutoNum type="arabicPeriod"/>
            </a:pPr>
            <a:endParaRPr lang="es-MX" sz="2600" b="1" dirty="0" smtClean="0"/>
          </a:p>
          <a:p>
            <a:pPr algn="just">
              <a:buNone/>
            </a:pPr>
            <a:endParaRPr lang="es-MX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89205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786" y="42860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2400" b="1" dirty="0" smtClean="0">
                <a:solidFill>
                  <a:srgbClr val="798992"/>
                </a:solidFill>
              </a:rPr>
              <a:t>Población en </a:t>
            </a:r>
            <a:r>
              <a:rPr lang="es-MX" sz="2400" b="1" dirty="0" err="1" smtClean="0">
                <a:solidFill>
                  <a:srgbClr val="798992"/>
                </a:solidFill>
              </a:rPr>
              <a:t>Zapotlanejo</a:t>
            </a:r>
            <a:endParaRPr lang="es-ES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62005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786" y="428604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2400" b="1" dirty="0" smtClean="0">
                <a:solidFill>
                  <a:srgbClr val="798992"/>
                </a:solidFill>
              </a:rPr>
              <a:t>Población total por grupo quinquenal de edad, municipios de Tonalá, </a:t>
            </a:r>
            <a:r>
              <a:rPr lang="es-MX" sz="2400" b="1" dirty="0" err="1" smtClean="0">
                <a:solidFill>
                  <a:srgbClr val="798992"/>
                </a:solidFill>
              </a:rPr>
              <a:t>Tlajomulco</a:t>
            </a:r>
            <a:r>
              <a:rPr lang="es-MX" sz="2400" b="1" dirty="0" smtClean="0">
                <a:solidFill>
                  <a:srgbClr val="798992"/>
                </a:solidFill>
              </a:rPr>
              <a:t> de Zúñiga y </a:t>
            </a:r>
            <a:r>
              <a:rPr lang="es-MX" sz="2400" b="1" dirty="0" err="1" smtClean="0">
                <a:solidFill>
                  <a:srgbClr val="798992"/>
                </a:solidFill>
              </a:rPr>
              <a:t>Zapotlanejo</a:t>
            </a:r>
            <a:endParaRPr lang="es-MX" sz="2400" b="1" dirty="0" smtClean="0">
              <a:solidFill>
                <a:srgbClr val="798992"/>
              </a:solidFill>
            </a:endParaRPr>
          </a:p>
          <a:p>
            <a:pPr lvl="0" algn="r"/>
            <a:r>
              <a:rPr lang="es-MX" b="1" dirty="0" smtClean="0">
                <a:solidFill>
                  <a:srgbClr val="798992"/>
                </a:solidFill>
              </a:rPr>
              <a:t>(2005 y estimado 2009)</a:t>
            </a:r>
            <a:endParaRPr lang="es-ES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762" y="2143116"/>
            <a:ext cx="72224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786" y="42860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2400" b="1" dirty="0" smtClean="0">
                <a:solidFill>
                  <a:srgbClr val="798992"/>
                </a:solidFill>
              </a:rPr>
              <a:t>Matrícula por nivel educativo </a:t>
            </a:r>
          </a:p>
          <a:p>
            <a:pPr lvl="0" algn="r"/>
            <a:r>
              <a:rPr lang="es-MX" sz="2400" b="1" dirty="0" smtClean="0">
                <a:solidFill>
                  <a:srgbClr val="798992"/>
                </a:solidFill>
              </a:rPr>
              <a:t>por municipio, 2009-2010</a:t>
            </a:r>
            <a:endParaRPr lang="es-ES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14414" y="1643050"/>
          <a:ext cx="7143800" cy="3143274"/>
        </p:xfrm>
        <a:graphic>
          <a:graphicData uri="http://schemas.openxmlformats.org/drawingml/2006/table">
            <a:tbl>
              <a:tblPr/>
              <a:tblGrid>
                <a:gridCol w="1619341"/>
                <a:gridCol w="3368230"/>
                <a:gridCol w="2156229"/>
              </a:tblGrid>
              <a:tr h="12965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COMPORTAMIENTO LONGITUDINAL POR MUNICIPIO DE LOS CICLOS 2008-2009 DE</a:t>
                      </a:r>
                      <a:r>
                        <a:rPr lang="es-MX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ABSORCIÓN EN EDUCACIÓN SUPERIOR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1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3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Tlajomulco</a:t>
                      </a:r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Zúñiga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94.33</a:t>
                      </a:r>
                    </a:p>
                  </a:txBody>
                  <a:tcPr marL="9525" marR="25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Tonalá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3.02</a:t>
                      </a:r>
                    </a:p>
                  </a:txBody>
                  <a:tcPr marL="9525" marR="25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Zapotlanejo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19.06</a:t>
                      </a:r>
                    </a:p>
                  </a:txBody>
                  <a:tcPr marL="9525" marR="25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14414" y="5000636"/>
            <a:ext cx="4558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FUENTE:  Dirección de Estadística de la Secretaría de Educación Jalisco</a:t>
            </a:r>
            <a:endParaRPr lang="es-MX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85786" y="42860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2400" b="1" dirty="0" smtClean="0">
                <a:solidFill>
                  <a:srgbClr val="798992"/>
                </a:solidFill>
              </a:rPr>
              <a:t>Comportamiento longitudinal por municipio de los ciclos 2008-2009 de absorción en educación superior</a:t>
            </a:r>
            <a:endParaRPr lang="es-ES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1538" y="1643050"/>
          <a:ext cx="7643867" cy="3500463"/>
        </p:xfrm>
        <a:graphic>
          <a:graphicData uri="http://schemas.openxmlformats.org/drawingml/2006/table">
            <a:tbl>
              <a:tblPr/>
              <a:tblGrid>
                <a:gridCol w="1643074"/>
                <a:gridCol w="3714776"/>
                <a:gridCol w="2286017"/>
              </a:tblGrid>
              <a:tr h="19153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COMPORTAMIENTO LONGITUDINAL POR MUNICIPIO DE LOS CICLOS 2008-09 DE</a:t>
                      </a:r>
                      <a:r>
                        <a:rPr lang="es-MX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COBERTURA EN EDUCACIÓN SUPERIOR (SIN POSGRADO) 19-23 AÑOS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54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942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Tlajomulco</a:t>
                      </a:r>
                      <a:r>
                        <a:rPr lang="es-MX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Zúñiga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5.48</a:t>
                      </a:r>
                    </a:p>
                  </a:txBody>
                  <a:tcPr marL="9525" marR="32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Tonalá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9525" marR="32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Zapotlanejo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4.75</a:t>
                      </a:r>
                    </a:p>
                  </a:txBody>
                  <a:tcPr marL="9525" marR="32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00100" y="5453406"/>
            <a:ext cx="4558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FUENTE:  Dirección de Estadística de la Secretaría de Educación Jalisco</a:t>
            </a:r>
            <a:endParaRPr lang="es-MX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85786" y="42860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2400" b="1" dirty="0" smtClean="0">
                <a:solidFill>
                  <a:srgbClr val="798992"/>
                </a:solidFill>
              </a:rPr>
              <a:t>Comportamiento longitudinal por municipio de los ciclos 2008-2009 de cobertura en educación superior (sin posgrado) 19-23 años</a:t>
            </a:r>
            <a:endParaRPr lang="es-ES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76771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786" y="42860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2400" b="1" dirty="0" smtClean="0">
                <a:solidFill>
                  <a:srgbClr val="798992"/>
                </a:solidFill>
              </a:rPr>
              <a:t>Oferta educativa de nivel superior, 2009-2010</a:t>
            </a:r>
            <a:endParaRPr lang="es-ES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3714752"/>
            <a:ext cx="7158030" cy="25431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3600" b="1" dirty="0" smtClean="0">
                <a:solidFill>
                  <a:srgbClr val="C00000"/>
                </a:solidFill>
              </a:rPr>
              <a:t>Punto 3.</a:t>
            </a:r>
          </a:p>
          <a:p>
            <a:pPr algn="just">
              <a:buNone/>
            </a:pPr>
            <a:r>
              <a:rPr lang="es-MX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EDUCATIVA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85786" y="661990"/>
            <a:ext cx="7824814" cy="4095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es-ES" sz="2400" b="1" i="0" u="none" strike="noStrike" kern="1200" spc="0" noProof="0" dirty="0" smtClean="0">
                <a:ln>
                  <a:noFill/>
                </a:ln>
                <a:solidFill>
                  <a:srgbClr val="798992"/>
                </a:solidFill>
                <a:effectLst/>
                <a:uLnTx/>
                <a:uFillTx/>
                <a:ea typeface="+mj-ea"/>
                <a:cs typeface="+mj-cs"/>
              </a:rPr>
              <a:t>Análisis de Demanda por Municipio </a:t>
            </a:r>
          </a:p>
          <a:p>
            <a:pPr lvl="0" algn="r">
              <a:spcBef>
                <a:spcPct val="0"/>
              </a:spcBef>
            </a:pPr>
            <a:r>
              <a:rPr kumimoji="0" lang="es-ES" sz="2400" b="1" i="0" u="none" strike="noStrike" kern="1200" spc="0" noProof="0" dirty="0" smtClean="0">
                <a:ln>
                  <a:noFill/>
                </a:ln>
                <a:solidFill>
                  <a:srgbClr val="798992"/>
                </a:solidFill>
                <a:effectLst/>
                <a:uLnTx/>
                <a:uFillTx/>
                <a:ea typeface="+mj-ea"/>
                <a:cs typeface="+mj-cs"/>
              </a:rPr>
              <a:t>(muestra 2005 hasta 2010A )</a:t>
            </a:r>
            <a:endParaRPr kumimoji="0" lang="es-ES" sz="2400" b="1" i="0" u="none" strike="noStrike" kern="1200" spc="0" noProof="0" dirty="0">
              <a:ln>
                <a:noFill/>
              </a:ln>
              <a:solidFill>
                <a:srgbClr val="79899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1691680" y="1414809"/>
          <a:ext cx="5473700" cy="4462463"/>
        </p:xfrm>
        <a:graphic>
          <a:graphicData uri="http://schemas.openxmlformats.org/presentationml/2006/ole">
            <p:oleObj spid="_x0000_s164866" name="Hoja de cálculo" r:id="rId3" imgW="5534155" imgH="455297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899592" y="980728"/>
          <a:ext cx="7793037" cy="5395913"/>
        </p:xfrm>
        <a:graphic>
          <a:graphicData uri="http://schemas.openxmlformats.org/presentationml/2006/ole">
            <p:oleObj spid="_x0000_s163842" name="Hoja de cálculo" r:id="rId3" imgW="7200900" imgH="4981480" progId="Excel.Sheet.12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76400" y="381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solidFill>
                  <a:srgbClr val="798992"/>
                </a:solidFill>
              </a:rPr>
              <a:t>Análisis de la demanda Carrera por Municipio</a:t>
            </a:r>
          </a:p>
          <a:p>
            <a:endParaRPr lang="es-ES" sz="2400" b="1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Los 7 PE con la mayor cantidad de no admitidos</a:t>
            </a:r>
            <a:b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</a:br>
            <a: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 (ciclo 2005-B al 2010 A)</a:t>
            </a:r>
            <a:endParaRPr lang="es-MX" sz="2400" b="1" dirty="0">
              <a:solidFill>
                <a:srgbClr val="79899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85787" y="1500174"/>
          <a:ext cx="7858179" cy="3337560"/>
        </p:xfrm>
        <a:graphic>
          <a:graphicData uri="http://schemas.openxmlformats.org/drawingml/2006/table">
            <a:tbl>
              <a:tblPr/>
              <a:tblGrid>
                <a:gridCol w="2628279"/>
                <a:gridCol w="871650"/>
                <a:gridCol w="871650"/>
                <a:gridCol w="871650"/>
                <a:gridCol w="871650"/>
                <a:gridCol w="871650"/>
                <a:gridCol w="871650"/>
              </a:tblGrid>
              <a:tr h="952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Posición por el número de no admitidos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 No Admitidos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Posición por el % de no admitidos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MEDICO CIRUJANO Y PARTERO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27,864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4,229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32,093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ABOGADO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12,773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9,076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21,849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LICENCIATURA EN PSICOLOGIA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10,695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4,683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15,378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LICENCIATURA EN ENFERMERIA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7,895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3,195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11,090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LICENCIATURA EN NUTRICION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7,837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2,227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10,064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77.87%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LICENCIATURA EN ADMINISTRACION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7,577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6,422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13,999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LICENCIATURA EN ARQUITECTURA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6,699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1,973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8,672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77.25%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85786" y="5214950"/>
            <a:ext cx="4572000" cy="2256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800" dirty="0" smtClean="0">
                <a:ea typeface="Cambria"/>
                <a:cs typeface="Times New Roman"/>
              </a:rPr>
              <a:t>Fuente: Coordinación de Control Escolar</a:t>
            </a:r>
            <a:endParaRPr lang="es-MX" sz="800" dirty="0">
              <a:ea typeface="Cambri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3500438"/>
            <a:ext cx="7158030" cy="2543180"/>
          </a:xfrm>
        </p:spPr>
        <p:txBody>
          <a:bodyPr>
            <a:noAutofit/>
          </a:bodyPr>
          <a:lstStyle/>
          <a:p>
            <a:pPr indent="14288" algn="just">
              <a:buNone/>
            </a:pPr>
            <a:r>
              <a:rPr lang="es-MX" b="1" dirty="0" smtClean="0">
                <a:solidFill>
                  <a:srgbClr val="C00000"/>
                </a:solidFill>
              </a:rPr>
              <a:t>Punto 1.</a:t>
            </a:r>
          </a:p>
          <a:p>
            <a:pPr indent="14288" algn="just">
              <a:buNone/>
            </a:pP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INCREMENTO DE MATRÍCULA</a:t>
            </a: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Los 7 PE con el mayor porcentaje de no admitidos </a:t>
            </a:r>
            <a:b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</a:br>
            <a:r>
              <a:rPr lang="es-MX" sz="2400" b="1" dirty="0" smtClean="0">
                <a:solidFill>
                  <a:srgbClr val="798992"/>
                </a:solidFill>
                <a:latin typeface="+mn-lt"/>
                <a:ea typeface="+mn-ea"/>
                <a:cs typeface="+mn-cs"/>
              </a:rPr>
              <a:t>(ciclo 2005-B al 2010 A)</a:t>
            </a:r>
            <a:endParaRPr lang="es-MX" sz="2400" b="1" dirty="0">
              <a:solidFill>
                <a:srgbClr val="79899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229600" cy="3726272"/>
        </p:xfrm>
        <a:graphic>
          <a:graphicData uri="http://schemas.openxmlformats.org/drawingml/2006/table">
            <a:tbl>
              <a:tblPr/>
              <a:tblGrid>
                <a:gridCol w="3429024"/>
                <a:gridCol w="642942"/>
                <a:gridCol w="642942"/>
                <a:gridCol w="785818"/>
                <a:gridCol w="928694"/>
                <a:gridCol w="928694"/>
                <a:gridCol w="871486"/>
              </a:tblGrid>
              <a:tr h="8584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Posición por el número de no admitidos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 No Admitidos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Posición por el % de no admitidos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716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MEDICO CIRUJANO Y PARTERO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27,864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4,229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32,093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86.82%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6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LICENCIATURA EN DISE~O DE INTERIORES Y AMBIENTACION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609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3,909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84.42%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6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LICENCIATURA EN CIRUJANO DENTISTA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5,912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1,392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7,304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80.94%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6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LICENCIATURA EN NUTRICION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7,837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2,227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10,064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77.87%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6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LICENCIATURA EN ARQUITECTURA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6,699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1,973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8,672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77.25%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6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LICENCIATURA EN ARTES AUDIOVISUALES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293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76.90%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6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LICENCIATURA EN DISE~O PARA LA COMUNICACION GRAFICA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5,535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1,670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7,205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76.82%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00034" y="5429264"/>
            <a:ext cx="4572000" cy="2256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800" dirty="0" smtClean="0">
                <a:latin typeface="+mj-lt"/>
                <a:ea typeface="Cambria"/>
                <a:cs typeface="Times New Roman"/>
              </a:rPr>
              <a:t>Fuente: Coordinación de Control Escolar</a:t>
            </a:r>
            <a:endParaRPr lang="es-MX" sz="800" dirty="0">
              <a:latin typeface="+mj-lt"/>
              <a:ea typeface="Cambri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3500438"/>
            <a:ext cx="7158030" cy="2543180"/>
          </a:xfrm>
        </p:spPr>
        <p:txBody>
          <a:bodyPr>
            <a:noAutofit/>
          </a:bodyPr>
          <a:lstStyle/>
          <a:p>
            <a:pPr indent="14288" algn="just">
              <a:buNone/>
            </a:pPr>
            <a:r>
              <a:rPr lang="es-MX" b="1" dirty="0" smtClean="0">
                <a:solidFill>
                  <a:srgbClr val="C00000"/>
                </a:solidFill>
              </a:rPr>
              <a:t>Punto 4.</a:t>
            </a:r>
          </a:p>
          <a:p>
            <a:pPr indent="14288" algn="just">
              <a:buNone/>
            </a:pP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OFERTA ACADÉMICA</a:t>
            </a: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571480"/>
            <a:ext cx="8072494" cy="4714908"/>
          </a:xfrm>
        </p:spPr>
        <p:txBody>
          <a:bodyPr>
            <a:noAutofit/>
          </a:bodyPr>
          <a:lstStyle/>
          <a:p>
            <a:pPr algn="r"/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CRITERIOS ACADÉMICOS EN LA DEFINICIÓN DE LA OFERTA</a:t>
            </a:r>
          </a:p>
          <a:p>
            <a:pPr algn="l"/>
            <a:endParaRPr lang="es-MX" sz="1800" dirty="0" smtClean="0">
              <a:solidFill>
                <a:schemeClr val="tx1"/>
              </a:solidFill>
            </a:endParaRPr>
          </a:p>
          <a:p>
            <a:pPr marL="266700" indent="-180975" algn="just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</a:rPr>
              <a:t>La oferta educativa debe responder al cambiante contexto internacional y nacional regido por la influencia del uso intensivo de TIC que propicia una economía globalizada y cognitiva. </a:t>
            </a:r>
          </a:p>
          <a:p>
            <a:pPr marL="266700" indent="-180975" algn="just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</a:rPr>
              <a:t>Los avances del conocimiento ponen de manifiesto la necesidad de abordajes </a:t>
            </a:r>
            <a:r>
              <a:rPr lang="es-MX" sz="1800" dirty="0" err="1" smtClean="0">
                <a:solidFill>
                  <a:schemeClr val="tx1"/>
                </a:solidFill>
              </a:rPr>
              <a:t>multi</a:t>
            </a:r>
            <a:r>
              <a:rPr lang="es-MX" sz="1800" dirty="0" smtClean="0">
                <a:solidFill>
                  <a:schemeClr val="tx1"/>
                </a:solidFill>
              </a:rPr>
              <a:t> y </a:t>
            </a:r>
            <a:r>
              <a:rPr lang="es-MX" sz="1800" dirty="0" err="1" smtClean="0">
                <a:solidFill>
                  <a:schemeClr val="tx1"/>
                </a:solidFill>
              </a:rPr>
              <a:t>transdisciplinarios</a:t>
            </a:r>
            <a:r>
              <a:rPr lang="es-MX" sz="1800" dirty="0" smtClean="0">
                <a:solidFill>
                  <a:schemeClr val="tx1"/>
                </a:solidFill>
              </a:rPr>
              <a:t>.</a:t>
            </a:r>
          </a:p>
          <a:p>
            <a:pPr marL="266700" indent="-180975" algn="just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</a:rPr>
              <a:t>La oferta educativa debe atender los grandes problemas nacionales y regionales (agua, energía, seguridad…)</a:t>
            </a:r>
          </a:p>
          <a:p>
            <a:pPr marL="266700" indent="-180975" algn="just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</a:rPr>
              <a:t>En un contexto donde el cambio es la constante, los egresados de la </a:t>
            </a:r>
            <a:r>
              <a:rPr lang="es-MX" sz="1800" dirty="0" err="1" smtClean="0">
                <a:solidFill>
                  <a:schemeClr val="tx1"/>
                </a:solidFill>
              </a:rPr>
              <a:t>UdeG</a:t>
            </a:r>
            <a:r>
              <a:rPr lang="es-MX" sz="1800" dirty="0" smtClean="0">
                <a:solidFill>
                  <a:schemeClr val="tx1"/>
                </a:solidFill>
              </a:rPr>
              <a:t>  deben desarrollar habilidades de pensamiento complejo, la autogestión del aprendizaje y el aprendizaje a lo largo de la vida.</a:t>
            </a:r>
          </a:p>
          <a:p>
            <a:pPr marL="266700" indent="-180975" algn="just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</a:rPr>
              <a:t>El modelo educativo ha de centrarse en el estudiante. </a:t>
            </a:r>
          </a:p>
          <a:p>
            <a:pPr marL="266700" indent="-180975" algn="just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</a:rPr>
              <a:t>La oferta educativa debe vincular al pregrado con el posgrado.</a:t>
            </a:r>
          </a:p>
          <a:p>
            <a:pPr marL="266700" indent="-180975" algn="just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</a:rPr>
              <a:t>La </a:t>
            </a:r>
            <a:r>
              <a:rPr lang="es-MX" sz="1800" dirty="0" err="1" smtClean="0">
                <a:solidFill>
                  <a:schemeClr val="tx1"/>
                </a:solidFill>
              </a:rPr>
              <a:t>UdeG</a:t>
            </a:r>
            <a:r>
              <a:rPr lang="es-MX" sz="1800" dirty="0" smtClean="0">
                <a:solidFill>
                  <a:schemeClr val="tx1"/>
                </a:solidFill>
              </a:rPr>
              <a:t>  puede colocarse  como un importante impulsor del desarrollo estatal y regional mediante proyectos estratégicos que vinculen la educación con el campo laboral. </a:t>
            </a:r>
          </a:p>
          <a:p>
            <a:pPr marL="266700" indent="-180975" algn="just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</a:rPr>
              <a:t>La rendición de cuentas reclama resultados  de calidad, no sólo de cobertura.  </a:t>
            </a:r>
            <a:endParaRPr lang="es-MX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1" y="642918"/>
          <a:ext cx="7858178" cy="5657892"/>
        </p:xfrm>
        <a:graphic>
          <a:graphicData uri="http://schemas.openxmlformats.org/drawingml/2006/table">
            <a:tbl>
              <a:tblPr/>
              <a:tblGrid>
                <a:gridCol w="1990800"/>
                <a:gridCol w="1955537"/>
                <a:gridCol w="1847451"/>
                <a:gridCol w="2064390"/>
              </a:tblGrid>
              <a:tr h="69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+mn-lt"/>
                          <a:ea typeface="Cambria"/>
                          <a:cs typeface="Times New Roman"/>
                        </a:rPr>
                        <a:t>CIENCIAS FÍSICO MATEMATICAS E INGENIERÍAS</a:t>
                      </a:r>
                      <a:endParaRPr lang="es-MX" sz="1400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8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+mn-lt"/>
                          <a:ea typeface="Cambria"/>
                          <a:cs typeface="Times New Roman"/>
                        </a:rPr>
                        <a:t>CIENCIAS BIOLÓGICAS Y DE LA SALUD</a:t>
                      </a:r>
                      <a:endParaRPr lang="es-MX" sz="1400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8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+mn-lt"/>
                          <a:ea typeface="Cambria"/>
                          <a:cs typeface="Times New Roman"/>
                        </a:rPr>
                        <a:t>CIENCIAS SOCIALES</a:t>
                      </a:r>
                      <a:endParaRPr lang="es-MX" sz="1400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8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+mn-lt"/>
                          <a:ea typeface="Cambria"/>
                          <a:cs typeface="Times New Roman"/>
                        </a:rPr>
                        <a:t>HUMANIDADES</a:t>
                      </a:r>
                      <a:endParaRPr lang="es-MX" sz="1400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8992"/>
                    </a:solidFill>
                  </a:tcPr>
                </a:tc>
              </a:tr>
              <a:tr h="44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+mn-lt"/>
                          <a:ea typeface="Cambria"/>
                          <a:cs typeface="Times New Roman"/>
                        </a:rPr>
                        <a:t>Energía y Recursos Renovables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Física Médica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Sistemas Sociales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Filosofía y Desarrollo Cultural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  <a:tr h="698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Nanotecnología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 err="1">
                          <a:latin typeface="+mn-lt"/>
                          <a:ea typeface="Cambria"/>
                          <a:cs typeface="Times New Roman"/>
                        </a:rPr>
                        <a:t>Bioinformática</a:t>
                      </a:r>
                      <a:endParaRPr lang="es-MX" sz="1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Seguridad Pública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Literatura Contemporánea y Sociedad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Ingeniería para la Automatización y el Control Industrial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Biomatemática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Ecología Urbana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Urbanismo Sustentable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  <a:tr h="66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Ingeniería Molecular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Planeación y Cons. del Medio Ambiente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Planeación y Gestión de la Educación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Lingüística Aplicada e Informática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Ingeniería Bioambiental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Ingeniería Biorobótica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Administración de Empresas Sustentables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Artes Visuales y Tecnologías de Información y Comunicación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  <a:tr h="44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Nuevos Materiales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Veterinaria Marina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Innovación Curricular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Arqueología y Medio Ambiente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Enología e Industria Frutihortícola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Educación a Distancia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+mn-lt"/>
                          <a:ea typeface="Cambria"/>
                          <a:cs typeface="Times New Roman"/>
                        </a:rPr>
                        <a:t>Diseño Textil e Indumentaria</a:t>
                      </a:r>
                    </a:p>
                  </a:txBody>
                  <a:tcPr marL="55297" marR="55297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  <a:tr h="30940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latin typeface="+mn-lt"/>
                          <a:ea typeface="Cambria"/>
                          <a:cs typeface="Times New Roman"/>
                        </a:rPr>
                        <a:t>Fuente: UNIVERSIA, PRE-UNIVERSIA, ESPAÑA, 2008</a:t>
                      </a:r>
                    </a:p>
                  </a:txBody>
                  <a:tcPr marL="73729" marR="73729" marT="36864" marB="36864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16257" y="142852"/>
            <a:ext cx="618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rgbClr val="798992"/>
                </a:solidFill>
              </a:rPr>
              <a:t>Nuevas carreras en el mundo</a:t>
            </a:r>
            <a:endParaRPr lang="es-MX" sz="2400" b="1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7286676" cy="4714908"/>
          </a:xfrm>
        </p:spPr>
        <p:txBody>
          <a:bodyPr>
            <a:normAutofit/>
          </a:bodyPr>
          <a:lstStyle/>
          <a:p>
            <a:pPr algn="r"/>
            <a:r>
              <a:rPr lang="es-ES_tradnl" sz="2400" b="1" dirty="0" smtClean="0"/>
              <a:t>Escenarios posibles</a:t>
            </a:r>
          </a:p>
          <a:p>
            <a:pPr algn="r"/>
            <a:endParaRPr lang="es-ES_tradnl" sz="2400" b="1" dirty="0" smtClean="0"/>
          </a:p>
          <a:p>
            <a:pPr marL="457200" indent="-457200" algn="just">
              <a:buAutoNum type="arabicPeriod"/>
            </a:pPr>
            <a:r>
              <a:rPr lang="es-ES_tradnl" sz="1900" b="1" dirty="0" smtClean="0">
                <a:solidFill>
                  <a:schemeClr val="tx1"/>
                </a:solidFill>
              </a:rPr>
              <a:t>Oferta tradicional. </a:t>
            </a:r>
            <a:r>
              <a:rPr lang="es-ES_tradnl" sz="1900" dirty="0" smtClean="0">
                <a:solidFill>
                  <a:schemeClr val="tx1"/>
                </a:solidFill>
              </a:rPr>
              <a:t>Propósito desahogar la presión de la demanda no atendida.</a:t>
            </a:r>
          </a:p>
          <a:p>
            <a:pPr marL="457200" indent="-457200" algn="just">
              <a:buAutoNum type="arabicPeriod"/>
            </a:pPr>
            <a:r>
              <a:rPr lang="es-ES_tradnl" sz="1900" b="1" dirty="0" smtClean="0">
                <a:solidFill>
                  <a:schemeClr val="tx1"/>
                </a:solidFill>
              </a:rPr>
              <a:t>Oferta de algún CU con problemas de infraestructura: CUCEI o CUCS</a:t>
            </a:r>
            <a:r>
              <a:rPr lang="es-ES_tradnl" sz="1900" dirty="0" smtClean="0">
                <a:solidFill>
                  <a:schemeClr val="tx1"/>
                </a:solidFill>
              </a:rPr>
              <a:t>. Propósito desahogar la demanda no atendida y mejorar los espacios.</a:t>
            </a:r>
          </a:p>
          <a:p>
            <a:pPr marL="457200" indent="-457200" algn="just">
              <a:buAutoNum type="arabicPeriod"/>
            </a:pPr>
            <a:r>
              <a:rPr lang="es-ES_tradnl" sz="1900" b="1" dirty="0" smtClean="0">
                <a:solidFill>
                  <a:schemeClr val="tx1"/>
                </a:solidFill>
              </a:rPr>
              <a:t>Oferta innovadora. </a:t>
            </a:r>
            <a:r>
              <a:rPr lang="es-ES_tradnl" sz="1900" dirty="0" smtClean="0">
                <a:solidFill>
                  <a:schemeClr val="tx1"/>
                </a:solidFill>
              </a:rPr>
              <a:t>Propósito ofrecer nichos de formación innovadora. Tratamiento de piloto.</a:t>
            </a:r>
          </a:p>
          <a:p>
            <a:pPr marL="457200" indent="-457200" algn="just">
              <a:buAutoNum type="arabicPeriod"/>
            </a:pPr>
            <a:r>
              <a:rPr lang="es-ES_tradnl" sz="1900" b="1" dirty="0" smtClean="0">
                <a:solidFill>
                  <a:schemeClr val="tx1"/>
                </a:solidFill>
              </a:rPr>
              <a:t>Mezcla de oferta innovadora con oferta tradicional. </a:t>
            </a:r>
            <a:r>
              <a:rPr lang="es-ES_tradnl" sz="1900" dirty="0" smtClean="0">
                <a:solidFill>
                  <a:schemeClr val="tx1"/>
                </a:solidFill>
              </a:rPr>
              <a:t>Propósito ofrecer nichos de formación innovadora y desahogar la demanda no atendida.</a:t>
            </a:r>
          </a:p>
          <a:p>
            <a:pPr algn="l"/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815290" cy="5181600"/>
          </a:xfrm>
        </p:spPr>
        <p:txBody>
          <a:bodyPr>
            <a:normAutofit lnSpcReduction="10000"/>
          </a:bodyPr>
          <a:lstStyle/>
          <a:p>
            <a:pPr lvl="0" algn="r"/>
            <a:r>
              <a:rPr lang="es-MX" sz="2600" b="1" dirty="0" smtClean="0"/>
              <a:t>Posible oferta innovadora</a:t>
            </a:r>
          </a:p>
          <a:p>
            <a:pPr lvl="0" algn="r"/>
            <a:endParaRPr lang="es-MX" sz="2000" dirty="0" smtClean="0"/>
          </a:p>
          <a:p>
            <a:pPr marL="180975" indent="-180975" algn="l">
              <a:buFontTx/>
              <a:buChar char="-"/>
            </a:pPr>
            <a:r>
              <a:rPr lang="es-MX" sz="2000" dirty="0" smtClean="0">
                <a:solidFill>
                  <a:schemeClr val="tx1"/>
                </a:solidFill>
              </a:rPr>
              <a:t>Mantenimiento y Gestión de las Energías Renovables</a:t>
            </a:r>
          </a:p>
          <a:p>
            <a:pPr marL="180975" indent="-180975" algn="l">
              <a:buFontTx/>
              <a:buChar char="-"/>
            </a:pPr>
            <a:r>
              <a:rPr lang="es-MX" sz="2000" dirty="0" smtClean="0">
                <a:solidFill>
                  <a:schemeClr val="tx1"/>
                </a:solidFill>
              </a:rPr>
              <a:t>Biotecnología</a:t>
            </a:r>
          </a:p>
          <a:p>
            <a:pPr marL="180975" indent="-180975" algn="l">
              <a:buFontTx/>
              <a:buChar char="-"/>
            </a:pPr>
            <a:r>
              <a:rPr lang="es-MX" sz="2000" dirty="0" smtClean="0">
                <a:solidFill>
                  <a:schemeClr val="tx1"/>
                </a:solidFill>
              </a:rPr>
              <a:t> Biomateriales y Biomecánica</a:t>
            </a:r>
          </a:p>
          <a:p>
            <a:pPr marL="180975" indent="-180975" algn="l">
              <a:buFontTx/>
              <a:buChar char="-"/>
            </a:pPr>
            <a:r>
              <a:rPr lang="es-MX" sz="2000" dirty="0" smtClean="0">
                <a:solidFill>
                  <a:schemeClr val="tx1"/>
                </a:solidFill>
              </a:rPr>
              <a:t> Organización Industrial</a:t>
            </a:r>
          </a:p>
          <a:p>
            <a:pPr marL="180975" indent="-180975" algn="l">
              <a:buFontTx/>
              <a:buChar char="-"/>
            </a:pPr>
            <a:r>
              <a:rPr lang="es-MX" sz="2000" dirty="0" smtClean="0">
                <a:solidFill>
                  <a:schemeClr val="tx1"/>
                </a:solidFill>
              </a:rPr>
              <a:t> Gestión Artesanal y del Patrimonio Cultural tradicional y etnográfico</a:t>
            </a:r>
          </a:p>
          <a:p>
            <a:pPr marL="180975" indent="-180975" algn="l">
              <a:buFontTx/>
              <a:buChar char="-"/>
            </a:pPr>
            <a:r>
              <a:rPr lang="es-MX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smtClean="0">
                <a:solidFill>
                  <a:schemeClr val="tx1"/>
                </a:solidFill>
              </a:rPr>
              <a:t>Gastronomía</a:t>
            </a:r>
          </a:p>
          <a:p>
            <a:pPr marL="180975" indent="-180975"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 Seguridad Ciudadana</a:t>
            </a:r>
          </a:p>
          <a:p>
            <a:pPr marL="180975" indent="-180975"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MX" sz="2000" dirty="0" smtClean="0">
                <a:solidFill>
                  <a:schemeClr val="tx1"/>
                </a:solidFill>
              </a:rPr>
              <a:t>Gestión municipal</a:t>
            </a:r>
          </a:p>
          <a:p>
            <a:pPr marL="180975" indent="-180975" algn="l">
              <a:buFontTx/>
              <a:buChar char="-"/>
            </a:pPr>
            <a:r>
              <a:rPr lang="es-MX" sz="2000" dirty="0" smtClean="0">
                <a:solidFill>
                  <a:schemeClr val="tx1"/>
                </a:solidFill>
              </a:rPr>
              <a:t> Sustentabilidad urbana</a:t>
            </a:r>
          </a:p>
          <a:p>
            <a:pPr marL="180975" indent="-180975" algn="l">
              <a:buFontTx/>
              <a:buChar char="-"/>
            </a:pPr>
            <a:r>
              <a:rPr lang="es-MX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smtClean="0">
                <a:solidFill>
                  <a:schemeClr val="tx1"/>
                </a:solidFill>
              </a:rPr>
              <a:t>Nanotecnología</a:t>
            </a:r>
          </a:p>
          <a:p>
            <a:pPr marL="180975" indent="-180975"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 Robótica</a:t>
            </a:r>
          </a:p>
          <a:p>
            <a:pPr marL="180975" indent="-180975"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MX" sz="2000" dirty="0" smtClean="0">
                <a:solidFill>
                  <a:schemeClr val="tx1"/>
                </a:solidFill>
              </a:rPr>
              <a:t>Industria del Vestido</a:t>
            </a:r>
          </a:p>
          <a:p>
            <a:pPr marL="180975" indent="-180975" algn="l">
              <a:buFontTx/>
              <a:buChar char="-"/>
            </a:pPr>
            <a:r>
              <a:rPr lang="es-MX" sz="2000" dirty="0" smtClean="0">
                <a:solidFill>
                  <a:schemeClr val="tx1"/>
                </a:solidFill>
              </a:rPr>
              <a:t> Genómica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MX" sz="2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s-MX" sz="2000" dirty="0" smtClean="0"/>
          </a:p>
          <a:p>
            <a:pPr algn="l"/>
            <a:endParaRPr lang="es-MX" sz="20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97794"/>
            <a:ext cx="7059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8143932" cy="714380"/>
          </a:xfrm>
        </p:spPr>
        <p:txBody>
          <a:bodyPr>
            <a:noAutofit/>
          </a:bodyPr>
          <a:lstStyle/>
          <a:p>
            <a:pPr algn="r"/>
            <a:r>
              <a:rPr lang="es-MX" sz="2400" b="1" dirty="0" smtClean="0">
                <a:solidFill>
                  <a:srgbClr val="798992"/>
                </a:solidFill>
              </a:rPr>
              <a:t>Oferta educativa de acuerdo con los escenarios propuestos</a:t>
            </a:r>
          </a:p>
          <a:p>
            <a:pPr algn="r"/>
            <a:endParaRPr lang="es-MX" sz="2400" b="1" dirty="0">
              <a:solidFill>
                <a:srgbClr val="79899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85852" y="1571612"/>
            <a:ext cx="700092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798992"/>
                </a:solidFill>
              </a:rPr>
              <a:t>Opción 1</a:t>
            </a:r>
          </a:p>
          <a:p>
            <a:endParaRPr lang="es-MX" dirty="0" smtClean="0"/>
          </a:p>
          <a:p>
            <a:r>
              <a:rPr lang="es-MX" sz="2000" dirty="0" smtClean="0"/>
              <a:t>Oferta de carreras tradicionales con alta demanda en el proceso de inscripción para el calendario 2010B.</a:t>
            </a:r>
          </a:p>
          <a:p>
            <a:endParaRPr lang="es-MX" sz="2000" dirty="0" smtClean="0"/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Derecho.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Psicología.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Administración.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Contaduría.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Negocios Internacionales.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Mercadotecnia.</a:t>
            </a:r>
          </a:p>
          <a:p>
            <a:pPr>
              <a:buFont typeface="Wingdings" pitchFamily="2" charset="2"/>
              <a:buChar char="Ø"/>
            </a:pPr>
            <a:endParaRPr lang="es-MX" dirty="0" smtClean="0"/>
          </a:p>
          <a:p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>
            <a:normAutofit/>
          </a:bodyPr>
          <a:lstStyle/>
          <a:p>
            <a:r>
              <a:rPr lang="es-MX" sz="1800" b="1" dirty="0" smtClean="0">
                <a:solidFill>
                  <a:srgbClr val="798992"/>
                </a:solidFill>
              </a:rPr>
              <a:t>Opción 2</a:t>
            </a:r>
          </a:p>
          <a:p>
            <a:pPr>
              <a:buNone/>
            </a:pPr>
            <a:r>
              <a:rPr lang="es-MX" sz="2000" dirty="0" smtClean="0"/>
              <a:t>Desahogo de espacios y mejora de infraestructura para CUCEI y CUCS con oferta innovadora</a:t>
            </a:r>
          </a:p>
          <a:p>
            <a:pPr>
              <a:buNone/>
            </a:pPr>
            <a:endParaRPr lang="es-MX" sz="2000" dirty="0" smtClean="0"/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Nanociencias y Nanotecnología.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Ingeniería en Materiales. 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Ingeniería en Manufactura.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Ingeniería en Bioquímica.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Ciencias Genómicas.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Ingeniería en Electrónica y computación.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71472" y="214290"/>
            <a:ext cx="81439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400" b="1" dirty="0" smtClean="0">
                <a:solidFill>
                  <a:srgbClr val="798992"/>
                </a:solidFill>
              </a:rPr>
              <a:t>O</a:t>
            </a:r>
            <a:r>
              <a:rPr kumimoji="0" lang="es-MX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989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ferta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89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educativa de acuerdo con los escenarios propuestos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7989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8072494" cy="714380"/>
          </a:xfrm>
        </p:spPr>
        <p:txBody>
          <a:bodyPr>
            <a:noAutofit/>
          </a:bodyPr>
          <a:lstStyle/>
          <a:p>
            <a:pPr algn="r"/>
            <a:r>
              <a:rPr lang="es-MX" sz="2400" b="1" dirty="0" smtClean="0">
                <a:solidFill>
                  <a:srgbClr val="798992"/>
                </a:solidFill>
              </a:rPr>
              <a:t>Oferta educativa para el nuevo Centro Universitario</a:t>
            </a:r>
            <a:endParaRPr lang="es-MX" sz="2400" b="1" dirty="0">
              <a:solidFill>
                <a:srgbClr val="79899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85852" y="1571612"/>
            <a:ext cx="70009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s-MX" sz="2000" b="1" dirty="0" smtClean="0">
                <a:solidFill>
                  <a:srgbClr val="798992"/>
                </a:solidFill>
              </a:rPr>
              <a:t>Opción 3</a:t>
            </a:r>
          </a:p>
          <a:p>
            <a:endParaRPr lang="es-MX" dirty="0" smtClean="0"/>
          </a:p>
          <a:p>
            <a:r>
              <a:rPr lang="es-MX" sz="2000" dirty="0" smtClean="0"/>
              <a:t>Oferta de carreras innovadoras ya creadas en la red o de nueva creación.</a:t>
            </a:r>
          </a:p>
          <a:p>
            <a:endParaRPr lang="es-MX" sz="2000" dirty="0" smtClean="0"/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Nanociencias y Nanotecnología.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Ciencias Genómicas.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Ingeniería en Materiales.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Ingeniería Bioquímica.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Ingeniería en Electrónica y Computación.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Economía y Gestión Ambiental.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85852" y="1571612"/>
            <a:ext cx="700092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000" b="1" dirty="0" smtClean="0">
                <a:solidFill>
                  <a:srgbClr val="798992"/>
                </a:solidFill>
              </a:rPr>
              <a:t>Opción 4</a:t>
            </a:r>
          </a:p>
          <a:p>
            <a:endParaRPr lang="es-MX" dirty="0" smtClean="0"/>
          </a:p>
          <a:p>
            <a:r>
              <a:rPr lang="es-MX" sz="2000" dirty="0" smtClean="0"/>
              <a:t>Oferta de carreras innovadoras y tradicionales.</a:t>
            </a:r>
          </a:p>
          <a:p>
            <a:endParaRPr lang="es-MX" sz="2400" dirty="0" smtClean="0"/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Nanotecnología y Nanociencias.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Ingeniería en Materiales.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Ingeniería Bioquímica.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Ingeniería en Computación.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Economía y Gestión Ambiental.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Psicología.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/>
              <a:t>Licenciatura en Administración.</a:t>
            </a:r>
          </a:p>
          <a:p>
            <a:pPr>
              <a:buFont typeface="Wingdings" pitchFamily="2" charset="2"/>
              <a:buChar char="Ø"/>
            </a:pPr>
            <a:endParaRPr lang="es-MX" sz="2400" dirty="0" smtClean="0"/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8143932" cy="714380"/>
          </a:xfrm>
        </p:spPr>
        <p:txBody>
          <a:bodyPr>
            <a:noAutofit/>
          </a:bodyPr>
          <a:lstStyle/>
          <a:p>
            <a:pPr algn="r"/>
            <a:r>
              <a:rPr lang="es-MX" sz="2400" b="1" dirty="0" smtClean="0">
                <a:solidFill>
                  <a:srgbClr val="798992"/>
                </a:solidFill>
              </a:rPr>
              <a:t>Oferta educativa para el nuevo Centro Universitario</a:t>
            </a:r>
          </a:p>
          <a:p>
            <a:pPr algn="r"/>
            <a:endParaRPr lang="es-MX" sz="2400" b="1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 idx="4294967295"/>
          </p:nvPr>
        </p:nvSpPr>
        <p:spPr>
          <a:xfrm>
            <a:off x="762000" y="646113"/>
            <a:ext cx="8382000" cy="685800"/>
          </a:xfrm>
        </p:spPr>
        <p:txBody>
          <a:bodyPr/>
          <a:lstStyle/>
          <a:p>
            <a:pPr eaLnBrk="1" hangingPunct="1"/>
            <a:r>
              <a:rPr lang="es-ES_tradnl" sz="2300" b="1" dirty="0" smtClean="0">
                <a:solidFill>
                  <a:srgbClr val="798992"/>
                </a:solidFill>
                <a:latin typeface="Trebuchet MS" pitchFamily="34" charset="0"/>
                <a:ea typeface="ヒラギノ角ゴ Pro W3"/>
                <a:cs typeface="Trebuchet MS" pitchFamily="34" charset="0"/>
              </a:rPr>
              <a:t>Posición de México en la cobertura de educación superior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95536" y="6165304"/>
            <a:ext cx="5149850" cy="193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s-ES" sz="800" dirty="0">
                <a:latin typeface="+mj-lt"/>
              </a:rPr>
              <a:t>Fuente:  PNDU, Informe sobre desarrollo humano, 2006 y UNESCO WEI, base de datos “ </a:t>
            </a:r>
            <a:r>
              <a:rPr lang="es-ES" sz="800" i="1" dirty="0" err="1">
                <a:latin typeface="+mj-lt"/>
              </a:rPr>
              <a:t>tertiary</a:t>
            </a:r>
            <a:r>
              <a:rPr lang="es-ES" sz="800" i="1" dirty="0">
                <a:latin typeface="+mj-lt"/>
              </a:rPr>
              <a:t> </a:t>
            </a:r>
            <a:r>
              <a:rPr lang="es-ES" sz="800" i="1" dirty="0" err="1">
                <a:latin typeface="+mj-lt"/>
              </a:rPr>
              <a:t>indicators</a:t>
            </a:r>
            <a:r>
              <a:rPr lang="es-ES" sz="800" dirty="0">
                <a:latin typeface="+mj-lt"/>
              </a:rPr>
              <a:t>”.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 rot="-5400000">
            <a:off x="-1747044" y="3434557"/>
            <a:ext cx="417671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</a:pPr>
            <a:r>
              <a:rPr lang="es-MX" sz="1000" b="1">
                <a:latin typeface="Georgia" pitchFamily="18" charset="0"/>
              </a:rPr>
              <a:t>PIB a paridad del poder adquisitivo en dólares EE.UU (2004)</a:t>
            </a:r>
            <a:endParaRPr lang="es-ES" sz="1000" b="1">
              <a:latin typeface="Georgia" pitchFamily="18" charset="0"/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41313" y="1236663"/>
            <a:ext cx="8256587" cy="5064125"/>
            <a:chOff x="295" y="845"/>
            <a:chExt cx="5201" cy="3190"/>
          </a:xfrm>
        </p:grpSpPr>
        <p:sp>
          <p:nvSpPr>
            <p:cNvPr id="1434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5" y="845"/>
              <a:ext cx="5201" cy="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03" y="915"/>
              <a:ext cx="5042" cy="2996"/>
              <a:chOff x="403" y="915"/>
              <a:chExt cx="5042" cy="2996"/>
            </a:xfrm>
          </p:grpSpPr>
          <p:sp>
            <p:nvSpPr>
              <p:cNvPr id="14350" name="Rectangle 9"/>
              <p:cNvSpPr>
                <a:spLocks noChangeArrowheads="1"/>
              </p:cNvSpPr>
              <p:nvPr/>
            </p:nvSpPr>
            <p:spPr bwMode="auto">
              <a:xfrm>
                <a:off x="544" y="915"/>
                <a:ext cx="4901" cy="27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51" name="Line 10"/>
              <p:cNvSpPr>
                <a:spLocks noChangeShapeType="1"/>
              </p:cNvSpPr>
              <p:nvPr/>
            </p:nvSpPr>
            <p:spPr bwMode="auto">
              <a:xfrm>
                <a:off x="544" y="3659"/>
                <a:ext cx="490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2" name="Line 11"/>
              <p:cNvSpPr>
                <a:spLocks noChangeShapeType="1"/>
              </p:cNvSpPr>
              <p:nvPr/>
            </p:nvSpPr>
            <p:spPr bwMode="auto">
              <a:xfrm>
                <a:off x="786" y="3659"/>
                <a:ext cx="1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3" name="Line 12"/>
              <p:cNvSpPr>
                <a:spLocks noChangeShapeType="1"/>
              </p:cNvSpPr>
              <p:nvPr/>
            </p:nvSpPr>
            <p:spPr bwMode="auto">
              <a:xfrm>
                <a:off x="1667" y="3659"/>
                <a:ext cx="1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4" name="Line 13"/>
              <p:cNvSpPr>
                <a:spLocks noChangeShapeType="1"/>
              </p:cNvSpPr>
              <p:nvPr/>
            </p:nvSpPr>
            <p:spPr bwMode="auto">
              <a:xfrm>
                <a:off x="2554" y="3659"/>
                <a:ext cx="1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5" name="Line 14"/>
              <p:cNvSpPr>
                <a:spLocks noChangeShapeType="1"/>
              </p:cNvSpPr>
              <p:nvPr/>
            </p:nvSpPr>
            <p:spPr bwMode="auto">
              <a:xfrm>
                <a:off x="3435" y="3659"/>
                <a:ext cx="1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6" name="Line 15"/>
              <p:cNvSpPr>
                <a:spLocks noChangeShapeType="1"/>
              </p:cNvSpPr>
              <p:nvPr/>
            </p:nvSpPr>
            <p:spPr bwMode="auto">
              <a:xfrm>
                <a:off x="4315" y="3659"/>
                <a:ext cx="1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7" name="Line 16"/>
              <p:cNvSpPr>
                <a:spLocks noChangeShapeType="1"/>
              </p:cNvSpPr>
              <p:nvPr/>
            </p:nvSpPr>
            <p:spPr bwMode="auto">
              <a:xfrm>
                <a:off x="5202" y="3659"/>
                <a:ext cx="1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8" name="Rectangle 17"/>
              <p:cNvSpPr>
                <a:spLocks noChangeArrowheads="1"/>
              </p:cNvSpPr>
              <p:nvPr/>
            </p:nvSpPr>
            <p:spPr bwMode="auto">
              <a:xfrm>
                <a:off x="767" y="3716"/>
                <a:ext cx="4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0</a:t>
                </a:r>
                <a:endParaRPr lang="es-ES"/>
              </a:p>
            </p:txBody>
          </p:sp>
          <p:sp>
            <p:nvSpPr>
              <p:cNvPr id="14359" name="Rectangle 18"/>
              <p:cNvSpPr>
                <a:spLocks noChangeArrowheads="1"/>
              </p:cNvSpPr>
              <p:nvPr/>
            </p:nvSpPr>
            <p:spPr bwMode="auto">
              <a:xfrm>
                <a:off x="1635" y="3716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20</a:t>
                </a:r>
                <a:endParaRPr lang="es-ES"/>
              </a:p>
            </p:txBody>
          </p:sp>
          <p:sp>
            <p:nvSpPr>
              <p:cNvPr id="14360" name="Rectangle 19"/>
              <p:cNvSpPr>
                <a:spLocks noChangeArrowheads="1"/>
              </p:cNvSpPr>
              <p:nvPr/>
            </p:nvSpPr>
            <p:spPr bwMode="auto">
              <a:xfrm>
                <a:off x="2516" y="3716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40</a:t>
                </a:r>
                <a:endParaRPr lang="es-ES"/>
              </a:p>
            </p:txBody>
          </p:sp>
          <p:sp>
            <p:nvSpPr>
              <p:cNvPr id="14361" name="Rectangle 20"/>
              <p:cNvSpPr>
                <a:spLocks noChangeArrowheads="1"/>
              </p:cNvSpPr>
              <p:nvPr/>
            </p:nvSpPr>
            <p:spPr bwMode="auto">
              <a:xfrm>
                <a:off x="3396" y="3716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60</a:t>
                </a:r>
                <a:endParaRPr lang="es-ES"/>
              </a:p>
            </p:txBody>
          </p:sp>
          <p:sp>
            <p:nvSpPr>
              <p:cNvPr id="14362" name="Rectangle 21"/>
              <p:cNvSpPr>
                <a:spLocks noChangeArrowheads="1"/>
              </p:cNvSpPr>
              <p:nvPr/>
            </p:nvSpPr>
            <p:spPr bwMode="auto">
              <a:xfrm>
                <a:off x="4283" y="3716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80</a:t>
                </a:r>
                <a:endParaRPr lang="es-ES"/>
              </a:p>
            </p:txBody>
          </p:sp>
          <p:sp>
            <p:nvSpPr>
              <p:cNvPr id="14363" name="Rectangle 22"/>
              <p:cNvSpPr>
                <a:spLocks noChangeArrowheads="1"/>
              </p:cNvSpPr>
              <p:nvPr/>
            </p:nvSpPr>
            <p:spPr bwMode="auto">
              <a:xfrm>
                <a:off x="5151" y="3716"/>
                <a:ext cx="12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100</a:t>
                </a:r>
                <a:endParaRPr lang="es-ES"/>
              </a:p>
            </p:txBody>
          </p:sp>
          <p:sp>
            <p:nvSpPr>
              <p:cNvPr id="14364" name="Rectangle 23"/>
              <p:cNvSpPr>
                <a:spLocks noChangeArrowheads="1"/>
              </p:cNvSpPr>
              <p:nvPr/>
            </p:nvSpPr>
            <p:spPr bwMode="auto">
              <a:xfrm>
                <a:off x="1986" y="3818"/>
                <a:ext cx="2014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1200" b="1">
                    <a:solidFill>
                      <a:srgbClr val="000000"/>
                    </a:solidFill>
                    <a:latin typeface="Georgia" pitchFamily="18" charset="0"/>
                  </a:rPr>
                  <a:t>Cobertura de educación superior (2004)</a:t>
                </a:r>
                <a:endParaRPr lang="es-ES">
                  <a:latin typeface="Georgia" pitchFamily="18" charset="0"/>
                </a:endParaRPr>
              </a:p>
            </p:txBody>
          </p:sp>
          <p:sp>
            <p:nvSpPr>
              <p:cNvPr id="14365" name="Line 24"/>
              <p:cNvSpPr>
                <a:spLocks noChangeShapeType="1"/>
              </p:cNvSpPr>
              <p:nvPr/>
            </p:nvSpPr>
            <p:spPr bwMode="auto">
              <a:xfrm flipV="1">
                <a:off x="544" y="915"/>
                <a:ext cx="1" cy="27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 flipH="1">
                <a:off x="486" y="3525"/>
                <a:ext cx="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 flipH="1">
                <a:off x="486" y="2906"/>
                <a:ext cx="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 flipH="1">
                <a:off x="486" y="2287"/>
                <a:ext cx="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 flipH="1">
                <a:off x="486" y="1668"/>
                <a:ext cx="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 flipH="1">
                <a:off x="486" y="1049"/>
                <a:ext cx="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71" name="Rectangle 30"/>
              <p:cNvSpPr>
                <a:spLocks noChangeArrowheads="1"/>
              </p:cNvSpPr>
              <p:nvPr/>
            </p:nvSpPr>
            <p:spPr bwMode="auto">
              <a:xfrm>
                <a:off x="442" y="3474"/>
                <a:ext cx="4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0</a:t>
                </a:r>
                <a:endParaRPr lang="es-ES"/>
              </a:p>
            </p:txBody>
          </p:sp>
          <p:sp>
            <p:nvSpPr>
              <p:cNvPr id="14372" name="Rectangle 31"/>
              <p:cNvSpPr>
                <a:spLocks noChangeArrowheads="1"/>
              </p:cNvSpPr>
              <p:nvPr/>
            </p:nvSpPr>
            <p:spPr bwMode="auto">
              <a:xfrm>
                <a:off x="410" y="2861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10</a:t>
                </a:r>
                <a:endParaRPr lang="es-ES"/>
              </a:p>
            </p:txBody>
          </p:sp>
          <p:sp>
            <p:nvSpPr>
              <p:cNvPr id="14373" name="Rectangle 32"/>
              <p:cNvSpPr>
                <a:spLocks noChangeArrowheads="1"/>
              </p:cNvSpPr>
              <p:nvPr/>
            </p:nvSpPr>
            <p:spPr bwMode="auto">
              <a:xfrm>
                <a:off x="403" y="2242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20</a:t>
                </a:r>
                <a:endParaRPr lang="es-ES"/>
              </a:p>
            </p:txBody>
          </p:sp>
          <p:sp>
            <p:nvSpPr>
              <p:cNvPr id="14374" name="Rectangle 33"/>
              <p:cNvSpPr>
                <a:spLocks noChangeArrowheads="1"/>
              </p:cNvSpPr>
              <p:nvPr/>
            </p:nvSpPr>
            <p:spPr bwMode="auto">
              <a:xfrm>
                <a:off x="403" y="1624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30</a:t>
                </a:r>
                <a:endParaRPr lang="es-ES"/>
              </a:p>
            </p:txBody>
          </p:sp>
          <p:sp>
            <p:nvSpPr>
              <p:cNvPr id="14375" name="Rectangle 34"/>
              <p:cNvSpPr>
                <a:spLocks noChangeArrowheads="1"/>
              </p:cNvSpPr>
              <p:nvPr/>
            </p:nvSpPr>
            <p:spPr bwMode="auto">
              <a:xfrm>
                <a:off x="403" y="1005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40</a:t>
                </a:r>
                <a:endParaRPr lang="es-ES"/>
              </a:p>
            </p:txBody>
          </p:sp>
          <p:sp>
            <p:nvSpPr>
              <p:cNvPr id="14376" name="Oval 35"/>
              <p:cNvSpPr>
                <a:spLocks noChangeArrowheads="1"/>
              </p:cNvSpPr>
              <p:nvPr/>
            </p:nvSpPr>
            <p:spPr bwMode="auto">
              <a:xfrm>
                <a:off x="1590" y="3180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3E58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77" name="Oval 36"/>
              <p:cNvSpPr>
                <a:spLocks noChangeArrowheads="1"/>
              </p:cNvSpPr>
              <p:nvPr/>
            </p:nvSpPr>
            <p:spPr bwMode="auto">
              <a:xfrm>
                <a:off x="1986" y="2638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78" name="Oval 37"/>
              <p:cNvSpPr>
                <a:spLocks noChangeArrowheads="1"/>
              </p:cNvSpPr>
              <p:nvPr/>
            </p:nvSpPr>
            <p:spPr bwMode="auto">
              <a:xfrm>
                <a:off x="3575" y="2453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D3CE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79" name="Oval 38"/>
              <p:cNvSpPr>
                <a:spLocks noChangeArrowheads="1"/>
              </p:cNvSpPr>
              <p:nvPr/>
            </p:nvSpPr>
            <p:spPr bwMode="auto">
              <a:xfrm>
                <a:off x="1897" y="3238"/>
                <a:ext cx="76" cy="70"/>
              </a:xfrm>
              <a:prstGeom prst="ellipse">
                <a:avLst/>
              </a:prstGeom>
              <a:noFill/>
              <a:ln w="9525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0" name="Oval 39"/>
              <p:cNvSpPr>
                <a:spLocks noChangeArrowheads="1"/>
              </p:cNvSpPr>
              <p:nvPr/>
            </p:nvSpPr>
            <p:spPr bwMode="auto">
              <a:xfrm>
                <a:off x="3933" y="1617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FBF8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1" name="Oval 40"/>
              <p:cNvSpPr>
                <a:spLocks noChangeArrowheads="1"/>
              </p:cNvSpPr>
              <p:nvPr/>
            </p:nvSpPr>
            <p:spPr bwMode="auto">
              <a:xfrm>
                <a:off x="2956" y="1496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EF33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2" name="Oval 41"/>
              <p:cNvSpPr>
                <a:spLocks noChangeArrowheads="1"/>
              </p:cNvSpPr>
              <p:nvPr/>
            </p:nvSpPr>
            <p:spPr bwMode="auto">
              <a:xfrm>
                <a:off x="1412" y="3231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48C2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3" name="Oval 42"/>
              <p:cNvSpPr>
                <a:spLocks noChangeArrowheads="1"/>
              </p:cNvSpPr>
              <p:nvPr/>
            </p:nvSpPr>
            <p:spPr bwMode="auto">
              <a:xfrm>
                <a:off x="3448" y="3059"/>
                <a:ext cx="70" cy="76"/>
              </a:xfrm>
              <a:prstGeom prst="ellipse">
                <a:avLst/>
              </a:prstGeom>
              <a:no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4" name="Oval 43"/>
              <p:cNvSpPr>
                <a:spLocks noChangeArrowheads="1"/>
              </p:cNvSpPr>
              <p:nvPr/>
            </p:nvSpPr>
            <p:spPr bwMode="auto">
              <a:xfrm>
                <a:off x="3530" y="1566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5" name="Oval 44"/>
              <p:cNvSpPr>
                <a:spLocks noChangeArrowheads="1"/>
              </p:cNvSpPr>
              <p:nvPr/>
            </p:nvSpPr>
            <p:spPr bwMode="auto">
              <a:xfrm>
                <a:off x="882" y="3072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0A56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6" name="Oval 45"/>
              <p:cNvSpPr>
                <a:spLocks noChangeArrowheads="1"/>
              </p:cNvSpPr>
              <p:nvPr/>
            </p:nvSpPr>
            <p:spPr bwMode="auto">
              <a:xfrm>
                <a:off x="2560" y="3320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7" name="Oval 46"/>
              <p:cNvSpPr>
                <a:spLocks noChangeArrowheads="1"/>
              </p:cNvSpPr>
              <p:nvPr/>
            </p:nvSpPr>
            <p:spPr bwMode="auto">
              <a:xfrm>
                <a:off x="1724" y="2982"/>
                <a:ext cx="71" cy="77"/>
              </a:xfrm>
              <a:prstGeom prst="ellipse">
                <a:avLst/>
              </a:prstGeom>
              <a:noFill/>
              <a:ln w="9525">
                <a:solidFill>
                  <a:srgbClr val="DDBA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8" name="Oval 47"/>
              <p:cNvSpPr>
                <a:spLocks noChangeArrowheads="1"/>
              </p:cNvSpPr>
              <p:nvPr/>
            </p:nvSpPr>
            <p:spPr bwMode="auto">
              <a:xfrm>
                <a:off x="2560" y="2989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1A5F7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9" name="Oval 48"/>
              <p:cNvSpPr>
                <a:spLocks noChangeArrowheads="1"/>
              </p:cNvSpPr>
              <p:nvPr/>
            </p:nvSpPr>
            <p:spPr bwMode="auto">
              <a:xfrm>
                <a:off x="3403" y="1560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0" name="Oval 49"/>
              <p:cNvSpPr>
                <a:spLocks noChangeArrowheads="1"/>
              </p:cNvSpPr>
              <p:nvPr/>
            </p:nvSpPr>
            <p:spPr bwMode="auto">
              <a:xfrm>
                <a:off x="2650" y="2816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BB3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1" name="Oval 50"/>
              <p:cNvSpPr>
                <a:spLocks noChangeArrowheads="1"/>
              </p:cNvSpPr>
              <p:nvPr/>
            </p:nvSpPr>
            <p:spPr bwMode="auto">
              <a:xfrm>
                <a:off x="1590" y="3123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2" name="Oval 51"/>
              <p:cNvSpPr>
                <a:spLocks noChangeArrowheads="1"/>
              </p:cNvSpPr>
              <p:nvPr/>
            </p:nvSpPr>
            <p:spPr bwMode="auto">
              <a:xfrm>
                <a:off x="1941" y="3040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3E58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3" name="Oval 52"/>
              <p:cNvSpPr>
                <a:spLocks noChangeArrowheads="1"/>
              </p:cNvSpPr>
              <p:nvPr/>
            </p:nvSpPr>
            <p:spPr bwMode="auto">
              <a:xfrm>
                <a:off x="1858" y="2906"/>
                <a:ext cx="71" cy="70"/>
              </a:xfrm>
              <a:prstGeom prst="ellipse">
                <a:avLst/>
              </a:prstGeom>
              <a:noFill/>
              <a:ln w="9525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4" name="Oval 53"/>
              <p:cNvSpPr>
                <a:spLocks noChangeArrowheads="1"/>
              </p:cNvSpPr>
              <p:nvPr/>
            </p:nvSpPr>
            <p:spPr bwMode="auto">
              <a:xfrm>
                <a:off x="2471" y="2733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D3CE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5" name="Oval 54"/>
              <p:cNvSpPr>
                <a:spLocks noChangeArrowheads="1"/>
              </p:cNvSpPr>
              <p:nvPr/>
            </p:nvSpPr>
            <p:spPr bwMode="auto">
              <a:xfrm>
                <a:off x="4015" y="1515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6" name="Oval 55"/>
              <p:cNvSpPr>
                <a:spLocks noChangeArrowheads="1"/>
              </p:cNvSpPr>
              <p:nvPr/>
            </p:nvSpPr>
            <p:spPr bwMode="auto">
              <a:xfrm>
                <a:off x="2209" y="3231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FBF8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7" name="Oval 56"/>
              <p:cNvSpPr>
                <a:spLocks noChangeArrowheads="1"/>
              </p:cNvSpPr>
              <p:nvPr/>
            </p:nvSpPr>
            <p:spPr bwMode="auto">
              <a:xfrm>
                <a:off x="1590" y="3180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EF33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8" name="Oval 57"/>
              <p:cNvSpPr>
                <a:spLocks noChangeArrowheads="1"/>
              </p:cNvSpPr>
              <p:nvPr/>
            </p:nvSpPr>
            <p:spPr bwMode="auto">
              <a:xfrm>
                <a:off x="1724" y="2000"/>
                <a:ext cx="71" cy="76"/>
              </a:xfrm>
              <a:prstGeom prst="ellipse">
                <a:avLst/>
              </a:prstGeom>
              <a:noFill/>
              <a:ln w="9525">
                <a:solidFill>
                  <a:srgbClr val="48C2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9" name="Oval 58"/>
              <p:cNvSpPr>
                <a:spLocks noChangeArrowheads="1"/>
              </p:cNvSpPr>
              <p:nvPr/>
            </p:nvSpPr>
            <p:spPr bwMode="auto">
              <a:xfrm>
                <a:off x="2343" y="2587"/>
                <a:ext cx="71" cy="70"/>
              </a:xfrm>
              <a:prstGeom prst="ellipse">
                <a:avLst/>
              </a:prstGeom>
              <a:no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0" name="Oval 59"/>
              <p:cNvSpPr>
                <a:spLocks noChangeArrowheads="1"/>
              </p:cNvSpPr>
              <p:nvPr/>
            </p:nvSpPr>
            <p:spPr bwMode="auto">
              <a:xfrm>
                <a:off x="4015" y="2198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1" name="Oval 60"/>
              <p:cNvSpPr>
                <a:spLocks noChangeArrowheads="1"/>
              </p:cNvSpPr>
              <p:nvPr/>
            </p:nvSpPr>
            <p:spPr bwMode="auto">
              <a:xfrm>
                <a:off x="3664" y="1942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0A56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2" name="Oval 61"/>
              <p:cNvSpPr>
                <a:spLocks noChangeArrowheads="1"/>
              </p:cNvSpPr>
              <p:nvPr/>
            </p:nvSpPr>
            <p:spPr bwMode="auto">
              <a:xfrm>
                <a:off x="4373" y="1036"/>
                <a:ext cx="70" cy="77"/>
              </a:xfrm>
              <a:prstGeom prst="ellipse">
                <a:avLst/>
              </a:prstGeom>
              <a:noFill/>
              <a:ln w="9525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3" name="Oval 62"/>
              <p:cNvSpPr>
                <a:spLocks noChangeArrowheads="1"/>
              </p:cNvSpPr>
              <p:nvPr/>
            </p:nvSpPr>
            <p:spPr bwMode="auto">
              <a:xfrm>
                <a:off x="3620" y="2587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DDBA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4" name="Oval 63"/>
              <p:cNvSpPr>
                <a:spLocks noChangeArrowheads="1"/>
              </p:cNvSpPr>
              <p:nvPr/>
            </p:nvSpPr>
            <p:spPr bwMode="auto">
              <a:xfrm>
                <a:off x="3754" y="2874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1A5F7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5" name="Oval 64"/>
              <p:cNvSpPr>
                <a:spLocks noChangeArrowheads="1"/>
              </p:cNvSpPr>
              <p:nvPr/>
            </p:nvSpPr>
            <p:spPr bwMode="auto">
              <a:xfrm>
                <a:off x="1412" y="3116"/>
                <a:ext cx="76" cy="70"/>
              </a:xfrm>
              <a:prstGeom prst="ellipse">
                <a:avLst/>
              </a:prstGeom>
              <a:noFill/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6" name="Oval 65"/>
              <p:cNvSpPr>
                <a:spLocks noChangeArrowheads="1"/>
              </p:cNvSpPr>
              <p:nvPr/>
            </p:nvSpPr>
            <p:spPr bwMode="auto">
              <a:xfrm>
                <a:off x="2031" y="3206"/>
                <a:ext cx="76" cy="70"/>
              </a:xfrm>
              <a:prstGeom prst="ellipse">
                <a:avLst/>
              </a:prstGeom>
              <a:noFill/>
              <a:ln w="9525">
                <a:solidFill>
                  <a:srgbClr val="BB3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7" name="Oval 66"/>
              <p:cNvSpPr>
                <a:spLocks noChangeArrowheads="1"/>
              </p:cNvSpPr>
              <p:nvPr/>
            </p:nvSpPr>
            <p:spPr bwMode="auto">
              <a:xfrm>
                <a:off x="4724" y="1636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8" name="Oval 67"/>
              <p:cNvSpPr>
                <a:spLocks noChangeArrowheads="1"/>
              </p:cNvSpPr>
              <p:nvPr/>
            </p:nvSpPr>
            <p:spPr bwMode="auto">
              <a:xfrm>
                <a:off x="3224" y="1681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3E58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9" name="Oval 68"/>
              <p:cNvSpPr>
                <a:spLocks noChangeArrowheads="1"/>
              </p:cNvSpPr>
              <p:nvPr/>
            </p:nvSpPr>
            <p:spPr bwMode="auto">
              <a:xfrm>
                <a:off x="2560" y="3314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0" name="Oval 69"/>
              <p:cNvSpPr>
                <a:spLocks noChangeArrowheads="1"/>
              </p:cNvSpPr>
              <p:nvPr/>
            </p:nvSpPr>
            <p:spPr bwMode="auto">
              <a:xfrm>
                <a:off x="4239" y="2115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D3CE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1" name="Oval 70"/>
              <p:cNvSpPr>
                <a:spLocks noChangeArrowheads="1"/>
              </p:cNvSpPr>
              <p:nvPr/>
            </p:nvSpPr>
            <p:spPr bwMode="auto">
              <a:xfrm>
                <a:off x="1195" y="3225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2" name="Oval 71"/>
              <p:cNvSpPr>
                <a:spLocks noChangeArrowheads="1"/>
              </p:cNvSpPr>
              <p:nvPr/>
            </p:nvSpPr>
            <p:spPr bwMode="auto">
              <a:xfrm>
                <a:off x="1456" y="3314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FBF8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3" name="Oval 72"/>
              <p:cNvSpPr>
                <a:spLocks noChangeArrowheads="1"/>
              </p:cNvSpPr>
              <p:nvPr/>
            </p:nvSpPr>
            <p:spPr bwMode="auto">
              <a:xfrm>
                <a:off x="2165" y="1585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EF33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4" name="Oval 73"/>
              <p:cNvSpPr>
                <a:spLocks noChangeArrowheads="1"/>
              </p:cNvSpPr>
              <p:nvPr/>
            </p:nvSpPr>
            <p:spPr bwMode="auto">
              <a:xfrm>
                <a:off x="3403" y="2453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48C2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5" name="Oval 74"/>
              <p:cNvSpPr>
                <a:spLocks noChangeArrowheads="1"/>
              </p:cNvSpPr>
              <p:nvPr/>
            </p:nvSpPr>
            <p:spPr bwMode="auto">
              <a:xfrm>
                <a:off x="1284" y="3295"/>
                <a:ext cx="70" cy="76"/>
              </a:xfrm>
              <a:prstGeom prst="ellipse">
                <a:avLst/>
              </a:prstGeom>
              <a:no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6" name="Oval 75"/>
              <p:cNvSpPr>
                <a:spLocks noChangeArrowheads="1"/>
              </p:cNvSpPr>
              <p:nvPr/>
            </p:nvSpPr>
            <p:spPr bwMode="auto">
              <a:xfrm>
                <a:off x="1501" y="3263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7" name="Oval 76"/>
              <p:cNvSpPr>
                <a:spLocks noChangeArrowheads="1"/>
              </p:cNvSpPr>
              <p:nvPr/>
            </p:nvSpPr>
            <p:spPr bwMode="auto">
              <a:xfrm>
                <a:off x="1724" y="3027"/>
                <a:ext cx="71" cy="70"/>
              </a:xfrm>
              <a:prstGeom prst="ellipse">
                <a:avLst/>
              </a:prstGeom>
              <a:noFill/>
              <a:ln w="9525">
                <a:solidFill>
                  <a:srgbClr val="0A56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8" name="Oval 77"/>
              <p:cNvSpPr>
                <a:spLocks noChangeArrowheads="1"/>
              </p:cNvSpPr>
              <p:nvPr/>
            </p:nvSpPr>
            <p:spPr bwMode="auto">
              <a:xfrm>
                <a:off x="3358" y="1094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9" name="Oval 78"/>
              <p:cNvSpPr>
                <a:spLocks noChangeArrowheads="1"/>
              </p:cNvSpPr>
              <p:nvPr/>
            </p:nvSpPr>
            <p:spPr bwMode="auto">
              <a:xfrm>
                <a:off x="3754" y="1445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DDBA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0" name="Oval 79"/>
              <p:cNvSpPr>
                <a:spLocks noChangeArrowheads="1"/>
              </p:cNvSpPr>
              <p:nvPr/>
            </p:nvSpPr>
            <p:spPr bwMode="auto">
              <a:xfrm>
                <a:off x="3224" y="1981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1A5F7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1" name="Oval 80"/>
              <p:cNvSpPr>
                <a:spLocks noChangeArrowheads="1"/>
              </p:cNvSpPr>
              <p:nvPr/>
            </p:nvSpPr>
            <p:spPr bwMode="auto">
              <a:xfrm>
                <a:off x="3530" y="1751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2" name="Oval 81"/>
              <p:cNvSpPr>
                <a:spLocks noChangeArrowheads="1"/>
              </p:cNvSpPr>
              <p:nvPr/>
            </p:nvSpPr>
            <p:spPr bwMode="auto">
              <a:xfrm>
                <a:off x="1590" y="3231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BB3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3" name="Oval 82"/>
              <p:cNvSpPr>
                <a:spLocks noChangeArrowheads="1"/>
              </p:cNvSpPr>
              <p:nvPr/>
            </p:nvSpPr>
            <p:spPr bwMode="auto">
              <a:xfrm>
                <a:off x="3135" y="1662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4" name="Oval 83"/>
              <p:cNvSpPr>
                <a:spLocks noChangeArrowheads="1"/>
              </p:cNvSpPr>
              <p:nvPr/>
            </p:nvSpPr>
            <p:spPr bwMode="auto">
              <a:xfrm>
                <a:off x="2471" y="3199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3E58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5" name="Oval 84"/>
              <p:cNvSpPr>
                <a:spLocks noChangeArrowheads="1"/>
              </p:cNvSpPr>
              <p:nvPr/>
            </p:nvSpPr>
            <p:spPr bwMode="auto">
              <a:xfrm>
                <a:off x="2873" y="3027"/>
                <a:ext cx="70" cy="77"/>
              </a:xfrm>
              <a:prstGeom prst="ellipse">
                <a:avLst/>
              </a:prstGeom>
              <a:noFill/>
              <a:ln w="9525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6" name="Oval 85"/>
              <p:cNvSpPr>
                <a:spLocks noChangeArrowheads="1"/>
              </p:cNvSpPr>
              <p:nvPr/>
            </p:nvSpPr>
            <p:spPr bwMode="auto">
              <a:xfrm>
                <a:off x="2516" y="3371"/>
                <a:ext cx="76" cy="71"/>
              </a:xfrm>
              <a:prstGeom prst="ellipse">
                <a:avLst/>
              </a:prstGeom>
              <a:noFill/>
              <a:ln w="9525">
                <a:solidFill>
                  <a:srgbClr val="D3CE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7" name="Oval 86"/>
              <p:cNvSpPr>
                <a:spLocks noChangeArrowheads="1"/>
              </p:cNvSpPr>
              <p:nvPr/>
            </p:nvSpPr>
            <p:spPr bwMode="auto">
              <a:xfrm>
                <a:off x="2873" y="3129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8" name="Oval 87"/>
              <p:cNvSpPr>
                <a:spLocks noChangeArrowheads="1"/>
              </p:cNvSpPr>
              <p:nvPr/>
            </p:nvSpPr>
            <p:spPr bwMode="auto">
              <a:xfrm>
                <a:off x="3977" y="2676"/>
                <a:ext cx="70" cy="77"/>
              </a:xfrm>
              <a:prstGeom prst="ellipse">
                <a:avLst/>
              </a:prstGeom>
              <a:noFill/>
              <a:ln w="9525">
                <a:solidFill>
                  <a:srgbClr val="FBF8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9" name="Oval 88"/>
              <p:cNvSpPr>
                <a:spLocks noChangeArrowheads="1"/>
              </p:cNvSpPr>
              <p:nvPr/>
            </p:nvSpPr>
            <p:spPr bwMode="auto">
              <a:xfrm>
                <a:off x="1897" y="2325"/>
                <a:ext cx="76" cy="70"/>
              </a:xfrm>
              <a:prstGeom prst="ellipse">
                <a:avLst/>
              </a:prstGeom>
              <a:noFill/>
              <a:ln w="9525">
                <a:solidFill>
                  <a:srgbClr val="EF33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0" name="Oval 89"/>
              <p:cNvSpPr>
                <a:spLocks noChangeArrowheads="1"/>
              </p:cNvSpPr>
              <p:nvPr/>
            </p:nvSpPr>
            <p:spPr bwMode="auto">
              <a:xfrm>
                <a:off x="1501" y="2746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48C2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1" name="Oval 90"/>
              <p:cNvSpPr>
                <a:spLocks noChangeArrowheads="1"/>
              </p:cNvSpPr>
              <p:nvPr/>
            </p:nvSpPr>
            <p:spPr bwMode="auto">
              <a:xfrm>
                <a:off x="2471" y="3359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2" name="Oval 91"/>
              <p:cNvSpPr>
                <a:spLocks noChangeArrowheads="1"/>
              </p:cNvSpPr>
              <p:nvPr/>
            </p:nvSpPr>
            <p:spPr bwMode="auto">
              <a:xfrm>
                <a:off x="1546" y="3263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0A56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3" name="Oval 92"/>
              <p:cNvSpPr>
                <a:spLocks noChangeArrowheads="1"/>
              </p:cNvSpPr>
              <p:nvPr/>
            </p:nvSpPr>
            <p:spPr bwMode="auto">
              <a:xfrm>
                <a:off x="3358" y="1113"/>
                <a:ext cx="70" cy="77"/>
              </a:xfrm>
              <a:prstGeom prst="ellipse">
                <a:avLst/>
              </a:prstGeom>
              <a:noFill/>
              <a:ln w="9525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4" name="Oval 93"/>
              <p:cNvSpPr>
                <a:spLocks noChangeArrowheads="1"/>
              </p:cNvSpPr>
              <p:nvPr/>
            </p:nvSpPr>
            <p:spPr bwMode="auto">
              <a:xfrm>
                <a:off x="4545" y="2044"/>
                <a:ext cx="77" cy="71"/>
              </a:xfrm>
              <a:prstGeom prst="ellipse">
                <a:avLst/>
              </a:prstGeom>
              <a:noFill/>
              <a:ln w="9525">
                <a:solidFill>
                  <a:srgbClr val="DDBA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5" name="Oval 94"/>
              <p:cNvSpPr>
                <a:spLocks noChangeArrowheads="1"/>
              </p:cNvSpPr>
              <p:nvPr/>
            </p:nvSpPr>
            <p:spPr bwMode="auto">
              <a:xfrm>
                <a:off x="1329" y="2548"/>
                <a:ext cx="70" cy="71"/>
              </a:xfrm>
              <a:prstGeom prst="ellipse">
                <a:avLst/>
              </a:prstGeom>
              <a:noFill/>
              <a:ln w="9525">
                <a:solidFill>
                  <a:srgbClr val="1A5F7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6" name="Oval 95"/>
              <p:cNvSpPr>
                <a:spLocks noChangeArrowheads="1"/>
              </p:cNvSpPr>
              <p:nvPr/>
            </p:nvSpPr>
            <p:spPr bwMode="auto">
              <a:xfrm>
                <a:off x="2739" y="3040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7" name="Oval 96"/>
              <p:cNvSpPr>
                <a:spLocks noChangeArrowheads="1"/>
              </p:cNvSpPr>
              <p:nvPr/>
            </p:nvSpPr>
            <p:spPr bwMode="auto">
              <a:xfrm>
                <a:off x="1814" y="3193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BB3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8" name="Oval 97"/>
              <p:cNvSpPr>
                <a:spLocks noChangeArrowheads="1"/>
              </p:cNvSpPr>
              <p:nvPr/>
            </p:nvSpPr>
            <p:spPr bwMode="auto">
              <a:xfrm>
                <a:off x="2209" y="3135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9" name="Oval 98"/>
              <p:cNvSpPr>
                <a:spLocks noChangeArrowheads="1"/>
              </p:cNvSpPr>
              <p:nvPr/>
            </p:nvSpPr>
            <p:spPr bwMode="auto">
              <a:xfrm>
                <a:off x="3448" y="2689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3E58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0" name="Oval 99"/>
              <p:cNvSpPr>
                <a:spLocks noChangeArrowheads="1"/>
              </p:cNvSpPr>
              <p:nvPr/>
            </p:nvSpPr>
            <p:spPr bwMode="auto">
              <a:xfrm>
                <a:off x="3269" y="2274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1" name="Oval 100"/>
              <p:cNvSpPr>
                <a:spLocks noChangeArrowheads="1"/>
              </p:cNvSpPr>
              <p:nvPr/>
            </p:nvSpPr>
            <p:spPr bwMode="auto">
              <a:xfrm>
                <a:off x="3403" y="1585"/>
                <a:ext cx="70" cy="77"/>
              </a:xfrm>
              <a:prstGeom prst="ellipse">
                <a:avLst/>
              </a:prstGeom>
              <a:noFill/>
              <a:ln w="9525">
                <a:solidFill>
                  <a:srgbClr val="D3CE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2" name="Oval 101"/>
              <p:cNvSpPr>
                <a:spLocks noChangeArrowheads="1"/>
              </p:cNvSpPr>
              <p:nvPr/>
            </p:nvSpPr>
            <p:spPr bwMode="auto">
              <a:xfrm>
                <a:off x="2650" y="2287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3" name="Oval 102"/>
              <p:cNvSpPr>
                <a:spLocks noChangeArrowheads="1"/>
              </p:cNvSpPr>
              <p:nvPr/>
            </p:nvSpPr>
            <p:spPr bwMode="auto">
              <a:xfrm>
                <a:off x="4679" y="2223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FBF8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4" name="Oval 103"/>
              <p:cNvSpPr>
                <a:spLocks noChangeArrowheads="1"/>
              </p:cNvSpPr>
              <p:nvPr/>
            </p:nvSpPr>
            <p:spPr bwMode="auto">
              <a:xfrm>
                <a:off x="2388" y="3384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EF33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5" name="Oval 104"/>
              <p:cNvSpPr>
                <a:spLocks noChangeArrowheads="1"/>
              </p:cNvSpPr>
              <p:nvPr/>
            </p:nvSpPr>
            <p:spPr bwMode="auto">
              <a:xfrm>
                <a:off x="2209" y="3027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48C2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6" name="Oval 105"/>
              <p:cNvSpPr>
                <a:spLocks noChangeArrowheads="1"/>
              </p:cNvSpPr>
              <p:nvPr/>
            </p:nvSpPr>
            <p:spPr bwMode="auto">
              <a:xfrm>
                <a:off x="882" y="3410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7" name="Oval 106"/>
              <p:cNvSpPr>
                <a:spLocks noChangeArrowheads="1"/>
              </p:cNvSpPr>
              <p:nvPr/>
            </p:nvSpPr>
            <p:spPr bwMode="auto">
              <a:xfrm>
                <a:off x="2516" y="2963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8" name="Oval 107"/>
              <p:cNvSpPr>
                <a:spLocks noChangeArrowheads="1"/>
              </p:cNvSpPr>
              <p:nvPr/>
            </p:nvSpPr>
            <p:spPr bwMode="auto">
              <a:xfrm>
                <a:off x="1412" y="2797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0A56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9" name="Oval 108"/>
              <p:cNvSpPr>
                <a:spLocks noChangeArrowheads="1"/>
              </p:cNvSpPr>
              <p:nvPr/>
            </p:nvSpPr>
            <p:spPr bwMode="auto">
              <a:xfrm>
                <a:off x="4462" y="1662"/>
                <a:ext cx="70" cy="76"/>
              </a:xfrm>
              <a:prstGeom prst="ellipse">
                <a:avLst/>
              </a:prstGeom>
              <a:noFill/>
              <a:ln w="9525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0" name="Oval 109"/>
              <p:cNvSpPr>
                <a:spLocks noChangeArrowheads="1"/>
              </p:cNvSpPr>
              <p:nvPr/>
            </p:nvSpPr>
            <p:spPr bwMode="auto">
              <a:xfrm>
                <a:off x="2828" y="1451"/>
                <a:ext cx="71" cy="70"/>
              </a:xfrm>
              <a:prstGeom prst="ellipse">
                <a:avLst/>
              </a:prstGeom>
              <a:noFill/>
              <a:ln w="9525">
                <a:solidFill>
                  <a:srgbClr val="DDBA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1" name="Oval 110"/>
              <p:cNvSpPr>
                <a:spLocks noChangeArrowheads="1"/>
              </p:cNvSpPr>
              <p:nvPr/>
            </p:nvSpPr>
            <p:spPr bwMode="auto">
              <a:xfrm>
                <a:off x="971" y="3142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1A5F7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2" name="Oval 111"/>
              <p:cNvSpPr>
                <a:spLocks noChangeArrowheads="1"/>
              </p:cNvSpPr>
              <p:nvPr/>
            </p:nvSpPr>
            <p:spPr bwMode="auto">
              <a:xfrm>
                <a:off x="2560" y="2989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3" name="Oval 112"/>
              <p:cNvSpPr>
                <a:spLocks noChangeArrowheads="1"/>
              </p:cNvSpPr>
              <p:nvPr/>
            </p:nvSpPr>
            <p:spPr bwMode="auto">
              <a:xfrm>
                <a:off x="799" y="3391"/>
                <a:ext cx="70" cy="76"/>
              </a:xfrm>
              <a:prstGeom prst="ellipse">
                <a:avLst/>
              </a:prstGeom>
              <a:noFill/>
              <a:ln w="9525">
                <a:solidFill>
                  <a:srgbClr val="BB3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4" name="Oval 113"/>
              <p:cNvSpPr>
                <a:spLocks noChangeArrowheads="1"/>
              </p:cNvSpPr>
              <p:nvPr/>
            </p:nvSpPr>
            <p:spPr bwMode="auto">
              <a:xfrm>
                <a:off x="1456" y="2797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5" name="Oval 114"/>
              <p:cNvSpPr>
                <a:spLocks noChangeArrowheads="1"/>
              </p:cNvSpPr>
              <p:nvPr/>
            </p:nvSpPr>
            <p:spPr bwMode="auto">
              <a:xfrm>
                <a:off x="1986" y="3078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3E58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6" name="Oval 115"/>
              <p:cNvSpPr>
                <a:spLocks noChangeArrowheads="1"/>
              </p:cNvSpPr>
              <p:nvPr/>
            </p:nvSpPr>
            <p:spPr bwMode="auto">
              <a:xfrm>
                <a:off x="1016" y="3001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7" name="Oval 116"/>
              <p:cNvSpPr>
                <a:spLocks noChangeArrowheads="1"/>
              </p:cNvSpPr>
              <p:nvPr/>
            </p:nvSpPr>
            <p:spPr bwMode="auto">
              <a:xfrm>
                <a:off x="1284" y="2733"/>
                <a:ext cx="70" cy="77"/>
              </a:xfrm>
              <a:prstGeom prst="ellipse">
                <a:avLst/>
              </a:prstGeom>
              <a:noFill/>
              <a:ln w="9525">
                <a:solidFill>
                  <a:srgbClr val="D3CE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8" name="Oval 117"/>
              <p:cNvSpPr>
                <a:spLocks noChangeArrowheads="1"/>
              </p:cNvSpPr>
              <p:nvPr/>
            </p:nvSpPr>
            <p:spPr bwMode="auto">
              <a:xfrm>
                <a:off x="2031" y="3008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9" name="Oval 118"/>
              <p:cNvSpPr>
                <a:spLocks noChangeArrowheads="1"/>
              </p:cNvSpPr>
              <p:nvPr/>
            </p:nvSpPr>
            <p:spPr bwMode="auto">
              <a:xfrm>
                <a:off x="2031" y="3008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FBF8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0" name="Oval 119"/>
              <p:cNvSpPr>
                <a:spLocks noChangeArrowheads="1"/>
              </p:cNvSpPr>
              <p:nvPr/>
            </p:nvSpPr>
            <p:spPr bwMode="auto">
              <a:xfrm>
                <a:off x="3664" y="3091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EF33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1" name="Oval 120"/>
              <p:cNvSpPr>
                <a:spLocks noChangeArrowheads="1"/>
              </p:cNvSpPr>
              <p:nvPr/>
            </p:nvSpPr>
            <p:spPr bwMode="auto">
              <a:xfrm>
                <a:off x="882" y="3397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48C2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2" name="Oval 121"/>
              <p:cNvSpPr>
                <a:spLocks noChangeArrowheads="1"/>
              </p:cNvSpPr>
              <p:nvPr/>
            </p:nvSpPr>
            <p:spPr bwMode="auto">
              <a:xfrm>
                <a:off x="2471" y="2906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3" name="Oval 122"/>
              <p:cNvSpPr>
                <a:spLocks noChangeArrowheads="1"/>
              </p:cNvSpPr>
              <p:nvPr/>
            </p:nvSpPr>
            <p:spPr bwMode="auto">
              <a:xfrm>
                <a:off x="2471" y="3116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4" name="Oval 123"/>
              <p:cNvSpPr>
                <a:spLocks noChangeArrowheads="1"/>
              </p:cNvSpPr>
              <p:nvPr/>
            </p:nvSpPr>
            <p:spPr bwMode="auto">
              <a:xfrm>
                <a:off x="1195" y="3320"/>
                <a:ext cx="70" cy="71"/>
              </a:xfrm>
              <a:prstGeom prst="ellipse">
                <a:avLst/>
              </a:prstGeom>
              <a:noFill/>
              <a:ln w="9525">
                <a:solidFill>
                  <a:srgbClr val="0A56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5" name="Oval 124"/>
              <p:cNvSpPr>
                <a:spLocks noChangeArrowheads="1"/>
              </p:cNvSpPr>
              <p:nvPr/>
            </p:nvSpPr>
            <p:spPr bwMode="auto">
              <a:xfrm>
                <a:off x="1769" y="2880"/>
                <a:ext cx="70" cy="77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6" name="Rectangle 125"/>
              <p:cNvSpPr>
                <a:spLocks noChangeArrowheads="1"/>
              </p:cNvSpPr>
              <p:nvPr/>
            </p:nvSpPr>
            <p:spPr bwMode="auto">
              <a:xfrm>
                <a:off x="1418" y="3116"/>
                <a:ext cx="16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Albania</a:t>
                </a:r>
                <a:endParaRPr lang="es-ES"/>
              </a:p>
            </p:txBody>
          </p:sp>
          <p:sp>
            <p:nvSpPr>
              <p:cNvPr id="14467" name="Rectangle 126"/>
              <p:cNvSpPr>
                <a:spLocks noChangeArrowheads="1"/>
              </p:cNvSpPr>
              <p:nvPr/>
            </p:nvSpPr>
            <p:spPr bwMode="auto">
              <a:xfrm>
                <a:off x="1865" y="2574"/>
                <a:ext cx="31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Arabia Saudita</a:t>
                </a:r>
                <a:endParaRPr lang="es-ES"/>
              </a:p>
            </p:txBody>
          </p:sp>
          <p:sp>
            <p:nvSpPr>
              <p:cNvPr id="14468" name="Rectangle 127"/>
              <p:cNvSpPr>
                <a:spLocks noChangeArrowheads="1"/>
              </p:cNvSpPr>
              <p:nvPr/>
            </p:nvSpPr>
            <p:spPr bwMode="auto">
              <a:xfrm>
                <a:off x="3645" y="2389"/>
                <a:ext cx="20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Argentina</a:t>
                </a:r>
                <a:endParaRPr lang="es-ES"/>
              </a:p>
            </p:txBody>
          </p:sp>
          <p:sp>
            <p:nvSpPr>
              <p:cNvPr id="14469" name="Rectangle 128"/>
              <p:cNvSpPr>
                <a:spLocks noChangeArrowheads="1"/>
              </p:cNvSpPr>
              <p:nvPr/>
            </p:nvSpPr>
            <p:spPr bwMode="auto">
              <a:xfrm>
                <a:off x="1980" y="3238"/>
                <a:ext cx="18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Armenia</a:t>
                </a:r>
                <a:endParaRPr lang="es-ES"/>
              </a:p>
            </p:txBody>
          </p:sp>
          <p:sp>
            <p:nvSpPr>
              <p:cNvPr id="14470" name="Rectangle 129"/>
              <p:cNvSpPr>
                <a:spLocks noChangeArrowheads="1"/>
              </p:cNvSpPr>
              <p:nvPr/>
            </p:nvSpPr>
            <p:spPr bwMode="auto">
              <a:xfrm>
                <a:off x="4009" y="1617"/>
                <a:ext cx="18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Australia</a:t>
                </a:r>
                <a:endParaRPr lang="es-ES"/>
              </a:p>
            </p:txBody>
          </p:sp>
          <p:sp>
            <p:nvSpPr>
              <p:cNvPr id="14471" name="Rectangle 130"/>
              <p:cNvSpPr>
                <a:spLocks noChangeArrowheads="1"/>
              </p:cNvSpPr>
              <p:nvPr/>
            </p:nvSpPr>
            <p:spPr bwMode="auto">
              <a:xfrm>
                <a:off x="3026" y="1432"/>
                <a:ext cx="15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Austria</a:t>
                </a:r>
                <a:endParaRPr lang="es-ES"/>
              </a:p>
            </p:txBody>
          </p:sp>
          <p:sp>
            <p:nvSpPr>
              <p:cNvPr id="14472" name="Rectangle 131"/>
              <p:cNvSpPr>
                <a:spLocks noChangeArrowheads="1"/>
              </p:cNvSpPr>
              <p:nvPr/>
            </p:nvSpPr>
            <p:spPr bwMode="auto">
              <a:xfrm>
                <a:off x="1157" y="3167"/>
                <a:ext cx="24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Azerbalyán</a:t>
                </a:r>
                <a:endParaRPr lang="es-ES"/>
              </a:p>
            </p:txBody>
          </p:sp>
          <p:sp>
            <p:nvSpPr>
              <p:cNvPr id="14473" name="Rectangle 132"/>
              <p:cNvSpPr>
                <a:spLocks noChangeArrowheads="1"/>
              </p:cNvSpPr>
              <p:nvPr/>
            </p:nvSpPr>
            <p:spPr bwMode="auto">
              <a:xfrm>
                <a:off x="3518" y="2995"/>
                <a:ext cx="16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Belarús</a:t>
                </a:r>
                <a:endParaRPr lang="es-ES"/>
              </a:p>
            </p:txBody>
          </p:sp>
          <p:sp>
            <p:nvSpPr>
              <p:cNvPr id="14474" name="Rectangle 133"/>
              <p:cNvSpPr>
                <a:spLocks noChangeArrowheads="1"/>
              </p:cNvSpPr>
              <p:nvPr/>
            </p:nvSpPr>
            <p:spPr bwMode="auto">
              <a:xfrm>
                <a:off x="3620" y="1566"/>
                <a:ext cx="159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Bélgica</a:t>
                </a:r>
                <a:endParaRPr lang="es-ES"/>
              </a:p>
            </p:txBody>
          </p:sp>
          <p:sp>
            <p:nvSpPr>
              <p:cNvPr id="14475" name="Rectangle 134"/>
              <p:cNvSpPr>
                <a:spLocks noChangeArrowheads="1"/>
              </p:cNvSpPr>
              <p:nvPr/>
            </p:nvSpPr>
            <p:spPr bwMode="auto">
              <a:xfrm>
                <a:off x="857" y="3008"/>
                <a:ext cx="13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Belice</a:t>
                </a:r>
                <a:endParaRPr lang="es-ES"/>
              </a:p>
            </p:txBody>
          </p:sp>
          <p:sp>
            <p:nvSpPr>
              <p:cNvPr id="14476" name="Rectangle 135"/>
              <p:cNvSpPr>
                <a:spLocks noChangeArrowheads="1"/>
              </p:cNvSpPr>
              <p:nvPr/>
            </p:nvSpPr>
            <p:spPr bwMode="auto">
              <a:xfrm>
                <a:off x="2643" y="3320"/>
                <a:ext cx="143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Bolivia</a:t>
                </a:r>
                <a:endParaRPr lang="es-ES"/>
              </a:p>
            </p:txBody>
          </p:sp>
          <p:sp>
            <p:nvSpPr>
              <p:cNvPr id="14477" name="Rectangle 136"/>
              <p:cNvSpPr>
                <a:spLocks noChangeArrowheads="1"/>
              </p:cNvSpPr>
              <p:nvPr/>
            </p:nvSpPr>
            <p:spPr bwMode="auto">
              <a:xfrm>
                <a:off x="1597" y="2919"/>
                <a:ext cx="12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Brasil</a:t>
                </a:r>
                <a:endParaRPr lang="es-ES"/>
              </a:p>
            </p:txBody>
          </p:sp>
          <p:sp>
            <p:nvSpPr>
              <p:cNvPr id="14478" name="Rectangle 137"/>
              <p:cNvSpPr>
                <a:spLocks noChangeArrowheads="1"/>
              </p:cNvSpPr>
              <p:nvPr/>
            </p:nvSpPr>
            <p:spPr bwMode="auto">
              <a:xfrm>
                <a:off x="2375" y="2925"/>
                <a:ext cx="17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Bulgaria</a:t>
                </a:r>
                <a:endParaRPr lang="es-ES"/>
              </a:p>
            </p:txBody>
          </p:sp>
          <p:sp>
            <p:nvSpPr>
              <p:cNvPr id="14479" name="Rectangle 138"/>
              <p:cNvSpPr>
                <a:spLocks noChangeArrowheads="1"/>
              </p:cNvSpPr>
              <p:nvPr/>
            </p:nvSpPr>
            <p:spPr bwMode="auto">
              <a:xfrm>
                <a:off x="3473" y="1496"/>
                <a:ext cx="17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Canadá</a:t>
                </a:r>
                <a:endParaRPr lang="es-ES"/>
              </a:p>
            </p:txBody>
          </p:sp>
          <p:sp>
            <p:nvSpPr>
              <p:cNvPr id="14480" name="Rectangle 139"/>
              <p:cNvSpPr>
                <a:spLocks noChangeArrowheads="1"/>
              </p:cNvSpPr>
              <p:nvPr/>
            </p:nvSpPr>
            <p:spPr bwMode="auto">
              <a:xfrm>
                <a:off x="2720" y="2753"/>
                <a:ext cx="11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Chile</a:t>
                </a:r>
                <a:endParaRPr lang="es-ES"/>
              </a:p>
            </p:txBody>
          </p:sp>
          <p:sp>
            <p:nvSpPr>
              <p:cNvPr id="14481" name="Rectangle 140"/>
              <p:cNvSpPr>
                <a:spLocks noChangeArrowheads="1"/>
              </p:cNvSpPr>
              <p:nvPr/>
            </p:nvSpPr>
            <p:spPr bwMode="auto">
              <a:xfrm>
                <a:off x="1456" y="3187"/>
                <a:ext cx="12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China</a:t>
                </a:r>
                <a:endParaRPr lang="es-ES"/>
              </a:p>
            </p:txBody>
          </p:sp>
          <p:sp>
            <p:nvSpPr>
              <p:cNvPr id="14482" name="Rectangle 141"/>
              <p:cNvSpPr>
                <a:spLocks noChangeArrowheads="1"/>
              </p:cNvSpPr>
              <p:nvPr/>
            </p:nvSpPr>
            <p:spPr bwMode="auto">
              <a:xfrm>
                <a:off x="1724" y="3040"/>
                <a:ext cx="205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Colombia</a:t>
                </a:r>
                <a:endParaRPr lang="es-ES"/>
              </a:p>
            </p:txBody>
          </p:sp>
          <p:sp>
            <p:nvSpPr>
              <p:cNvPr id="14483" name="Rectangle 142"/>
              <p:cNvSpPr>
                <a:spLocks noChangeArrowheads="1"/>
              </p:cNvSpPr>
              <p:nvPr/>
            </p:nvSpPr>
            <p:spPr bwMode="auto">
              <a:xfrm>
                <a:off x="1941" y="2906"/>
                <a:ext cx="23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Costa Rica</a:t>
                </a:r>
                <a:endParaRPr lang="es-ES"/>
              </a:p>
            </p:txBody>
          </p:sp>
          <p:sp>
            <p:nvSpPr>
              <p:cNvPr id="14484" name="Rectangle 143"/>
              <p:cNvSpPr>
                <a:spLocks noChangeArrowheads="1"/>
              </p:cNvSpPr>
              <p:nvPr/>
            </p:nvSpPr>
            <p:spPr bwMode="auto">
              <a:xfrm>
                <a:off x="2541" y="2676"/>
                <a:ext cx="16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Croacia</a:t>
                </a:r>
                <a:endParaRPr lang="es-ES"/>
              </a:p>
            </p:txBody>
          </p:sp>
          <p:sp>
            <p:nvSpPr>
              <p:cNvPr id="14485" name="Rectangle 144"/>
              <p:cNvSpPr>
                <a:spLocks noChangeArrowheads="1"/>
              </p:cNvSpPr>
              <p:nvPr/>
            </p:nvSpPr>
            <p:spPr bwMode="auto">
              <a:xfrm>
                <a:off x="4092" y="1458"/>
                <a:ext cx="23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Dinamarca</a:t>
                </a:r>
                <a:endParaRPr lang="es-ES"/>
              </a:p>
            </p:txBody>
          </p:sp>
          <p:sp>
            <p:nvSpPr>
              <p:cNvPr id="14486" name="Rectangle 145"/>
              <p:cNvSpPr>
                <a:spLocks noChangeArrowheads="1"/>
              </p:cNvSpPr>
              <p:nvPr/>
            </p:nvSpPr>
            <p:spPr bwMode="auto">
              <a:xfrm>
                <a:off x="2280" y="3167"/>
                <a:ext cx="13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Egipto</a:t>
                </a:r>
                <a:endParaRPr lang="es-ES"/>
              </a:p>
            </p:txBody>
          </p:sp>
          <p:sp>
            <p:nvSpPr>
              <p:cNvPr id="14487" name="Rectangle 146"/>
              <p:cNvSpPr>
                <a:spLocks noChangeArrowheads="1"/>
              </p:cNvSpPr>
              <p:nvPr/>
            </p:nvSpPr>
            <p:spPr bwMode="auto">
              <a:xfrm>
                <a:off x="1661" y="3116"/>
                <a:ext cx="24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El Salvador</a:t>
                </a:r>
                <a:endParaRPr lang="es-ES"/>
              </a:p>
            </p:txBody>
          </p:sp>
          <p:sp>
            <p:nvSpPr>
              <p:cNvPr id="14488" name="Rectangle 147"/>
              <p:cNvSpPr>
                <a:spLocks noChangeArrowheads="1"/>
              </p:cNvSpPr>
              <p:nvPr/>
            </p:nvSpPr>
            <p:spPr bwMode="auto">
              <a:xfrm>
                <a:off x="1795" y="1942"/>
                <a:ext cx="52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Emiratos Arabes Unidos</a:t>
                </a:r>
                <a:endParaRPr lang="es-ES"/>
              </a:p>
            </p:txBody>
          </p:sp>
          <p:sp>
            <p:nvSpPr>
              <p:cNvPr id="14489" name="Rectangle 148"/>
              <p:cNvSpPr>
                <a:spLocks noChangeArrowheads="1"/>
              </p:cNvSpPr>
              <p:nvPr/>
            </p:nvSpPr>
            <p:spPr bwMode="auto">
              <a:xfrm>
                <a:off x="2414" y="2523"/>
                <a:ext cx="239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Eslovaquía</a:t>
                </a:r>
                <a:endParaRPr lang="es-ES"/>
              </a:p>
            </p:txBody>
          </p:sp>
          <p:sp>
            <p:nvSpPr>
              <p:cNvPr id="14490" name="Rectangle 149"/>
              <p:cNvSpPr>
                <a:spLocks noChangeArrowheads="1"/>
              </p:cNvSpPr>
              <p:nvPr/>
            </p:nvSpPr>
            <p:spPr bwMode="auto">
              <a:xfrm>
                <a:off x="3952" y="2134"/>
                <a:ext cx="21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Eslovenia</a:t>
                </a:r>
                <a:endParaRPr lang="es-ES"/>
              </a:p>
            </p:txBody>
          </p:sp>
          <p:sp>
            <p:nvSpPr>
              <p:cNvPr id="14491" name="Rectangle 150"/>
              <p:cNvSpPr>
                <a:spLocks noChangeArrowheads="1"/>
              </p:cNvSpPr>
              <p:nvPr/>
            </p:nvSpPr>
            <p:spPr bwMode="auto">
              <a:xfrm>
                <a:off x="3735" y="1879"/>
                <a:ext cx="16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España</a:t>
                </a:r>
                <a:endParaRPr lang="es-ES"/>
              </a:p>
            </p:txBody>
          </p:sp>
          <p:sp>
            <p:nvSpPr>
              <p:cNvPr id="14492" name="Rectangle 151"/>
              <p:cNvSpPr>
                <a:spLocks noChangeArrowheads="1"/>
              </p:cNvSpPr>
              <p:nvPr/>
            </p:nvSpPr>
            <p:spPr bwMode="auto">
              <a:xfrm>
                <a:off x="4443" y="979"/>
                <a:ext cx="33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Estados Unidos</a:t>
                </a:r>
                <a:endParaRPr lang="es-ES"/>
              </a:p>
            </p:txBody>
          </p:sp>
          <p:sp>
            <p:nvSpPr>
              <p:cNvPr id="14493" name="Rectangle 152"/>
              <p:cNvSpPr>
                <a:spLocks noChangeArrowheads="1"/>
              </p:cNvSpPr>
              <p:nvPr/>
            </p:nvSpPr>
            <p:spPr bwMode="auto">
              <a:xfrm>
                <a:off x="3690" y="2529"/>
                <a:ext cx="16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Estonia</a:t>
                </a:r>
                <a:endParaRPr lang="es-ES"/>
              </a:p>
            </p:txBody>
          </p:sp>
          <p:sp>
            <p:nvSpPr>
              <p:cNvPr id="14494" name="Rectangle 153"/>
              <p:cNvSpPr>
                <a:spLocks noChangeArrowheads="1"/>
              </p:cNvSpPr>
              <p:nvPr/>
            </p:nvSpPr>
            <p:spPr bwMode="auto">
              <a:xfrm>
                <a:off x="3824" y="2816"/>
                <a:ext cx="44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Federación de Rusia</a:t>
                </a:r>
                <a:endParaRPr lang="es-ES"/>
              </a:p>
            </p:txBody>
          </p:sp>
          <p:sp>
            <p:nvSpPr>
              <p:cNvPr id="14495" name="Rectangle 154"/>
              <p:cNvSpPr>
                <a:spLocks noChangeArrowheads="1"/>
              </p:cNvSpPr>
              <p:nvPr/>
            </p:nvSpPr>
            <p:spPr bwMode="auto">
              <a:xfrm>
                <a:off x="1488" y="3053"/>
                <a:ext cx="6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Fiji</a:t>
                </a:r>
                <a:endParaRPr lang="es-ES"/>
              </a:p>
            </p:txBody>
          </p:sp>
          <p:sp>
            <p:nvSpPr>
              <p:cNvPr id="14496" name="Rectangle 155"/>
              <p:cNvSpPr>
                <a:spLocks noChangeArrowheads="1"/>
              </p:cNvSpPr>
              <p:nvPr/>
            </p:nvSpPr>
            <p:spPr bwMode="auto">
              <a:xfrm>
                <a:off x="4794" y="1579"/>
                <a:ext cx="19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Finlandia</a:t>
                </a:r>
                <a:endParaRPr lang="es-ES"/>
              </a:p>
            </p:txBody>
          </p:sp>
          <p:sp>
            <p:nvSpPr>
              <p:cNvPr id="14497" name="Rectangle 156"/>
              <p:cNvSpPr>
                <a:spLocks noChangeArrowheads="1"/>
              </p:cNvSpPr>
              <p:nvPr/>
            </p:nvSpPr>
            <p:spPr bwMode="auto">
              <a:xfrm>
                <a:off x="3307" y="1681"/>
                <a:ext cx="16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Francia</a:t>
                </a:r>
                <a:endParaRPr lang="es-ES"/>
              </a:p>
            </p:txBody>
          </p:sp>
          <p:sp>
            <p:nvSpPr>
              <p:cNvPr id="14498" name="Rectangle 157"/>
              <p:cNvSpPr>
                <a:spLocks noChangeArrowheads="1"/>
              </p:cNvSpPr>
              <p:nvPr/>
            </p:nvSpPr>
            <p:spPr bwMode="auto">
              <a:xfrm>
                <a:off x="2631" y="3250"/>
                <a:ext cx="17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Georgia</a:t>
                </a:r>
                <a:endParaRPr lang="es-ES"/>
              </a:p>
            </p:txBody>
          </p:sp>
          <p:sp>
            <p:nvSpPr>
              <p:cNvPr id="14499" name="Rectangle 158"/>
              <p:cNvSpPr>
                <a:spLocks noChangeArrowheads="1"/>
              </p:cNvSpPr>
              <p:nvPr/>
            </p:nvSpPr>
            <p:spPr bwMode="auto">
              <a:xfrm>
                <a:off x="4309" y="2057"/>
                <a:ext cx="14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Grecia</a:t>
                </a:r>
                <a:endParaRPr lang="es-ES"/>
              </a:p>
            </p:txBody>
          </p:sp>
          <p:sp>
            <p:nvSpPr>
              <p:cNvPr id="14500" name="Rectangle 159"/>
              <p:cNvSpPr>
                <a:spLocks noChangeArrowheads="1"/>
              </p:cNvSpPr>
              <p:nvPr/>
            </p:nvSpPr>
            <p:spPr bwMode="auto">
              <a:xfrm>
                <a:off x="1546" y="3378"/>
                <a:ext cx="21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Honduras</a:t>
                </a:r>
                <a:endParaRPr lang="es-ES"/>
              </a:p>
            </p:txBody>
          </p:sp>
          <p:sp>
            <p:nvSpPr>
              <p:cNvPr id="14501" name="Rectangle 160"/>
              <p:cNvSpPr>
                <a:spLocks noChangeArrowheads="1"/>
              </p:cNvSpPr>
              <p:nvPr/>
            </p:nvSpPr>
            <p:spPr bwMode="auto">
              <a:xfrm>
                <a:off x="2235" y="1521"/>
                <a:ext cx="50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Hong Kong (China), SA</a:t>
                </a:r>
                <a:endParaRPr lang="es-ES"/>
              </a:p>
            </p:txBody>
          </p:sp>
          <p:sp>
            <p:nvSpPr>
              <p:cNvPr id="14502" name="Rectangle 161"/>
              <p:cNvSpPr>
                <a:spLocks noChangeArrowheads="1"/>
              </p:cNvSpPr>
              <p:nvPr/>
            </p:nvSpPr>
            <p:spPr bwMode="auto">
              <a:xfrm>
                <a:off x="3352" y="2389"/>
                <a:ext cx="17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Hungría</a:t>
                </a:r>
                <a:endParaRPr lang="es-ES"/>
              </a:p>
            </p:txBody>
          </p:sp>
          <p:sp>
            <p:nvSpPr>
              <p:cNvPr id="14503" name="Rectangle 162"/>
              <p:cNvSpPr>
                <a:spLocks noChangeArrowheads="1"/>
              </p:cNvSpPr>
              <p:nvPr/>
            </p:nvSpPr>
            <p:spPr bwMode="auto">
              <a:xfrm>
                <a:off x="1367" y="3295"/>
                <a:ext cx="105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India</a:t>
                </a:r>
                <a:endParaRPr lang="es-ES"/>
              </a:p>
            </p:txBody>
          </p:sp>
          <p:sp>
            <p:nvSpPr>
              <p:cNvPr id="14504" name="Rectangle 163"/>
              <p:cNvSpPr>
                <a:spLocks noChangeArrowheads="1"/>
              </p:cNvSpPr>
              <p:nvPr/>
            </p:nvSpPr>
            <p:spPr bwMode="auto">
              <a:xfrm>
                <a:off x="1590" y="3327"/>
                <a:ext cx="21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Indonesia</a:t>
                </a:r>
                <a:endParaRPr lang="es-ES"/>
              </a:p>
            </p:txBody>
          </p:sp>
          <p:sp>
            <p:nvSpPr>
              <p:cNvPr id="14505" name="Rectangle 164"/>
              <p:cNvSpPr>
                <a:spLocks noChangeArrowheads="1"/>
              </p:cNvSpPr>
              <p:nvPr/>
            </p:nvSpPr>
            <p:spPr bwMode="auto">
              <a:xfrm>
                <a:off x="3441" y="1158"/>
                <a:ext cx="14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Irlanda</a:t>
                </a:r>
                <a:endParaRPr lang="es-ES"/>
              </a:p>
            </p:txBody>
          </p:sp>
          <p:sp>
            <p:nvSpPr>
              <p:cNvPr id="14506" name="Rectangle 165"/>
              <p:cNvSpPr>
                <a:spLocks noChangeArrowheads="1"/>
              </p:cNvSpPr>
              <p:nvPr/>
            </p:nvSpPr>
            <p:spPr bwMode="auto">
              <a:xfrm>
                <a:off x="3824" y="1387"/>
                <a:ext cx="16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Islandia</a:t>
                </a:r>
                <a:endParaRPr lang="es-ES"/>
              </a:p>
            </p:txBody>
          </p:sp>
          <p:sp>
            <p:nvSpPr>
              <p:cNvPr id="14507" name="Rectangle 166"/>
              <p:cNvSpPr>
                <a:spLocks noChangeArrowheads="1"/>
              </p:cNvSpPr>
              <p:nvPr/>
            </p:nvSpPr>
            <p:spPr bwMode="auto">
              <a:xfrm>
                <a:off x="3294" y="1923"/>
                <a:ext cx="11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Israel</a:t>
                </a:r>
                <a:endParaRPr lang="es-ES"/>
              </a:p>
            </p:txBody>
          </p:sp>
          <p:sp>
            <p:nvSpPr>
              <p:cNvPr id="14508" name="Rectangle 167"/>
              <p:cNvSpPr>
                <a:spLocks noChangeArrowheads="1"/>
              </p:cNvSpPr>
              <p:nvPr/>
            </p:nvSpPr>
            <p:spPr bwMode="auto">
              <a:xfrm>
                <a:off x="3607" y="1687"/>
                <a:ext cx="10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Italia</a:t>
                </a:r>
                <a:endParaRPr lang="es-ES"/>
              </a:p>
            </p:txBody>
          </p:sp>
          <p:sp>
            <p:nvSpPr>
              <p:cNvPr id="14509" name="Rectangle 168"/>
              <p:cNvSpPr>
                <a:spLocks noChangeArrowheads="1"/>
              </p:cNvSpPr>
              <p:nvPr/>
            </p:nvSpPr>
            <p:spPr bwMode="auto">
              <a:xfrm>
                <a:off x="1661" y="3167"/>
                <a:ext cx="18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Jamaica</a:t>
                </a:r>
                <a:endParaRPr lang="es-ES"/>
              </a:p>
            </p:txBody>
          </p:sp>
          <p:sp>
            <p:nvSpPr>
              <p:cNvPr id="14510" name="Rectangle 169"/>
              <p:cNvSpPr>
                <a:spLocks noChangeArrowheads="1"/>
              </p:cNvSpPr>
              <p:nvPr/>
            </p:nvSpPr>
            <p:spPr bwMode="auto">
              <a:xfrm>
                <a:off x="3205" y="1604"/>
                <a:ext cx="13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Japón</a:t>
                </a:r>
                <a:endParaRPr lang="es-ES"/>
              </a:p>
            </p:txBody>
          </p:sp>
          <p:sp>
            <p:nvSpPr>
              <p:cNvPr id="14511" name="Rectangle 170"/>
              <p:cNvSpPr>
                <a:spLocks noChangeArrowheads="1"/>
              </p:cNvSpPr>
              <p:nvPr/>
            </p:nvSpPr>
            <p:spPr bwMode="auto">
              <a:xfrm>
                <a:off x="2541" y="3135"/>
                <a:ext cx="18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Jordania</a:t>
                </a:r>
                <a:endParaRPr lang="es-ES"/>
              </a:p>
            </p:txBody>
          </p:sp>
          <p:sp>
            <p:nvSpPr>
              <p:cNvPr id="14512" name="Rectangle 171"/>
              <p:cNvSpPr>
                <a:spLocks noChangeArrowheads="1"/>
              </p:cNvSpPr>
              <p:nvPr/>
            </p:nvSpPr>
            <p:spPr bwMode="auto">
              <a:xfrm>
                <a:off x="2943" y="2970"/>
                <a:ext cx="21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Kazajstán</a:t>
                </a:r>
                <a:endParaRPr lang="es-ES"/>
              </a:p>
            </p:txBody>
          </p:sp>
          <p:sp>
            <p:nvSpPr>
              <p:cNvPr id="14513" name="Rectangle 172"/>
              <p:cNvSpPr>
                <a:spLocks noChangeArrowheads="1"/>
              </p:cNvSpPr>
              <p:nvPr/>
            </p:nvSpPr>
            <p:spPr bwMode="auto">
              <a:xfrm>
                <a:off x="2299" y="3435"/>
                <a:ext cx="215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Kirguistán</a:t>
                </a:r>
                <a:endParaRPr lang="es-ES"/>
              </a:p>
            </p:txBody>
          </p:sp>
          <p:sp>
            <p:nvSpPr>
              <p:cNvPr id="14514" name="Rectangle 173"/>
              <p:cNvSpPr>
                <a:spLocks noChangeArrowheads="1"/>
              </p:cNvSpPr>
              <p:nvPr/>
            </p:nvSpPr>
            <p:spPr bwMode="auto">
              <a:xfrm>
                <a:off x="2943" y="3065"/>
                <a:ext cx="14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Libano</a:t>
                </a:r>
                <a:endParaRPr lang="es-ES"/>
              </a:p>
            </p:txBody>
          </p:sp>
          <p:sp>
            <p:nvSpPr>
              <p:cNvPr id="14515" name="Rectangle 174"/>
              <p:cNvSpPr>
                <a:spLocks noChangeArrowheads="1"/>
              </p:cNvSpPr>
              <p:nvPr/>
            </p:nvSpPr>
            <p:spPr bwMode="auto">
              <a:xfrm>
                <a:off x="4047" y="2619"/>
                <a:ext cx="17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Lituania</a:t>
                </a:r>
                <a:endParaRPr lang="es-ES"/>
              </a:p>
            </p:txBody>
          </p:sp>
          <p:sp>
            <p:nvSpPr>
              <p:cNvPr id="14516" name="Rectangle 175"/>
              <p:cNvSpPr>
                <a:spLocks noChangeArrowheads="1"/>
              </p:cNvSpPr>
              <p:nvPr/>
            </p:nvSpPr>
            <p:spPr bwMode="auto">
              <a:xfrm>
                <a:off x="1973" y="2261"/>
                <a:ext cx="11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Malta</a:t>
                </a:r>
                <a:endParaRPr lang="es-ES"/>
              </a:p>
            </p:txBody>
          </p:sp>
          <p:sp>
            <p:nvSpPr>
              <p:cNvPr id="14517" name="Rectangle 176"/>
              <p:cNvSpPr>
                <a:spLocks noChangeArrowheads="1"/>
              </p:cNvSpPr>
              <p:nvPr/>
            </p:nvSpPr>
            <p:spPr bwMode="auto">
              <a:xfrm>
                <a:off x="1584" y="2746"/>
                <a:ext cx="183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Mauricio</a:t>
                </a:r>
                <a:endParaRPr lang="es-ES"/>
              </a:p>
            </p:txBody>
          </p:sp>
          <p:sp>
            <p:nvSpPr>
              <p:cNvPr id="14518" name="Rectangle 177"/>
              <p:cNvSpPr>
                <a:spLocks noChangeArrowheads="1"/>
              </p:cNvSpPr>
              <p:nvPr/>
            </p:nvSpPr>
            <p:spPr bwMode="auto">
              <a:xfrm>
                <a:off x="2560" y="3423"/>
                <a:ext cx="19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Mongolia</a:t>
                </a:r>
                <a:endParaRPr lang="es-ES"/>
              </a:p>
            </p:txBody>
          </p:sp>
          <p:sp>
            <p:nvSpPr>
              <p:cNvPr id="14519" name="Rectangle 178"/>
              <p:cNvSpPr>
                <a:spLocks noChangeArrowheads="1"/>
              </p:cNvSpPr>
              <p:nvPr/>
            </p:nvSpPr>
            <p:spPr bwMode="auto">
              <a:xfrm>
                <a:off x="1629" y="3263"/>
                <a:ext cx="22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Nicaragua</a:t>
                </a:r>
                <a:endParaRPr lang="es-ES"/>
              </a:p>
            </p:txBody>
          </p:sp>
          <p:sp>
            <p:nvSpPr>
              <p:cNvPr id="14520" name="Rectangle 179"/>
              <p:cNvSpPr>
                <a:spLocks noChangeArrowheads="1"/>
              </p:cNvSpPr>
              <p:nvPr/>
            </p:nvSpPr>
            <p:spPr bwMode="auto">
              <a:xfrm>
                <a:off x="3428" y="1049"/>
                <a:ext cx="18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Noruega</a:t>
                </a:r>
                <a:endParaRPr lang="es-ES"/>
              </a:p>
            </p:txBody>
          </p:sp>
          <p:sp>
            <p:nvSpPr>
              <p:cNvPr id="14521" name="Rectangle 180"/>
              <p:cNvSpPr>
                <a:spLocks noChangeArrowheads="1"/>
              </p:cNvSpPr>
              <p:nvPr/>
            </p:nvSpPr>
            <p:spPr bwMode="auto">
              <a:xfrm>
                <a:off x="4622" y="1981"/>
                <a:ext cx="339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Nueva Zelandia</a:t>
                </a:r>
                <a:endParaRPr lang="es-ES"/>
              </a:p>
            </p:txBody>
          </p:sp>
          <p:sp>
            <p:nvSpPr>
              <p:cNvPr id="14522" name="Rectangle 181"/>
              <p:cNvSpPr>
                <a:spLocks noChangeArrowheads="1"/>
              </p:cNvSpPr>
              <p:nvPr/>
            </p:nvSpPr>
            <p:spPr bwMode="auto">
              <a:xfrm>
                <a:off x="1399" y="2485"/>
                <a:ext cx="13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Omán</a:t>
                </a:r>
                <a:endParaRPr lang="es-ES"/>
              </a:p>
            </p:txBody>
          </p:sp>
          <p:sp>
            <p:nvSpPr>
              <p:cNvPr id="14523" name="Rectangle 182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18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Panamá</a:t>
                </a:r>
                <a:endParaRPr lang="es-ES"/>
              </a:p>
            </p:txBody>
          </p:sp>
          <p:sp>
            <p:nvSpPr>
              <p:cNvPr id="14524" name="Rectangle 183"/>
              <p:cNvSpPr>
                <a:spLocks noChangeArrowheads="1"/>
              </p:cNvSpPr>
              <p:nvPr/>
            </p:nvSpPr>
            <p:spPr bwMode="auto">
              <a:xfrm>
                <a:off x="2280" y="3078"/>
                <a:ext cx="10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Perú</a:t>
                </a:r>
                <a:endParaRPr lang="es-ES"/>
              </a:p>
            </p:txBody>
          </p:sp>
          <p:sp>
            <p:nvSpPr>
              <p:cNvPr id="14525" name="Rectangle 184"/>
              <p:cNvSpPr>
                <a:spLocks noChangeArrowheads="1"/>
              </p:cNvSpPr>
              <p:nvPr/>
            </p:nvSpPr>
            <p:spPr bwMode="auto">
              <a:xfrm>
                <a:off x="3403" y="2625"/>
                <a:ext cx="16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Polonia</a:t>
                </a:r>
                <a:endParaRPr lang="es-ES"/>
              </a:p>
            </p:txBody>
          </p:sp>
          <p:sp>
            <p:nvSpPr>
              <p:cNvPr id="14526" name="Rectangle 185"/>
              <p:cNvSpPr>
                <a:spLocks noChangeArrowheads="1"/>
              </p:cNvSpPr>
              <p:nvPr/>
            </p:nvSpPr>
            <p:spPr bwMode="auto">
              <a:xfrm>
                <a:off x="3339" y="2217"/>
                <a:ext cx="18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Portugal</a:t>
                </a:r>
                <a:endParaRPr lang="es-ES"/>
              </a:p>
            </p:txBody>
          </p:sp>
          <p:sp>
            <p:nvSpPr>
              <p:cNvPr id="14527" name="Rectangle 186"/>
              <p:cNvSpPr>
                <a:spLocks noChangeArrowheads="1"/>
              </p:cNvSpPr>
              <p:nvPr/>
            </p:nvSpPr>
            <p:spPr bwMode="auto">
              <a:xfrm>
                <a:off x="3128" y="1521"/>
                <a:ext cx="26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Reino Unido</a:t>
                </a:r>
                <a:endParaRPr lang="es-ES"/>
              </a:p>
            </p:txBody>
          </p:sp>
          <p:sp>
            <p:nvSpPr>
              <p:cNvPr id="14528" name="Rectangle 187"/>
              <p:cNvSpPr>
                <a:spLocks noChangeArrowheads="1"/>
              </p:cNvSpPr>
              <p:nvPr/>
            </p:nvSpPr>
            <p:spPr bwMode="auto">
              <a:xfrm>
                <a:off x="2720" y="2230"/>
                <a:ext cx="369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República Checa</a:t>
                </a:r>
                <a:endParaRPr lang="es-ES"/>
              </a:p>
            </p:txBody>
          </p:sp>
          <p:sp>
            <p:nvSpPr>
              <p:cNvPr id="14529" name="Rectangle 188"/>
              <p:cNvSpPr>
                <a:spLocks noChangeArrowheads="1"/>
              </p:cNvSpPr>
              <p:nvPr/>
            </p:nvSpPr>
            <p:spPr bwMode="auto">
              <a:xfrm>
                <a:off x="4749" y="2159"/>
                <a:ext cx="425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República de Korea</a:t>
                </a:r>
                <a:endParaRPr lang="es-ES"/>
              </a:p>
            </p:txBody>
          </p:sp>
          <p:sp>
            <p:nvSpPr>
              <p:cNvPr id="14530" name="Rectangle 189"/>
              <p:cNvSpPr>
                <a:spLocks noChangeArrowheads="1"/>
              </p:cNvSpPr>
              <p:nvPr/>
            </p:nvSpPr>
            <p:spPr bwMode="auto">
              <a:xfrm>
                <a:off x="1903" y="3320"/>
                <a:ext cx="479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República de Moldova</a:t>
                </a:r>
                <a:endParaRPr lang="es-ES"/>
              </a:p>
            </p:txBody>
          </p:sp>
          <p:sp>
            <p:nvSpPr>
              <p:cNvPr id="14531" name="Rectangle 190"/>
              <p:cNvSpPr>
                <a:spLocks noChangeArrowheads="1"/>
              </p:cNvSpPr>
              <p:nvPr/>
            </p:nvSpPr>
            <p:spPr bwMode="auto">
              <a:xfrm>
                <a:off x="1712" y="2963"/>
                <a:ext cx="485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República Dominicana</a:t>
                </a:r>
                <a:endParaRPr lang="es-ES"/>
              </a:p>
            </p:txBody>
          </p:sp>
          <p:sp>
            <p:nvSpPr>
              <p:cNvPr id="14532" name="Rectangle 191"/>
              <p:cNvSpPr>
                <a:spLocks noChangeArrowheads="1"/>
              </p:cNvSpPr>
              <p:nvPr/>
            </p:nvSpPr>
            <p:spPr bwMode="auto">
              <a:xfrm>
                <a:off x="716" y="3474"/>
                <a:ext cx="17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Ruanda</a:t>
                </a:r>
                <a:endParaRPr lang="es-ES"/>
              </a:p>
            </p:txBody>
          </p:sp>
          <p:sp>
            <p:nvSpPr>
              <p:cNvPr id="14533" name="Rectangle 192"/>
              <p:cNvSpPr>
                <a:spLocks noChangeArrowheads="1"/>
              </p:cNvSpPr>
              <p:nvPr/>
            </p:nvSpPr>
            <p:spPr bwMode="auto">
              <a:xfrm>
                <a:off x="2592" y="2906"/>
                <a:ext cx="19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Rumania</a:t>
                </a:r>
                <a:endParaRPr lang="es-ES"/>
              </a:p>
            </p:txBody>
          </p:sp>
          <p:sp>
            <p:nvSpPr>
              <p:cNvPr id="14534" name="Rectangle 193"/>
              <p:cNvSpPr>
                <a:spLocks noChangeArrowheads="1"/>
              </p:cNvSpPr>
              <p:nvPr/>
            </p:nvSpPr>
            <p:spPr bwMode="auto">
              <a:xfrm>
                <a:off x="1201" y="2797"/>
                <a:ext cx="20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Sudáfrica</a:t>
                </a:r>
                <a:endParaRPr lang="es-ES"/>
              </a:p>
            </p:txBody>
          </p:sp>
          <p:sp>
            <p:nvSpPr>
              <p:cNvPr id="14535" name="Rectangle 194"/>
              <p:cNvSpPr>
                <a:spLocks noChangeArrowheads="1"/>
              </p:cNvSpPr>
              <p:nvPr/>
            </p:nvSpPr>
            <p:spPr bwMode="auto">
              <a:xfrm>
                <a:off x="4532" y="1604"/>
                <a:ext cx="14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Suecia</a:t>
                </a:r>
                <a:endParaRPr lang="es-ES"/>
              </a:p>
            </p:txBody>
          </p:sp>
          <p:sp>
            <p:nvSpPr>
              <p:cNvPr id="14536" name="Rectangle 195"/>
              <p:cNvSpPr>
                <a:spLocks noChangeArrowheads="1"/>
              </p:cNvSpPr>
              <p:nvPr/>
            </p:nvSpPr>
            <p:spPr bwMode="auto">
              <a:xfrm>
                <a:off x="2899" y="1387"/>
                <a:ext cx="12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Suiza</a:t>
                </a:r>
                <a:endParaRPr lang="es-ES"/>
              </a:p>
            </p:txBody>
          </p:sp>
          <p:sp>
            <p:nvSpPr>
              <p:cNvPr id="14537" name="Rectangle 196"/>
              <p:cNvSpPr>
                <a:spLocks noChangeArrowheads="1"/>
              </p:cNvSpPr>
              <p:nvPr/>
            </p:nvSpPr>
            <p:spPr bwMode="auto">
              <a:xfrm>
                <a:off x="1042" y="3078"/>
                <a:ext cx="22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Swaziland</a:t>
                </a:r>
                <a:endParaRPr lang="es-ES"/>
              </a:p>
            </p:txBody>
          </p:sp>
          <p:sp>
            <p:nvSpPr>
              <p:cNvPr id="14538" name="Rectangle 197"/>
              <p:cNvSpPr>
                <a:spLocks noChangeArrowheads="1"/>
              </p:cNvSpPr>
              <p:nvPr/>
            </p:nvSpPr>
            <p:spPr bwMode="auto">
              <a:xfrm>
                <a:off x="2643" y="3053"/>
                <a:ext cx="19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Tailandia</a:t>
                </a:r>
                <a:endParaRPr lang="es-ES"/>
              </a:p>
            </p:txBody>
          </p:sp>
          <p:sp>
            <p:nvSpPr>
              <p:cNvPr id="14539" name="Rectangle 198"/>
              <p:cNvSpPr>
                <a:spLocks noChangeArrowheads="1"/>
              </p:cNvSpPr>
              <p:nvPr/>
            </p:nvSpPr>
            <p:spPr bwMode="auto">
              <a:xfrm>
                <a:off x="863" y="3333"/>
                <a:ext cx="65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Tanzanía, República Unida de</a:t>
                </a:r>
                <a:endParaRPr lang="es-ES"/>
              </a:p>
            </p:txBody>
          </p:sp>
          <p:sp>
            <p:nvSpPr>
              <p:cNvPr id="14540" name="Rectangle 199"/>
              <p:cNvSpPr>
                <a:spLocks noChangeArrowheads="1"/>
              </p:cNvSpPr>
              <p:nvPr/>
            </p:nvSpPr>
            <p:spPr bwMode="auto">
              <a:xfrm>
                <a:off x="1539" y="2861"/>
                <a:ext cx="21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Tayikistán</a:t>
                </a:r>
                <a:endParaRPr lang="es-ES"/>
              </a:p>
            </p:txBody>
          </p:sp>
          <p:sp>
            <p:nvSpPr>
              <p:cNvPr id="14541" name="Rectangle 200"/>
              <p:cNvSpPr>
                <a:spLocks noChangeArrowheads="1"/>
              </p:cNvSpPr>
              <p:nvPr/>
            </p:nvSpPr>
            <p:spPr bwMode="auto">
              <a:xfrm>
                <a:off x="2056" y="3021"/>
                <a:ext cx="495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The former Yugoslav R</a:t>
                </a:r>
                <a:endParaRPr lang="es-ES"/>
              </a:p>
            </p:txBody>
          </p:sp>
          <p:sp>
            <p:nvSpPr>
              <p:cNvPr id="14542" name="Rectangle 201"/>
              <p:cNvSpPr>
                <a:spLocks noChangeArrowheads="1"/>
              </p:cNvSpPr>
              <p:nvPr/>
            </p:nvSpPr>
            <p:spPr bwMode="auto">
              <a:xfrm>
                <a:off x="1086" y="2938"/>
                <a:ext cx="13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Tonga</a:t>
                </a:r>
                <a:endParaRPr lang="es-ES"/>
              </a:p>
            </p:txBody>
          </p:sp>
          <p:sp>
            <p:nvSpPr>
              <p:cNvPr id="14543" name="Rectangle 202"/>
              <p:cNvSpPr>
                <a:spLocks noChangeArrowheads="1"/>
              </p:cNvSpPr>
              <p:nvPr/>
            </p:nvSpPr>
            <p:spPr bwMode="auto">
              <a:xfrm>
                <a:off x="1348" y="2676"/>
                <a:ext cx="389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Trinidad y Tobago</a:t>
                </a:r>
                <a:endParaRPr lang="es-ES"/>
              </a:p>
            </p:txBody>
          </p:sp>
          <p:sp>
            <p:nvSpPr>
              <p:cNvPr id="14544" name="Rectangle 203"/>
              <p:cNvSpPr>
                <a:spLocks noChangeArrowheads="1"/>
              </p:cNvSpPr>
              <p:nvPr/>
            </p:nvSpPr>
            <p:spPr bwMode="auto">
              <a:xfrm>
                <a:off x="3735" y="3033"/>
                <a:ext cx="16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Ucrania</a:t>
                </a:r>
                <a:endParaRPr lang="es-ES"/>
              </a:p>
            </p:txBody>
          </p:sp>
          <p:sp>
            <p:nvSpPr>
              <p:cNvPr id="14545" name="Rectangle 204"/>
              <p:cNvSpPr>
                <a:spLocks noChangeArrowheads="1"/>
              </p:cNvSpPr>
              <p:nvPr/>
            </p:nvSpPr>
            <p:spPr bwMode="auto">
              <a:xfrm>
                <a:off x="971" y="3461"/>
                <a:ext cx="17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Uganda</a:t>
                </a:r>
                <a:endParaRPr lang="es-ES"/>
              </a:p>
            </p:txBody>
          </p:sp>
          <p:sp>
            <p:nvSpPr>
              <p:cNvPr id="14546" name="Rectangle 205"/>
              <p:cNvSpPr>
                <a:spLocks noChangeArrowheads="1"/>
              </p:cNvSpPr>
              <p:nvPr/>
            </p:nvSpPr>
            <p:spPr bwMode="auto">
              <a:xfrm>
                <a:off x="2286" y="2842"/>
                <a:ext cx="183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Uruguay</a:t>
                </a:r>
                <a:endParaRPr lang="es-ES"/>
              </a:p>
            </p:txBody>
          </p:sp>
          <p:sp>
            <p:nvSpPr>
              <p:cNvPr id="14547" name="Rectangle 206"/>
              <p:cNvSpPr>
                <a:spLocks noChangeArrowheads="1"/>
              </p:cNvSpPr>
              <p:nvPr/>
            </p:nvSpPr>
            <p:spPr bwMode="auto">
              <a:xfrm>
                <a:off x="1010" y="3257"/>
                <a:ext cx="17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Vietnam</a:t>
                </a:r>
                <a:endParaRPr lang="es-ES"/>
              </a:p>
            </p:txBody>
          </p:sp>
          <p:sp>
            <p:nvSpPr>
              <p:cNvPr id="14548" name="Rectangle 207"/>
              <p:cNvSpPr>
                <a:spLocks noChangeArrowheads="1"/>
              </p:cNvSpPr>
              <p:nvPr/>
            </p:nvSpPr>
            <p:spPr bwMode="auto">
              <a:xfrm>
                <a:off x="1839" y="2823"/>
                <a:ext cx="153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México</a:t>
                </a:r>
                <a:endParaRPr lang="es-ES"/>
              </a:p>
            </p:txBody>
          </p:sp>
        </p:grpSp>
      </p:grpSp>
      <p:sp>
        <p:nvSpPr>
          <p:cNvPr id="14342" name="AutoShape 209"/>
          <p:cNvSpPr>
            <a:spLocks noChangeArrowheads="1"/>
          </p:cNvSpPr>
          <p:nvPr/>
        </p:nvSpPr>
        <p:spPr bwMode="auto">
          <a:xfrm>
            <a:off x="2557463" y="1516063"/>
            <a:ext cx="485775" cy="3705225"/>
          </a:xfrm>
          <a:prstGeom prst="downArrow">
            <a:avLst>
              <a:gd name="adj1" fmla="val 50000"/>
              <a:gd name="adj2" fmla="val 190686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s-MX"/>
          </a:p>
        </p:txBody>
      </p:sp>
      <p:sp>
        <p:nvSpPr>
          <p:cNvPr id="14343" name="AutoShape 210"/>
          <p:cNvSpPr>
            <a:spLocks noChangeArrowheads="1"/>
          </p:cNvSpPr>
          <p:nvPr/>
        </p:nvSpPr>
        <p:spPr bwMode="auto">
          <a:xfrm>
            <a:off x="2638425" y="1846263"/>
            <a:ext cx="200025" cy="2638425"/>
          </a:xfrm>
          <a:prstGeom prst="downArrow">
            <a:avLst>
              <a:gd name="adj1" fmla="val 50000"/>
              <a:gd name="adj2" fmla="val 329762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s-MX"/>
          </a:p>
        </p:txBody>
      </p:sp>
      <p:sp>
        <p:nvSpPr>
          <p:cNvPr id="14344" name="Oval 212"/>
          <p:cNvSpPr>
            <a:spLocks noChangeArrowheads="1"/>
          </p:cNvSpPr>
          <p:nvPr/>
        </p:nvSpPr>
        <p:spPr bwMode="auto">
          <a:xfrm>
            <a:off x="6821488" y="1524000"/>
            <a:ext cx="144462" cy="1428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s-MX"/>
          </a:p>
        </p:txBody>
      </p:sp>
      <p:sp>
        <p:nvSpPr>
          <p:cNvPr id="14345" name="Oval 213"/>
          <p:cNvSpPr>
            <a:spLocks noChangeArrowheads="1"/>
          </p:cNvSpPr>
          <p:nvPr/>
        </p:nvSpPr>
        <p:spPr bwMode="auto">
          <a:xfrm>
            <a:off x="5237163" y="2316163"/>
            <a:ext cx="144462" cy="144462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 Gráfico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F256D-D734-49E6-9D25-293006E71D90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MX" sz="2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Cobertura en educación superior (incluye posgrado) </a:t>
            </a:r>
            <a:br>
              <a:rPr lang="es-MX" sz="2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US" sz="2400" b="1" dirty="0" err="1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Ciclo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Escolar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2009-2010</a:t>
            </a:r>
            <a:endParaRPr lang="en-US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7" name="3 Rectángulo"/>
          <p:cNvSpPr>
            <a:spLocks noChangeArrowheads="1"/>
          </p:cNvSpPr>
          <p:nvPr/>
        </p:nvSpPr>
        <p:spPr bwMode="auto">
          <a:xfrm>
            <a:off x="0" y="59492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000" dirty="0">
                <a:latin typeface="Calibri" pitchFamily="34" charset="0"/>
              </a:rPr>
              <a:t>Fuente:  Elaboración propia a partir de la información de los Reportes de Indicadores Educativos, </a:t>
            </a:r>
            <a:r>
              <a:rPr lang="es-ES_tradnl" sz="1000" dirty="0" err="1">
                <a:latin typeface="Calibri" pitchFamily="34" charset="0"/>
              </a:rPr>
              <a:t>INDISEP</a:t>
            </a:r>
            <a:r>
              <a:rPr lang="es-ES_tradnl" sz="1000" dirty="0">
                <a:latin typeface="Calibri" pitchFamily="34" charset="0"/>
              </a:rPr>
              <a:t> V. 9.0 disponibles en: </a:t>
            </a:r>
            <a:r>
              <a:rPr lang="es-ES_tradnl" sz="1000" dirty="0">
                <a:latin typeface="Calibri" pitchFamily="34" charset="0"/>
                <a:hlinkClick r:id="rId3"/>
              </a:rPr>
              <a:t>http://www.planeacion.sep.gob.mx/download/REPORTES_DE_INDICADORES_EDUCATIVOS.xls</a:t>
            </a:r>
            <a:r>
              <a:rPr lang="es-ES_tradnl" sz="1000" dirty="0">
                <a:latin typeface="Calibri" pitchFamily="34" charset="0"/>
              </a:rPr>
              <a:t>. </a:t>
            </a:r>
            <a:endParaRPr lang="es-MX" sz="1000" dirty="0">
              <a:latin typeface="Calibri" pitchFamily="34" charset="0"/>
            </a:endParaRPr>
          </a:p>
        </p:txBody>
      </p:sp>
      <p:sp>
        <p:nvSpPr>
          <p:cNvPr id="21508" name="8 CuadroTexto"/>
          <p:cNvSpPr txBox="1">
            <a:spLocks noChangeArrowheads="1"/>
          </p:cNvSpPr>
          <p:nvPr/>
        </p:nvSpPr>
        <p:spPr bwMode="auto">
          <a:xfrm rot="-5400000">
            <a:off x="-578643" y="2990056"/>
            <a:ext cx="207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>
                <a:latin typeface="Calibri" pitchFamily="34" charset="0"/>
              </a:rPr>
              <a:t>Porcentaje</a:t>
            </a:r>
          </a:p>
        </p:txBody>
      </p:sp>
      <p:sp>
        <p:nvSpPr>
          <p:cNvPr id="21509" name="9 CuadroTexto"/>
          <p:cNvSpPr txBox="1">
            <a:spLocks noChangeArrowheads="1"/>
          </p:cNvSpPr>
          <p:nvPr/>
        </p:nvSpPr>
        <p:spPr bwMode="auto">
          <a:xfrm>
            <a:off x="3707904" y="5517232"/>
            <a:ext cx="207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dirty="0">
                <a:latin typeface="Calibri" pitchFamily="34" charset="0"/>
              </a:rPr>
              <a:t>Entidad Federativa</a:t>
            </a:r>
          </a:p>
        </p:txBody>
      </p:sp>
      <p:sp>
        <p:nvSpPr>
          <p:cNvPr id="8" name="7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9B073E5-F822-4435-A682-3E91FA2B2192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sz="2400" b="1" dirty="0" smtClean="0">
                <a:solidFill>
                  <a:srgbClr val="798992"/>
                </a:solidFill>
              </a:rPr>
              <a:t>Plan Nacional de Desarrollo</a:t>
            </a:r>
            <a:endParaRPr lang="es-ES_tradnl" sz="2400" b="1" dirty="0">
              <a:solidFill>
                <a:srgbClr val="7989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3000" dirty="0" smtClean="0"/>
              <a:t>En el eje 3, Igualdad de Oportunidades, en el apartado de Transformación Educativa se contiene el Objetivo 14 “Ampliar la cobertura, favorecer la equidad y mejorar la calidad y pertinencia de la educación superior”.</a:t>
            </a:r>
          </a:p>
          <a:p>
            <a:pPr lvl="1"/>
            <a:r>
              <a:rPr lang="es-ES_tradnl" b="1" dirty="0" smtClean="0"/>
              <a:t>Estrategia 14.1 </a:t>
            </a:r>
            <a:r>
              <a:rPr lang="es-ES_tradnl" dirty="0" smtClean="0"/>
              <a:t>Crear nuevas instituciones de educación superior, aprovechar la capacidad instalada, diversificar los programas y fortalecer las modalidades educativas.</a:t>
            </a:r>
          </a:p>
          <a:p>
            <a:pPr lvl="2"/>
            <a:r>
              <a:rPr lang="es-ES_tradnl" dirty="0" smtClean="0"/>
              <a:t>Meta: Elevar la cobertura en educación superior de 25% actual a 30% en jóvenes de 19 a 23 años en el 2012 (PND, </a:t>
            </a:r>
            <a:r>
              <a:rPr lang="es-ES_tradnl" dirty="0" err="1" smtClean="0"/>
              <a:t>pág.</a:t>
            </a:r>
            <a:r>
              <a:rPr lang="es-ES_tradnl" dirty="0" smtClean="0"/>
              <a:t> 197).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_tradnl" sz="2400" b="1" dirty="0" smtClean="0">
                <a:solidFill>
                  <a:srgbClr val="798992"/>
                </a:solidFill>
              </a:rPr>
              <a:t>Plan Estatal de Desarrollo Jalisco 2030 </a:t>
            </a:r>
            <a:r>
              <a:rPr lang="es-ES_tradnl" sz="2400" b="1" i="1" dirty="0" smtClean="0">
                <a:solidFill>
                  <a:srgbClr val="798992"/>
                </a:solidFill>
              </a:rPr>
              <a:t>(versión segunda)</a:t>
            </a:r>
            <a:endParaRPr lang="es-ES_tradnl" sz="2400" b="1" i="1" dirty="0">
              <a:solidFill>
                <a:srgbClr val="7989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Eje estratégico relativo a educación superior:</a:t>
            </a:r>
          </a:p>
          <a:p>
            <a:pPr lvl="1"/>
            <a:r>
              <a:rPr lang="es-ES_tradnl" dirty="0" smtClean="0"/>
              <a:t>Consolidación de la educación superior.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Objetivo estratégico de Desarrollo Social relativo a educación:</a:t>
            </a:r>
          </a:p>
          <a:p>
            <a:pPr lvl="1"/>
            <a:r>
              <a:rPr lang="es-ES_tradnl" dirty="0" smtClean="0"/>
              <a:t>Pd01: Mejorar la calidad de la educación.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Estrategia Pd01 relativa a cobertura:</a:t>
            </a:r>
          </a:p>
          <a:p>
            <a:pPr lvl="1"/>
            <a:r>
              <a:rPr lang="es-ES_tradnl" dirty="0" smtClean="0"/>
              <a:t>Ampliar la cobertura educativa a través de la infraestructura, el equipamiento y las tecnologías de la información y la comunicación (</a:t>
            </a:r>
            <a:r>
              <a:rPr lang="es-ES_tradnl" dirty="0" err="1" smtClean="0"/>
              <a:t>TICs</a:t>
            </a:r>
            <a:r>
              <a:rPr lang="es-ES_tradnl" dirty="0" smtClean="0"/>
              <a:t>).</a:t>
            </a:r>
          </a:p>
          <a:p>
            <a:pPr lvl="1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sz="2400" b="1" dirty="0" smtClean="0">
                <a:solidFill>
                  <a:srgbClr val="798992"/>
                </a:solidFill>
              </a:rPr>
              <a:t>Plan de Desarrollo Institucional visión 2030</a:t>
            </a:r>
            <a:endParaRPr lang="es-ES_tradnl" sz="2400" b="1" dirty="0">
              <a:solidFill>
                <a:srgbClr val="7989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_tradnl" b="1" i="1" dirty="0" smtClean="0"/>
              <a:t>Eje de Formación y Docencia</a:t>
            </a:r>
          </a:p>
          <a:p>
            <a:pPr lvl="1"/>
            <a:r>
              <a:rPr lang="es-ES_tradnl" b="1" dirty="0" smtClean="0"/>
              <a:t>Política </a:t>
            </a:r>
            <a:r>
              <a:rPr lang="en-US" b="1" dirty="0" smtClean="0"/>
              <a:t>6</a:t>
            </a:r>
            <a:r>
              <a:rPr lang="en-US" b="1" dirty="0"/>
              <a:t>:</a:t>
            </a:r>
            <a:r>
              <a:rPr lang="en-US" b="1" dirty="0" smtClean="0"/>
              <a:t>  </a:t>
            </a:r>
            <a:r>
              <a:rPr lang="en-US" dirty="0" err="1"/>
              <a:t>Atender</a:t>
            </a:r>
            <a:r>
              <a:rPr lang="en-US" dirty="0"/>
              <a:t> la </a:t>
            </a:r>
            <a:r>
              <a:rPr lang="en-US" dirty="0" err="1"/>
              <a:t>demanda</a:t>
            </a:r>
            <a:r>
              <a:rPr lang="en-US" dirty="0"/>
              <a:t> </a:t>
            </a:r>
            <a:r>
              <a:rPr lang="en-US" dirty="0" err="1"/>
              <a:t>educativa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regiones</a:t>
            </a:r>
            <a:r>
              <a:rPr lang="en-US" dirty="0"/>
              <a:t> del Estado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/>
              <a:t>modalidades</a:t>
            </a:r>
            <a:r>
              <a:rPr lang="en-US" dirty="0"/>
              <a:t> de </a:t>
            </a:r>
            <a:r>
              <a:rPr lang="en-US" dirty="0" err="1" smtClean="0"/>
              <a:t>educación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/>
              <a:t>Objetivo</a:t>
            </a:r>
            <a:r>
              <a:rPr lang="en-US" b="1" dirty="0" smtClean="0"/>
              <a:t> </a:t>
            </a:r>
            <a:r>
              <a:rPr lang="en-US" b="1" dirty="0" err="1" smtClean="0"/>
              <a:t>Estratégico</a:t>
            </a:r>
            <a:r>
              <a:rPr lang="en-US" b="1" dirty="0"/>
              <a:t> </a:t>
            </a:r>
            <a:r>
              <a:rPr lang="en-US" b="1" dirty="0" smtClean="0"/>
              <a:t>2.8: </a:t>
            </a:r>
            <a:r>
              <a:rPr lang="en-US" dirty="0" err="1"/>
              <a:t>Ampliar</a:t>
            </a:r>
            <a:r>
              <a:rPr lang="en-US" dirty="0"/>
              <a:t> la </a:t>
            </a:r>
            <a:r>
              <a:rPr lang="en-US" dirty="0" err="1"/>
              <a:t>cobertura</a:t>
            </a:r>
            <a:r>
              <a:rPr lang="en-US" dirty="0"/>
              <a:t> </a:t>
            </a:r>
            <a:r>
              <a:rPr lang="en-US" dirty="0" err="1"/>
              <a:t>educativa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modalidades</a:t>
            </a:r>
            <a:r>
              <a:rPr lang="en-US" dirty="0"/>
              <a:t> no </a:t>
            </a:r>
            <a:r>
              <a:rPr lang="en-US" dirty="0" err="1"/>
              <a:t>convencionales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Indicadores</a:t>
            </a:r>
            <a:r>
              <a:rPr lang="en-US" dirty="0" smtClean="0"/>
              <a:t> 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reflejan</a:t>
            </a:r>
            <a:r>
              <a:rPr lang="en-US" dirty="0" smtClean="0"/>
              <a:t> el </a:t>
            </a:r>
            <a:r>
              <a:rPr lang="en-US" dirty="0" err="1" smtClean="0"/>
              <a:t>impacto</a:t>
            </a:r>
            <a:r>
              <a:rPr lang="en-US" dirty="0" smtClean="0"/>
              <a:t> en el </a:t>
            </a:r>
            <a:r>
              <a:rPr lang="en-US" dirty="0" err="1" smtClean="0"/>
              <a:t>incremento</a:t>
            </a:r>
            <a:r>
              <a:rPr lang="en-US" dirty="0" smtClean="0"/>
              <a:t> de la </a:t>
            </a:r>
            <a:r>
              <a:rPr lang="en-US" dirty="0" err="1" smtClean="0"/>
              <a:t>matrícula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Alumnos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educativos</a:t>
            </a:r>
            <a:r>
              <a:rPr lang="en-US" dirty="0"/>
              <a:t> en </a:t>
            </a:r>
            <a:r>
              <a:rPr lang="en-US" dirty="0" err="1"/>
              <a:t>modalidades</a:t>
            </a:r>
            <a:r>
              <a:rPr lang="en-US" dirty="0"/>
              <a:t> no </a:t>
            </a:r>
            <a:r>
              <a:rPr lang="en-US" dirty="0" err="1"/>
              <a:t>convencionales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Índice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cobertura</a:t>
            </a:r>
            <a:r>
              <a:rPr lang="en-US" dirty="0"/>
              <a:t> en el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smtClean="0"/>
              <a:t>superior.</a:t>
            </a:r>
          </a:p>
          <a:p>
            <a:pPr lvl="2"/>
            <a:r>
              <a:rPr lang="en-US" dirty="0" err="1" smtClean="0"/>
              <a:t>Cobertura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/>
              <a:t>modalidades</a:t>
            </a:r>
            <a:r>
              <a:rPr lang="en-US" dirty="0"/>
              <a:t> no </a:t>
            </a:r>
            <a:r>
              <a:rPr lang="en-US" dirty="0" err="1"/>
              <a:t>convencionales</a:t>
            </a:r>
            <a:r>
              <a:rPr lang="en-US" dirty="0"/>
              <a:t> en el </a:t>
            </a:r>
            <a:r>
              <a:rPr lang="en-US" dirty="0" err="1"/>
              <a:t>nivel</a:t>
            </a:r>
            <a:r>
              <a:rPr lang="en-US" dirty="0"/>
              <a:t> superior</a:t>
            </a:r>
            <a:r>
              <a:rPr lang="en-US" dirty="0" smtClean="0"/>
              <a:t>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2400" b="1" dirty="0" smtClean="0">
                <a:solidFill>
                  <a:srgbClr val="798992"/>
                </a:solidFill>
              </a:rPr>
              <a:t>Proyección de la pirámide poblacional de Jalisco</a:t>
            </a:r>
            <a:br>
              <a:rPr lang="es-ES" sz="2400" b="1" dirty="0" smtClean="0">
                <a:solidFill>
                  <a:srgbClr val="798992"/>
                </a:solidFill>
              </a:rPr>
            </a:br>
            <a:r>
              <a:rPr lang="es-ES" sz="2400" b="1" dirty="0" smtClean="0">
                <a:solidFill>
                  <a:srgbClr val="798992"/>
                </a:solidFill>
              </a:rPr>
              <a:t>2009, 2020, 2030</a:t>
            </a:r>
            <a:br>
              <a:rPr lang="es-ES" sz="2400" b="1" dirty="0" smtClean="0">
                <a:solidFill>
                  <a:srgbClr val="798992"/>
                </a:solidFill>
              </a:rPr>
            </a:br>
            <a:endParaRPr lang="es-MX" sz="2400" dirty="0"/>
          </a:p>
        </p:txBody>
      </p:sp>
      <p:pic>
        <p:nvPicPr>
          <p:cNvPr id="1239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144" y="1600200"/>
            <a:ext cx="62337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6234502" cy="453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571612"/>
            <a:ext cx="6234499" cy="45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2143108" y="4500570"/>
            <a:ext cx="4786346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1948</Words>
  <Application>Microsoft Office PowerPoint</Application>
  <PresentationFormat>Presentación en pantalla (4:3)</PresentationFormat>
  <Paragraphs>452</Paragraphs>
  <Slides>39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Tema de Office</vt:lpstr>
      <vt:lpstr>Hoja de cálculo</vt:lpstr>
      <vt:lpstr>Diapositiva 1</vt:lpstr>
      <vt:lpstr>Diapositiva 2</vt:lpstr>
      <vt:lpstr>Diapositiva 3</vt:lpstr>
      <vt:lpstr>Posición de México en la cobertura de educación superior</vt:lpstr>
      <vt:lpstr>Cobertura en educación superior (incluye posgrado)  Ciclo Escolar 2009-2010</vt:lpstr>
      <vt:lpstr>Plan Nacional de Desarrollo</vt:lpstr>
      <vt:lpstr>Plan Estatal de Desarrollo Jalisco 2030 (versión segunda)</vt:lpstr>
      <vt:lpstr>Plan de Desarrollo Institucional visión 2030</vt:lpstr>
      <vt:lpstr>Proyección de la pirámide poblacional de Jalisco 2009, 2020, 2030 </vt:lpstr>
      <vt:lpstr>Diapositiva 10</vt:lpstr>
      <vt:lpstr>Diapositiva 11</vt:lpstr>
      <vt:lpstr>Diapositiva 12</vt:lpstr>
      <vt:lpstr>Diapositiva 13</vt:lpstr>
      <vt:lpstr>Diapositiva 14</vt:lpstr>
      <vt:lpstr>Breve semblanza del vocacionamiento  municipal y principales problemáticas.</vt:lpstr>
      <vt:lpstr>Diapositiva 16</vt:lpstr>
      <vt:lpstr>Breve semblanza del vocacionamiento municipal y principales problemáticas.</vt:lpstr>
      <vt:lpstr>Diapositiva 18</vt:lpstr>
      <vt:lpstr>Breve semblanza del vocacionamiento municipal y principales problemáticas.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Los 7 PE con la mayor cantidad de no admitidos  (ciclo 2005-B al 2010 A)</vt:lpstr>
      <vt:lpstr>Los 7 PE con el mayor porcentaje de no admitidos  (ciclo 2005-B al 2010 A)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Company>udg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carmenta</dc:creator>
  <cp:lastModifiedBy>carmen-armenta</cp:lastModifiedBy>
  <cp:revision>81</cp:revision>
  <dcterms:created xsi:type="dcterms:W3CDTF">2010-03-13T18:25:45Z</dcterms:created>
  <dcterms:modified xsi:type="dcterms:W3CDTF">2010-07-23T17:03:20Z</dcterms:modified>
</cp:coreProperties>
</file>