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82" r:id="rId3"/>
    <p:sldId id="283" r:id="rId4"/>
    <p:sldId id="284" r:id="rId5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5C2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F11F1-E903-4D6F-85EF-10AD1C8F0222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2C7A2-B366-410D-86CD-D8AE357DA3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36005-5DBE-4B36-B8FD-77B27EDAE598}" type="datetimeFigureOut">
              <a:rPr lang="es-MX" smtClean="0"/>
              <a:t>11/06/2010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607F5-07C7-453B-AC70-5FF3AC44CE6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BA558-5E5A-424E-BE41-01DBEFB44283}" type="datetime1">
              <a:rPr lang="es-ES" smtClean="0"/>
              <a:t>11/06/2010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B9591-6A51-4C5D-8090-674DF2B4F2D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4DE02-912C-4734-8067-7B9BB074A0A3}" type="datetime1">
              <a:rPr lang="es-ES" smtClean="0"/>
              <a:t>11/06/2010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6BD84-265D-467F-839C-9C5996F328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66CE-3B48-4948-AD6A-5EB7944C3E35}" type="datetime1">
              <a:rPr lang="es-ES" smtClean="0"/>
              <a:t>11/06/2010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67211-0CCE-4012-A26E-FCBEA8ECC1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2C0A-5453-47F6-A758-AC56D0F7AA3F}" type="datetime1">
              <a:rPr lang="es-ES" smtClean="0"/>
              <a:t>11/06/2010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357CF-B92E-4A40-A6A3-8DEE6E293B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117CA-21ED-4EC2-BDDD-23116ACFAEF0}" type="datetime1">
              <a:rPr lang="es-ES" smtClean="0"/>
              <a:t>11/06/2010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98114-A30B-4FEF-9B6F-4969CBD73B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CCA67-7ADA-487F-827A-3F78A8391644}" type="datetime1">
              <a:rPr lang="es-ES" smtClean="0"/>
              <a:t>11/06/2010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F107D-053A-49AD-8141-81801DEFB1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7076B-A99C-4DCD-A7DA-B55DA64DC9CE}" type="datetime1">
              <a:rPr lang="es-ES" smtClean="0"/>
              <a:t>11/06/2010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41A0C-B3D7-4982-AF7E-A86FD7AF10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0BCBA-C4F2-480E-8F75-E9F49275E498}" type="datetime1">
              <a:rPr lang="es-ES" smtClean="0"/>
              <a:t>11/06/2010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C2368-35D8-4889-AF11-8DC8B906EFD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1DE5D-E166-4C7B-91E5-B3BA22C5D89D}" type="datetime1">
              <a:rPr lang="es-ES" smtClean="0"/>
              <a:t>11/06/2010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8F503-6CA8-4C39-8979-90793682B1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5E084-4444-4F0C-8305-1DE3419D9973}" type="datetime1">
              <a:rPr lang="es-ES" smtClean="0"/>
              <a:t>11/06/2010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CC421-6493-4D1A-BC5B-B7D214D58D0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9A69D-548F-451B-B433-AA415496D409}" type="datetime1">
              <a:rPr lang="es-ES" smtClean="0"/>
              <a:t>11/06/2010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1E60F-C5F0-46B0-AADF-546946A479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741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0E2C39-2CEE-4F0D-8BDA-13EA13F3315F}" type="datetime1">
              <a:rPr lang="es-ES" smtClean="0"/>
              <a:t>11/06/2010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861856-5C83-4140-9E06-EFB596E54DD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CuadroTexto"/>
          <p:cNvSpPr txBox="1">
            <a:spLocks noChangeArrowheads="1"/>
          </p:cNvSpPr>
          <p:nvPr/>
        </p:nvSpPr>
        <p:spPr bwMode="auto">
          <a:xfrm>
            <a:off x="2776657" y="2643182"/>
            <a:ext cx="36527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4000" b="1" dirty="0" smtClean="0">
                <a:solidFill>
                  <a:srgbClr val="625C24"/>
                </a:solidFill>
                <a:latin typeface="Calibri" pitchFamily="34" charset="0"/>
              </a:rPr>
              <a:t>NORMATIVIDAD</a:t>
            </a:r>
            <a:endParaRPr lang="es-ES" sz="4000" b="1" dirty="0">
              <a:solidFill>
                <a:srgbClr val="625C24"/>
              </a:solidFill>
              <a:latin typeface="Calibri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B357CF-B92E-4A40-A6A3-8DEE6E293BC1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3 CuadroTexto"/>
          <p:cNvSpPr txBox="1">
            <a:spLocks noChangeArrowheads="1"/>
          </p:cNvSpPr>
          <p:nvPr/>
        </p:nvSpPr>
        <p:spPr bwMode="auto">
          <a:xfrm>
            <a:off x="928662" y="785794"/>
            <a:ext cx="7358114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4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LEY ORGÁNICA DE LA UNIVERSIDAD DE GUADALAJARA</a:t>
            </a:r>
          </a:p>
          <a:p>
            <a:pPr algn="ctr"/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</a:br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CAPÍTULO III</a:t>
            </a:r>
          </a:p>
          <a:p>
            <a:pPr algn="ctr"/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DE LA RECTORÍA GENERAL</a:t>
            </a:r>
          </a:p>
          <a:p>
            <a:r>
              <a:rPr lang="es-ES" sz="1200" dirty="0" smtClean="0"/>
              <a:t> </a:t>
            </a:r>
          </a:p>
          <a:p>
            <a:pPr algn="just"/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Artículo 32. </a:t>
            </a:r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El Rector General es la máxima autoridad ejecutiva de la Universidad, representante legal de la misma, Presidente del Consejo General Universitario y del </a:t>
            </a:r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Consejo de Rectores. </a:t>
            </a:r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(…) </a:t>
            </a:r>
          </a:p>
          <a:p>
            <a:endParaRPr lang="es-ES" sz="1200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Artículo 35. </a:t>
            </a:r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Son atribuciones del Rector General:</a:t>
            </a:r>
          </a:p>
          <a:p>
            <a:endParaRPr lang="es-ES" sz="1200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II. Convocar a asamblea al Consejo General Universitario y al </a:t>
            </a:r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Consejo de Rectores</a:t>
            </a:r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, presidir sus sesiones con voto de calidad en caso de empate, ejecutar sus acuerdos y vigilar el cumplimiento de los que sean encomendados a otras autoridades universitarias;</a:t>
            </a:r>
          </a:p>
          <a:p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(…)</a:t>
            </a:r>
          </a:p>
          <a:p>
            <a:pPr algn="ctr"/>
            <a:endParaRPr lang="es-ES" sz="1200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Sección Segunda</a:t>
            </a:r>
          </a:p>
          <a:p>
            <a:pPr algn="ctr"/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Del Secretario General y del Abogado General</a:t>
            </a:r>
          </a:p>
          <a:p>
            <a:r>
              <a:rPr lang="es-ES" sz="1200" dirty="0" smtClean="0"/>
              <a:t> </a:t>
            </a:r>
          </a:p>
          <a:p>
            <a:pPr algn="just"/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Artículo 40. </a:t>
            </a:r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La Secretaría General es la instancia responsable de certificar actos y hechos, en los términos de esta Ley. Su titular fungirá además como Secretario de Actas y Acuerdos del Consejo General Universitario y del </a:t>
            </a:r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Consejo de Rectores</a:t>
            </a:r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, así como responsable del archivo general de la Institución.</a:t>
            </a:r>
          </a:p>
          <a:p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(…)</a:t>
            </a:r>
          </a:p>
          <a:p>
            <a:endParaRPr lang="es-ES" sz="1200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Artículo 42</a:t>
            </a:r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. Son atribuciones del Secretario General, las siguientes:</a:t>
            </a:r>
          </a:p>
          <a:p>
            <a:pPr marL="285750" indent="-285750">
              <a:buFont typeface="+mj-lt"/>
              <a:buAutoNum type="romanUcPeriod"/>
            </a:pPr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Autorizar los acuerdos y certificar los documentos expedidos por el Consejo General Universitario, por el Rector General y el </a:t>
            </a:r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Consejo de Rectores</a:t>
            </a:r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buFont typeface="+mj-lt"/>
              <a:buAutoNum type="romanUcPeriod" startAt="8"/>
            </a:pPr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Tramitar expeditamente la correspondencia oficial del Consejo General Universitario, del </a:t>
            </a:r>
            <a:r>
              <a:rPr lang="es-ES" sz="12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Consejo de Rectores</a:t>
            </a:r>
            <a:r>
              <a:rPr lang="es-ES" sz="12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 y de la Rectoría General;</a:t>
            </a:r>
            <a:endParaRPr lang="es-ES" sz="1300" dirty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3 CuadroTexto"/>
          <p:cNvSpPr txBox="1">
            <a:spLocks noChangeArrowheads="1"/>
          </p:cNvSpPr>
          <p:nvPr/>
        </p:nvSpPr>
        <p:spPr bwMode="auto">
          <a:xfrm>
            <a:off x="3428992" y="214290"/>
            <a:ext cx="2264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 dirty="0" smtClean="0">
                <a:solidFill>
                  <a:srgbClr val="625C24"/>
                </a:solidFill>
                <a:latin typeface="Calibri" pitchFamily="34" charset="0"/>
              </a:rPr>
              <a:t>NORMATIVIDAD</a:t>
            </a:r>
            <a:endParaRPr lang="es-ES" sz="2400" b="1" dirty="0">
              <a:solidFill>
                <a:srgbClr val="625C24"/>
              </a:solidFill>
              <a:latin typeface="Calibri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B357CF-B92E-4A40-A6A3-8DEE6E293BC1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14348" y="642919"/>
            <a:ext cx="778674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LEY ORGÁNICA DE LA UNIVERSIDAD DE GUADALAJARA</a:t>
            </a:r>
          </a:p>
          <a:p>
            <a:pPr algn="ctr"/>
            <a:endParaRPr lang="es-ES" sz="1300" b="1" dirty="0" smtClean="0"/>
          </a:p>
          <a:p>
            <a:pPr algn="ctr"/>
            <a:r>
              <a:rPr lang="es-ES" sz="1100" b="1" dirty="0" smtClean="0"/>
              <a:t> </a:t>
            </a:r>
            <a:r>
              <a:rPr lang="es-ES" sz="11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CAPÍTULO V </a:t>
            </a:r>
          </a:p>
          <a:p>
            <a:pPr algn="ctr"/>
            <a:r>
              <a:rPr lang="es-ES" sz="11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DE LOS ÓRGANOS CONSULTIVOS, DE APOYO Y VINCULACIÓN DE LA </a:t>
            </a:r>
          </a:p>
          <a:p>
            <a:pPr algn="ctr"/>
            <a:r>
              <a:rPr lang="es-ES" sz="11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ADMINISTRACIÓN GENERAL DE LA UNIVERSIDAD </a:t>
            </a:r>
          </a:p>
          <a:p>
            <a:endParaRPr lang="es-ES" sz="1100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1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Artículo 43. </a:t>
            </a: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La Universidad contará con los siguientes órganos de consulta, apoyo y vinculación: </a:t>
            </a:r>
          </a:p>
          <a:p>
            <a:endParaRPr lang="es-ES" sz="1100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I. El Consejo Social; </a:t>
            </a:r>
          </a:p>
          <a:p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II. La Fundación, y </a:t>
            </a:r>
          </a:p>
          <a:p>
            <a:r>
              <a:rPr lang="es-ES" sz="11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III. El Consejo de Rectores</a:t>
            </a: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s-MX" sz="1100" b="1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1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Sección Tercera</a:t>
            </a:r>
            <a:endParaRPr lang="es-ES" sz="1100" b="1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1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Del Consejo de Rectores</a:t>
            </a:r>
          </a:p>
          <a:p>
            <a:endParaRPr lang="es-ES" sz="1100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1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Artículo 47. </a:t>
            </a: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ES" sz="11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Consejo de Rectores </a:t>
            </a: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es el órgano de planeación y coordinación de los Centros Universitarios y Sistemas de la Red.</a:t>
            </a:r>
            <a:b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</a:br>
            <a:endParaRPr lang="es-ES" sz="1100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Se integrará por:</a:t>
            </a:r>
          </a:p>
          <a:p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I. El Rector General, quien lo convoca y preside;</a:t>
            </a:r>
            <a:b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</a:b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II. El Vicerrector Ejecutivo;</a:t>
            </a:r>
            <a:b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</a:b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III. El Secretario General;</a:t>
            </a:r>
            <a:b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</a:b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IV. Los Rectores de los Centros Universitarios, y</a:t>
            </a:r>
            <a:b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</a:b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V. El Director General de Educación Media Superior.</a:t>
            </a:r>
            <a:endParaRPr lang="es-ES" sz="1100" b="1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endParaRPr lang="es-ES" sz="1100" b="1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1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Artículo 48</a:t>
            </a: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. Son atribuciones del </a:t>
            </a:r>
            <a:r>
              <a:rPr lang="es-ES" sz="11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Consejo de Rectores</a:t>
            </a: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, las siguientes:</a:t>
            </a:r>
          </a:p>
          <a:p>
            <a:endParaRPr lang="es-ES" sz="1100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Presentar en su oportunidad al Consejo General de la Universidad, la propuesta del Plan de Desarrollo Institucional;</a:t>
            </a:r>
          </a:p>
          <a:p>
            <a:pPr marL="400050" indent="-400050">
              <a:buFont typeface="+mj-lt"/>
              <a:buAutoNum type="romanUcPeriod"/>
            </a:pP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Recomendar al Rector General estrategias para el funcionamiento armónico de la Red Universitaria en Jalisco;</a:t>
            </a:r>
          </a:p>
          <a:p>
            <a:pPr marL="400050" indent="-400050">
              <a:buFont typeface="+mj-lt"/>
              <a:buAutoNum type="romanUcPeriod"/>
            </a:pP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Establecer los mecanismos de coordinación para el cumplimiento de las disposiciones del Consejo General Universitario, y</a:t>
            </a:r>
          </a:p>
          <a:p>
            <a:pPr marL="400050" indent="-400050">
              <a:buFont typeface="+mj-lt"/>
              <a:buAutoNum type="romanUcPeriod"/>
            </a:pPr>
            <a:r>
              <a:rPr lang="es-ES" sz="11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Las demás que les otorguen esta Ley, el Estatuto General y los Reglamentos aplicables.</a:t>
            </a:r>
          </a:p>
          <a:p>
            <a:pPr marL="400050" indent="-400050">
              <a:buFont typeface="+mj-lt"/>
              <a:buAutoNum type="romanUcPeriod"/>
            </a:pPr>
            <a:endParaRPr lang="es-MX" sz="1200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/>
            <a:endParaRPr lang="es-ES" sz="1300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3428992" y="214290"/>
            <a:ext cx="2264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 dirty="0" smtClean="0">
                <a:solidFill>
                  <a:srgbClr val="625C24"/>
                </a:solidFill>
                <a:latin typeface="Calibri" pitchFamily="34" charset="0"/>
              </a:rPr>
              <a:t>NORMATIVIDAD</a:t>
            </a:r>
            <a:endParaRPr lang="es-ES" sz="2400" b="1" dirty="0">
              <a:solidFill>
                <a:srgbClr val="625C24"/>
              </a:solidFill>
              <a:latin typeface="Calibri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B357CF-B92E-4A40-A6A3-8DEE6E293BC1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3500430" y="538443"/>
            <a:ext cx="2264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 dirty="0" smtClean="0">
                <a:solidFill>
                  <a:srgbClr val="625C24"/>
                </a:solidFill>
                <a:latin typeface="Calibri" pitchFamily="34" charset="0"/>
              </a:rPr>
              <a:t>NORMATIVIDAD</a:t>
            </a:r>
            <a:endParaRPr lang="es-ES" sz="2400" b="1" dirty="0">
              <a:solidFill>
                <a:srgbClr val="625C24"/>
              </a:solidFill>
              <a:latin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14348" y="1500174"/>
            <a:ext cx="778674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ESTATUTO GENERAL DE LA UNIVERSIDAD DE GUADALAJARA</a:t>
            </a:r>
          </a:p>
          <a:p>
            <a:endParaRPr lang="es-ES" sz="1400" b="1" dirty="0" smtClean="0"/>
          </a:p>
          <a:p>
            <a:pPr algn="ctr"/>
            <a:r>
              <a:rPr lang="es-ES" sz="14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CAPÍTULO V</a:t>
            </a:r>
          </a:p>
          <a:p>
            <a:pPr algn="ctr"/>
            <a:r>
              <a:rPr lang="es-ES" sz="14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DE LOS ÓRGANOS CONSULTIVOS Y DE VINCULACIÓN DE LA UNIVERSIDAD</a:t>
            </a:r>
          </a:p>
          <a:p>
            <a:pPr algn="ctr"/>
            <a:endParaRPr lang="es-ES" sz="1400" b="1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4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Apartado C</a:t>
            </a:r>
          </a:p>
          <a:p>
            <a:pPr algn="ctr"/>
            <a:r>
              <a:rPr lang="es-ES" sz="14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Del Consejo de Rectores</a:t>
            </a:r>
          </a:p>
          <a:p>
            <a:pPr algn="just"/>
            <a:endParaRPr lang="es-ES" sz="1400" b="1" dirty="0" smtClean="0">
              <a:solidFill>
                <a:srgbClr val="625C24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Artículo 109. </a:t>
            </a:r>
            <a:r>
              <a:rPr lang="es-ES" sz="14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La naturaleza e integración del </a:t>
            </a:r>
            <a:r>
              <a:rPr lang="es-ES" sz="1400" b="1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Consejo de Rectores </a:t>
            </a:r>
            <a:r>
              <a:rPr lang="es-ES" sz="1400" dirty="0" smtClean="0">
                <a:solidFill>
                  <a:srgbClr val="625C24"/>
                </a:solidFill>
                <a:latin typeface="Arial" pitchFamily="34" charset="0"/>
                <a:cs typeface="Arial" pitchFamily="34" charset="0"/>
              </a:rPr>
              <a:t>de la Universidad de Guadalajara se encuentran establecidos por el artículo 47 de la Ley Orgánica. Sus funciones serán técnicas y de carácter consultivo y estarán reguladas por el Reglamento Interno del Consejo de Rectores.</a:t>
            </a:r>
          </a:p>
          <a:p>
            <a:endParaRPr lang="es-ES" sz="12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B357CF-B92E-4A40-A6A3-8DEE6E293BC1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180</Words>
  <Application>Microsoft Office PowerPoint</Application>
  <PresentationFormat>Presentación en pantalla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Cortes Ochoa, Marco</dc:creator>
  <cp:lastModifiedBy>2520729</cp:lastModifiedBy>
  <cp:revision>58</cp:revision>
  <dcterms:created xsi:type="dcterms:W3CDTF">2008-12-08T16:36:09Z</dcterms:created>
  <dcterms:modified xsi:type="dcterms:W3CDTF">2010-06-11T19:35:37Z</dcterms:modified>
</cp:coreProperties>
</file>