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02"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8C3CAA1-3B2B-45EC-9656-FDB469676AC4}" type="datetimeFigureOut">
              <a:rPr lang="es-MX"/>
              <a:pPr>
                <a:defRPr/>
              </a:pPr>
              <a:t>10/06/2010</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BDCC1FC-1C8E-414F-96E4-689FBCF71C65}" type="slidenum">
              <a:rPr lang="es-MX"/>
              <a:pPr>
                <a:defRPr/>
              </a:pPr>
              <a:t>‹Nº›</a:t>
            </a:fld>
            <a:endParaRPr lang="es-MX"/>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024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24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94EA24-DC30-45CD-BFF5-56AAF910FABC}" type="slidenum">
              <a:rPr lang="es-MX" smtClean="0"/>
              <a:pPr fontAlgn="base">
                <a:spcBef>
                  <a:spcPct val="0"/>
                </a:spcBef>
                <a:spcAft>
                  <a:spcPct val="0"/>
                </a:spcAft>
                <a:defRPr/>
              </a:pPr>
              <a:t>1</a:t>
            </a:fld>
            <a:endParaRPr lang="es-MX"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DD89D914-27C9-4AA7-B36A-1F52B77134D4}" type="datetimeFigureOut">
              <a:rPr lang="es-MX"/>
              <a:pPr>
                <a:defRPr/>
              </a:pPr>
              <a:t>10/06/2010</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E43FA7AB-3F5B-40A3-BF32-B2847F654BE0}" type="slidenum">
              <a:rPr lang="es-MX"/>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C21EDED6-A1C0-49EB-97DA-E08DD9A19723}" type="datetimeFigureOut">
              <a:rPr lang="es-MX"/>
              <a:pPr>
                <a:defRPr/>
              </a:pPr>
              <a:t>10/06/2010</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73674C70-D522-4A23-A38C-21E67CF4F20E}"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961C41B-0B35-4BBD-81A9-84AA8AC342CA}" type="datetimeFigureOut">
              <a:rPr lang="es-MX"/>
              <a:pPr>
                <a:defRPr/>
              </a:pPr>
              <a:t>10/06/2010</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7234C210-CB08-4EC6-8292-FF50585F46DC}"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D87FC20A-F9B9-40D7-9FBF-C28C7E9CDD30}" type="datetimeFigureOut">
              <a:rPr lang="es-MX"/>
              <a:pPr>
                <a:defRPr/>
              </a:pPr>
              <a:t>10/06/2010</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4A887093-B64D-4895-8864-3EA7E7DFA387}"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92569E36-9C6D-401E-A0CA-0B6494BE3645}" type="datetimeFigureOut">
              <a:rPr lang="es-MX"/>
              <a:pPr>
                <a:defRPr/>
              </a:pPr>
              <a:t>10/06/2010</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414E8A53-3280-44F1-B321-A6C0BC2D1618}"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4EFC023A-3DA5-49A5-95CE-A71D2EEE9004}" type="datetimeFigureOut">
              <a:rPr lang="es-MX"/>
              <a:pPr>
                <a:defRPr/>
              </a:pPr>
              <a:t>10/06/2010</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6FAB6FD5-88CF-4229-9F17-948B33586618}"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9F673587-3534-4400-A012-BD651B8CF087}" type="datetimeFigureOut">
              <a:rPr lang="es-MX"/>
              <a:pPr>
                <a:defRPr/>
              </a:pPr>
              <a:t>10/06/2010</a:t>
            </a:fld>
            <a:endParaRPr 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0F5EFFC4-22AC-425E-ABE6-36577E9073A3}"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C222E6F6-7897-49C2-AD92-06F899B1BCEB}" type="datetimeFigureOut">
              <a:rPr lang="es-MX"/>
              <a:pPr>
                <a:defRPr/>
              </a:pPr>
              <a:t>10/06/2010</a:t>
            </a:fld>
            <a:endParaRPr 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210FAFE3-6DF8-4849-8170-79CB41E0BFB3}"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D181AA4C-7B35-4B76-8D42-4386F1029F55}" type="datetimeFigureOut">
              <a:rPr lang="es-MX"/>
              <a:pPr>
                <a:defRPr/>
              </a:pPr>
              <a:t>10/06/2010</a:t>
            </a:fld>
            <a:endParaRPr 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D3F7749A-FF61-4F68-86A0-4087BB14C33F}"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13746B3-921A-433F-AE4A-0C72B6091E11}" type="datetimeFigureOut">
              <a:rPr lang="es-MX"/>
              <a:pPr>
                <a:defRPr/>
              </a:pPr>
              <a:t>10/06/2010</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DBCEDCA2-2586-4105-A4DD-9E45D3379A2B}"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CB7C4CD-41C8-421C-A571-2F57807E294C}" type="datetimeFigureOut">
              <a:rPr lang="es-MX"/>
              <a:pPr>
                <a:defRPr/>
              </a:pPr>
              <a:t>10/06/2010</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3232EC34-C54B-42EB-AE6B-2D07B7679B1D}"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224B77E-1562-49BB-8901-E0CDEB5ABFF6}" type="datetimeFigureOut">
              <a:rPr lang="es-MX"/>
              <a:pPr>
                <a:defRPr/>
              </a:pPr>
              <a:t>10/06/2010</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8066FBC-A078-44DF-B152-168A21F11124}"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4 Imagen" descr="CR247.jpg"/>
          <p:cNvPicPr>
            <a:picLocks noChangeAspect="1"/>
          </p:cNvPicPr>
          <p:nvPr/>
        </p:nvPicPr>
        <p:blipFill>
          <a:blip r:embed="rId3" cstate="print"/>
          <a:srcRect/>
          <a:stretch>
            <a:fillRect/>
          </a:stretch>
        </p:blipFill>
        <p:spPr bwMode="auto">
          <a:xfrm>
            <a:off x="0" y="0"/>
            <a:ext cx="9144000" cy="1684338"/>
          </a:xfrm>
          <a:prstGeom prst="rect">
            <a:avLst/>
          </a:prstGeom>
          <a:noFill/>
          <a:ln w="9525">
            <a:noFill/>
            <a:miter lim="800000"/>
            <a:headEnd/>
            <a:tailEnd/>
          </a:ln>
        </p:spPr>
      </p:pic>
      <p:sp>
        <p:nvSpPr>
          <p:cNvPr id="18" name="Text Box 4"/>
          <p:cNvSpPr txBox="1">
            <a:spLocks noChangeArrowheads="1"/>
          </p:cNvSpPr>
          <p:nvPr/>
        </p:nvSpPr>
        <p:spPr bwMode="auto">
          <a:xfrm>
            <a:off x="1857375" y="2000250"/>
            <a:ext cx="5689600" cy="874713"/>
          </a:xfrm>
          <a:prstGeom prst="rect">
            <a:avLst/>
          </a:prstGeom>
          <a:noFill/>
          <a:ln w="9525">
            <a:noFill/>
            <a:miter lim="800000"/>
            <a:headEnd/>
            <a:tailEnd/>
          </a:ln>
        </p:spPr>
        <p:txBody>
          <a:bodyPr>
            <a:spAutoFit/>
          </a:bodyPr>
          <a:lstStyle/>
          <a:p>
            <a:pPr algn="ctr" fontAlgn="auto">
              <a:lnSpc>
                <a:spcPct val="80000"/>
              </a:lnSpc>
              <a:spcBef>
                <a:spcPct val="50000"/>
              </a:spcBef>
              <a:spcAft>
                <a:spcPts val="0"/>
              </a:spcAft>
              <a:defRPr/>
            </a:pPr>
            <a:r>
              <a:rPr lang="es-ES" sz="2400" b="1" dirty="0">
                <a:solidFill>
                  <a:schemeClr val="tx1">
                    <a:lumMod val="65000"/>
                    <a:lumOff val="35000"/>
                  </a:schemeClr>
                </a:solidFill>
                <a:latin typeface="+mn-lt"/>
              </a:rPr>
              <a:t>PROPUESTA DE AGENDA ESTRATÉGICA</a:t>
            </a:r>
          </a:p>
          <a:p>
            <a:pPr algn="ctr" fontAlgn="auto">
              <a:lnSpc>
                <a:spcPct val="80000"/>
              </a:lnSpc>
              <a:spcBef>
                <a:spcPct val="50000"/>
              </a:spcBef>
              <a:spcAft>
                <a:spcPts val="0"/>
              </a:spcAft>
              <a:defRPr/>
            </a:pPr>
            <a:r>
              <a:rPr lang="es-ES" sz="2400" b="1" dirty="0">
                <a:solidFill>
                  <a:schemeClr val="tx1">
                    <a:lumMod val="65000"/>
                    <a:lumOff val="35000"/>
                  </a:schemeClr>
                </a:solidFill>
                <a:latin typeface="+mn-lt"/>
              </a:rPr>
              <a:t> DEL CONSEJO DE RECTORES </a:t>
            </a:r>
          </a:p>
        </p:txBody>
      </p:sp>
      <p:sp>
        <p:nvSpPr>
          <p:cNvPr id="19" name="Text Box 6"/>
          <p:cNvSpPr txBox="1">
            <a:spLocks noChangeArrowheads="1"/>
          </p:cNvSpPr>
          <p:nvPr/>
        </p:nvSpPr>
        <p:spPr bwMode="auto">
          <a:xfrm>
            <a:off x="2268538" y="3214688"/>
            <a:ext cx="4464050" cy="338137"/>
          </a:xfrm>
          <a:prstGeom prst="rect">
            <a:avLst/>
          </a:prstGeom>
          <a:noFill/>
          <a:ln w="9525">
            <a:noFill/>
            <a:miter lim="800000"/>
            <a:headEnd/>
            <a:tailEnd/>
          </a:ln>
        </p:spPr>
        <p:txBody>
          <a:bodyPr>
            <a:spAutoFit/>
          </a:bodyPr>
          <a:lstStyle/>
          <a:p>
            <a:pPr fontAlgn="auto">
              <a:spcBef>
                <a:spcPct val="50000"/>
              </a:spcBef>
              <a:spcAft>
                <a:spcPts val="0"/>
              </a:spcAft>
              <a:defRPr/>
            </a:pPr>
            <a:r>
              <a:rPr lang="es-ES" sz="1600" b="1" u="sng" dirty="0">
                <a:solidFill>
                  <a:schemeClr val="tx1">
                    <a:lumMod val="65000"/>
                    <a:lumOff val="35000"/>
                  </a:schemeClr>
                </a:solidFill>
                <a:latin typeface="+mn-lt"/>
              </a:rPr>
              <a:t>POLÍTICAS INTERNACIONALES Y NACIONALES</a:t>
            </a:r>
          </a:p>
        </p:txBody>
      </p:sp>
      <p:sp>
        <p:nvSpPr>
          <p:cNvPr id="20" name="Text Box 7"/>
          <p:cNvSpPr txBox="1">
            <a:spLocks noChangeArrowheads="1"/>
          </p:cNvSpPr>
          <p:nvPr/>
        </p:nvSpPr>
        <p:spPr bwMode="auto">
          <a:xfrm>
            <a:off x="2411413" y="3846513"/>
            <a:ext cx="6553200" cy="1692275"/>
          </a:xfrm>
          <a:prstGeom prst="rect">
            <a:avLst/>
          </a:prstGeom>
          <a:noFill/>
          <a:ln w="9525">
            <a:noFill/>
            <a:miter lim="800000"/>
            <a:headEnd/>
            <a:tailEnd/>
          </a:ln>
        </p:spPr>
        <p:txBody>
          <a:bodyPr>
            <a:spAutoFit/>
          </a:bodyPr>
          <a:lstStyle/>
          <a:p>
            <a:pPr fontAlgn="auto">
              <a:spcBef>
                <a:spcPct val="50000"/>
              </a:spcBef>
              <a:spcAft>
                <a:spcPts val="0"/>
              </a:spcAft>
              <a:buFontTx/>
              <a:buChar char="•"/>
              <a:defRPr/>
            </a:pPr>
            <a:r>
              <a:rPr lang="es-ES" sz="1600" dirty="0">
                <a:solidFill>
                  <a:schemeClr val="tx1">
                    <a:lumMod val="65000"/>
                    <a:lumOff val="35000"/>
                  </a:schemeClr>
                </a:solidFill>
                <a:latin typeface="+mn-lt"/>
              </a:rPr>
              <a:t>Tendencias Internacionales (5)</a:t>
            </a:r>
          </a:p>
          <a:p>
            <a:pPr fontAlgn="auto">
              <a:spcBef>
                <a:spcPct val="50000"/>
              </a:spcBef>
              <a:spcAft>
                <a:spcPts val="0"/>
              </a:spcAft>
              <a:buFontTx/>
              <a:buChar char="•"/>
              <a:defRPr/>
            </a:pPr>
            <a:r>
              <a:rPr lang="es-ES" sz="1600" dirty="0">
                <a:solidFill>
                  <a:schemeClr val="tx1">
                    <a:lumMod val="65000"/>
                    <a:lumOff val="35000"/>
                  </a:schemeClr>
                </a:solidFill>
                <a:latin typeface="+mn-lt"/>
              </a:rPr>
              <a:t>Políticas federales: cuerpos académicos, SNI, evaluación y acreditación de PE (6 y 9)</a:t>
            </a:r>
          </a:p>
          <a:p>
            <a:pPr fontAlgn="auto">
              <a:spcBef>
                <a:spcPct val="50000"/>
              </a:spcBef>
              <a:spcAft>
                <a:spcPts val="0"/>
              </a:spcAft>
              <a:buFontTx/>
              <a:buChar char="•"/>
              <a:defRPr/>
            </a:pPr>
            <a:r>
              <a:rPr lang="es-ES" sz="1600" dirty="0">
                <a:solidFill>
                  <a:schemeClr val="tx1">
                    <a:lumMod val="65000"/>
                    <a:lumOff val="35000"/>
                  </a:schemeClr>
                </a:solidFill>
                <a:latin typeface="+mn-lt"/>
              </a:rPr>
              <a:t>El papel de la ANUIES (7)</a:t>
            </a:r>
          </a:p>
          <a:p>
            <a:pPr fontAlgn="auto">
              <a:spcBef>
                <a:spcPct val="50000"/>
              </a:spcBef>
              <a:spcAft>
                <a:spcPts val="0"/>
              </a:spcAft>
              <a:buFontTx/>
              <a:buChar char="•"/>
              <a:defRPr/>
            </a:pPr>
            <a:r>
              <a:rPr lang="es-ES" sz="1600" dirty="0">
                <a:solidFill>
                  <a:schemeClr val="tx1">
                    <a:lumMod val="65000"/>
                    <a:lumOff val="35000"/>
                  </a:schemeClr>
                </a:solidFill>
                <a:latin typeface="+mn-lt"/>
              </a:rPr>
              <a:t>Autonomía universitaria (33)</a:t>
            </a:r>
          </a:p>
        </p:txBody>
      </p:sp>
      <p:sp>
        <p:nvSpPr>
          <p:cNvPr id="21" name="Text Box 19"/>
          <p:cNvSpPr txBox="1">
            <a:spLocks noChangeArrowheads="1"/>
          </p:cNvSpPr>
          <p:nvPr/>
        </p:nvSpPr>
        <p:spPr bwMode="auto">
          <a:xfrm>
            <a:off x="179388" y="4367213"/>
            <a:ext cx="2160587" cy="338137"/>
          </a:xfrm>
          <a:prstGeom prst="rect">
            <a:avLst/>
          </a:prstGeom>
          <a:noFill/>
          <a:ln w="9525">
            <a:noFill/>
            <a:miter lim="800000"/>
            <a:headEnd/>
            <a:tailEnd/>
          </a:ln>
        </p:spPr>
        <p:txBody>
          <a:bodyPr>
            <a:spAutoFit/>
          </a:bodyPr>
          <a:lstStyle/>
          <a:p>
            <a:pPr fontAlgn="auto">
              <a:spcBef>
                <a:spcPct val="50000"/>
              </a:spcBef>
              <a:spcAft>
                <a:spcPts val="0"/>
              </a:spcAft>
              <a:defRPr/>
            </a:pPr>
            <a:r>
              <a:rPr lang="es-ES" sz="1600" b="1" dirty="0">
                <a:solidFill>
                  <a:schemeClr val="tx1">
                    <a:lumMod val="65000"/>
                    <a:lumOff val="35000"/>
                  </a:schemeClr>
                </a:solidFill>
                <a:latin typeface="+mn-lt"/>
              </a:rPr>
              <a:t>1. Contexto</a:t>
            </a:r>
          </a:p>
        </p:txBody>
      </p:sp>
      <p:sp>
        <p:nvSpPr>
          <p:cNvPr id="22" name="AutoShape 20"/>
          <p:cNvSpPr>
            <a:spLocks/>
          </p:cNvSpPr>
          <p:nvPr/>
        </p:nvSpPr>
        <p:spPr bwMode="auto">
          <a:xfrm>
            <a:off x="2124075" y="3917950"/>
            <a:ext cx="90488" cy="1582738"/>
          </a:xfrm>
          <a:prstGeom prst="leftBracket">
            <a:avLst>
              <a:gd name="adj" fmla="val 125925"/>
            </a:avLst>
          </a:prstGeom>
          <a:noFill/>
          <a:ln w="9525">
            <a:solidFill>
              <a:schemeClr val="tx1"/>
            </a:solidFill>
            <a:round/>
            <a:headEnd/>
            <a:tailEnd/>
          </a:ln>
        </p:spPr>
        <p:txBody>
          <a:bodyPr wrap="none" anchor="ctr"/>
          <a:lstStyle/>
          <a:p>
            <a:pPr fontAlgn="auto">
              <a:spcBef>
                <a:spcPts val="0"/>
              </a:spcBef>
              <a:spcAft>
                <a:spcPts val="0"/>
              </a:spcAft>
              <a:defRPr/>
            </a:pPr>
            <a:endParaRPr lang="es-MX" sz="1600">
              <a:solidFill>
                <a:schemeClr val="tx1">
                  <a:lumMod val="65000"/>
                  <a:lumOff val="35000"/>
                </a:schemeClr>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827088" y="1612900"/>
            <a:ext cx="6985000" cy="366713"/>
          </a:xfrm>
          <a:prstGeom prst="rect">
            <a:avLst/>
          </a:prstGeom>
          <a:noFill/>
          <a:ln w="9525">
            <a:noFill/>
            <a:miter lim="800000"/>
            <a:headEnd/>
            <a:tailEnd/>
          </a:ln>
        </p:spPr>
        <p:txBody>
          <a:bodyPr>
            <a:spAutoFit/>
          </a:bodyPr>
          <a:lstStyle/>
          <a:p>
            <a:pPr fontAlgn="auto">
              <a:spcBef>
                <a:spcPct val="50000"/>
              </a:spcBef>
              <a:spcAft>
                <a:spcPts val="0"/>
              </a:spcAft>
              <a:defRPr/>
            </a:pPr>
            <a:endParaRPr lang="es-MX">
              <a:solidFill>
                <a:schemeClr val="tx1">
                  <a:lumMod val="65000"/>
                  <a:lumOff val="35000"/>
                </a:schemeClr>
              </a:solidFill>
              <a:latin typeface="+mn-lt"/>
            </a:endParaRPr>
          </a:p>
        </p:txBody>
      </p:sp>
      <p:sp>
        <p:nvSpPr>
          <p:cNvPr id="2054" name="Text Box 8"/>
          <p:cNvSpPr txBox="1">
            <a:spLocks noChangeArrowheads="1"/>
          </p:cNvSpPr>
          <p:nvPr/>
        </p:nvSpPr>
        <p:spPr bwMode="auto">
          <a:xfrm>
            <a:off x="2535238" y="1928813"/>
            <a:ext cx="3992562" cy="461962"/>
          </a:xfrm>
          <a:prstGeom prst="rect">
            <a:avLst/>
          </a:prstGeom>
          <a:noFill/>
          <a:ln w="9525">
            <a:noFill/>
            <a:miter lim="800000"/>
            <a:headEnd/>
            <a:tailEnd/>
          </a:ln>
        </p:spPr>
        <p:txBody>
          <a:bodyPr>
            <a:spAutoFit/>
          </a:bodyPr>
          <a:lstStyle/>
          <a:p>
            <a:pPr fontAlgn="auto">
              <a:spcBef>
                <a:spcPct val="50000"/>
              </a:spcBef>
              <a:spcAft>
                <a:spcPts val="0"/>
              </a:spcAft>
              <a:defRPr/>
            </a:pPr>
            <a:r>
              <a:rPr lang="es-ES" sz="2400" b="1" u="sng" dirty="0">
                <a:solidFill>
                  <a:schemeClr val="tx1">
                    <a:lumMod val="65000"/>
                    <a:lumOff val="35000"/>
                  </a:schemeClr>
                </a:solidFill>
                <a:latin typeface="+mn-lt"/>
              </a:rPr>
              <a:t>POLÍTICAS INSTITUCIONALES</a:t>
            </a:r>
          </a:p>
        </p:txBody>
      </p:sp>
      <p:sp>
        <p:nvSpPr>
          <p:cNvPr id="2055" name="Text Box 9"/>
          <p:cNvSpPr txBox="1">
            <a:spLocks noChangeArrowheads="1"/>
          </p:cNvSpPr>
          <p:nvPr/>
        </p:nvSpPr>
        <p:spPr bwMode="auto">
          <a:xfrm>
            <a:off x="2527300" y="2928938"/>
            <a:ext cx="5875338" cy="2032000"/>
          </a:xfrm>
          <a:prstGeom prst="rect">
            <a:avLst/>
          </a:prstGeom>
          <a:noFill/>
          <a:ln w="9525">
            <a:noFill/>
            <a:miter lim="800000"/>
            <a:headEnd/>
            <a:tailEnd/>
          </a:ln>
        </p:spPr>
        <p:txBody>
          <a:bodyPr>
            <a:spAutoFit/>
          </a:bodyPr>
          <a:lstStyle/>
          <a:p>
            <a:pPr fontAlgn="auto">
              <a:spcBef>
                <a:spcPct val="50000"/>
              </a:spcBef>
              <a:spcAft>
                <a:spcPts val="0"/>
              </a:spcAft>
              <a:buFontTx/>
              <a:buChar char="•"/>
              <a:defRPr/>
            </a:pPr>
            <a:r>
              <a:rPr lang="es-ES" dirty="0">
                <a:solidFill>
                  <a:schemeClr val="tx1">
                    <a:lumMod val="65000"/>
                    <a:lumOff val="35000"/>
                  </a:schemeClr>
                </a:solidFill>
                <a:latin typeface="+mn-lt"/>
              </a:rPr>
              <a:t>Ingreso, promoción y permanencia (1, 2 y 17)</a:t>
            </a:r>
          </a:p>
          <a:p>
            <a:pPr fontAlgn="auto">
              <a:spcBef>
                <a:spcPct val="50000"/>
              </a:spcBef>
              <a:spcAft>
                <a:spcPts val="0"/>
              </a:spcAft>
              <a:buFontTx/>
              <a:buChar char="•"/>
              <a:defRPr/>
            </a:pPr>
            <a:r>
              <a:rPr lang="es-ES" dirty="0">
                <a:solidFill>
                  <a:schemeClr val="tx1">
                    <a:lumMod val="65000"/>
                    <a:lumOff val="35000"/>
                  </a:schemeClr>
                </a:solidFill>
                <a:latin typeface="+mn-lt"/>
              </a:rPr>
              <a:t>Investigación y posgrado (3 y 23)</a:t>
            </a:r>
          </a:p>
          <a:p>
            <a:pPr fontAlgn="auto">
              <a:spcBef>
                <a:spcPct val="50000"/>
              </a:spcBef>
              <a:spcAft>
                <a:spcPts val="0"/>
              </a:spcAft>
              <a:buFontTx/>
              <a:buChar char="•"/>
              <a:defRPr/>
            </a:pPr>
            <a:r>
              <a:rPr lang="es-ES" dirty="0">
                <a:solidFill>
                  <a:schemeClr val="tx1">
                    <a:lumMod val="65000"/>
                    <a:lumOff val="35000"/>
                  </a:schemeClr>
                </a:solidFill>
                <a:latin typeface="+mn-lt"/>
              </a:rPr>
              <a:t>SNI (10)</a:t>
            </a:r>
          </a:p>
          <a:p>
            <a:pPr fontAlgn="auto">
              <a:spcBef>
                <a:spcPct val="50000"/>
              </a:spcBef>
              <a:spcAft>
                <a:spcPts val="0"/>
              </a:spcAft>
              <a:buFontTx/>
              <a:buChar char="•"/>
              <a:defRPr/>
            </a:pPr>
            <a:r>
              <a:rPr lang="es-ES" dirty="0">
                <a:solidFill>
                  <a:schemeClr val="tx1">
                    <a:lumMod val="65000"/>
                    <a:lumOff val="35000"/>
                  </a:schemeClr>
                </a:solidFill>
                <a:latin typeface="+mn-lt"/>
              </a:rPr>
              <a:t>Cuerpos académicos (14)</a:t>
            </a:r>
          </a:p>
          <a:p>
            <a:pPr fontAlgn="auto">
              <a:spcBef>
                <a:spcPct val="50000"/>
              </a:spcBef>
              <a:spcAft>
                <a:spcPts val="0"/>
              </a:spcAft>
              <a:buFontTx/>
              <a:buChar char="•"/>
              <a:defRPr/>
            </a:pPr>
            <a:r>
              <a:rPr lang="es-ES" dirty="0">
                <a:solidFill>
                  <a:schemeClr val="tx1">
                    <a:lumMod val="65000"/>
                    <a:lumOff val="35000"/>
                  </a:schemeClr>
                </a:solidFill>
                <a:latin typeface="+mn-lt"/>
              </a:rPr>
              <a:t>Formación (32)</a:t>
            </a:r>
          </a:p>
        </p:txBody>
      </p:sp>
      <p:sp>
        <p:nvSpPr>
          <p:cNvPr id="2056" name="Text Box 10"/>
          <p:cNvSpPr txBox="1">
            <a:spLocks noChangeArrowheads="1"/>
          </p:cNvSpPr>
          <p:nvPr/>
        </p:nvSpPr>
        <p:spPr bwMode="auto">
          <a:xfrm>
            <a:off x="142875" y="3500438"/>
            <a:ext cx="2724150" cy="369887"/>
          </a:xfrm>
          <a:prstGeom prst="rect">
            <a:avLst/>
          </a:prstGeom>
          <a:noFill/>
          <a:ln w="9525">
            <a:noFill/>
            <a:miter lim="800000"/>
            <a:headEnd/>
            <a:tailEnd/>
          </a:ln>
        </p:spPr>
        <p:txBody>
          <a:bodyPr>
            <a:spAutoFit/>
          </a:bodyPr>
          <a:lstStyle/>
          <a:p>
            <a:pPr fontAlgn="auto">
              <a:spcBef>
                <a:spcPct val="50000"/>
              </a:spcBef>
              <a:spcAft>
                <a:spcPts val="0"/>
              </a:spcAft>
              <a:defRPr/>
            </a:pPr>
            <a:r>
              <a:rPr lang="es-ES" b="1" dirty="0">
                <a:solidFill>
                  <a:schemeClr val="tx1">
                    <a:lumMod val="65000"/>
                    <a:lumOff val="35000"/>
                  </a:schemeClr>
                </a:solidFill>
                <a:latin typeface="+mn-lt"/>
              </a:rPr>
              <a:t>2. Personal académico</a:t>
            </a:r>
          </a:p>
        </p:txBody>
      </p:sp>
      <p:sp>
        <p:nvSpPr>
          <p:cNvPr id="2057" name="AutoShape 12"/>
          <p:cNvSpPr>
            <a:spLocks/>
          </p:cNvSpPr>
          <p:nvPr/>
        </p:nvSpPr>
        <p:spPr bwMode="auto">
          <a:xfrm>
            <a:off x="2428875" y="2865438"/>
            <a:ext cx="214313" cy="2063750"/>
          </a:xfrm>
          <a:prstGeom prst="leftBracket">
            <a:avLst>
              <a:gd name="adj" fmla="val 78113"/>
            </a:avLst>
          </a:prstGeom>
          <a:noFill/>
          <a:ln w="9525">
            <a:solidFill>
              <a:schemeClr val="tx1"/>
            </a:solidFill>
            <a:round/>
            <a:headEnd/>
            <a:tailEnd/>
          </a:ln>
        </p:spPr>
        <p:txBody>
          <a:bodyPr wrap="none" anchor="ctr"/>
          <a:lstStyle/>
          <a:p>
            <a:pPr fontAlgn="auto">
              <a:spcBef>
                <a:spcPts val="0"/>
              </a:spcBef>
              <a:spcAft>
                <a:spcPts val="0"/>
              </a:spcAft>
              <a:defRPr/>
            </a:pPr>
            <a:endParaRPr lang="es-MX" sz="2400">
              <a:solidFill>
                <a:schemeClr val="tx1">
                  <a:lumMod val="65000"/>
                  <a:lumOff val="35000"/>
                </a:schemeClr>
              </a:solidFill>
              <a:latin typeface="+mn-lt"/>
            </a:endParaRPr>
          </a:p>
        </p:txBody>
      </p:sp>
      <p:sp>
        <p:nvSpPr>
          <p:cNvPr id="15" name="14 CuadroTexto"/>
          <p:cNvSpPr txBox="1"/>
          <p:nvPr/>
        </p:nvSpPr>
        <p:spPr>
          <a:xfrm>
            <a:off x="6929438" y="6442075"/>
            <a:ext cx="2214562" cy="415925"/>
          </a:xfrm>
          <a:prstGeom prst="rect">
            <a:avLst/>
          </a:prstGeom>
          <a:noFill/>
        </p:spPr>
        <p:txBody>
          <a:bodyPr>
            <a:spAutoFit/>
          </a:bodyPr>
          <a:lstStyle/>
          <a:p>
            <a:pPr fontAlgn="auto">
              <a:spcBef>
                <a:spcPts val="0"/>
              </a:spcBef>
              <a:spcAft>
                <a:spcPts val="0"/>
              </a:spcAft>
              <a:defRPr/>
            </a:pPr>
            <a:r>
              <a:rPr lang="es-ES" sz="1050" dirty="0">
                <a:solidFill>
                  <a:schemeClr val="tx1">
                    <a:lumMod val="65000"/>
                    <a:lumOff val="35000"/>
                  </a:schemeClr>
                </a:solidFill>
                <a:latin typeface="Bookman Old Style" pitchFamily="18" charset="0"/>
              </a:rPr>
              <a:t>VICERRECTORÍA EJECUTIVA</a:t>
            </a:r>
          </a:p>
          <a:p>
            <a:pPr fontAlgn="auto">
              <a:spcBef>
                <a:spcPts val="0"/>
              </a:spcBef>
              <a:spcAft>
                <a:spcPts val="0"/>
              </a:spcAft>
              <a:defRPr/>
            </a:pPr>
            <a:r>
              <a:rPr lang="es-ES" sz="1050" dirty="0">
                <a:solidFill>
                  <a:schemeClr val="tx1">
                    <a:lumMod val="65000"/>
                    <a:lumOff val="35000"/>
                  </a:schemeClr>
                </a:solidFill>
                <a:latin typeface="Bookman Old Style" pitchFamily="18" charset="0"/>
              </a:rPr>
              <a:t>Noviembre 2008</a:t>
            </a:r>
          </a:p>
        </p:txBody>
      </p:sp>
      <p:pic>
        <p:nvPicPr>
          <p:cNvPr id="3080" name="13 Imagen" descr="CR247.jpg"/>
          <p:cNvPicPr>
            <a:picLocks noChangeAspect="1"/>
          </p:cNvPicPr>
          <p:nvPr/>
        </p:nvPicPr>
        <p:blipFill>
          <a:blip r:embed="rId2" cstate="print"/>
          <a:srcRect/>
          <a:stretch>
            <a:fillRect/>
          </a:stretch>
        </p:blipFill>
        <p:spPr bwMode="auto">
          <a:xfrm>
            <a:off x="0" y="0"/>
            <a:ext cx="9144000" cy="1684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827088" y="1612900"/>
            <a:ext cx="6985000" cy="366713"/>
          </a:xfrm>
          <a:prstGeom prst="rect">
            <a:avLst/>
          </a:prstGeom>
          <a:noFill/>
          <a:ln w="9525">
            <a:noFill/>
            <a:miter lim="800000"/>
            <a:headEnd/>
            <a:tailEnd/>
          </a:ln>
        </p:spPr>
        <p:txBody>
          <a:bodyPr>
            <a:spAutoFit/>
          </a:bodyPr>
          <a:lstStyle/>
          <a:p>
            <a:pPr fontAlgn="auto">
              <a:spcBef>
                <a:spcPct val="50000"/>
              </a:spcBef>
              <a:spcAft>
                <a:spcPts val="0"/>
              </a:spcAft>
              <a:defRPr/>
            </a:pPr>
            <a:endParaRPr lang="es-MX">
              <a:solidFill>
                <a:schemeClr val="tx1">
                  <a:lumMod val="65000"/>
                  <a:lumOff val="35000"/>
                </a:schemeClr>
              </a:solidFill>
              <a:latin typeface="+mn-lt"/>
            </a:endParaRPr>
          </a:p>
        </p:txBody>
      </p:sp>
      <p:sp>
        <p:nvSpPr>
          <p:cNvPr id="15" name="14 CuadroTexto"/>
          <p:cNvSpPr txBox="1"/>
          <p:nvPr/>
        </p:nvSpPr>
        <p:spPr>
          <a:xfrm>
            <a:off x="6929438" y="6442075"/>
            <a:ext cx="2214562" cy="415925"/>
          </a:xfrm>
          <a:prstGeom prst="rect">
            <a:avLst/>
          </a:prstGeom>
          <a:noFill/>
        </p:spPr>
        <p:txBody>
          <a:bodyPr>
            <a:spAutoFit/>
          </a:bodyPr>
          <a:lstStyle/>
          <a:p>
            <a:pPr fontAlgn="auto">
              <a:spcBef>
                <a:spcPts val="0"/>
              </a:spcBef>
              <a:spcAft>
                <a:spcPts val="0"/>
              </a:spcAft>
              <a:defRPr/>
            </a:pPr>
            <a:r>
              <a:rPr lang="es-ES" sz="1050" dirty="0">
                <a:solidFill>
                  <a:schemeClr val="tx1">
                    <a:lumMod val="65000"/>
                    <a:lumOff val="35000"/>
                  </a:schemeClr>
                </a:solidFill>
                <a:latin typeface="Bookman Old Style" pitchFamily="18" charset="0"/>
              </a:rPr>
              <a:t>VICERRECTORÍA EJECUTIVA</a:t>
            </a:r>
          </a:p>
          <a:p>
            <a:pPr fontAlgn="auto">
              <a:spcBef>
                <a:spcPts val="0"/>
              </a:spcBef>
              <a:spcAft>
                <a:spcPts val="0"/>
              </a:spcAft>
              <a:defRPr/>
            </a:pPr>
            <a:r>
              <a:rPr lang="es-ES" sz="1050" dirty="0">
                <a:solidFill>
                  <a:schemeClr val="tx1">
                    <a:lumMod val="65000"/>
                    <a:lumOff val="35000"/>
                  </a:schemeClr>
                </a:solidFill>
                <a:latin typeface="Bookman Old Style" pitchFamily="18" charset="0"/>
              </a:rPr>
              <a:t>Noviembre 2008</a:t>
            </a:r>
          </a:p>
        </p:txBody>
      </p:sp>
      <p:pic>
        <p:nvPicPr>
          <p:cNvPr id="4100" name="13 Imagen" descr="CR247.jpg"/>
          <p:cNvPicPr>
            <a:picLocks noChangeAspect="1"/>
          </p:cNvPicPr>
          <p:nvPr/>
        </p:nvPicPr>
        <p:blipFill>
          <a:blip r:embed="rId2" cstate="print"/>
          <a:srcRect/>
          <a:stretch>
            <a:fillRect/>
          </a:stretch>
        </p:blipFill>
        <p:spPr bwMode="auto">
          <a:xfrm>
            <a:off x="0" y="0"/>
            <a:ext cx="9144000" cy="1684338"/>
          </a:xfrm>
          <a:prstGeom prst="rect">
            <a:avLst/>
          </a:prstGeom>
          <a:noFill/>
          <a:ln w="9525">
            <a:noFill/>
            <a:miter lim="800000"/>
            <a:headEnd/>
            <a:tailEnd/>
          </a:ln>
        </p:spPr>
      </p:pic>
      <p:sp>
        <p:nvSpPr>
          <p:cNvPr id="9" name="Text Box 6"/>
          <p:cNvSpPr txBox="1">
            <a:spLocks noChangeArrowheads="1"/>
          </p:cNvSpPr>
          <p:nvPr/>
        </p:nvSpPr>
        <p:spPr bwMode="auto">
          <a:xfrm>
            <a:off x="3000375" y="1804988"/>
            <a:ext cx="4000500" cy="400050"/>
          </a:xfrm>
          <a:prstGeom prst="rect">
            <a:avLst/>
          </a:prstGeom>
          <a:noFill/>
          <a:ln w="9525">
            <a:noFill/>
            <a:miter lim="800000"/>
            <a:headEnd/>
            <a:tailEnd/>
          </a:ln>
        </p:spPr>
        <p:txBody>
          <a:bodyPr>
            <a:spAutoFit/>
          </a:bodyPr>
          <a:lstStyle/>
          <a:p>
            <a:pPr fontAlgn="auto">
              <a:spcBef>
                <a:spcPct val="50000"/>
              </a:spcBef>
              <a:spcAft>
                <a:spcPts val="0"/>
              </a:spcAft>
              <a:defRPr/>
            </a:pPr>
            <a:r>
              <a:rPr lang="es-ES" sz="2000" b="1" u="sng" dirty="0">
                <a:solidFill>
                  <a:schemeClr val="tx1">
                    <a:lumMod val="65000"/>
                    <a:lumOff val="35000"/>
                  </a:schemeClr>
                </a:solidFill>
                <a:latin typeface="+mn-lt"/>
              </a:rPr>
              <a:t>POLÍTICAS INSTITUCIONALES</a:t>
            </a:r>
          </a:p>
        </p:txBody>
      </p:sp>
      <p:sp>
        <p:nvSpPr>
          <p:cNvPr id="10" name="Text Box 10"/>
          <p:cNvSpPr txBox="1">
            <a:spLocks noChangeArrowheads="1"/>
          </p:cNvSpPr>
          <p:nvPr/>
        </p:nvSpPr>
        <p:spPr bwMode="auto">
          <a:xfrm>
            <a:off x="2411413" y="2538413"/>
            <a:ext cx="6589712" cy="3046412"/>
          </a:xfrm>
          <a:prstGeom prst="rect">
            <a:avLst/>
          </a:prstGeom>
          <a:noFill/>
          <a:ln w="9525">
            <a:noFill/>
            <a:miter lim="800000"/>
            <a:headEnd/>
            <a:tailEnd/>
          </a:ln>
        </p:spPr>
        <p:txBody>
          <a:bodyPr>
            <a:spAutoFit/>
          </a:bodyPr>
          <a:lstStyle/>
          <a:p>
            <a:pPr fontAlgn="auto">
              <a:spcBef>
                <a:spcPct val="50000"/>
              </a:spcBef>
              <a:spcAft>
                <a:spcPts val="0"/>
              </a:spcAft>
              <a:buFontTx/>
              <a:buChar char="•"/>
              <a:defRPr/>
            </a:pPr>
            <a:r>
              <a:rPr lang="es-ES" sz="1600" dirty="0">
                <a:solidFill>
                  <a:schemeClr val="tx1">
                    <a:lumMod val="65000"/>
                    <a:lumOff val="35000"/>
                  </a:schemeClr>
                </a:solidFill>
                <a:latin typeface="+mn-lt"/>
              </a:rPr>
              <a:t>Diagnóstico de la red (11, 20 y 27)</a:t>
            </a:r>
          </a:p>
          <a:p>
            <a:pPr fontAlgn="auto">
              <a:spcBef>
                <a:spcPct val="50000"/>
              </a:spcBef>
              <a:spcAft>
                <a:spcPts val="0"/>
              </a:spcAft>
              <a:buFontTx/>
              <a:buChar char="•"/>
              <a:defRPr/>
            </a:pPr>
            <a:r>
              <a:rPr lang="es-ES" sz="1600" dirty="0">
                <a:solidFill>
                  <a:schemeClr val="tx1">
                    <a:lumMod val="65000"/>
                    <a:lumOff val="35000"/>
                  </a:schemeClr>
                </a:solidFill>
                <a:latin typeface="+mn-lt"/>
              </a:rPr>
              <a:t>Organización departamental (4, 8, 9, 10, 14 y 18)</a:t>
            </a:r>
          </a:p>
          <a:p>
            <a:pPr fontAlgn="auto">
              <a:spcBef>
                <a:spcPct val="50000"/>
              </a:spcBef>
              <a:spcAft>
                <a:spcPts val="0"/>
              </a:spcAft>
              <a:buFontTx/>
              <a:buChar char="•"/>
              <a:defRPr/>
            </a:pPr>
            <a:r>
              <a:rPr lang="es-ES" sz="1600" dirty="0">
                <a:solidFill>
                  <a:schemeClr val="tx1">
                    <a:lumMod val="65000"/>
                    <a:lumOff val="35000"/>
                  </a:schemeClr>
                </a:solidFill>
                <a:latin typeface="+mn-lt"/>
              </a:rPr>
              <a:t>Simplificación administrativa (</a:t>
            </a:r>
            <a:r>
              <a:rPr lang="es-ES" sz="1600" dirty="0" err="1">
                <a:solidFill>
                  <a:schemeClr val="tx1">
                    <a:lumMod val="65000"/>
                    <a:lumOff val="35000"/>
                  </a:schemeClr>
                </a:solidFill>
                <a:latin typeface="+mn-lt"/>
              </a:rPr>
              <a:t>macroprocesos</a:t>
            </a:r>
            <a:r>
              <a:rPr lang="es-ES" sz="1600" dirty="0">
                <a:solidFill>
                  <a:schemeClr val="tx1">
                    <a:lumMod val="65000"/>
                    <a:lumOff val="35000"/>
                  </a:schemeClr>
                </a:solidFill>
                <a:latin typeface="+mn-lt"/>
              </a:rPr>
              <a:t>; indicadores para directivos, ingreso, promoción y permanencia del personal administrativo) (12, 15, 28 y 30)</a:t>
            </a:r>
          </a:p>
          <a:p>
            <a:pPr fontAlgn="auto">
              <a:spcBef>
                <a:spcPct val="50000"/>
              </a:spcBef>
              <a:spcAft>
                <a:spcPts val="0"/>
              </a:spcAft>
              <a:buFontTx/>
              <a:buChar char="•"/>
              <a:defRPr/>
            </a:pPr>
            <a:r>
              <a:rPr lang="es-ES" sz="1600" dirty="0">
                <a:solidFill>
                  <a:schemeClr val="tx1">
                    <a:lumMod val="65000"/>
                    <a:lumOff val="35000"/>
                  </a:schemeClr>
                </a:solidFill>
                <a:latin typeface="+mn-lt"/>
              </a:rPr>
              <a:t>Descentralización administrativa (28)</a:t>
            </a:r>
          </a:p>
          <a:p>
            <a:pPr fontAlgn="auto">
              <a:spcBef>
                <a:spcPct val="50000"/>
              </a:spcBef>
              <a:spcAft>
                <a:spcPts val="0"/>
              </a:spcAft>
              <a:buFontTx/>
              <a:buChar char="•"/>
              <a:defRPr/>
            </a:pPr>
            <a:r>
              <a:rPr lang="es-ES" sz="1600" dirty="0">
                <a:solidFill>
                  <a:schemeClr val="tx1">
                    <a:lumMod val="65000"/>
                    <a:lumOff val="35000"/>
                  </a:schemeClr>
                </a:solidFill>
                <a:latin typeface="+mn-lt"/>
              </a:rPr>
              <a:t>Planes de Desarrollo (</a:t>
            </a:r>
            <a:r>
              <a:rPr lang="es-ES" sz="1600" dirty="0" err="1">
                <a:solidFill>
                  <a:schemeClr val="tx1">
                    <a:lumMod val="65000"/>
                    <a:lumOff val="35000"/>
                  </a:schemeClr>
                </a:solidFill>
                <a:latin typeface="+mn-lt"/>
              </a:rPr>
              <a:t>CU’s</a:t>
            </a:r>
            <a:r>
              <a:rPr lang="es-ES" sz="1600" dirty="0">
                <a:solidFill>
                  <a:schemeClr val="tx1">
                    <a:lumMod val="65000"/>
                    <a:lumOff val="35000"/>
                  </a:schemeClr>
                </a:solidFill>
                <a:latin typeface="+mn-lt"/>
              </a:rPr>
              <a:t>, SEMS, SUV) (25)</a:t>
            </a:r>
          </a:p>
          <a:p>
            <a:pPr fontAlgn="auto">
              <a:spcBef>
                <a:spcPct val="50000"/>
              </a:spcBef>
              <a:spcAft>
                <a:spcPts val="0"/>
              </a:spcAft>
              <a:buFontTx/>
              <a:buChar char="•"/>
              <a:defRPr/>
            </a:pPr>
            <a:r>
              <a:rPr lang="es-ES" sz="1600" dirty="0">
                <a:solidFill>
                  <a:schemeClr val="tx1">
                    <a:lumMod val="65000"/>
                    <a:lumOff val="35000"/>
                  </a:schemeClr>
                </a:solidFill>
                <a:latin typeface="+mn-lt"/>
              </a:rPr>
              <a:t>Revisión de la normatividad (13)</a:t>
            </a:r>
          </a:p>
          <a:p>
            <a:pPr fontAlgn="auto">
              <a:spcBef>
                <a:spcPct val="50000"/>
              </a:spcBef>
              <a:spcAft>
                <a:spcPts val="0"/>
              </a:spcAft>
              <a:buFontTx/>
              <a:buChar char="•"/>
              <a:defRPr/>
            </a:pPr>
            <a:r>
              <a:rPr lang="es-ES" sz="1600" dirty="0">
                <a:solidFill>
                  <a:schemeClr val="tx1">
                    <a:lumMod val="65000"/>
                    <a:lumOff val="35000"/>
                  </a:schemeClr>
                </a:solidFill>
                <a:latin typeface="+mn-lt"/>
              </a:rPr>
              <a:t>Asimetrías (34)</a:t>
            </a:r>
          </a:p>
        </p:txBody>
      </p:sp>
      <p:sp>
        <p:nvSpPr>
          <p:cNvPr id="11" name="Text Box 11"/>
          <p:cNvSpPr txBox="1">
            <a:spLocks noChangeArrowheads="1"/>
          </p:cNvSpPr>
          <p:nvPr/>
        </p:nvSpPr>
        <p:spPr bwMode="auto">
          <a:xfrm>
            <a:off x="179388" y="3198813"/>
            <a:ext cx="2160587" cy="338137"/>
          </a:xfrm>
          <a:prstGeom prst="rect">
            <a:avLst/>
          </a:prstGeom>
          <a:noFill/>
          <a:ln w="9525">
            <a:noFill/>
            <a:miter lim="800000"/>
            <a:headEnd/>
            <a:tailEnd/>
          </a:ln>
        </p:spPr>
        <p:txBody>
          <a:bodyPr>
            <a:spAutoFit/>
          </a:bodyPr>
          <a:lstStyle/>
          <a:p>
            <a:pPr fontAlgn="auto">
              <a:spcBef>
                <a:spcPct val="50000"/>
              </a:spcBef>
              <a:spcAft>
                <a:spcPts val="0"/>
              </a:spcAft>
              <a:defRPr/>
            </a:pPr>
            <a:r>
              <a:rPr lang="es-ES" sz="1600" b="1" dirty="0">
                <a:solidFill>
                  <a:schemeClr val="tx1">
                    <a:lumMod val="65000"/>
                    <a:lumOff val="35000"/>
                  </a:schemeClr>
                </a:solidFill>
                <a:latin typeface="+mn-lt"/>
              </a:rPr>
              <a:t>3. Red Universitaria</a:t>
            </a:r>
          </a:p>
        </p:txBody>
      </p:sp>
      <p:sp>
        <p:nvSpPr>
          <p:cNvPr id="12" name="AutoShape 12"/>
          <p:cNvSpPr>
            <a:spLocks/>
          </p:cNvSpPr>
          <p:nvPr/>
        </p:nvSpPr>
        <p:spPr bwMode="auto">
          <a:xfrm>
            <a:off x="2195513" y="2603500"/>
            <a:ext cx="46037" cy="3040063"/>
          </a:xfrm>
          <a:prstGeom prst="leftBracket">
            <a:avLst>
              <a:gd name="adj" fmla="val 180324"/>
            </a:avLst>
          </a:prstGeom>
          <a:noFill/>
          <a:ln w="9525">
            <a:solidFill>
              <a:schemeClr val="tx1"/>
            </a:solidFill>
            <a:round/>
            <a:headEnd/>
            <a:tailEnd/>
          </a:ln>
        </p:spPr>
        <p:txBody>
          <a:bodyPr wrap="none" anchor="ctr"/>
          <a:lstStyle/>
          <a:p>
            <a:pPr fontAlgn="auto">
              <a:spcBef>
                <a:spcPts val="0"/>
              </a:spcBef>
              <a:spcAft>
                <a:spcPts val="0"/>
              </a:spcAft>
              <a:defRPr/>
            </a:pPr>
            <a:endParaRPr lang="es-MX" sz="1600">
              <a:solidFill>
                <a:schemeClr val="tx1">
                  <a:lumMod val="65000"/>
                  <a:lumOff val="35000"/>
                </a:schemeClr>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827088" y="1612900"/>
            <a:ext cx="6985000" cy="366713"/>
          </a:xfrm>
          <a:prstGeom prst="rect">
            <a:avLst/>
          </a:prstGeom>
          <a:noFill/>
          <a:ln w="9525">
            <a:noFill/>
            <a:miter lim="800000"/>
            <a:headEnd/>
            <a:tailEnd/>
          </a:ln>
        </p:spPr>
        <p:txBody>
          <a:bodyPr>
            <a:spAutoFit/>
          </a:bodyPr>
          <a:lstStyle/>
          <a:p>
            <a:pPr fontAlgn="auto">
              <a:spcBef>
                <a:spcPct val="50000"/>
              </a:spcBef>
              <a:spcAft>
                <a:spcPts val="0"/>
              </a:spcAft>
              <a:defRPr/>
            </a:pPr>
            <a:endParaRPr lang="es-MX">
              <a:solidFill>
                <a:schemeClr val="tx1">
                  <a:lumMod val="65000"/>
                  <a:lumOff val="35000"/>
                </a:schemeClr>
              </a:solidFill>
              <a:latin typeface="+mn-lt"/>
            </a:endParaRPr>
          </a:p>
        </p:txBody>
      </p:sp>
      <p:sp>
        <p:nvSpPr>
          <p:cNvPr id="15" name="14 CuadroTexto"/>
          <p:cNvSpPr txBox="1"/>
          <p:nvPr/>
        </p:nvSpPr>
        <p:spPr>
          <a:xfrm>
            <a:off x="6929438" y="6442075"/>
            <a:ext cx="2214562" cy="415925"/>
          </a:xfrm>
          <a:prstGeom prst="rect">
            <a:avLst/>
          </a:prstGeom>
          <a:noFill/>
        </p:spPr>
        <p:txBody>
          <a:bodyPr>
            <a:spAutoFit/>
          </a:bodyPr>
          <a:lstStyle/>
          <a:p>
            <a:pPr fontAlgn="auto">
              <a:spcBef>
                <a:spcPts val="0"/>
              </a:spcBef>
              <a:spcAft>
                <a:spcPts val="0"/>
              </a:spcAft>
              <a:defRPr/>
            </a:pPr>
            <a:r>
              <a:rPr lang="es-ES" sz="1050" dirty="0">
                <a:solidFill>
                  <a:schemeClr val="tx1">
                    <a:lumMod val="65000"/>
                    <a:lumOff val="35000"/>
                  </a:schemeClr>
                </a:solidFill>
                <a:latin typeface="Bookman Old Style" pitchFamily="18" charset="0"/>
              </a:rPr>
              <a:t>VICERRECTORÍA EJECUTIVA</a:t>
            </a:r>
          </a:p>
          <a:p>
            <a:pPr fontAlgn="auto">
              <a:spcBef>
                <a:spcPts val="0"/>
              </a:spcBef>
              <a:spcAft>
                <a:spcPts val="0"/>
              </a:spcAft>
              <a:defRPr/>
            </a:pPr>
            <a:r>
              <a:rPr lang="es-ES" sz="1050" dirty="0">
                <a:solidFill>
                  <a:schemeClr val="tx1">
                    <a:lumMod val="65000"/>
                    <a:lumOff val="35000"/>
                  </a:schemeClr>
                </a:solidFill>
                <a:latin typeface="Bookman Old Style" pitchFamily="18" charset="0"/>
              </a:rPr>
              <a:t>Noviembre 2008</a:t>
            </a:r>
          </a:p>
        </p:txBody>
      </p:sp>
      <p:pic>
        <p:nvPicPr>
          <p:cNvPr id="5124" name="13 Imagen" descr="CR247.jpg"/>
          <p:cNvPicPr>
            <a:picLocks noChangeAspect="1"/>
          </p:cNvPicPr>
          <p:nvPr/>
        </p:nvPicPr>
        <p:blipFill>
          <a:blip r:embed="rId2" cstate="print"/>
          <a:srcRect/>
          <a:stretch>
            <a:fillRect/>
          </a:stretch>
        </p:blipFill>
        <p:spPr bwMode="auto">
          <a:xfrm>
            <a:off x="0" y="0"/>
            <a:ext cx="9144000" cy="1684338"/>
          </a:xfrm>
          <a:prstGeom prst="rect">
            <a:avLst/>
          </a:prstGeom>
          <a:noFill/>
          <a:ln w="9525">
            <a:noFill/>
            <a:miter lim="800000"/>
            <a:headEnd/>
            <a:tailEnd/>
          </a:ln>
        </p:spPr>
      </p:pic>
      <p:sp>
        <p:nvSpPr>
          <p:cNvPr id="9" name="Text Box 6"/>
          <p:cNvSpPr txBox="1">
            <a:spLocks noChangeArrowheads="1"/>
          </p:cNvSpPr>
          <p:nvPr/>
        </p:nvSpPr>
        <p:spPr bwMode="auto">
          <a:xfrm>
            <a:off x="3000375" y="1857375"/>
            <a:ext cx="4286250" cy="400050"/>
          </a:xfrm>
          <a:prstGeom prst="rect">
            <a:avLst/>
          </a:prstGeom>
          <a:noFill/>
          <a:ln w="9525">
            <a:noFill/>
            <a:miter lim="800000"/>
            <a:headEnd/>
            <a:tailEnd/>
          </a:ln>
        </p:spPr>
        <p:txBody>
          <a:bodyPr>
            <a:spAutoFit/>
          </a:bodyPr>
          <a:lstStyle/>
          <a:p>
            <a:pPr fontAlgn="auto">
              <a:spcBef>
                <a:spcPct val="50000"/>
              </a:spcBef>
              <a:spcAft>
                <a:spcPts val="0"/>
              </a:spcAft>
              <a:defRPr/>
            </a:pPr>
            <a:r>
              <a:rPr lang="es-ES" sz="2000" b="1" u="sng" dirty="0">
                <a:solidFill>
                  <a:schemeClr val="tx1">
                    <a:lumMod val="65000"/>
                    <a:lumOff val="35000"/>
                  </a:schemeClr>
                </a:solidFill>
                <a:latin typeface="+mn-lt"/>
              </a:rPr>
              <a:t>POLÍTICAS INSTITUCIONALES</a:t>
            </a:r>
          </a:p>
        </p:txBody>
      </p:sp>
      <p:sp>
        <p:nvSpPr>
          <p:cNvPr id="16" name="Text Box 13"/>
          <p:cNvSpPr txBox="1">
            <a:spLocks noChangeArrowheads="1"/>
          </p:cNvSpPr>
          <p:nvPr/>
        </p:nvSpPr>
        <p:spPr bwMode="auto">
          <a:xfrm>
            <a:off x="2428875" y="2714625"/>
            <a:ext cx="6357938" cy="2308225"/>
          </a:xfrm>
          <a:prstGeom prst="rect">
            <a:avLst/>
          </a:prstGeom>
          <a:noFill/>
          <a:ln w="9525">
            <a:noFill/>
            <a:miter lim="800000"/>
            <a:headEnd/>
            <a:tailEnd/>
          </a:ln>
        </p:spPr>
        <p:txBody>
          <a:bodyPr>
            <a:spAutoFit/>
          </a:bodyPr>
          <a:lstStyle/>
          <a:p>
            <a:pPr fontAlgn="auto">
              <a:spcBef>
                <a:spcPct val="50000"/>
              </a:spcBef>
              <a:spcAft>
                <a:spcPts val="0"/>
              </a:spcAft>
              <a:buFontTx/>
              <a:buChar char="•"/>
              <a:defRPr/>
            </a:pPr>
            <a:r>
              <a:rPr lang="es-ES" dirty="0">
                <a:solidFill>
                  <a:schemeClr val="tx1">
                    <a:lumMod val="65000"/>
                    <a:lumOff val="35000"/>
                  </a:schemeClr>
                </a:solidFill>
                <a:latin typeface="+mn-lt"/>
              </a:rPr>
              <a:t>Creación de nueva oferta (por competencias, Criterios, reglamento) (13, 18, 24 y 26)</a:t>
            </a:r>
          </a:p>
          <a:p>
            <a:pPr fontAlgn="auto">
              <a:spcBef>
                <a:spcPct val="50000"/>
              </a:spcBef>
              <a:spcAft>
                <a:spcPts val="0"/>
              </a:spcAft>
              <a:buFontTx/>
              <a:buChar char="•"/>
              <a:defRPr/>
            </a:pPr>
            <a:r>
              <a:rPr lang="es-ES" dirty="0">
                <a:solidFill>
                  <a:schemeClr val="tx1">
                    <a:lumMod val="65000"/>
                    <a:lumOff val="35000"/>
                  </a:schemeClr>
                </a:solidFill>
                <a:latin typeface="+mn-lt"/>
              </a:rPr>
              <a:t>Creación de nuevas modalidades (revisión SUV) (20, 21 y 22)</a:t>
            </a:r>
          </a:p>
          <a:p>
            <a:pPr fontAlgn="auto">
              <a:spcBef>
                <a:spcPct val="50000"/>
              </a:spcBef>
              <a:spcAft>
                <a:spcPts val="0"/>
              </a:spcAft>
              <a:buFontTx/>
              <a:buChar char="•"/>
              <a:defRPr/>
            </a:pPr>
            <a:r>
              <a:rPr lang="es-ES" dirty="0">
                <a:solidFill>
                  <a:schemeClr val="tx1">
                    <a:lumMod val="65000"/>
                    <a:lumOff val="35000"/>
                  </a:schemeClr>
                </a:solidFill>
                <a:latin typeface="+mn-lt"/>
              </a:rPr>
              <a:t>Evaluación y acreditación (29)</a:t>
            </a:r>
          </a:p>
          <a:p>
            <a:pPr fontAlgn="auto">
              <a:spcBef>
                <a:spcPct val="50000"/>
              </a:spcBef>
              <a:spcAft>
                <a:spcPts val="0"/>
              </a:spcAft>
              <a:buFontTx/>
              <a:buChar char="•"/>
              <a:defRPr/>
            </a:pPr>
            <a:r>
              <a:rPr lang="es-ES" dirty="0">
                <a:solidFill>
                  <a:schemeClr val="tx1">
                    <a:lumMod val="65000"/>
                    <a:lumOff val="35000"/>
                  </a:schemeClr>
                </a:solidFill>
                <a:latin typeface="+mn-lt"/>
              </a:rPr>
              <a:t>Descentralización académica (31)</a:t>
            </a:r>
          </a:p>
          <a:p>
            <a:pPr fontAlgn="auto">
              <a:spcBef>
                <a:spcPct val="50000"/>
              </a:spcBef>
              <a:spcAft>
                <a:spcPts val="0"/>
              </a:spcAft>
              <a:buFontTx/>
              <a:buChar char="•"/>
              <a:defRPr/>
            </a:pPr>
            <a:r>
              <a:rPr lang="es-ES" dirty="0">
                <a:solidFill>
                  <a:schemeClr val="tx1">
                    <a:lumMod val="65000"/>
                    <a:lumOff val="35000"/>
                  </a:schemeClr>
                </a:solidFill>
                <a:latin typeface="+mn-lt"/>
              </a:rPr>
              <a:t>Idiomas (16)</a:t>
            </a:r>
          </a:p>
        </p:txBody>
      </p:sp>
      <p:sp>
        <p:nvSpPr>
          <p:cNvPr id="17" name="Text Box 14"/>
          <p:cNvSpPr txBox="1">
            <a:spLocks noChangeArrowheads="1"/>
          </p:cNvSpPr>
          <p:nvPr/>
        </p:nvSpPr>
        <p:spPr bwMode="auto">
          <a:xfrm>
            <a:off x="536575" y="3152775"/>
            <a:ext cx="1677988" cy="646113"/>
          </a:xfrm>
          <a:prstGeom prst="rect">
            <a:avLst/>
          </a:prstGeom>
          <a:noFill/>
          <a:ln w="9525">
            <a:noFill/>
            <a:miter lim="800000"/>
            <a:headEnd/>
            <a:tailEnd/>
          </a:ln>
        </p:spPr>
        <p:txBody>
          <a:bodyPr>
            <a:spAutoFit/>
          </a:bodyPr>
          <a:lstStyle/>
          <a:p>
            <a:pPr fontAlgn="auto">
              <a:spcBef>
                <a:spcPct val="50000"/>
              </a:spcBef>
              <a:spcAft>
                <a:spcPts val="0"/>
              </a:spcAft>
              <a:defRPr/>
            </a:pPr>
            <a:r>
              <a:rPr lang="es-ES" b="1" dirty="0">
                <a:solidFill>
                  <a:schemeClr val="tx1">
                    <a:lumMod val="65000"/>
                    <a:lumOff val="35000"/>
                  </a:schemeClr>
                </a:solidFill>
                <a:latin typeface="+mn-lt"/>
              </a:rPr>
              <a:t>4. Programas educativos</a:t>
            </a:r>
          </a:p>
        </p:txBody>
      </p:sp>
      <p:sp>
        <p:nvSpPr>
          <p:cNvPr id="10" name="AutoShape 12"/>
          <p:cNvSpPr>
            <a:spLocks/>
          </p:cNvSpPr>
          <p:nvPr/>
        </p:nvSpPr>
        <p:spPr bwMode="auto">
          <a:xfrm>
            <a:off x="2195513" y="2603500"/>
            <a:ext cx="46037" cy="2397125"/>
          </a:xfrm>
          <a:prstGeom prst="leftBracket">
            <a:avLst>
              <a:gd name="adj" fmla="val 180324"/>
            </a:avLst>
          </a:prstGeom>
          <a:noFill/>
          <a:ln w="9525">
            <a:solidFill>
              <a:schemeClr val="tx1"/>
            </a:solidFill>
            <a:round/>
            <a:headEnd/>
            <a:tailEnd/>
          </a:ln>
        </p:spPr>
        <p:txBody>
          <a:bodyPr wrap="none" anchor="ctr"/>
          <a:lstStyle/>
          <a:p>
            <a:pPr fontAlgn="auto">
              <a:spcBef>
                <a:spcPts val="0"/>
              </a:spcBef>
              <a:spcAft>
                <a:spcPts val="0"/>
              </a:spcAft>
              <a:defRPr/>
            </a:pPr>
            <a:endParaRPr lang="es-MX">
              <a:solidFill>
                <a:schemeClr val="tx1">
                  <a:lumMod val="65000"/>
                  <a:lumOff val="35000"/>
                </a:schemeClr>
              </a:solidFill>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827088" y="1612900"/>
            <a:ext cx="6985000" cy="366713"/>
          </a:xfrm>
          <a:prstGeom prst="rect">
            <a:avLst/>
          </a:prstGeom>
          <a:noFill/>
          <a:ln w="9525">
            <a:noFill/>
            <a:miter lim="800000"/>
            <a:headEnd/>
            <a:tailEnd/>
          </a:ln>
        </p:spPr>
        <p:txBody>
          <a:bodyPr>
            <a:spAutoFit/>
          </a:bodyPr>
          <a:lstStyle/>
          <a:p>
            <a:pPr fontAlgn="auto">
              <a:spcBef>
                <a:spcPct val="50000"/>
              </a:spcBef>
              <a:spcAft>
                <a:spcPts val="0"/>
              </a:spcAft>
              <a:defRPr/>
            </a:pPr>
            <a:endParaRPr lang="es-MX">
              <a:solidFill>
                <a:schemeClr val="tx1">
                  <a:lumMod val="65000"/>
                  <a:lumOff val="35000"/>
                </a:schemeClr>
              </a:solidFill>
              <a:latin typeface="+mn-lt"/>
            </a:endParaRPr>
          </a:p>
        </p:txBody>
      </p:sp>
      <p:sp>
        <p:nvSpPr>
          <p:cNvPr id="15" name="14 CuadroTexto"/>
          <p:cNvSpPr txBox="1"/>
          <p:nvPr/>
        </p:nvSpPr>
        <p:spPr>
          <a:xfrm>
            <a:off x="6929438" y="6442075"/>
            <a:ext cx="2214562" cy="415925"/>
          </a:xfrm>
          <a:prstGeom prst="rect">
            <a:avLst/>
          </a:prstGeom>
          <a:noFill/>
        </p:spPr>
        <p:txBody>
          <a:bodyPr>
            <a:spAutoFit/>
          </a:bodyPr>
          <a:lstStyle/>
          <a:p>
            <a:pPr fontAlgn="auto">
              <a:spcBef>
                <a:spcPts val="0"/>
              </a:spcBef>
              <a:spcAft>
                <a:spcPts val="0"/>
              </a:spcAft>
              <a:defRPr/>
            </a:pPr>
            <a:r>
              <a:rPr lang="es-ES" sz="1050" dirty="0">
                <a:solidFill>
                  <a:schemeClr val="tx1">
                    <a:lumMod val="65000"/>
                    <a:lumOff val="35000"/>
                  </a:schemeClr>
                </a:solidFill>
                <a:latin typeface="Bookman Old Style" pitchFamily="18" charset="0"/>
              </a:rPr>
              <a:t>VICERRECTORÍA EJECUTIVA</a:t>
            </a:r>
          </a:p>
          <a:p>
            <a:pPr fontAlgn="auto">
              <a:spcBef>
                <a:spcPts val="0"/>
              </a:spcBef>
              <a:spcAft>
                <a:spcPts val="0"/>
              </a:spcAft>
              <a:defRPr/>
            </a:pPr>
            <a:r>
              <a:rPr lang="es-ES" sz="1050" dirty="0">
                <a:solidFill>
                  <a:schemeClr val="tx1">
                    <a:lumMod val="65000"/>
                    <a:lumOff val="35000"/>
                  </a:schemeClr>
                </a:solidFill>
                <a:latin typeface="Bookman Old Style" pitchFamily="18" charset="0"/>
              </a:rPr>
              <a:t>Noviembre 2008</a:t>
            </a:r>
          </a:p>
        </p:txBody>
      </p:sp>
      <p:pic>
        <p:nvPicPr>
          <p:cNvPr id="6148" name="13 Imagen" descr="CR247.jpg"/>
          <p:cNvPicPr>
            <a:picLocks noChangeAspect="1"/>
          </p:cNvPicPr>
          <p:nvPr/>
        </p:nvPicPr>
        <p:blipFill>
          <a:blip r:embed="rId2" cstate="print"/>
          <a:srcRect/>
          <a:stretch>
            <a:fillRect/>
          </a:stretch>
        </p:blipFill>
        <p:spPr bwMode="auto">
          <a:xfrm>
            <a:off x="0" y="0"/>
            <a:ext cx="9144000" cy="1684338"/>
          </a:xfrm>
          <a:prstGeom prst="rect">
            <a:avLst/>
          </a:prstGeom>
          <a:noFill/>
          <a:ln w="9525">
            <a:noFill/>
            <a:miter lim="800000"/>
            <a:headEnd/>
            <a:tailEnd/>
          </a:ln>
        </p:spPr>
      </p:pic>
      <p:sp>
        <p:nvSpPr>
          <p:cNvPr id="13" name="Text Box 4"/>
          <p:cNvSpPr txBox="1">
            <a:spLocks noChangeArrowheads="1"/>
          </p:cNvSpPr>
          <p:nvPr/>
        </p:nvSpPr>
        <p:spPr bwMode="auto">
          <a:xfrm>
            <a:off x="1928813" y="1785938"/>
            <a:ext cx="5689600" cy="268287"/>
          </a:xfrm>
          <a:prstGeom prst="rect">
            <a:avLst/>
          </a:prstGeom>
          <a:noFill/>
          <a:ln w="9525">
            <a:noFill/>
            <a:miter lim="800000"/>
            <a:headEnd/>
            <a:tailEnd/>
          </a:ln>
        </p:spPr>
        <p:txBody>
          <a:bodyPr>
            <a:spAutoFit/>
          </a:bodyPr>
          <a:lstStyle/>
          <a:p>
            <a:pPr algn="ctr" fontAlgn="auto">
              <a:lnSpc>
                <a:spcPct val="80000"/>
              </a:lnSpc>
              <a:spcBef>
                <a:spcPct val="50000"/>
              </a:spcBef>
              <a:spcAft>
                <a:spcPts val="0"/>
              </a:spcAft>
              <a:defRPr/>
            </a:pPr>
            <a:endParaRPr lang="es-ES" sz="1400" b="1" dirty="0">
              <a:solidFill>
                <a:schemeClr val="tx1">
                  <a:lumMod val="65000"/>
                  <a:lumOff val="35000"/>
                </a:schemeClr>
              </a:solidFill>
              <a:latin typeface="+mn-lt"/>
            </a:endParaRPr>
          </a:p>
        </p:txBody>
      </p:sp>
      <p:sp>
        <p:nvSpPr>
          <p:cNvPr id="10" name="4 Marcador de contenido"/>
          <p:cNvSpPr txBox="1">
            <a:spLocks/>
          </p:cNvSpPr>
          <p:nvPr/>
        </p:nvSpPr>
        <p:spPr>
          <a:xfrm>
            <a:off x="500063" y="2332038"/>
            <a:ext cx="8229600" cy="4525962"/>
          </a:xfrm>
          <a:prstGeom prst="rect">
            <a:avLst/>
          </a:prstGeom>
        </p:spPr>
        <p:txBody>
          <a:bodyPr>
            <a:normAutofit/>
          </a:bodyPr>
          <a:lstStyle/>
          <a:p>
            <a:pPr fontAlgn="auto">
              <a:spcBef>
                <a:spcPct val="20000"/>
              </a:spcBef>
              <a:spcAft>
                <a:spcPts val="0"/>
              </a:spcAft>
              <a:buFont typeface="Arial" charset="0"/>
              <a:buAutoNum type="arabicPeriod"/>
              <a:defRPr/>
            </a:pPr>
            <a:r>
              <a:rPr lang="es-MX" sz="1600" dirty="0">
                <a:solidFill>
                  <a:schemeClr val="tx1">
                    <a:tint val="75000"/>
                  </a:schemeClr>
                </a:solidFill>
                <a:latin typeface="+mn-lt"/>
              </a:rPr>
              <a:t>Política de ingreso del personal académico.</a:t>
            </a:r>
          </a:p>
          <a:p>
            <a:pPr fontAlgn="auto">
              <a:spcBef>
                <a:spcPct val="20000"/>
              </a:spcBef>
              <a:spcAft>
                <a:spcPts val="0"/>
              </a:spcAft>
              <a:buFont typeface="Arial" charset="0"/>
              <a:buAutoNum type="arabicPeriod"/>
              <a:defRPr/>
            </a:pPr>
            <a:r>
              <a:rPr lang="es-MX" sz="1600" dirty="0">
                <a:solidFill>
                  <a:schemeClr val="tx1">
                    <a:tint val="75000"/>
                  </a:schemeClr>
                </a:solidFill>
                <a:latin typeface="+mn-lt"/>
              </a:rPr>
              <a:t>Política de promoción y estímulos al personal académico</a:t>
            </a:r>
          </a:p>
          <a:p>
            <a:pPr fontAlgn="auto">
              <a:spcBef>
                <a:spcPct val="20000"/>
              </a:spcBef>
              <a:spcAft>
                <a:spcPts val="0"/>
              </a:spcAft>
              <a:buFont typeface="Arial" charset="0"/>
              <a:buAutoNum type="arabicPeriod"/>
              <a:defRPr/>
            </a:pPr>
            <a:r>
              <a:rPr lang="es-MX" sz="1600" dirty="0">
                <a:solidFill>
                  <a:schemeClr val="tx1">
                    <a:tint val="75000"/>
                  </a:schemeClr>
                </a:solidFill>
                <a:latin typeface="+mn-lt"/>
              </a:rPr>
              <a:t>Política de investigación.</a:t>
            </a:r>
          </a:p>
          <a:p>
            <a:pPr fontAlgn="auto">
              <a:spcBef>
                <a:spcPct val="20000"/>
              </a:spcBef>
              <a:spcAft>
                <a:spcPts val="0"/>
              </a:spcAft>
              <a:buFont typeface="Arial" charset="0"/>
              <a:buAutoNum type="arabicPeriod"/>
              <a:defRPr/>
            </a:pPr>
            <a:r>
              <a:rPr lang="es-MX" sz="1600" dirty="0">
                <a:solidFill>
                  <a:schemeClr val="tx1">
                    <a:tint val="75000"/>
                  </a:schemeClr>
                </a:solidFill>
                <a:latin typeface="+mn-lt"/>
              </a:rPr>
              <a:t>Los criterios con los cuales el H. Consejo General Universitario a través de la Comisión de Educación aprueba la creación de departamentos y divisiones a la luz del modelo departamental.</a:t>
            </a:r>
          </a:p>
          <a:p>
            <a:pPr fontAlgn="auto">
              <a:spcBef>
                <a:spcPct val="20000"/>
              </a:spcBef>
              <a:spcAft>
                <a:spcPts val="0"/>
              </a:spcAft>
              <a:buFont typeface="Arial" charset="0"/>
              <a:buAutoNum type="arabicPeriod"/>
              <a:defRPr/>
            </a:pPr>
            <a:r>
              <a:rPr lang="es-MX" sz="1600" dirty="0">
                <a:solidFill>
                  <a:schemeClr val="tx1">
                    <a:tint val="75000"/>
                  </a:schemeClr>
                </a:solidFill>
                <a:latin typeface="+mn-lt"/>
              </a:rPr>
              <a:t>Análisis de las tendencias internacionales que están impactando a nuestro país y que inciden en las instituciones públicas de educación superior.</a:t>
            </a:r>
          </a:p>
          <a:p>
            <a:pPr fontAlgn="auto">
              <a:spcBef>
                <a:spcPct val="20000"/>
              </a:spcBef>
              <a:spcAft>
                <a:spcPts val="0"/>
              </a:spcAft>
              <a:buFont typeface="Arial" charset="0"/>
              <a:buAutoNum type="arabicPeriod"/>
              <a:defRPr/>
            </a:pPr>
            <a:r>
              <a:rPr lang="es-MX" sz="1600" dirty="0">
                <a:solidFill>
                  <a:schemeClr val="tx1">
                    <a:tint val="75000"/>
                  </a:schemeClr>
                </a:solidFill>
                <a:latin typeface="+mn-lt"/>
              </a:rPr>
              <a:t>Análisis de las políticas federales y su impacto en la UdeG.</a:t>
            </a:r>
          </a:p>
          <a:p>
            <a:pPr fontAlgn="auto">
              <a:spcBef>
                <a:spcPct val="20000"/>
              </a:spcBef>
              <a:spcAft>
                <a:spcPts val="0"/>
              </a:spcAft>
              <a:buFont typeface="Arial" charset="0"/>
              <a:buAutoNum type="arabicPeriod"/>
              <a:defRPr/>
            </a:pPr>
            <a:r>
              <a:rPr lang="es-MX" sz="1600" dirty="0">
                <a:solidFill>
                  <a:schemeClr val="tx1">
                    <a:tint val="75000"/>
                  </a:schemeClr>
                </a:solidFill>
                <a:latin typeface="+mn-lt"/>
              </a:rPr>
              <a:t>Reflexión sobre el papel de ANUIES en la construcción de las políticas de educación superior.</a:t>
            </a:r>
          </a:p>
          <a:p>
            <a:pPr fontAlgn="auto">
              <a:spcBef>
                <a:spcPct val="20000"/>
              </a:spcBef>
              <a:spcAft>
                <a:spcPts val="0"/>
              </a:spcAft>
              <a:buFont typeface="Arial" charset="0"/>
              <a:buAutoNum type="arabicPeriod"/>
              <a:defRPr/>
            </a:pPr>
            <a:r>
              <a:rPr lang="es-MX" sz="1600" dirty="0">
                <a:solidFill>
                  <a:schemeClr val="tx1">
                    <a:tint val="75000"/>
                  </a:schemeClr>
                </a:solidFill>
                <a:latin typeface="+mn-lt"/>
              </a:rPr>
              <a:t>Estrategias para fortalecer el Departamento, tomando en consideración la organización académica prevista en la normatividad universitaria.</a:t>
            </a:r>
          </a:p>
          <a:p>
            <a:pPr fontAlgn="auto">
              <a:spcBef>
                <a:spcPct val="20000"/>
              </a:spcBef>
              <a:spcAft>
                <a:spcPts val="0"/>
              </a:spcAft>
              <a:buFont typeface="Arial" charset="0"/>
              <a:buAutoNum type="arabicPeriod"/>
              <a:defRPr/>
            </a:pPr>
            <a:r>
              <a:rPr lang="es-MX" sz="1600" dirty="0">
                <a:solidFill>
                  <a:schemeClr val="tx1">
                    <a:tint val="75000"/>
                  </a:schemeClr>
                </a:solidFill>
                <a:latin typeface="+mn-lt"/>
              </a:rPr>
              <a:t>Reflexión sobre el impacto, en el modelo departamental, de la creación de cuerpos académicos, al margen de la normatividad universitaria. Así como el análisis de la política federal que pretende fortalecer el desarrollo académico de las instituciones de educación superior, con la creación de cuerpos académicos.</a:t>
            </a:r>
          </a:p>
          <a:p>
            <a:pPr fontAlgn="auto">
              <a:spcBef>
                <a:spcPct val="20000"/>
              </a:spcBef>
              <a:spcAft>
                <a:spcPts val="0"/>
              </a:spcAft>
              <a:defRPr/>
            </a:pPr>
            <a:endParaRPr lang="es-MX" sz="1600" dirty="0">
              <a:solidFill>
                <a:schemeClr val="tx1">
                  <a:tint val="75000"/>
                </a:schemeClr>
              </a:solidFill>
              <a:latin typeface="+mn-lt"/>
            </a:endParaRPr>
          </a:p>
          <a:p>
            <a:pPr fontAlgn="auto">
              <a:spcBef>
                <a:spcPct val="20000"/>
              </a:spcBef>
              <a:spcAft>
                <a:spcPts val="0"/>
              </a:spcAft>
              <a:defRPr/>
            </a:pPr>
            <a:endParaRPr lang="es-ES" sz="1600" dirty="0">
              <a:solidFill>
                <a:schemeClr val="tx1">
                  <a:tint val="75000"/>
                </a:schemeClr>
              </a:solidFill>
              <a:latin typeface="+mn-lt"/>
            </a:endParaRPr>
          </a:p>
        </p:txBody>
      </p:sp>
      <p:sp>
        <p:nvSpPr>
          <p:cNvPr id="11" name="3 Rectángulo"/>
          <p:cNvSpPr>
            <a:spLocks noChangeArrowheads="1"/>
          </p:cNvSpPr>
          <p:nvPr/>
        </p:nvSpPr>
        <p:spPr bwMode="auto">
          <a:xfrm>
            <a:off x="142875" y="1785938"/>
            <a:ext cx="8858250" cy="323850"/>
          </a:xfrm>
          <a:prstGeom prst="rect">
            <a:avLst/>
          </a:prstGeom>
          <a:noFill/>
          <a:ln w="9525">
            <a:noFill/>
            <a:miter lim="800000"/>
            <a:headEnd/>
            <a:tailEnd/>
          </a:ln>
        </p:spPr>
        <p:txBody>
          <a:bodyPr>
            <a:spAutoFit/>
          </a:bodyPr>
          <a:lstStyle/>
          <a:p>
            <a:pPr fontAlgn="auto">
              <a:spcBef>
                <a:spcPts val="0"/>
              </a:spcBef>
              <a:spcAft>
                <a:spcPts val="0"/>
              </a:spcAft>
              <a:defRPr/>
            </a:pPr>
            <a:r>
              <a:rPr lang="es-ES" sz="1500" b="1" dirty="0">
                <a:solidFill>
                  <a:schemeClr val="tx1">
                    <a:lumMod val="65000"/>
                    <a:lumOff val="35000"/>
                  </a:schemeClr>
                </a:solidFill>
                <a:latin typeface="+mn-lt"/>
              </a:rPr>
              <a:t>PROPUESTA DE LA RECTORA DEL CENTRO UNIVERSITARIO DE LOS ALTOS ENVIADA POR CORREO ELECTRÓNICO</a:t>
            </a:r>
            <a:endParaRPr lang="es-ES" sz="1500" dirty="0">
              <a:solidFill>
                <a:schemeClr val="tx1">
                  <a:lumMod val="65000"/>
                  <a:lumOff val="35000"/>
                </a:schemeClr>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827088" y="1612900"/>
            <a:ext cx="6985000" cy="366713"/>
          </a:xfrm>
          <a:prstGeom prst="rect">
            <a:avLst/>
          </a:prstGeom>
          <a:noFill/>
          <a:ln w="9525">
            <a:noFill/>
            <a:miter lim="800000"/>
            <a:headEnd/>
            <a:tailEnd/>
          </a:ln>
        </p:spPr>
        <p:txBody>
          <a:bodyPr>
            <a:spAutoFit/>
          </a:bodyPr>
          <a:lstStyle/>
          <a:p>
            <a:pPr fontAlgn="auto">
              <a:spcBef>
                <a:spcPct val="50000"/>
              </a:spcBef>
              <a:spcAft>
                <a:spcPts val="0"/>
              </a:spcAft>
              <a:defRPr/>
            </a:pPr>
            <a:endParaRPr lang="es-MX">
              <a:solidFill>
                <a:schemeClr val="tx1">
                  <a:lumMod val="65000"/>
                  <a:lumOff val="35000"/>
                </a:schemeClr>
              </a:solidFill>
              <a:latin typeface="+mn-lt"/>
            </a:endParaRPr>
          </a:p>
        </p:txBody>
      </p:sp>
      <p:sp>
        <p:nvSpPr>
          <p:cNvPr id="15" name="14 CuadroTexto"/>
          <p:cNvSpPr txBox="1"/>
          <p:nvPr/>
        </p:nvSpPr>
        <p:spPr>
          <a:xfrm>
            <a:off x="6929438" y="6442075"/>
            <a:ext cx="2214562" cy="415925"/>
          </a:xfrm>
          <a:prstGeom prst="rect">
            <a:avLst/>
          </a:prstGeom>
          <a:noFill/>
        </p:spPr>
        <p:txBody>
          <a:bodyPr>
            <a:spAutoFit/>
          </a:bodyPr>
          <a:lstStyle/>
          <a:p>
            <a:pPr fontAlgn="auto">
              <a:spcBef>
                <a:spcPts val="0"/>
              </a:spcBef>
              <a:spcAft>
                <a:spcPts val="0"/>
              </a:spcAft>
              <a:defRPr/>
            </a:pPr>
            <a:r>
              <a:rPr lang="es-ES" sz="1050" dirty="0">
                <a:solidFill>
                  <a:schemeClr val="tx1">
                    <a:lumMod val="65000"/>
                    <a:lumOff val="35000"/>
                  </a:schemeClr>
                </a:solidFill>
                <a:latin typeface="Bookman Old Style" pitchFamily="18" charset="0"/>
              </a:rPr>
              <a:t>VICERRECTORÍA EJECUTIVA</a:t>
            </a:r>
          </a:p>
          <a:p>
            <a:pPr fontAlgn="auto">
              <a:spcBef>
                <a:spcPts val="0"/>
              </a:spcBef>
              <a:spcAft>
                <a:spcPts val="0"/>
              </a:spcAft>
              <a:defRPr/>
            </a:pPr>
            <a:r>
              <a:rPr lang="es-ES" sz="1050" dirty="0">
                <a:solidFill>
                  <a:schemeClr val="tx1">
                    <a:lumMod val="65000"/>
                    <a:lumOff val="35000"/>
                  </a:schemeClr>
                </a:solidFill>
                <a:latin typeface="Bookman Old Style" pitchFamily="18" charset="0"/>
              </a:rPr>
              <a:t>Noviembre 2008</a:t>
            </a:r>
          </a:p>
        </p:txBody>
      </p:sp>
      <p:pic>
        <p:nvPicPr>
          <p:cNvPr id="7172" name="13 Imagen" descr="CR247.jpg"/>
          <p:cNvPicPr>
            <a:picLocks noChangeAspect="1"/>
          </p:cNvPicPr>
          <p:nvPr/>
        </p:nvPicPr>
        <p:blipFill>
          <a:blip r:embed="rId2" cstate="print"/>
          <a:srcRect/>
          <a:stretch>
            <a:fillRect/>
          </a:stretch>
        </p:blipFill>
        <p:spPr bwMode="auto">
          <a:xfrm>
            <a:off x="0" y="0"/>
            <a:ext cx="9144000" cy="1684338"/>
          </a:xfrm>
          <a:prstGeom prst="rect">
            <a:avLst/>
          </a:prstGeom>
          <a:noFill/>
          <a:ln w="9525">
            <a:noFill/>
            <a:miter lim="800000"/>
            <a:headEnd/>
            <a:tailEnd/>
          </a:ln>
        </p:spPr>
      </p:pic>
      <p:sp>
        <p:nvSpPr>
          <p:cNvPr id="13" name="Text Box 4"/>
          <p:cNvSpPr txBox="1">
            <a:spLocks noChangeArrowheads="1"/>
          </p:cNvSpPr>
          <p:nvPr/>
        </p:nvSpPr>
        <p:spPr bwMode="auto">
          <a:xfrm>
            <a:off x="1928813" y="1785938"/>
            <a:ext cx="5689600" cy="268287"/>
          </a:xfrm>
          <a:prstGeom prst="rect">
            <a:avLst/>
          </a:prstGeom>
          <a:noFill/>
          <a:ln w="9525">
            <a:noFill/>
            <a:miter lim="800000"/>
            <a:headEnd/>
            <a:tailEnd/>
          </a:ln>
        </p:spPr>
        <p:txBody>
          <a:bodyPr>
            <a:spAutoFit/>
          </a:bodyPr>
          <a:lstStyle/>
          <a:p>
            <a:pPr algn="ctr" fontAlgn="auto">
              <a:lnSpc>
                <a:spcPct val="80000"/>
              </a:lnSpc>
              <a:spcBef>
                <a:spcPct val="50000"/>
              </a:spcBef>
              <a:spcAft>
                <a:spcPts val="0"/>
              </a:spcAft>
              <a:defRPr/>
            </a:pPr>
            <a:endParaRPr lang="es-ES" sz="1400" b="1" dirty="0">
              <a:solidFill>
                <a:schemeClr val="tx1">
                  <a:lumMod val="65000"/>
                  <a:lumOff val="35000"/>
                </a:schemeClr>
              </a:solidFill>
              <a:latin typeface="+mn-lt"/>
            </a:endParaRPr>
          </a:p>
        </p:txBody>
      </p:sp>
      <p:sp>
        <p:nvSpPr>
          <p:cNvPr id="8" name="2 Marcador de contenido"/>
          <p:cNvSpPr txBox="1">
            <a:spLocks/>
          </p:cNvSpPr>
          <p:nvPr/>
        </p:nvSpPr>
        <p:spPr>
          <a:xfrm>
            <a:off x="214313" y="1857375"/>
            <a:ext cx="8572500" cy="4714875"/>
          </a:xfrm>
          <a:prstGeom prst="rect">
            <a:avLst/>
          </a:prstGeom>
        </p:spPr>
        <p:txBody>
          <a:bodyPr>
            <a:normAutofit lnSpcReduction="10000"/>
          </a:bodyPr>
          <a:lstStyle/>
          <a:p>
            <a:pPr fontAlgn="auto">
              <a:spcBef>
                <a:spcPct val="20000"/>
              </a:spcBef>
              <a:spcAft>
                <a:spcPts val="0"/>
              </a:spcAft>
              <a:defRPr/>
            </a:pPr>
            <a:r>
              <a:rPr lang="es-MX" sz="1400" dirty="0">
                <a:solidFill>
                  <a:schemeClr val="tx1">
                    <a:tint val="75000"/>
                  </a:schemeClr>
                </a:solidFill>
                <a:latin typeface="+mn-lt"/>
              </a:rPr>
              <a:t>10. Estrategias para que el plan de trabajo de los miembros del SNI se integren al plan de trabajo del departamento.</a:t>
            </a:r>
          </a:p>
          <a:p>
            <a:pPr fontAlgn="auto">
              <a:spcBef>
                <a:spcPct val="20000"/>
              </a:spcBef>
              <a:spcAft>
                <a:spcPts val="0"/>
              </a:spcAft>
              <a:defRPr/>
            </a:pPr>
            <a:r>
              <a:rPr lang="es-MX" sz="1400" dirty="0">
                <a:solidFill>
                  <a:schemeClr val="tx1">
                    <a:tint val="75000"/>
                  </a:schemeClr>
                </a:solidFill>
                <a:latin typeface="+mn-lt"/>
              </a:rPr>
              <a:t>11. Conocer en el Consejo de Rectores el avance del desarrollo de cada uno de los centros universitarios, sistemas y la administración general, lo que permitirá la retroalimentación y contar con una visión integral de la Red Universitaria. </a:t>
            </a:r>
          </a:p>
          <a:p>
            <a:pPr fontAlgn="auto">
              <a:spcBef>
                <a:spcPct val="20000"/>
              </a:spcBef>
              <a:spcAft>
                <a:spcPts val="0"/>
              </a:spcAft>
              <a:defRPr/>
            </a:pPr>
            <a:r>
              <a:rPr lang="es-MX" sz="1400" dirty="0">
                <a:solidFill>
                  <a:schemeClr val="tx1">
                    <a:tint val="75000"/>
                  </a:schemeClr>
                </a:solidFill>
                <a:latin typeface="+mn-lt"/>
              </a:rPr>
              <a:t>12. Propuestas de simplificación administrativa, analizando macro-procesos. </a:t>
            </a:r>
          </a:p>
          <a:p>
            <a:pPr fontAlgn="auto">
              <a:spcBef>
                <a:spcPct val="20000"/>
              </a:spcBef>
              <a:spcAft>
                <a:spcPts val="0"/>
              </a:spcAft>
              <a:defRPr/>
            </a:pPr>
            <a:r>
              <a:rPr lang="es-ES" sz="1400" dirty="0">
                <a:solidFill>
                  <a:schemeClr val="tx1">
                    <a:tint val="75000"/>
                  </a:schemeClr>
                </a:solidFill>
                <a:latin typeface="+mn-lt"/>
              </a:rPr>
              <a:t>13. Revisión del Reglamento de planes y programas de estudio.</a:t>
            </a:r>
          </a:p>
          <a:p>
            <a:pPr fontAlgn="auto">
              <a:spcBef>
                <a:spcPct val="20000"/>
              </a:spcBef>
              <a:spcAft>
                <a:spcPts val="0"/>
              </a:spcAft>
              <a:defRPr/>
            </a:pPr>
            <a:r>
              <a:rPr lang="es-MX" sz="1400" dirty="0">
                <a:solidFill>
                  <a:schemeClr val="tx1">
                    <a:tint val="75000"/>
                  </a:schemeClr>
                </a:solidFill>
                <a:latin typeface="+mn-lt"/>
              </a:rPr>
              <a:t>14. Evaluación a los departamentos, centros de investigación e institutos en relación a su pertinencia y cuerpos académicos.</a:t>
            </a:r>
          </a:p>
          <a:p>
            <a:pPr fontAlgn="auto">
              <a:spcBef>
                <a:spcPct val="20000"/>
              </a:spcBef>
              <a:spcAft>
                <a:spcPts val="0"/>
              </a:spcAft>
              <a:defRPr/>
            </a:pPr>
            <a:r>
              <a:rPr lang="es-MX" sz="1400" dirty="0">
                <a:solidFill>
                  <a:schemeClr val="tx1">
                    <a:tint val="75000"/>
                  </a:schemeClr>
                </a:solidFill>
                <a:latin typeface="+mn-lt"/>
              </a:rPr>
              <a:t>15. Posibilidad de establecer indicadores de desempeño para directivos.</a:t>
            </a:r>
          </a:p>
          <a:p>
            <a:pPr fontAlgn="auto">
              <a:spcBef>
                <a:spcPct val="20000"/>
              </a:spcBef>
              <a:spcAft>
                <a:spcPts val="0"/>
              </a:spcAft>
              <a:defRPr/>
            </a:pPr>
            <a:r>
              <a:rPr lang="es-MX" sz="1400" dirty="0">
                <a:solidFill>
                  <a:schemeClr val="tx1">
                    <a:tint val="75000"/>
                  </a:schemeClr>
                </a:solidFill>
                <a:latin typeface="+mn-lt"/>
              </a:rPr>
              <a:t>16. Política institucional de idiomas (propuesta de la Dra. </a:t>
            </a:r>
            <a:r>
              <a:rPr lang="es-MX" sz="1400" dirty="0" err="1">
                <a:solidFill>
                  <a:schemeClr val="tx1">
                    <a:tint val="75000"/>
                  </a:schemeClr>
                </a:solidFill>
                <a:latin typeface="+mn-lt"/>
              </a:rPr>
              <a:t>Jocelyne</a:t>
            </a:r>
            <a:r>
              <a:rPr lang="es-MX" sz="1400" dirty="0">
                <a:solidFill>
                  <a:schemeClr val="tx1">
                    <a:tint val="75000"/>
                  </a:schemeClr>
                </a:solidFill>
                <a:latin typeface="+mn-lt"/>
              </a:rPr>
              <a:t> Gacel).</a:t>
            </a:r>
          </a:p>
          <a:p>
            <a:pPr fontAlgn="auto">
              <a:spcBef>
                <a:spcPct val="20000"/>
              </a:spcBef>
              <a:spcAft>
                <a:spcPts val="0"/>
              </a:spcAft>
              <a:defRPr/>
            </a:pPr>
            <a:endParaRPr lang="es-ES" sz="1300" b="1" dirty="0">
              <a:solidFill>
                <a:schemeClr val="tx1">
                  <a:tint val="75000"/>
                </a:schemeClr>
              </a:solidFill>
              <a:latin typeface="+mn-lt"/>
            </a:endParaRPr>
          </a:p>
          <a:p>
            <a:pPr fontAlgn="auto">
              <a:spcBef>
                <a:spcPct val="20000"/>
              </a:spcBef>
              <a:spcAft>
                <a:spcPts val="0"/>
              </a:spcAft>
              <a:defRPr/>
            </a:pPr>
            <a:r>
              <a:rPr lang="es-ES" sz="1600" b="1" dirty="0">
                <a:solidFill>
                  <a:schemeClr val="tx1">
                    <a:tint val="75000"/>
                  </a:schemeClr>
                </a:solidFill>
                <a:latin typeface="+mn-lt"/>
              </a:rPr>
              <a:t>PROPUESTA EMITIDAS POR LOS RECTORES, EN LA SESIÓN 246 DEL CONSEJO </a:t>
            </a:r>
            <a:r>
              <a:rPr lang="es-ES" sz="1600" b="1" dirty="0">
                <a:solidFill>
                  <a:schemeClr val="tx1">
                    <a:tint val="75000"/>
                  </a:schemeClr>
                </a:solidFill>
                <a:latin typeface="+mn-lt"/>
              </a:rPr>
              <a:t>DE RECTORES.</a:t>
            </a:r>
          </a:p>
          <a:p>
            <a:pPr fontAlgn="auto">
              <a:spcBef>
                <a:spcPct val="20000"/>
              </a:spcBef>
              <a:spcAft>
                <a:spcPts val="0"/>
              </a:spcAft>
              <a:defRPr/>
            </a:pPr>
            <a:endParaRPr lang="es-ES" sz="1300" dirty="0">
              <a:solidFill>
                <a:schemeClr val="tx1">
                  <a:tint val="75000"/>
                </a:schemeClr>
              </a:solidFill>
              <a:latin typeface="+mn-lt"/>
            </a:endParaRPr>
          </a:p>
          <a:p>
            <a:pPr fontAlgn="auto">
              <a:spcBef>
                <a:spcPct val="20000"/>
              </a:spcBef>
              <a:spcAft>
                <a:spcPts val="0"/>
              </a:spcAft>
              <a:defRPr/>
            </a:pPr>
            <a:r>
              <a:rPr lang="es-ES" sz="1400" dirty="0">
                <a:solidFill>
                  <a:schemeClr val="tx1">
                    <a:tint val="75000"/>
                  </a:schemeClr>
                </a:solidFill>
                <a:latin typeface="+mn-lt"/>
              </a:rPr>
              <a:t>17.  La política de permanencia del personal académico separada de los estímulos al persona académico (</a:t>
            </a:r>
            <a:r>
              <a:rPr lang="es-ES" sz="1400" dirty="0" err="1">
                <a:solidFill>
                  <a:schemeClr val="tx1">
                    <a:tint val="75000"/>
                  </a:schemeClr>
                </a:solidFill>
                <a:latin typeface="+mn-lt"/>
              </a:rPr>
              <a:t>Mtra.Ruth</a:t>
            </a:r>
            <a:r>
              <a:rPr lang="es-ES" sz="1400" dirty="0">
                <a:solidFill>
                  <a:schemeClr val="tx1">
                    <a:tint val="75000"/>
                  </a:schemeClr>
                </a:solidFill>
                <a:latin typeface="+mn-lt"/>
              </a:rPr>
              <a:t> Padilla del SEMS y Dr. Roberto Castelán CULAGOS).</a:t>
            </a:r>
          </a:p>
          <a:p>
            <a:pPr fontAlgn="auto">
              <a:spcBef>
                <a:spcPct val="20000"/>
              </a:spcBef>
              <a:spcAft>
                <a:spcPts val="0"/>
              </a:spcAft>
              <a:buFontTx/>
              <a:buAutoNum type="arabicPeriod" startAt="18"/>
              <a:defRPr/>
            </a:pPr>
            <a:r>
              <a:rPr lang="es-MX" sz="1400" dirty="0">
                <a:solidFill>
                  <a:schemeClr val="tx1">
                    <a:tint val="75000"/>
                  </a:schemeClr>
                </a:solidFill>
                <a:latin typeface="+mn-lt"/>
              </a:rPr>
              <a:t>Los criterios con los cuales el H. Consejo General Universitario a través de la Comisión de Educación aprueba la creación de departamentos y divisiones a la luz del modelo departamental.  Los criterios con los cuales se hace la aprobación de nuevos programas educativos en los CU’S y en el SEMS. (Mtra. Ruth Padilla del SEMS).</a:t>
            </a:r>
            <a:endParaRPr lang="es-ES" sz="1400" dirty="0">
              <a:solidFill>
                <a:schemeClr val="tx1">
                  <a:tint val="75000"/>
                </a:schemeClr>
              </a:solidFill>
              <a:latin typeface="+mn-lt"/>
            </a:endParaRPr>
          </a:p>
          <a:p>
            <a:pPr fontAlgn="auto">
              <a:spcBef>
                <a:spcPct val="20000"/>
              </a:spcBef>
              <a:spcAft>
                <a:spcPts val="0"/>
              </a:spcAft>
              <a:buFontTx/>
              <a:buAutoNum type="arabicPeriod" startAt="18"/>
              <a:defRPr/>
            </a:pPr>
            <a:r>
              <a:rPr lang="es-MX" sz="1400" dirty="0">
                <a:solidFill>
                  <a:schemeClr val="tx1">
                    <a:tint val="75000"/>
                  </a:schemeClr>
                </a:solidFill>
                <a:latin typeface="+mn-lt"/>
              </a:rPr>
              <a:t>Los punto 4, 8,  10 y 14 se reagrupen en el tema de organización departamental. (Dr. Roberto Castelán, CULAGOS).</a:t>
            </a:r>
            <a:endParaRPr lang="es-ES" sz="1400" dirty="0">
              <a:solidFill>
                <a:schemeClr val="tx1">
                  <a:tint val="75000"/>
                </a:schemeClr>
              </a:solidFill>
              <a:latin typeface="+mn-lt"/>
            </a:endParaRPr>
          </a:p>
          <a:p>
            <a:pPr fontAlgn="auto">
              <a:spcBef>
                <a:spcPct val="20000"/>
              </a:spcBef>
              <a:spcAft>
                <a:spcPts val="0"/>
              </a:spcAft>
              <a:buFontTx/>
              <a:buAutoNum type="arabicPeriod" startAt="18"/>
              <a:defRPr/>
            </a:pPr>
            <a:r>
              <a:rPr lang="es-MX" sz="1400" dirty="0">
                <a:solidFill>
                  <a:schemeClr val="tx1">
                    <a:tint val="75000"/>
                  </a:schemeClr>
                </a:solidFill>
                <a:latin typeface="+mn-lt"/>
              </a:rPr>
              <a:t>Revisión a fondo de la Universidad Virtual (Dr. Roberto Castelán, CULAGOS).</a:t>
            </a:r>
            <a:endParaRPr lang="es-ES" sz="1400" dirty="0">
              <a:solidFill>
                <a:schemeClr val="tx1">
                  <a:tint val="75000"/>
                </a:schemeClr>
              </a:solidFill>
              <a:latin typeface="+mn-lt"/>
            </a:endParaRPr>
          </a:p>
          <a:p>
            <a:pPr fontAlgn="auto">
              <a:spcBef>
                <a:spcPct val="20000"/>
              </a:spcBef>
              <a:spcAft>
                <a:spcPts val="0"/>
              </a:spcAft>
              <a:buFont typeface="Arial" pitchFamily="34" charset="0"/>
              <a:buNone/>
              <a:defRPr/>
            </a:pPr>
            <a:endParaRPr lang="es-ES" sz="1400" dirty="0">
              <a:solidFill>
                <a:schemeClr val="tx1">
                  <a:tint val="75000"/>
                </a:schemeClr>
              </a:solidFill>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827088" y="1612900"/>
            <a:ext cx="6985000" cy="366713"/>
          </a:xfrm>
          <a:prstGeom prst="rect">
            <a:avLst/>
          </a:prstGeom>
          <a:noFill/>
          <a:ln w="9525">
            <a:noFill/>
            <a:miter lim="800000"/>
            <a:headEnd/>
            <a:tailEnd/>
          </a:ln>
        </p:spPr>
        <p:txBody>
          <a:bodyPr>
            <a:spAutoFit/>
          </a:bodyPr>
          <a:lstStyle/>
          <a:p>
            <a:pPr fontAlgn="auto">
              <a:spcBef>
                <a:spcPct val="50000"/>
              </a:spcBef>
              <a:spcAft>
                <a:spcPts val="0"/>
              </a:spcAft>
              <a:defRPr/>
            </a:pPr>
            <a:endParaRPr lang="es-MX">
              <a:solidFill>
                <a:schemeClr val="tx1">
                  <a:lumMod val="65000"/>
                  <a:lumOff val="35000"/>
                </a:schemeClr>
              </a:solidFill>
              <a:latin typeface="+mn-lt"/>
            </a:endParaRPr>
          </a:p>
        </p:txBody>
      </p:sp>
      <p:sp>
        <p:nvSpPr>
          <p:cNvPr id="15" name="14 CuadroTexto"/>
          <p:cNvSpPr txBox="1"/>
          <p:nvPr/>
        </p:nvSpPr>
        <p:spPr>
          <a:xfrm>
            <a:off x="6929438" y="6442075"/>
            <a:ext cx="2214562" cy="415925"/>
          </a:xfrm>
          <a:prstGeom prst="rect">
            <a:avLst/>
          </a:prstGeom>
          <a:noFill/>
        </p:spPr>
        <p:txBody>
          <a:bodyPr>
            <a:spAutoFit/>
          </a:bodyPr>
          <a:lstStyle/>
          <a:p>
            <a:pPr fontAlgn="auto">
              <a:spcBef>
                <a:spcPts val="0"/>
              </a:spcBef>
              <a:spcAft>
                <a:spcPts val="0"/>
              </a:spcAft>
              <a:defRPr/>
            </a:pPr>
            <a:r>
              <a:rPr lang="es-ES" sz="1050" dirty="0">
                <a:solidFill>
                  <a:schemeClr val="tx1">
                    <a:lumMod val="65000"/>
                    <a:lumOff val="35000"/>
                  </a:schemeClr>
                </a:solidFill>
                <a:latin typeface="Bookman Old Style" pitchFamily="18" charset="0"/>
              </a:rPr>
              <a:t>VICERRECTORÍA EJECUTIVA</a:t>
            </a:r>
          </a:p>
          <a:p>
            <a:pPr fontAlgn="auto">
              <a:spcBef>
                <a:spcPts val="0"/>
              </a:spcBef>
              <a:spcAft>
                <a:spcPts val="0"/>
              </a:spcAft>
              <a:defRPr/>
            </a:pPr>
            <a:r>
              <a:rPr lang="es-ES" sz="1050" dirty="0">
                <a:solidFill>
                  <a:schemeClr val="tx1">
                    <a:lumMod val="65000"/>
                    <a:lumOff val="35000"/>
                  </a:schemeClr>
                </a:solidFill>
                <a:latin typeface="Bookman Old Style" pitchFamily="18" charset="0"/>
              </a:rPr>
              <a:t>Noviembre 2008</a:t>
            </a:r>
          </a:p>
        </p:txBody>
      </p:sp>
      <p:pic>
        <p:nvPicPr>
          <p:cNvPr id="8196" name="13 Imagen" descr="CR247.jpg"/>
          <p:cNvPicPr>
            <a:picLocks noChangeAspect="1"/>
          </p:cNvPicPr>
          <p:nvPr/>
        </p:nvPicPr>
        <p:blipFill>
          <a:blip r:embed="rId2" cstate="print"/>
          <a:srcRect/>
          <a:stretch>
            <a:fillRect/>
          </a:stretch>
        </p:blipFill>
        <p:spPr bwMode="auto">
          <a:xfrm>
            <a:off x="0" y="0"/>
            <a:ext cx="9144000" cy="1684338"/>
          </a:xfrm>
          <a:prstGeom prst="rect">
            <a:avLst/>
          </a:prstGeom>
          <a:noFill/>
          <a:ln w="9525">
            <a:noFill/>
            <a:miter lim="800000"/>
            <a:headEnd/>
            <a:tailEnd/>
          </a:ln>
        </p:spPr>
      </p:pic>
      <p:sp>
        <p:nvSpPr>
          <p:cNvPr id="13" name="Text Box 4"/>
          <p:cNvSpPr txBox="1">
            <a:spLocks noChangeArrowheads="1"/>
          </p:cNvSpPr>
          <p:nvPr/>
        </p:nvSpPr>
        <p:spPr bwMode="auto">
          <a:xfrm>
            <a:off x="1928813" y="1785938"/>
            <a:ext cx="5689600" cy="268287"/>
          </a:xfrm>
          <a:prstGeom prst="rect">
            <a:avLst/>
          </a:prstGeom>
          <a:noFill/>
          <a:ln w="9525">
            <a:noFill/>
            <a:miter lim="800000"/>
            <a:headEnd/>
            <a:tailEnd/>
          </a:ln>
        </p:spPr>
        <p:txBody>
          <a:bodyPr>
            <a:spAutoFit/>
          </a:bodyPr>
          <a:lstStyle/>
          <a:p>
            <a:pPr algn="ctr" fontAlgn="auto">
              <a:lnSpc>
                <a:spcPct val="80000"/>
              </a:lnSpc>
              <a:spcBef>
                <a:spcPct val="50000"/>
              </a:spcBef>
              <a:spcAft>
                <a:spcPts val="0"/>
              </a:spcAft>
              <a:defRPr/>
            </a:pPr>
            <a:endParaRPr lang="es-ES" sz="1400" b="1" dirty="0">
              <a:solidFill>
                <a:schemeClr val="tx1">
                  <a:lumMod val="65000"/>
                  <a:lumOff val="35000"/>
                </a:schemeClr>
              </a:solidFill>
              <a:latin typeface="+mn-lt"/>
            </a:endParaRPr>
          </a:p>
        </p:txBody>
      </p:sp>
      <p:sp>
        <p:nvSpPr>
          <p:cNvPr id="9" name="8 Rectángulo"/>
          <p:cNvSpPr/>
          <p:nvPr/>
        </p:nvSpPr>
        <p:spPr>
          <a:xfrm>
            <a:off x="214313" y="1635125"/>
            <a:ext cx="8929687" cy="4340225"/>
          </a:xfrm>
          <a:prstGeom prst="rect">
            <a:avLst/>
          </a:prstGeom>
        </p:spPr>
        <p:txBody>
          <a:bodyPr>
            <a:spAutoFit/>
          </a:bodyPr>
          <a:lstStyle/>
          <a:p>
            <a:pPr fontAlgn="auto">
              <a:spcBef>
                <a:spcPts val="0"/>
              </a:spcBef>
              <a:spcAft>
                <a:spcPts val="0"/>
              </a:spcAft>
              <a:defRPr/>
            </a:pPr>
            <a:r>
              <a:rPr lang="es-ES" sz="1600" dirty="0">
                <a:solidFill>
                  <a:schemeClr val="tx1">
                    <a:lumMod val="50000"/>
                    <a:lumOff val="50000"/>
                  </a:schemeClr>
                </a:solidFill>
                <a:latin typeface="+mn-lt"/>
              </a:rPr>
              <a:t>21. Aumento de la cobertura a través de las nuevas modalidades (Mtro. Manuel Moreno del SUV</a:t>
            </a:r>
            <a:r>
              <a:rPr lang="es-ES" sz="1600" dirty="0">
                <a:solidFill>
                  <a:schemeClr val="tx1">
                    <a:lumMod val="50000"/>
                    <a:lumOff val="50000"/>
                  </a:schemeClr>
                </a:solidFill>
                <a:latin typeface="+mn-lt"/>
              </a:rPr>
              <a:t>).</a:t>
            </a:r>
            <a:endParaRPr lang="es-ES" sz="1600" dirty="0">
              <a:solidFill>
                <a:schemeClr val="tx1">
                  <a:lumMod val="50000"/>
                  <a:lumOff val="50000"/>
                </a:schemeClr>
              </a:solidFill>
              <a:latin typeface="+mn-lt"/>
            </a:endParaRPr>
          </a:p>
          <a:p>
            <a:pPr fontAlgn="auto">
              <a:spcBef>
                <a:spcPts val="0"/>
              </a:spcBef>
              <a:spcAft>
                <a:spcPts val="0"/>
              </a:spcAft>
              <a:defRPr/>
            </a:pPr>
            <a:r>
              <a:rPr lang="es-ES" sz="1600" dirty="0">
                <a:solidFill>
                  <a:schemeClr val="tx1">
                    <a:lumMod val="50000"/>
                    <a:lumOff val="50000"/>
                  </a:schemeClr>
                </a:solidFill>
                <a:latin typeface="+mn-lt"/>
              </a:rPr>
              <a:t>22. Las nuevas modalidades educativas vinculadas a la red universitaria. (Mtro. Manuel Moreno del SUV</a:t>
            </a:r>
            <a:r>
              <a:rPr lang="es-ES" sz="1600" dirty="0">
                <a:solidFill>
                  <a:schemeClr val="tx1">
                    <a:lumMod val="50000"/>
                    <a:lumOff val="50000"/>
                  </a:schemeClr>
                </a:solidFill>
                <a:latin typeface="+mn-lt"/>
              </a:rPr>
              <a:t>).</a:t>
            </a:r>
            <a:endParaRPr lang="es-ES" sz="1600" dirty="0">
              <a:solidFill>
                <a:schemeClr val="tx1">
                  <a:lumMod val="50000"/>
                  <a:lumOff val="50000"/>
                </a:schemeClr>
              </a:solidFill>
              <a:latin typeface="+mn-lt"/>
            </a:endParaRPr>
          </a:p>
          <a:p>
            <a:pPr fontAlgn="auto">
              <a:spcBef>
                <a:spcPts val="0"/>
              </a:spcBef>
              <a:spcAft>
                <a:spcPts val="0"/>
              </a:spcAft>
              <a:defRPr/>
            </a:pPr>
            <a:r>
              <a:rPr lang="es-ES" sz="1600" dirty="0">
                <a:solidFill>
                  <a:schemeClr val="tx1">
                    <a:lumMod val="50000"/>
                    <a:lumOff val="50000"/>
                  </a:schemeClr>
                </a:solidFill>
                <a:latin typeface="+mn-lt"/>
              </a:rPr>
              <a:t>23. En el punto de políticas de investigación se incluyan también las políticas de  posgrado, que se analicen juntas, no separadas. (Dr. Víctor Ramírez del CUCS).</a:t>
            </a:r>
            <a:br>
              <a:rPr lang="es-ES" sz="1600" dirty="0">
                <a:solidFill>
                  <a:schemeClr val="tx1">
                    <a:lumMod val="50000"/>
                    <a:lumOff val="50000"/>
                  </a:schemeClr>
                </a:solidFill>
                <a:latin typeface="+mn-lt"/>
              </a:rPr>
            </a:br>
            <a:r>
              <a:rPr lang="es-ES" sz="1600" dirty="0">
                <a:solidFill>
                  <a:schemeClr val="tx1">
                    <a:lumMod val="50000"/>
                    <a:lumOff val="50000"/>
                  </a:schemeClr>
                </a:solidFill>
                <a:latin typeface="+mn-lt"/>
              </a:rPr>
              <a:t>24. Revisión de las nuevas ofertas educativas. (Dr. Adolfo Espinoza del CUS</a:t>
            </a:r>
            <a:r>
              <a:rPr lang="es-ES" sz="1600" dirty="0">
                <a:solidFill>
                  <a:schemeClr val="tx1">
                    <a:lumMod val="50000"/>
                    <a:lumOff val="50000"/>
                  </a:schemeClr>
                </a:solidFill>
                <a:latin typeface="+mn-lt"/>
              </a:rPr>
              <a:t>).</a:t>
            </a:r>
            <a:endParaRPr lang="es-ES" sz="1600" dirty="0">
              <a:solidFill>
                <a:schemeClr val="tx1">
                  <a:lumMod val="50000"/>
                  <a:lumOff val="50000"/>
                </a:schemeClr>
              </a:solidFill>
              <a:latin typeface="+mn-lt"/>
            </a:endParaRPr>
          </a:p>
          <a:p>
            <a:pPr fontAlgn="auto">
              <a:spcBef>
                <a:spcPts val="0"/>
              </a:spcBef>
              <a:spcAft>
                <a:spcPts val="0"/>
              </a:spcAft>
              <a:defRPr/>
            </a:pPr>
            <a:r>
              <a:rPr lang="es-ES" sz="1600" dirty="0">
                <a:solidFill>
                  <a:schemeClr val="tx1">
                    <a:lumMod val="50000"/>
                    <a:lumOff val="50000"/>
                  </a:schemeClr>
                </a:solidFill>
                <a:latin typeface="+mn-lt"/>
              </a:rPr>
              <a:t>25. </a:t>
            </a:r>
            <a:r>
              <a:rPr lang="es-MX" sz="1600" dirty="0">
                <a:solidFill>
                  <a:schemeClr val="tx1">
                    <a:lumMod val="50000"/>
                    <a:lumOff val="50000"/>
                  </a:schemeClr>
                </a:solidFill>
                <a:latin typeface="+mn-lt"/>
              </a:rPr>
              <a:t>Revisión de los planes de desarrollo de los centros (construcciones). (Dr. Adolfo Espinoza del CUS</a:t>
            </a:r>
            <a:r>
              <a:rPr lang="es-MX" sz="1600" dirty="0">
                <a:solidFill>
                  <a:schemeClr val="tx1">
                    <a:lumMod val="50000"/>
                    <a:lumOff val="50000"/>
                  </a:schemeClr>
                </a:solidFill>
                <a:latin typeface="+mn-lt"/>
              </a:rPr>
              <a:t>).</a:t>
            </a:r>
            <a:endParaRPr lang="es-ES" sz="1600" dirty="0">
              <a:solidFill>
                <a:schemeClr val="tx1">
                  <a:lumMod val="50000"/>
                  <a:lumOff val="50000"/>
                </a:schemeClr>
              </a:solidFill>
              <a:latin typeface="+mn-lt"/>
            </a:endParaRPr>
          </a:p>
          <a:p>
            <a:pPr fontAlgn="auto">
              <a:spcBef>
                <a:spcPts val="0"/>
              </a:spcBef>
              <a:spcAft>
                <a:spcPts val="0"/>
              </a:spcAft>
              <a:defRPr/>
            </a:pPr>
            <a:r>
              <a:rPr lang="es-ES" sz="1600" dirty="0">
                <a:solidFill>
                  <a:schemeClr val="tx1">
                    <a:lumMod val="50000"/>
                    <a:lumOff val="50000"/>
                  </a:schemeClr>
                </a:solidFill>
                <a:latin typeface="+mn-lt"/>
              </a:rPr>
              <a:t>26. </a:t>
            </a:r>
            <a:r>
              <a:rPr lang="es-MX" sz="1600" dirty="0">
                <a:solidFill>
                  <a:schemeClr val="tx1">
                    <a:lumMod val="50000"/>
                    <a:lumOff val="50000"/>
                  </a:schemeClr>
                </a:solidFill>
                <a:latin typeface="+mn-lt"/>
              </a:rPr>
              <a:t>Definir si la oferta educativa va a ser por competencias. (Dr. Mario Orozco del CUAAD</a:t>
            </a:r>
            <a:r>
              <a:rPr lang="es-MX" sz="1600" dirty="0">
                <a:solidFill>
                  <a:schemeClr val="tx1">
                    <a:lumMod val="50000"/>
                    <a:lumOff val="50000"/>
                  </a:schemeClr>
                </a:solidFill>
                <a:latin typeface="+mn-lt"/>
              </a:rPr>
              <a:t>).</a:t>
            </a:r>
            <a:endParaRPr lang="es-ES" sz="1600" dirty="0">
              <a:solidFill>
                <a:schemeClr val="tx1">
                  <a:lumMod val="50000"/>
                  <a:lumOff val="50000"/>
                </a:schemeClr>
              </a:solidFill>
              <a:latin typeface="+mn-lt"/>
            </a:endParaRPr>
          </a:p>
          <a:p>
            <a:pPr fontAlgn="auto">
              <a:spcBef>
                <a:spcPts val="0"/>
              </a:spcBef>
              <a:spcAft>
                <a:spcPts val="0"/>
              </a:spcAft>
              <a:defRPr/>
            </a:pPr>
            <a:r>
              <a:rPr lang="es-ES" sz="1600" dirty="0">
                <a:solidFill>
                  <a:schemeClr val="tx1">
                    <a:lumMod val="50000"/>
                    <a:lumOff val="50000"/>
                  </a:schemeClr>
                </a:solidFill>
                <a:latin typeface="+mn-lt"/>
              </a:rPr>
              <a:t>27. Análisis de la operación o no operación en red. (Mtro. Pablo Arredondo Ramírez del CUCSH</a:t>
            </a:r>
            <a:r>
              <a:rPr lang="es-ES" sz="1600" dirty="0">
                <a:solidFill>
                  <a:schemeClr val="tx1">
                    <a:lumMod val="50000"/>
                    <a:lumOff val="50000"/>
                  </a:schemeClr>
                </a:solidFill>
                <a:latin typeface="+mn-lt"/>
              </a:rPr>
              <a:t>).</a:t>
            </a:r>
            <a:endParaRPr lang="es-ES" sz="1600" dirty="0">
              <a:solidFill>
                <a:schemeClr val="tx1">
                  <a:lumMod val="50000"/>
                  <a:lumOff val="50000"/>
                </a:schemeClr>
              </a:solidFill>
              <a:latin typeface="+mn-lt"/>
            </a:endParaRPr>
          </a:p>
          <a:p>
            <a:pPr fontAlgn="auto">
              <a:spcBef>
                <a:spcPts val="0"/>
              </a:spcBef>
              <a:spcAft>
                <a:spcPts val="0"/>
              </a:spcAft>
              <a:defRPr/>
            </a:pPr>
            <a:r>
              <a:rPr lang="es-ES" sz="1600" dirty="0">
                <a:solidFill>
                  <a:schemeClr val="tx1">
                    <a:lumMod val="50000"/>
                    <a:lumOff val="50000"/>
                  </a:schemeClr>
                </a:solidFill>
                <a:latin typeface="+mn-lt"/>
              </a:rPr>
              <a:t>28. Simplificación y desconcentración administrativa. (Mtro. Pablo Arredondo Ramírez del CUCSH</a:t>
            </a:r>
            <a:r>
              <a:rPr lang="es-ES" sz="1600" dirty="0">
                <a:solidFill>
                  <a:schemeClr val="tx1">
                    <a:lumMod val="50000"/>
                    <a:lumOff val="50000"/>
                  </a:schemeClr>
                </a:solidFill>
                <a:latin typeface="+mn-lt"/>
              </a:rPr>
              <a:t>).</a:t>
            </a:r>
            <a:endParaRPr lang="es-ES" sz="1600" dirty="0">
              <a:solidFill>
                <a:schemeClr val="tx1">
                  <a:lumMod val="50000"/>
                  <a:lumOff val="50000"/>
                </a:schemeClr>
              </a:solidFill>
              <a:latin typeface="+mn-lt"/>
            </a:endParaRPr>
          </a:p>
          <a:p>
            <a:pPr fontAlgn="auto">
              <a:spcBef>
                <a:spcPts val="0"/>
              </a:spcBef>
              <a:spcAft>
                <a:spcPts val="0"/>
              </a:spcAft>
              <a:defRPr/>
            </a:pPr>
            <a:r>
              <a:rPr lang="es-ES" sz="1600" dirty="0">
                <a:solidFill>
                  <a:schemeClr val="tx1">
                    <a:lumMod val="50000"/>
                    <a:lumOff val="50000"/>
                  </a:schemeClr>
                </a:solidFill>
                <a:latin typeface="+mn-lt"/>
              </a:rPr>
              <a:t>29. Políticas para la evaluación de la calidad, programas educativos y los procesos de acreditación nacional e internacional, como políticas generales de la red. (Mtro. Alfredo Tomás Ortega del CUCOSTASUR</a:t>
            </a:r>
            <a:r>
              <a:rPr lang="es-ES" sz="1600" dirty="0">
                <a:solidFill>
                  <a:schemeClr val="tx1">
                    <a:lumMod val="50000"/>
                    <a:lumOff val="50000"/>
                  </a:schemeClr>
                </a:solidFill>
                <a:latin typeface="+mn-lt"/>
              </a:rPr>
              <a:t>).</a:t>
            </a:r>
            <a:endParaRPr lang="es-ES" sz="1600" dirty="0">
              <a:solidFill>
                <a:schemeClr val="tx1">
                  <a:lumMod val="50000"/>
                  <a:lumOff val="50000"/>
                </a:schemeClr>
              </a:solidFill>
              <a:latin typeface="+mn-lt"/>
            </a:endParaRPr>
          </a:p>
          <a:p>
            <a:pPr fontAlgn="auto">
              <a:spcBef>
                <a:spcPts val="0"/>
              </a:spcBef>
              <a:spcAft>
                <a:spcPts val="0"/>
              </a:spcAft>
              <a:defRPr/>
            </a:pPr>
            <a:r>
              <a:rPr lang="es-ES" sz="1600" dirty="0">
                <a:solidFill>
                  <a:schemeClr val="tx1">
                    <a:lumMod val="50000"/>
                    <a:lumOff val="50000"/>
                  </a:schemeClr>
                </a:solidFill>
                <a:latin typeface="+mn-lt"/>
              </a:rPr>
              <a:t>30. Política de ingreso promoción y permanencia del personal administrativo. (Dr. Raúl Medina Centeno del CUCIÉNEGA</a:t>
            </a:r>
            <a:r>
              <a:rPr lang="es-ES" sz="1600" dirty="0">
                <a:solidFill>
                  <a:schemeClr val="tx1">
                    <a:lumMod val="50000"/>
                    <a:lumOff val="50000"/>
                  </a:schemeClr>
                </a:solidFill>
                <a:latin typeface="+mn-lt"/>
              </a:rPr>
              <a:t>).</a:t>
            </a:r>
            <a:endParaRPr lang="es-ES" sz="1600" dirty="0">
              <a:solidFill>
                <a:schemeClr val="tx1">
                  <a:lumMod val="50000"/>
                  <a:lumOff val="50000"/>
                </a:schemeClr>
              </a:solidFill>
              <a:latin typeface="+mn-lt"/>
            </a:endParaRPr>
          </a:p>
          <a:p>
            <a:pPr fontAlgn="auto">
              <a:spcBef>
                <a:spcPts val="0"/>
              </a:spcBef>
              <a:spcAft>
                <a:spcPts val="0"/>
              </a:spcAft>
              <a:defRPr/>
            </a:pPr>
            <a:r>
              <a:rPr lang="es-ES" sz="1600" dirty="0">
                <a:solidFill>
                  <a:schemeClr val="tx1">
                    <a:lumMod val="50000"/>
                    <a:lumOff val="50000"/>
                  </a:schemeClr>
                </a:solidFill>
                <a:latin typeface="+mn-lt"/>
              </a:rPr>
              <a:t>31. Descentralización académica, con base a la fortaleza de la red. (Dr. Raúl Medina del CUCIÉNEGA).</a:t>
            </a:r>
          </a:p>
          <a:p>
            <a:pPr fontAlgn="auto">
              <a:spcBef>
                <a:spcPts val="0"/>
              </a:spcBef>
              <a:spcAft>
                <a:spcPts val="0"/>
              </a:spcAft>
              <a:defRPr/>
            </a:pPr>
            <a:r>
              <a:rPr lang="es-ES" sz="1600" dirty="0">
                <a:solidFill>
                  <a:schemeClr val="tx1">
                    <a:lumMod val="50000"/>
                    <a:lumOff val="50000"/>
                  </a:schemeClr>
                </a:solidFill>
                <a:latin typeface="+mn-lt"/>
              </a:rPr>
              <a:t>32. Formación integral  de profesores (Lic. Ma. Esther Avelar del CUALTOS y Javier Orozco del CUCOSTA).</a:t>
            </a:r>
          </a:p>
          <a:p>
            <a:pPr fontAlgn="auto">
              <a:spcBef>
                <a:spcPts val="0"/>
              </a:spcBef>
              <a:spcAft>
                <a:spcPts val="0"/>
              </a:spcAft>
              <a:defRPr/>
            </a:pPr>
            <a:r>
              <a:rPr lang="es-ES" sz="1600" dirty="0">
                <a:solidFill>
                  <a:schemeClr val="tx1">
                    <a:lumMod val="50000"/>
                    <a:lumOff val="50000"/>
                  </a:schemeClr>
                </a:solidFill>
                <a:latin typeface="+mn-lt"/>
              </a:rPr>
              <a:t>33. La autonomía universitaria. (Lic. Ma. Esther Avelar del CUALTOS).</a:t>
            </a:r>
          </a:p>
          <a:p>
            <a:pPr fontAlgn="auto">
              <a:spcBef>
                <a:spcPts val="0"/>
              </a:spcBef>
              <a:spcAft>
                <a:spcPts val="0"/>
              </a:spcAft>
              <a:defRPr/>
            </a:pPr>
            <a:r>
              <a:rPr lang="es-ES" sz="1600" dirty="0">
                <a:solidFill>
                  <a:schemeClr val="tx1">
                    <a:lumMod val="50000"/>
                    <a:lumOff val="50000"/>
                  </a:schemeClr>
                </a:solidFill>
                <a:latin typeface="+mn-lt"/>
              </a:rPr>
              <a:t>34. La política institucional, para enfrentar las asimetrías. (Mtro. Ricardo García C. CUVALLES).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597</Words>
  <Application>Microsoft Office PowerPoint</Application>
  <PresentationFormat>Presentación en pantalla (4:3)</PresentationFormat>
  <Paragraphs>81</Paragraphs>
  <Slides>7</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Bookman Old Style</vt:lpstr>
      <vt:lpstr>Tema de Office</vt:lpstr>
      <vt:lpstr>Diapositiva 1</vt:lpstr>
      <vt:lpstr>Diapositiva 2</vt:lpstr>
      <vt:lpstr>Diapositiva 3</vt:lpstr>
      <vt:lpstr>Diapositiva 4</vt:lpstr>
      <vt:lpstr>Diapositiva 5</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Sesión Ordinaria Lunes 10 de Noviembre 2008, 17:00 horas “Sala de Ex Rectores” ORDEN DEL DÍA</dc:title>
  <dc:creator>EDGAR SAUL ROMERO VILLALOBOS</dc:creator>
  <cp:lastModifiedBy>2520729</cp:lastModifiedBy>
  <cp:revision>10</cp:revision>
  <dcterms:created xsi:type="dcterms:W3CDTF">2008-11-10T21:08:51Z</dcterms:created>
  <dcterms:modified xsi:type="dcterms:W3CDTF">2010-06-10T19:24:28Z</dcterms:modified>
</cp:coreProperties>
</file>