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8"/>
  </p:notesMasterIdLst>
  <p:sldIdLst>
    <p:sldId id="256" r:id="rId2"/>
    <p:sldId id="293" r:id="rId3"/>
    <p:sldId id="285" r:id="rId4"/>
    <p:sldId id="294" r:id="rId5"/>
    <p:sldId id="288" r:id="rId6"/>
    <p:sldId id="289" r:id="rId7"/>
    <p:sldId id="290" r:id="rId8"/>
    <p:sldId id="291" r:id="rId9"/>
    <p:sldId id="298" r:id="rId10"/>
    <p:sldId id="296" r:id="rId11"/>
    <p:sldId id="276" r:id="rId12"/>
    <p:sldId id="279" r:id="rId13"/>
    <p:sldId id="301" r:id="rId14"/>
    <p:sldId id="281" r:id="rId15"/>
    <p:sldId id="295" r:id="rId16"/>
    <p:sldId id="300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A74"/>
    <a:srgbClr val="FF66CC"/>
    <a:srgbClr val="FF99CC"/>
    <a:srgbClr val="0C38B4"/>
    <a:srgbClr val="4F42AE"/>
    <a:srgbClr val="26D31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62" autoAdjust="0"/>
    <p:restoredTop sz="94660"/>
  </p:normalViewPr>
  <p:slideViewPr>
    <p:cSldViewPr>
      <p:cViewPr>
        <p:scale>
          <a:sx n="90" d="100"/>
          <a:sy n="90" d="100"/>
        </p:scale>
        <p:origin x="-240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pensiones.-%20presentaci&#243;n\grafico%20fideicomiso2%20%202003,2010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E:\pensiones.-%20presentaci&#243;n\grafico%20fideicomiso2%20%202003,2010%20(miles%20de%20pesos)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148.202.144.82\APPS\Usuarios\NADIA\grafico%20fideicomiso%202003,2010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148.202.144.82\APPS\Usuarios\NADIA\grafico%20fideicomiso%202003,2010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148.202.144.82\APPS\Usuarios\NADIA\grafico%20fideicomiso2%20%202003,2010%20(miles%20de%20pesos)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E:\pensiones.-%20presentaci&#243;n\grafico%20fideicomiso2%20%202003,201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hPercent val="55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chemeClr val="tx1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chemeClr val="tx1"/>
        </a:solidFill>
        <a:ln w="12700">
          <a:solidFill>
            <a:srgbClr val="808080"/>
          </a:solidFill>
          <a:prstDash val="solid"/>
        </a:ln>
      </c:spPr>
    </c:backWall>
    <c:plotArea>
      <c:layout/>
      <c:bar3DChart>
        <c:barDir val="col"/>
        <c:grouping val="stacked"/>
        <c:ser>
          <c:idx val="0"/>
          <c:order val="0"/>
          <c:spPr>
            <a:solidFill>
              <a:srgbClr val="1E0A74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consolidado!$B$4:$B$11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 formatCode="mmm\-yy">
                  <c:v>40330</c:v>
                </c:pt>
              </c:numCache>
            </c:numRef>
          </c:cat>
          <c:val>
            <c:numRef>
              <c:f>consolidado!$C$4:$C$11</c:f>
              <c:numCache>
                <c:formatCode>#,##0.00_ ;\-#,##0.00\ </c:formatCode>
                <c:ptCount val="8"/>
                <c:pt idx="0">
                  <c:v>8627</c:v>
                </c:pt>
                <c:pt idx="1">
                  <c:v>862111</c:v>
                </c:pt>
                <c:pt idx="2">
                  <c:v>1215368</c:v>
                </c:pt>
                <c:pt idx="3">
                  <c:v>1709334</c:v>
                </c:pt>
                <c:pt idx="4">
                  <c:v>2294891</c:v>
                </c:pt>
                <c:pt idx="5">
                  <c:v>3164466</c:v>
                </c:pt>
                <c:pt idx="6">
                  <c:v>4258573</c:v>
                </c:pt>
                <c:pt idx="7">
                  <c:v>4686454</c:v>
                </c:pt>
              </c:numCache>
            </c:numRef>
          </c:val>
        </c:ser>
        <c:shape val="box"/>
        <c:axId val="94681344"/>
        <c:axId val="43085824"/>
        <c:axId val="0"/>
      </c:bar3DChart>
      <c:catAx>
        <c:axId val="94681344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43085824"/>
        <c:crosses val="autoZero"/>
        <c:auto val="1"/>
        <c:lblAlgn val="ctr"/>
        <c:lblOffset val="100"/>
        <c:tickLblSkip val="1"/>
        <c:tickMarkSkip val="1"/>
      </c:catAx>
      <c:valAx>
        <c:axId val="4308582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.00_ ;\-#,##0.00\ 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946813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chemeClr val="tx1">
        <a:lumMod val="85000"/>
      </a:schemeClr>
    </a:solidFill>
    <a:ln w="3175">
      <a:solidFill>
        <a:srgbClr val="000000"/>
      </a:solidFill>
      <a:prstDash val="solid"/>
    </a:ln>
  </c:spPr>
  <c:txPr>
    <a:bodyPr/>
    <a:lstStyle/>
    <a:p>
      <a:pPr>
        <a:defRPr sz="15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rAngAx val="1"/>
    </c:view3D>
    <c:sideWall>
      <c:spPr>
        <a:solidFill>
          <a:schemeClr val="tx1">
            <a:lumMod val="95000"/>
          </a:schemeClr>
        </a:solidFill>
      </c:spPr>
    </c:sideWall>
    <c:backWall>
      <c:spPr>
        <a:solidFill>
          <a:schemeClr val="tx1">
            <a:lumMod val="95000"/>
          </a:schemeClr>
        </a:solidFill>
      </c:spPr>
    </c:backWall>
    <c:plotArea>
      <c:layout>
        <c:manualLayout>
          <c:layoutTarget val="inner"/>
          <c:xMode val="edge"/>
          <c:yMode val="edge"/>
          <c:x val="0.12975713872435504"/>
          <c:y val="1.8860103359306643E-2"/>
          <c:w val="0.87024286127564499"/>
          <c:h val="0.85643903686275324"/>
        </c:manualLayout>
      </c:layout>
      <c:bar3DChart>
        <c:barDir val="col"/>
        <c:grouping val="stacked"/>
        <c:ser>
          <c:idx val="0"/>
          <c:order val="0"/>
          <c:spPr>
            <a:solidFill>
              <a:srgbClr val="1E0A74"/>
            </a:solidFill>
          </c:spPr>
          <c:cat>
            <c:strRef>
              <c:f>subcuentas!$B$4:$B$7</c:f>
              <c:strCache>
                <c:ptCount val="4"/>
                <c:pt idx="0">
                  <c:v>01capital aport. Inicial</c:v>
                </c:pt>
                <c:pt idx="1">
                  <c:v>02 aport. Trab. y UdeG</c:v>
                </c:pt>
                <c:pt idx="2">
                  <c:v>03 aport. Federal</c:v>
                </c:pt>
                <c:pt idx="3">
                  <c:v>04 aport. Jubilados y UdeG</c:v>
                </c:pt>
              </c:strCache>
            </c:strRef>
          </c:cat>
          <c:val>
            <c:numRef>
              <c:f>subcuentas!$C$4:$C$7</c:f>
              <c:numCache>
                <c:formatCode>#,##0.00_ ;\-#,##0.00\ </c:formatCode>
                <c:ptCount val="4"/>
                <c:pt idx="0">
                  <c:v>474546</c:v>
                </c:pt>
                <c:pt idx="1">
                  <c:v>2071477</c:v>
                </c:pt>
                <c:pt idx="2">
                  <c:v>942897</c:v>
                </c:pt>
                <c:pt idx="3">
                  <c:v>125936</c:v>
                </c:pt>
              </c:numCache>
            </c:numRef>
          </c:val>
        </c:ser>
        <c:ser>
          <c:idx val="1"/>
          <c:order val="1"/>
          <c:spPr>
            <a:solidFill>
              <a:srgbClr val="FF66CC"/>
            </a:solidFill>
          </c:spPr>
          <c:cat>
            <c:strRef>
              <c:f>subcuentas!$B$4:$B$7</c:f>
              <c:strCache>
                <c:ptCount val="4"/>
                <c:pt idx="0">
                  <c:v>01capital aport. Inicial</c:v>
                </c:pt>
                <c:pt idx="1">
                  <c:v>02 aport. Trab. y UdeG</c:v>
                </c:pt>
                <c:pt idx="2">
                  <c:v>03 aport. Federal</c:v>
                </c:pt>
                <c:pt idx="3">
                  <c:v>04 aport. Jubilados y UdeG</c:v>
                </c:pt>
              </c:strCache>
            </c:strRef>
          </c:cat>
          <c:val>
            <c:numRef>
              <c:f>subcuentas!$D$4:$D$7</c:f>
              <c:numCache>
                <c:formatCode>#,##0.00_ ;\-#,##0.00\ </c:formatCode>
                <c:ptCount val="4"/>
                <c:pt idx="0">
                  <c:v>319832</c:v>
                </c:pt>
                <c:pt idx="1">
                  <c:v>460699</c:v>
                </c:pt>
                <c:pt idx="2">
                  <c:v>271756</c:v>
                </c:pt>
                <c:pt idx="3">
                  <c:v>19307</c:v>
                </c:pt>
              </c:numCache>
            </c:numRef>
          </c:val>
        </c:ser>
        <c:shape val="box"/>
        <c:axId val="43678720"/>
        <c:axId val="43119360"/>
        <c:axId val="0"/>
      </c:bar3DChart>
      <c:catAx>
        <c:axId val="43678720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solidFill>
                  <a:schemeClr val="bg1">
                    <a:lumMod val="95000"/>
                    <a:lumOff val="5000"/>
                  </a:schemeClr>
                </a:solidFill>
              </a:defRPr>
            </a:pPr>
            <a:endParaRPr lang="es-ES"/>
          </a:p>
        </c:txPr>
        <c:crossAx val="43119360"/>
        <c:crosses val="autoZero"/>
        <c:auto val="1"/>
        <c:lblAlgn val="ctr"/>
        <c:lblOffset val="100"/>
      </c:catAx>
      <c:valAx>
        <c:axId val="43119360"/>
        <c:scaling>
          <c:orientation val="minMax"/>
        </c:scaling>
        <c:axPos val="l"/>
        <c:majorGridlines/>
        <c:numFmt formatCode="#,##0.00_ ;\-#,##0.00\ " sourceLinked="1"/>
        <c:tickLblPos val="nextTo"/>
        <c:txPr>
          <a:bodyPr/>
          <a:lstStyle/>
          <a:p>
            <a:pPr>
              <a:defRPr>
                <a:solidFill>
                  <a:schemeClr val="bg1">
                    <a:lumMod val="95000"/>
                    <a:lumOff val="5000"/>
                  </a:schemeClr>
                </a:solidFill>
              </a:defRPr>
            </a:pPr>
            <a:endParaRPr lang="es-ES"/>
          </a:p>
        </c:txPr>
        <c:crossAx val="43678720"/>
        <c:crosses val="autoZero"/>
        <c:crossBetween val="between"/>
      </c:valAx>
      <c:spPr>
        <a:solidFill>
          <a:schemeClr val="tx1">
            <a:lumMod val="85000"/>
          </a:schemeClr>
        </a:solidFill>
      </c:spPr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6.8055647861935589E-2"/>
          <c:y val="6.9637883008356563E-2"/>
          <c:w val="0.76388992498090968"/>
          <c:h val="0.81615598885793517"/>
        </c:manualLayout>
      </c:layout>
      <c:lineChart>
        <c:grouping val="standard"/>
        <c:ser>
          <c:idx val="0"/>
          <c:order val="0"/>
          <c:tx>
            <c:v>3.50%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'viabilidad (2)'!$B$4:$B$10</c:f>
              <c:numCache>
                <c:formatCode>General</c:formatCode>
                <c:ptCount val="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</c:numCache>
            </c:numRef>
          </c:cat>
          <c:val>
            <c:numRef>
              <c:f>'viabilidad (2)'!$C$4:$C$10</c:f>
              <c:numCache>
                <c:formatCode>General</c:formatCode>
                <c:ptCount val="7"/>
                <c:pt idx="0">
                  <c:v>2004</c:v>
                </c:pt>
                <c:pt idx="1">
                  <c:v>2033</c:v>
                </c:pt>
                <c:pt idx="2">
                  <c:v>2032</c:v>
                </c:pt>
                <c:pt idx="3">
                  <c:v>2033</c:v>
                </c:pt>
                <c:pt idx="4">
                  <c:v>2036</c:v>
                </c:pt>
                <c:pt idx="5">
                  <c:v>2037</c:v>
                </c:pt>
                <c:pt idx="6">
                  <c:v>2039</c:v>
                </c:pt>
              </c:numCache>
            </c:numRef>
          </c:val>
        </c:ser>
        <c:ser>
          <c:idx val="1"/>
          <c:order val="1"/>
          <c:tx>
            <c:v>5%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'viabilidad (2)'!$B$4:$B$10</c:f>
              <c:numCache>
                <c:formatCode>General</c:formatCode>
                <c:ptCount val="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</c:numCache>
            </c:numRef>
          </c:cat>
          <c:val>
            <c:numRef>
              <c:f>'viabilidad (2)'!$D$4:$D$10</c:f>
              <c:numCache>
                <c:formatCode>0_ ;\-0\ </c:formatCode>
                <c:ptCount val="7"/>
                <c:pt idx="0">
                  <c:v>2004</c:v>
                </c:pt>
                <c:pt idx="1">
                  <c:v>2037</c:v>
                </c:pt>
                <c:pt idx="2">
                  <c:v>2037</c:v>
                </c:pt>
                <c:pt idx="3">
                  <c:v>2037</c:v>
                </c:pt>
                <c:pt idx="4">
                  <c:v>2041</c:v>
                </c:pt>
                <c:pt idx="5">
                  <c:v>2042</c:v>
                </c:pt>
                <c:pt idx="6">
                  <c:v>2046</c:v>
                </c:pt>
              </c:numCache>
            </c:numRef>
          </c:val>
        </c:ser>
        <c:marker val="1"/>
        <c:axId val="44245376"/>
        <c:axId val="44247296"/>
      </c:lineChart>
      <c:catAx>
        <c:axId val="4424537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44247296"/>
        <c:crosses val="autoZero"/>
        <c:auto val="1"/>
        <c:lblAlgn val="ctr"/>
        <c:lblOffset val="100"/>
        <c:tickLblSkip val="1"/>
        <c:tickMarkSkip val="1"/>
      </c:catAx>
      <c:valAx>
        <c:axId val="44247296"/>
        <c:scaling>
          <c:orientation val="minMax"/>
          <c:min val="2004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4424537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4722337134246328"/>
          <c:y val="0.39832869080780348"/>
          <c:w val="0.11527793413348271"/>
          <c:h val="0.14484679665738248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2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8.9932944849088245E-2"/>
          <c:y val="6.5274151436031339E-2"/>
          <c:w val="0.75167834500730468"/>
          <c:h val="0.82767624020888175"/>
        </c:manualLayout>
      </c:layout>
      <c:lineChart>
        <c:grouping val="standard"/>
        <c:ser>
          <c:idx val="0"/>
          <c:order val="0"/>
          <c:tx>
            <c:v>con reforma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'pasivo conting'!$B$4:$B$9</c:f>
              <c:numCache>
                <c:formatCode>General</c:formatCode>
                <c:ptCount val="6"/>
                <c:pt idx="0">
                  <c:v>2003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'pasivo conting'!$C$4:$C$9</c:f>
              <c:numCache>
                <c:formatCode>#,##0_ ;\-#,##0\ </c:formatCode>
                <c:ptCount val="6"/>
                <c:pt idx="0">
                  <c:v>9766</c:v>
                </c:pt>
                <c:pt idx="1">
                  <c:v>26000</c:v>
                </c:pt>
                <c:pt idx="2">
                  <c:v>28709</c:v>
                </c:pt>
                <c:pt idx="3">
                  <c:v>24056</c:v>
                </c:pt>
                <c:pt idx="4">
                  <c:v>25452</c:v>
                </c:pt>
                <c:pt idx="5">
                  <c:v>26438</c:v>
                </c:pt>
              </c:numCache>
            </c:numRef>
          </c:val>
        </c:ser>
        <c:ser>
          <c:idx val="1"/>
          <c:order val="1"/>
          <c:tx>
            <c:v>sin reforma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'pasivo conting'!$B$4:$B$9</c:f>
              <c:numCache>
                <c:formatCode>General</c:formatCode>
                <c:ptCount val="6"/>
                <c:pt idx="0">
                  <c:v>2003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'pasivo conting'!$D$4:$D$9</c:f>
              <c:numCache>
                <c:formatCode>#,##0_ ;\-#,##0\ </c:formatCode>
                <c:ptCount val="6"/>
                <c:pt idx="0">
                  <c:v>61642</c:v>
                </c:pt>
                <c:pt idx="1">
                  <c:v>106216</c:v>
                </c:pt>
                <c:pt idx="2">
                  <c:v>116035</c:v>
                </c:pt>
                <c:pt idx="3">
                  <c:v>114787</c:v>
                </c:pt>
                <c:pt idx="4">
                  <c:v>125928</c:v>
                </c:pt>
                <c:pt idx="5">
                  <c:v>134514</c:v>
                </c:pt>
              </c:numCache>
            </c:numRef>
          </c:val>
        </c:ser>
        <c:ser>
          <c:idx val="2"/>
          <c:order val="2"/>
          <c:tx>
            <c:v>ahorro fiscal</c:v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'pasivo conting'!$B$4:$B$9</c:f>
              <c:numCache>
                <c:formatCode>General</c:formatCode>
                <c:ptCount val="6"/>
                <c:pt idx="0">
                  <c:v>2003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'pasivo conting'!$E$4:$E$9</c:f>
              <c:numCache>
                <c:formatCode>#,##0_ ;\-#,##0\ </c:formatCode>
                <c:ptCount val="6"/>
                <c:pt idx="0">
                  <c:v>51876</c:v>
                </c:pt>
                <c:pt idx="1">
                  <c:v>80066</c:v>
                </c:pt>
                <c:pt idx="2">
                  <c:v>87326</c:v>
                </c:pt>
                <c:pt idx="3">
                  <c:v>90731</c:v>
                </c:pt>
                <c:pt idx="4">
                  <c:v>100475</c:v>
                </c:pt>
                <c:pt idx="5">
                  <c:v>108075</c:v>
                </c:pt>
              </c:numCache>
            </c:numRef>
          </c:val>
        </c:ser>
        <c:marker val="1"/>
        <c:axId val="44312448"/>
        <c:axId val="44318720"/>
      </c:lineChart>
      <c:catAx>
        <c:axId val="4431244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44318720"/>
        <c:crosses val="autoZero"/>
        <c:auto val="1"/>
        <c:lblAlgn val="ctr"/>
        <c:lblOffset val="100"/>
        <c:tickLblSkip val="1"/>
        <c:tickMarkSkip val="1"/>
      </c:catAx>
      <c:valAx>
        <c:axId val="4431872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_ ;\-#,##0\ 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44312448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63764002047507"/>
          <c:y val="0.40469973890339306"/>
          <c:w val="0.13288599313521993"/>
          <c:h val="0.1514360313315939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5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chemeClr val="tx1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chemeClr val="tx1"/>
        </a:solidFill>
        <a:ln w="12700">
          <a:solidFill>
            <a:srgbClr val="808080"/>
          </a:solidFill>
          <a:prstDash val="solid"/>
        </a:ln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rgbClr val="1E0A74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'costo nomina'!$B$4:$B$13</c:f>
              <c:numCache>
                <c:formatCode>General</c:formatCod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numCache>
            </c:numRef>
          </c:cat>
          <c:val>
            <c:numRef>
              <c:f>'costo nomina'!$C$4:$C$13</c:f>
              <c:numCache>
                <c:formatCode>#,##0_ ;\-#,##0\ </c:formatCode>
                <c:ptCount val="10"/>
                <c:pt idx="0">
                  <c:v>152748315</c:v>
                </c:pt>
                <c:pt idx="1">
                  <c:v>189870496</c:v>
                </c:pt>
                <c:pt idx="2">
                  <c:v>243130247</c:v>
                </c:pt>
                <c:pt idx="3">
                  <c:v>289275673</c:v>
                </c:pt>
                <c:pt idx="4">
                  <c:v>329931491</c:v>
                </c:pt>
                <c:pt idx="5">
                  <c:v>369348472</c:v>
                </c:pt>
                <c:pt idx="6">
                  <c:v>411383884</c:v>
                </c:pt>
                <c:pt idx="7">
                  <c:v>472197237</c:v>
                </c:pt>
                <c:pt idx="8">
                  <c:v>542879634</c:v>
                </c:pt>
                <c:pt idx="9">
                  <c:v>611986767</c:v>
                </c:pt>
              </c:numCache>
            </c:numRef>
          </c:val>
        </c:ser>
        <c:shape val="box"/>
        <c:axId val="44371328"/>
        <c:axId val="44377216"/>
        <c:axId val="0"/>
      </c:bar3DChart>
      <c:catAx>
        <c:axId val="4437132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44377216"/>
        <c:crosses val="autoZero"/>
        <c:auto val="1"/>
        <c:lblAlgn val="ctr"/>
        <c:lblOffset val="100"/>
        <c:tickLblSkip val="1"/>
        <c:tickMarkSkip val="1"/>
      </c:catAx>
      <c:valAx>
        <c:axId val="4437721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_ ;\-#,##0\ 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443713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chemeClr val="tx1">
        <a:lumMod val="85000"/>
      </a:schemeClr>
    </a:solidFill>
    <a:ln w="3175">
      <a:solidFill>
        <a:srgbClr val="000000"/>
      </a:solidFill>
      <a:prstDash val="solid"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view3D>
      <c:hPercent val="6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chemeClr val="tx1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chemeClr val="tx1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6551321253511754E-2"/>
          <c:y val="5.534351145038182E-2"/>
          <c:w val="0.89480750588245839"/>
          <c:h val="0.7690839694656485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1E0A74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'Proyección costo nómina'!$B$4:$B$6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'Proyección costo nómina'!$C$4:$C$6</c:f>
              <c:numCache>
                <c:formatCode>#,##0.000_ ;\-#,##0.000\ </c:formatCode>
                <c:ptCount val="3"/>
                <c:pt idx="0">
                  <c:v>746.7</c:v>
                </c:pt>
                <c:pt idx="1">
                  <c:v>816.72</c:v>
                </c:pt>
                <c:pt idx="2">
                  <c:v>895.24</c:v>
                </c:pt>
              </c:numCache>
            </c:numRef>
          </c:val>
        </c:ser>
        <c:shape val="box"/>
        <c:axId val="44201856"/>
        <c:axId val="44203392"/>
        <c:axId val="0"/>
      </c:bar3DChart>
      <c:catAx>
        <c:axId val="4420185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44203392"/>
        <c:crosses val="autoZero"/>
        <c:auto val="1"/>
        <c:lblAlgn val="ctr"/>
        <c:lblOffset val="100"/>
        <c:tickLblSkip val="1"/>
        <c:tickMarkSkip val="1"/>
      </c:catAx>
      <c:valAx>
        <c:axId val="4420339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.000_ ;\-#,##0.000\ 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442018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chemeClr val="tx1">
        <a:lumMod val="85000"/>
      </a:schemeClr>
    </a:solidFill>
    <a:ln w="3175">
      <a:solidFill>
        <a:srgbClr val="000000"/>
      </a:solidFill>
      <a:prstDash val="solid"/>
    </a:ln>
  </c:spPr>
  <c:txPr>
    <a:bodyPr/>
    <a:lstStyle/>
    <a:p>
      <a:pPr>
        <a:defRPr sz="15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drawing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image" Target="../media/image20.png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drawing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image" Target="../media/image27.png"/><Relationship Id="rId4" Type="http://schemas.openxmlformats.org/officeDocument/2006/relationships/image" Target="../media/image30.png"/></Relationships>
</file>

<file path=ppt/drawing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image" Target="../media/image31.png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drawing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18" Type="http://schemas.openxmlformats.org/officeDocument/2006/relationships/image" Target="../media/image5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17" Type="http://schemas.openxmlformats.org/officeDocument/2006/relationships/image" Target="../media/image53.png"/><Relationship Id="rId2" Type="http://schemas.openxmlformats.org/officeDocument/2006/relationships/image" Target="../media/image38.png"/><Relationship Id="rId16" Type="http://schemas.openxmlformats.org/officeDocument/2006/relationships/image" Target="../media/image52.png"/><Relationship Id="rId20" Type="http://schemas.openxmlformats.org/officeDocument/2006/relationships/image" Target="../media/image56.png"/><Relationship Id="rId1" Type="http://schemas.openxmlformats.org/officeDocument/2006/relationships/image" Target="../media/image37.png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5" Type="http://schemas.openxmlformats.org/officeDocument/2006/relationships/image" Target="../media/image51.png"/><Relationship Id="rId10" Type="http://schemas.openxmlformats.org/officeDocument/2006/relationships/image" Target="../media/image46.png"/><Relationship Id="rId19" Type="http://schemas.openxmlformats.org/officeDocument/2006/relationships/image" Target="../media/image55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drawing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image" Target="../media/image57.png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0.26126</cdr:x>
      <cdr:y>0.64352</cdr:y>
    </cdr:from>
    <cdr:to>
      <cdr:x>0.32432</cdr:x>
      <cdr:y>0.68269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071702" y="2782818"/>
          <a:ext cx="500066" cy="16937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0.36036</cdr:x>
      <cdr:y>0.61048</cdr:y>
    </cdr:from>
    <cdr:to>
      <cdr:x>0.42342</cdr:x>
      <cdr:y>0.64965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2857520" y="2639942"/>
          <a:ext cx="500066" cy="16937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0.46847</cdr:x>
      <cdr:y>0.52864</cdr:y>
    </cdr:from>
    <cdr:to>
      <cdr:x>0.54826</cdr:x>
      <cdr:y>0.5782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3714775" y="2286016"/>
          <a:ext cx="632739" cy="21431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0.55856</cdr:x>
      <cdr:y>0.38691</cdr:y>
    </cdr:from>
    <cdr:to>
      <cdr:x>0.62162</cdr:x>
      <cdr:y>0.42608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4"/>
        <a:stretch xmlns:a="http://schemas.openxmlformats.org/drawingml/2006/main">
          <a:fillRect/>
        </a:stretch>
      </cdr:blipFill>
      <cdr:spPr>
        <a:xfrm xmlns:a="http://schemas.openxmlformats.org/drawingml/2006/main">
          <a:off x="4429155" y="1673162"/>
          <a:ext cx="500067" cy="16937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0.66667</cdr:x>
      <cdr:y>0.29736</cdr:y>
    </cdr:from>
    <cdr:to>
      <cdr:x>0.73874</cdr:x>
      <cdr:y>0.34212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5"/>
        <a:stretch xmlns:a="http://schemas.openxmlformats.org/drawingml/2006/main">
          <a:fillRect/>
        </a:stretch>
      </cdr:blipFill>
      <cdr:spPr>
        <a:xfrm xmlns:a="http://schemas.openxmlformats.org/drawingml/2006/main">
          <a:off x="5286411" y="1285884"/>
          <a:ext cx="571505" cy="19357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0.77477</cdr:x>
      <cdr:y>0.11564</cdr:y>
    </cdr:from>
    <cdr:to>
      <cdr:x>0.84904</cdr:x>
      <cdr:y>0.16176</cdr:y>
    </cdr:to>
    <cdr:pic>
      <cdr:nvPicPr>
        <cdr:cNvPr id="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6"/>
        <a:stretch xmlns:a="http://schemas.openxmlformats.org/drawingml/2006/main">
          <a:fillRect/>
        </a:stretch>
      </cdr:blipFill>
      <cdr:spPr>
        <a:xfrm xmlns:a="http://schemas.openxmlformats.org/drawingml/2006/main">
          <a:off x="6143668" y="500066"/>
          <a:ext cx="588897" cy="199465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0.87387</cdr:x>
      <cdr:y>0.04132</cdr:y>
    </cdr:from>
    <cdr:to>
      <cdr:x>0.92793</cdr:x>
      <cdr:y>0.07917</cdr:y>
    </cdr:to>
    <cdr:pic>
      <cdr:nvPicPr>
        <cdr:cNvPr id="8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7"/>
        <a:stretch xmlns:a="http://schemas.openxmlformats.org/drawingml/2006/main">
          <a:fillRect/>
        </a:stretch>
      </cdr:blipFill>
      <cdr:spPr>
        <a:xfrm xmlns:a="http://schemas.openxmlformats.org/drawingml/2006/main">
          <a:off x="6929486" y="178684"/>
          <a:ext cx="428628" cy="16365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0.27901</cdr:x>
      <cdr:y>0.72737</cdr:y>
    </cdr:from>
    <cdr:to>
      <cdr:x>0.30625</cdr:x>
      <cdr:y>0.87546</cdr:y>
    </cdr:to>
    <cdr:pic>
      <cdr:nvPicPr>
        <cdr:cNvPr id="9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8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2000264" y="3357586"/>
          <a:ext cx="640390" cy="21603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0.37477</cdr:x>
      <cdr:y>0.70044</cdr:y>
    </cdr:from>
    <cdr:to>
      <cdr:x>0.4018</cdr:x>
      <cdr:y>0.86895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9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2714644" y="3286148"/>
          <a:ext cx="728665" cy="21431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0.4798</cdr:x>
      <cdr:y>0.64543</cdr:y>
    </cdr:from>
    <cdr:to>
      <cdr:x>0.50682</cdr:x>
      <cdr:y>0.81393</cdr:y>
    </cdr:to>
    <cdr:pic>
      <cdr:nvPicPr>
        <cdr:cNvPr id="11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0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3547414" y="3048235"/>
          <a:ext cx="728669" cy="21431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0.56757</cdr:x>
      <cdr:y>0.61124</cdr:y>
    </cdr:from>
    <cdr:to>
      <cdr:x>0.59459</cdr:x>
      <cdr:y>0.77974</cdr:y>
    </cdr:to>
    <cdr:pic>
      <cdr:nvPicPr>
        <cdr:cNvPr id="1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4243417" y="2900383"/>
          <a:ext cx="728669" cy="21431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0.66667</cdr:x>
      <cdr:y>0.51212</cdr:y>
    </cdr:from>
    <cdr:to>
      <cdr:x>0.69369</cdr:x>
      <cdr:y>0.68062</cdr:y>
    </cdr:to>
    <cdr:pic>
      <cdr:nvPicPr>
        <cdr:cNvPr id="1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2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5029235" y="2471755"/>
          <a:ext cx="728669" cy="21431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0.77477</cdr:x>
      <cdr:y>0.39648</cdr:y>
    </cdr:from>
    <cdr:to>
      <cdr:x>0.8018</cdr:x>
      <cdr:y>0.56498</cdr:y>
    </cdr:to>
    <cdr:pic>
      <cdr:nvPicPr>
        <cdr:cNvPr id="1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3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5886491" y="1971689"/>
          <a:ext cx="728669" cy="21431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0.87387</cdr:x>
      <cdr:y>0.2478</cdr:y>
    </cdr:from>
    <cdr:to>
      <cdr:x>0.9009</cdr:x>
      <cdr:y>0.4163</cdr:y>
    </cdr:to>
    <cdr:pic>
      <cdr:nvPicPr>
        <cdr:cNvPr id="1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4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6672309" y="1328747"/>
          <a:ext cx="728669" cy="21431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0.16216</cdr:x>
      <cdr:y>0.79295</cdr:y>
    </cdr:from>
    <cdr:to>
      <cdr:x>0.23423</cdr:x>
      <cdr:y>0.82599</cdr:y>
    </cdr:to>
    <cdr:sp macro="" textlink="">
      <cdr:nvSpPr>
        <cdr:cNvPr id="16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85884" y="3429024"/>
          <a:ext cx="571504" cy="1428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18288" rIns="0" bIns="0" anchor="t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s-MX" sz="900" b="0" i="0" u="none" strike="noStrike" baseline="0" dirty="0" smtClean="0">
              <a:solidFill>
                <a:sysClr val="windowText" lastClr="000000">
                  <a:lumMod val="95000"/>
                  <a:lumOff val="5000"/>
                </a:sysClr>
              </a:solidFill>
              <a:latin typeface="Arial"/>
              <a:cs typeface="Arial"/>
            </a:rPr>
            <a:t>8,627</a:t>
          </a:r>
          <a:endParaRPr lang="es-MX" sz="900" b="0" i="0" u="none" strike="noStrike" baseline="0" dirty="0">
            <a:solidFill>
              <a:sysClr val="windowText" lastClr="000000">
                <a:lumMod val="95000"/>
                <a:lumOff val="5000"/>
              </a:sysClr>
            </a:solidFill>
            <a:latin typeface="Arial"/>
            <a:cs typeface="Arial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0.24762</cdr:x>
      <cdr:y>0.75646</cdr:y>
    </cdr:from>
    <cdr:to>
      <cdr:x>0.31429</cdr:x>
      <cdr:y>0.79819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857388" y="2928958"/>
          <a:ext cx="500066" cy="16156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0.24762</cdr:x>
      <cdr:y>0.65555</cdr:y>
    </cdr:from>
    <cdr:to>
      <cdr:x>0.31429</cdr:x>
      <cdr:y>0.69727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1857388" y="2538236"/>
          <a:ext cx="500066" cy="16156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0.42857</cdr:x>
      <cdr:y>0.41402</cdr:y>
    </cdr:from>
    <cdr:to>
      <cdr:x>0.50858</cdr:x>
      <cdr:y>0.45742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3214710" y="1603069"/>
          <a:ext cx="600116" cy="16803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0.42857</cdr:x>
      <cdr:y>0.24964</cdr:y>
    </cdr:from>
    <cdr:to>
      <cdr:x>0.49524</cdr:x>
      <cdr:y>0.29137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4"/>
        <a:stretch xmlns:a="http://schemas.openxmlformats.org/drawingml/2006/main">
          <a:fillRect/>
        </a:stretch>
      </cdr:blipFill>
      <cdr:spPr>
        <a:xfrm xmlns:a="http://schemas.openxmlformats.org/drawingml/2006/main">
          <a:off x="3214710" y="966600"/>
          <a:ext cx="500066" cy="16156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0.61905</cdr:x>
      <cdr:y>0.55351</cdr:y>
    </cdr:from>
    <cdr:to>
      <cdr:x>0.70476</cdr:x>
      <cdr:y>0.59041</cdr:y>
    </cdr:to>
    <cdr:sp macro="" textlink="">
      <cdr:nvSpPr>
        <cdr:cNvPr id="7" name="Text Box 2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643470" y="2143140"/>
          <a:ext cx="642942" cy="1428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18288" rIns="0" bIns="0" anchor="t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s-MX" sz="900" b="1" i="0" u="none" strike="noStrike" baseline="0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/>
              <a:cs typeface="Arial"/>
            </a:rPr>
            <a:t>271,756</a:t>
          </a:r>
        </a:p>
      </cdr:txBody>
    </cdr:sp>
  </cdr:relSizeAnchor>
  <cdr:relSizeAnchor xmlns:cdr="http://schemas.openxmlformats.org/drawingml/2006/chartDrawing">
    <cdr:from>
      <cdr:x>0.81905</cdr:x>
      <cdr:y>0.76121</cdr:y>
    </cdr:from>
    <cdr:to>
      <cdr:x>0.88571</cdr:x>
      <cdr:y>0.80798</cdr:y>
    </cdr:to>
    <cdr:pic>
      <cdr:nvPicPr>
        <cdr:cNvPr id="8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5"/>
        <a:stretch xmlns:a="http://schemas.openxmlformats.org/drawingml/2006/main">
          <a:fillRect/>
        </a:stretch>
      </cdr:blipFill>
      <cdr:spPr>
        <a:xfrm xmlns:a="http://schemas.openxmlformats.org/drawingml/2006/main">
          <a:off x="6143668" y="2947366"/>
          <a:ext cx="500066" cy="18105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</cdr:x>
      <cdr:y>0.79336</cdr:y>
    </cdr:from>
    <cdr:to>
      <cdr:x>0.86667</cdr:x>
      <cdr:y>0.83509</cdr:y>
    </cdr:to>
    <cdr:pic>
      <cdr:nvPicPr>
        <cdr:cNvPr id="9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6"/>
        <a:stretch xmlns:a="http://schemas.openxmlformats.org/drawingml/2006/main">
          <a:fillRect/>
        </a:stretch>
      </cdr:blipFill>
      <cdr:spPr>
        <a:xfrm xmlns:a="http://schemas.openxmlformats.org/drawingml/2006/main">
          <a:off x="6000792" y="3071834"/>
          <a:ext cx="500066" cy="16156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0.61905</cdr:x>
      <cdr:y>0.67783</cdr:y>
    </cdr:from>
    <cdr:to>
      <cdr:x>0.68571</cdr:x>
      <cdr:y>0.71956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7"/>
        <a:stretch xmlns:a="http://schemas.openxmlformats.org/drawingml/2006/main">
          <a:fillRect/>
        </a:stretch>
      </cdr:blipFill>
      <cdr:spPr>
        <a:xfrm xmlns:a="http://schemas.openxmlformats.org/drawingml/2006/main">
          <a:off x="4643469" y="2624522"/>
          <a:ext cx="500067" cy="161560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0.7767</cdr:x>
      <cdr:y>0.09677</cdr:y>
    </cdr:from>
    <cdr:to>
      <cdr:x>0.85321</cdr:x>
      <cdr:y>0.13649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096218" y="432028"/>
          <a:ext cx="600525" cy="17733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0.75728</cdr:x>
      <cdr:y>0.20968</cdr:y>
    </cdr:from>
    <cdr:to>
      <cdr:x>0.83486</cdr:x>
      <cdr:y>0.24996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5943794" y="936116"/>
          <a:ext cx="608934" cy="17981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0.57282</cdr:x>
      <cdr:y>0.06452</cdr:y>
    </cdr:from>
    <cdr:to>
      <cdr:x>0.74757</cdr:x>
      <cdr:y>0.1096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4248472" y="288030"/>
          <a:ext cx="1296144" cy="20126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0.73786</cdr:x>
      <cdr:y>0.09677</cdr:y>
    </cdr:from>
    <cdr:to>
      <cdr:x>0.76699</cdr:x>
      <cdr:y>0.1129</cdr:y>
    </cdr:to>
    <cdr:sp macro="" textlink="">
      <cdr:nvSpPr>
        <cdr:cNvPr id="5" name="Line 1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5472608" y="432048"/>
          <a:ext cx="216024" cy="7200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FF0000"/>
          </a:solidFill>
          <a:round/>
          <a:headEnd/>
          <a:tailEnd type="triangle" w="med" len="med"/>
        </a:ln>
      </cdr:spPr>
    </cdr:sp>
  </cdr:relSizeAnchor>
  <cdr:relSizeAnchor xmlns:cdr="http://schemas.openxmlformats.org/drawingml/2006/chartDrawing">
    <cdr:from>
      <cdr:x>0.15534</cdr:x>
      <cdr:y>0.79032</cdr:y>
    </cdr:from>
    <cdr:to>
      <cdr:x>0.3301</cdr:x>
      <cdr:y>0.83776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4"/>
        <a:stretch xmlns:a="http://schemas.openxmlformats.org/drawingml/2006/main">
          <a:fillRect/>
        </a:stretch>
      </cdr:blipFill>
      <cdr:spPr>
        <a:xfrm xmlns:a="http://schemas.openxmlformats.org/drawingml/2006/main">
          <a:off x="1152128" y="3528392"/>
          <a:ext cx="1296143" cy="21178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0.13592</cdr:x>
      <cdr:y>0.82258</cdr:y>
    </cdr:from>
    <cdr:to>
      <cdr:x>0.15534</cdr:x>
      <cdr:y>0.86431</cdr:y>
    </cdr:to>
    <cdr:sp macro="" textlink="">
      <cdr:nvSpPr>
        <cdr:cNvPr id="7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1008112" y="3672408"/>
          <a:ext cx="144016" cy="18630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FF0000"/>
          </a:solidFill>
          <a:round/>
          <a:headEnd/>
          <a:tailEnd type="triangle" w="med" len="med"/>
        </a:ln>
      </cdr:spPr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0.0991</cdr:x>
      <cdr:y>0.7955</cdr:y>
    </cdr:from>
    <cdr:to>
      <cdr:x>0.16072</cdr:x>
      <cdr:y>0.84323</cdr:y>
    </cdr:to>
    <cdr:pic>
      <cdr:nvPicPr>
        <cdr:cNvPr id="8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92087" y="3600400"/>
          <a:ext cx="492530" cy="21602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0.09009</cdr:x>
      <cdr:y>0.58867</cdr:y>
    </cdr:from>
    <cdr:to>
      <cdr:x>0.16216</cdr:x>
      <cdr:y>0.63762</cdr:y>
    </cdr:to>
    <cdr:pic>
      <cdr:nvPicPr>
        <cdr:cNvPr id="9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720080" y="2664296"/>
          <a:ext cx="576064" cy="22156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0.0991</cdr:x>
      <cdr:y>0.503</cdr:y>
    </cdr:from>
    <cdr:to>
      <cdr:x>0.17117</cdr:x>
      <cdr:y>0.55195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792088" y="2276561"/>
          <a:ext cx="576064" cy="22156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0.72072</cdr:x>
      <cdr:y>0.09546</cdr:y>
    </cdr:from>
    <cdr:to>
      <cdr:x>0.80271</cdr:x>
      <cdr:y>0.14505</cdr:y>
    </cdr:to>
    <cdr:pic>
      <cdr:nvPicPr>
        <cdr:cNvPr id="11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4"/>
        <a:stretch xmlns:a="http://schemas.openxmlformats.org/drawingml/2006/main">
          <a:fillRect/>
        </a:stretch>
      </cdr:blipFill>
      <cdr:spPr>
        <a:xfrm xmlns:a="http://schemas.openxmlformats.org/drawingml/2006/main">
          <a:off x="5760639" y="432048"/>
          <a:ext cx="655313" cy="22442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0.75676</cdr:x>
      <cdr:y>0.27047</cdr:y>
    </cdr:from>
    <cdr:to>
      <cdr:x>0.83874</cdr:x>
      <cdr:y>0.32006</cdr:y>
    </cdr:to>
    <cdr:pic>
      <cdr:nvPicPr>
        <cdr:cNvPr id="1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5"/>
        <a:stretch xmlns:a="http://schemas.openxmlformats.org/drawingml/2006/main">
          <a:fillRect/>
        </a:stretch>
      </cdr:blipFill>
      <cdr:spPr>
        <a:xfrm xmlns:a="http://schemas.openxmlformats.org/drawingml/2006/main">
          <a:off x="6048672" y="1224136"/>
          <a:ext cx="655312" cy="22442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0.75676</cdr:x>
      <cdr:y>0.68413</cdr:y>
    </cdr:from>
    <cdr:to>
      <cdr:x>0.82976</cdr:x>
      <cdr:y>0.73371</cdr:y>
    </cdr:to>
    <cdr:pic>
      <cdr:nvPicPr>
        <cdr:cNvPr id="1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6"/>
        <a:stretch xmlns:a="http://schemas.openxmlformats.org/drawingml/2006/main">
          <a:fillRect/>
        </a:stretch>
      </cdr:blipFill>
      <cdr:spPr>
        <a:xfrm xmlns:a="http://schemas.openxmlformats.org/drawingml/2006/main">
          <a:off x="6048671" y="3096344"/>
          <a:ext cx="583495" cy="224421"/>
        </a:xfrm>
        <a:prstGeom xmlns:a="http://schemas.openxmlformats.org/drawingml/2006/main" prst="rect">
          <a:avLst/>
        </a:prstGeom>
      </cdr:spPr>
    </cdr:pic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0.18261</cdr:x>
      <cdr:y>0.64706</cdr:y>
    </cdr:from>
    <cdr:to>
      <cdr:x>0.23478</cdr:x>
      <cdr:y>0.68917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512168" y="3168352"/>
          <a:ext cx="432016" cy="20619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0.26087</cdr:x>
      <cdr:y>0.58824</cdr:y>
    </cdr:from>
    <cdr:to>
      <cdr:x>0.31304</cdr:x>
      <cdr:y>0.62694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2160240" y="2880320"/>
          <a:ext cx="432015" cy="18949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0.33913</cdr:x>
      <cdr:y>0.52941</cdr:y>
    </cdr:from>
    <cdr:to>
      <cdr:x>0.3913</cdr:x>
      <cdr:y>0.56811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2808312" y="2592288"/>
          <a:ext cx="432016" cy="18949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0.41739</cdr:x>
      <cdr:y>0.47059</cdr:y>
    </cdr:from>
    <cdr:to>
      <cdr:x>0.46956</cdr:x>
      <cdr:y>0.50929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4"/>
        <a:stretch xmlns:a="http://schemas.openxmlformats.org/drawingml/2006/main">
          <a:fillRect/>
        </a:stretch>
      </cdr:blipFill>
      <cdr:spPr>
        <a:xfrm xmlns:a="http://schemas.openxmlformats.org/drawingml/2006/main">
          <a:off x="3456384" y="2304256"/>
          <a:ext cx="432016" cy="18949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0.49565</cdr:x>
      <cdr:y>0.42648</cdr:y>
    </cdr:from>
    <cdr:to>
      <cdr:x>0.54783</cdr:x>
      <cdr:y>0.46518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5"/>
        <a:stretch xmlns:a="http://schemas.openxmlformats.org/drawingml/2006/main">
          <a:fillRect/>
        </a:stretch>
      </cdr:blipFill>
      <cdr:spPr>
        <a:xfrm xmlns:a="http://schemas.openxmlformats.org/drawingml/2006/main">
          <a:off x="4104424" y="2088264"/>
          <a:ext cx="432098" cy="18949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0.56522</cdr:x>
      <cdr:y>0.39707</cdr:y>
    </cdr:from>
    <cdr:to>
      <cdr:x>0.61739</cdr:x>
      <cdr:y>0.43577</cdr:y>
    </cdr:to>
    <cdr:pic>
      <cdr:nvPicPr>
        <cdr:cNvPr id="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6"/>
        <a:stretch xmlns:a="http://schemas.openxmlformats.org/drawingml/2006/main">
          <a:fillRect/>
        </a:stretch>
      </cdr:blipFill>
      <cdr:spPr>
        <a:xfrm xmlns:a="http://schemas.openxmlformats.org/drawingml/2006/main">
          <a:off x="4680528" y="1944256"/>
          <a:ext cx="432015" cy="18949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0.64348</cdr:x>
      <cdr:y>0.33824</cdr:y>
    </cdr:from>
    <cdr:to>
      <cdr:x>0.69565</cdr:x>
      <cdr:y>0.37694</cdr:y>
    </cdr:to>
    <cdr:pic>
      <cdr:nvPicPr>
        <cdr:cNvPr id="8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7"/>
        <a:stretch xmlns:a="http://schemas.openxmlformats.org/drawingml/2006/main">
          <a:fillRect/>
        </a:stretch>
      </cdr:blipFill>
      <cdr:spPr>
        <a:xfrm xmlns:a="http://schemas.openxmlformats.org/drawingml/2006/main">
          <a:off x="5328592" y="1656184"/>
          <a:ext cx="432016" cy="18949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0.72174</cdr:x>
      <cdr:y>0.27941</cdr:y>
    </cdr:from>
    <cdr:to>
      <cdr:x>0.77391</cdr:x>
      <cdr:y>0.31811</cdr:y>
    </cdr:to>
    <cdr:pic>
      <cdr:nvPicPr>
        <cdr:cNvPr id="9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8"/>
        <a:stretch xmlns:a="http://schemas.openxmlformats.org/drawingml/2006/main">
          <a:fillRect/>
        </a:stretch>
      </cdr:blipFill>
      <cdr:spPr>
        <a:xfrm xmlns:a="http://schemas.openxmlformats.org/drawingml/2006/main">
          <a:off x="5976664" y="1368152"/>
          <a:ext cx="432016" cy="18949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0.7913</cdr:x>
      <cdr:y>0.19118</cdr:y>
    </cdr:from>
    <cdr:to>
      <cdr:x>0.84348</cdr:x>
      <cdr:y>0.22988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9"/>
        <a:stretch xmlns:a="http://schemas.openxmlformats.org/drawingml/2006/main">
          <a:fillRect/>
        </a:stretch>
      </cdr:blipFill>
      <cdr:spPr>
        <a:xfrm xmlns:a="http://schemas.openxmlformats.org/drawingml/2006/main">
          <a:off x="6552728" y="936104"/>
          <a:ext cx="432098" cy="18949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0.86957</cdr:x>
      <cdr:y>0.10294</cdr:y>
    </cdr:from>
    <cdr:to>
      <cdr:x>0.92174</cdr:x>
      <cdr:y>0.14164</cdr:y>
    </cdr:to>
    <cdr:pic>
      <cdr:nvPicPr>
        <cdr:cNvPr id="11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0"/>
        <a:stretch xmlns:a="http://schemas.openxmlformats.org/drawingml/2006/main">
          <a:fillRect/>
        </a:stretch>
      </cdr:blipFill>
      <cdr:spPr>
        <a:xfrm xmlns:a="http://schemas.openxmlformats.org/drawingml/2006/main">
          <a:off x="7200800" y="504056"/>
          <a:ext cx="432016" cy="18949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0.1913</cdr:x>
      <cdr:y>0.77941</cdr:y>
    </cdr:from>
    <cdr:to>
      <cdr:x>0.21268</cdr:x>
      <cdr:y>0.88501</cdr:y>
    </cdr:to>
    <cdr:pic>
      <cdr:nvPicPr>
        <cdr:cNvPr id="1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1414162" y="3986439"/>
          <a:ext cx="517075" cy="17704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0.26274</cdr:x>
      <cdr:y>0.76572</cdr:y>
    </cdr:from>
    <cdr:to>
      <cdr:x>0.28719</cdr:x>
      <cdr:y>0.88645</cdr:y>
    </cdr:to>
    <cdr:pic>
      <cdr:nvPicPr>
        <cdr:cNvPr id="1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2"/>
        <a:stretch xmlns:a="http://schemas.openxmlformats.org/drawingml/2006/main">
          <a:fillRect/>
        </a:stretch>
      </cdr:blipFill>
      <cdr:spPr>
        <a:xfrm xmlns:a="http://schemas.openxmlformats.org/drawingml/2006/main" rot="16017666">
          <a:off x="1981422" y="3943713"/>
          <a:ext cx="591160" cy="20246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0.33913</cdr:x>
      <cdr:y>0.75</cdr:y>
    </cdr:from>
    <cdr:to>
      <cdr:x>0.36349</cdr:x>
      <cdr:y>0.8703</cdr:y>
    </cdr:to>
    <cdr:pic>
      <cdr:nvPicPr>
        <cdr:cNvPr id="1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3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2614647" y="3866073"/>
          <a:ext cx="589054" cy="20172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0.41739</cdr:x>
      <cdr:y>0.75</cdr:y>
    </cdr:from>
    <cdr:to>
      <cdr:x>0.44175</cdr:x>
      <cdr:y>0.8703</cdr:y>
    </cdr:to>
    <cdr:pic>
      <cdr:nvPicPr>
        <cdr:cNvPr id="1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4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3262719" y="3866073"/>
          <a:ext cx="589054" cy="20172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0.49565</cdr:x>
      <cdr:y>0.75</cdr:y>
    </cdr:from>
    <cdr:to>
      <cdr:x>0.52001</cdr:x>
      <cdr:y>0.87031</cdr:y>
    </cdr:to>
    <cdr:pic>
      <cdr:nvPicPr>
        <cdr:cNvPr id="1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5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3910766" y="3866098"/>
          <a:ext cx="589103" cy="20172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0.57391</cdr:x>
      <cdr:y>0.75</cdr:y>
    </cdr:from>
    <cdr:to>
      <cdr:x>0.59648</cdr:x>
      <cdr:y>0.86147</cdr:y>
    </cdr:to>
    <cdr:pic>
      <cdr:nvPicPr>
        <cdr:cNvPr id="18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6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4573069" y="3851867"/>
          <a:ext cx="545818" cy="1869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0.64348</cdr:x>
      <cdr:y>0.75</cdr:y>
    </cdr:from>
    <cdr:to>
      <cdr:x>0.66822</cdr:x>
      <cdr:y>0.87219</cdr:y>
    </cdr:to>
    <cdr:pic>
      <cdr:nvPicPr>
        <cdr:cNvPr id="19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7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5131873" y="3869127"/>
          <a:ext cx="598309" cy="20487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0.72174</cdr:x>
      <cdr:y>0.73529</cdr:y>
    </cdr:from>
    <cdr:to>
      <cdr:x>0.74782</cdr:x>
      <cdr:y>0.86411</cdr:y>
    </cdr:to>
    <cdr:pic>
      <cdr:nvPicPr>
        <cdr:cNvPr id="2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8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5769261" y="3807803"/>
          <a:ext cx="630773" cy="21596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</cdr:x>
      <cdr:y>0.75</cdr:y>
    </cdr:from>
    <cdr:to>
      <cdr:x>0.82436</cdr:x>
      <cdr:y>0.87031</cdr:y>
    </cdr:to>
    <cdr:pic>
      <cdr:nvPicPr>
        <cdr:cNvPr id="21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9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6431046" y="3866098"/>
          <a:ext cx="589103" cy="20172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0.87826</cdr:x>
      <cdr:y>0.73529</cdr:y>
    </cdr:from>
    <cdr:to>
      <cdr:x>0.90435</cdr:x>
      <cdr:y>0.86412</cdr:y>
    </cdr:to>
    <cdr:pic>
      <cdr:nvPicPr>
        <cdr:cNvPr id="2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0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7065422" y="3807786"/>
          <a:ext cx="630822" cy="216049"/>
        </a:xfrm>
        <a:prstGeom xmlns:a="http://schemas.openxmlformats.org/drawingml/2006/main" prst="rect">
          <a:avLst/>
        </a:prstGeom>
      </cdr:spPr>
    </cdr:pic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0.30631</cdr:x>
      <cdr:y>0.38085</cdr:y>
    </cdr:from>
    <cdr:to>
      <cdr:x>0.36937</cdr:x>
      <cdr:y>0.42796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428892" y="1741240"/>
          <a:ext cx="500066" cy="21541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0.51351</cdr:x>
      <cdr:y>0.2246</cdr:y>
    </cdr:from>
    <cdr:to>
      <cdr:x>0.57658</cdr:x>
      <cdr:y>0.27171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4071966" y="1026861"/>
          <a:ext cx="500066" cy="21541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0.72973</cdr:x>
      <cdr:y>0.05272</cdr:y>
    </cdr:from>
    <cdr:to>
      <cdr:x>0.79279</cdr:x>
      <cdr:y>0.09984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5786478" y="241043"/>
          <a:ext cx="500066" cy="21541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0.69369</cdr:x>
      <cdr:y>0.375</cdr:y>
    </cdr:from>
    <cdr:to>
      <cdr:x>0.78421</cdr:x>
      <cdr:y>0.42796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4"/>
        <a:stretch xmlns:a="http://schemas.openxmlformats.org/drawingml/2006/main">
          <a:fillRect/>
        </a:stretch>
      </cdr:blipFill>
      <cdr:spPr>
        <a:xfrm xmlns:a="http://schemas.openxmlformats.org/drawingml/2006/main">
          <a:off x="5500726" y="1714512"/>
          <a:ext cx="717774" cy="24214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0.47726</cdr:x>
      <cdr:y>0.45275</cdr:y>
    </cdr:from>
    <cdr:to>
      <cdr:x>0.56777</cdr:x>
      <cdr:y>0.50571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5"/>
        <a:stretch xmlns:a="http://schemas.openxmlformats.org/drawingml/2006/main">
          <a:fillRect/>
        </a:stretch>
      </cdr:blipFill>
      <cdr:spPr>
        <a:xfrm xmlns:a="http://schemas.openxmlformats.org/drawingml/2006/main">
          <a:off x="3784504" y="2069992"/>
          <a:ext cx="717709" cy="242135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0.25932</cdr:x>
      <cdr:y>0.626</cdr:y>
    </cdr:from>
    <cdr:to>
      <cdr:x>0.34984</cdr:x>
      <cdr:y>0.67896</cdr:y>
    </cdr:to>
    <cdr:pic>
      <cdr:nvPicPr>
        <cdr:cNvPr id="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6"/>
        <a:stretch xmlns:a="http://schemas.openxmlformats.org/drawingml/2006/main">
          <a:fillRect/>
        </a:stretch>
      </cdr:blipFill>
      <cdr:spPr>
        <a:xfrm xmlns:a="http://schemas.openxmlformats.org/drawingml/2006/main">
          <a:off x="2056312" y="2862080"/>
          <a:ext cx="717789" cy="242135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E1FA9-ED13-430F-BC9E-E6CD0A1D170D}" type="datetimeFigureOut">
              <a:rPr lang="es-MX" smtClean="0"/>
              <a:pPr/>
              <a:t>23/07/2010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1B1B3-6BC0-4D32-A688-0D76D8744F7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1B1B3-6BC0-4D32-A688-0D76D8744F70}" type="slidenum">
              <a:rPr lang="es-MX" smtClean="0"/>
              <a:pPr/>
              <a:t>1</a:t>
            </a:fld>
            <a:endParaRPr lang="es-MX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1B1B3-6BC0-4D32-A688-0D76D8744F70}" type="slidenum">
              <a:rPr lang="es-MX" smtClean="0"/>
              <a:pPr/>
              <a:t>2</a:t>
            </a:fld>
            <a:endParaRPr lang="es-MX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1B1B3-6BC0-4D32-A688-0D76D8744F70}" type="slidenum">
              <a:rPr lang="es-MX" smtClean="0"/>
              <a:pPr/>
              <a:t>4</a:t>
            </a:fld>
            <a:endParaRPr lang="es-MX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1B1B3-6BC0-4D32-A688-0D76D8744F70}" type="slidenum">
              <a:rPr lang="es-MX" smtClean="0"/>
              <a:pPr/>
              <a:t>13</a:t>
            </a:fld>
            <a:endParaRPr lang="es-MX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E60F-F0FD-460D-9F8F-F6AE6FBD2CE9}" type="datetimeFigureOut">
              <a:rPr lang="es-MX" smtClean="0"/>
              <a:pPr/>
              <a:t>23/07/2010</a:t>
            </a:fld>
            <a:endParaRPr lang="es-MX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7257-AA1B-468C-A206-8561B428F6E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E60F-F0FD-460D-9F8F-F6AE6FBD2CE9}" type="datetimeFigureOut">
              <a:rPr lang="es-MX" smtClean="0"/>
              <a:pPr/>
              <a:t>23/07/2010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7257-AA1B-468C-A206-8561B428F6E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E60F-F0FD-460D-9F8F-F6AE6FBD2CE9}" type="datetimeFigureOut">
              <a:rPr lang="es-MX" smtClean="0"/>
              <a:pPr/>
              <a:t>23/07/2010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7257-AA1B-468C-A206-8561B428F6E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E60F-F0FD-460D-9F8F-F6AE6FBD2CE9}" type="datetimeFigureOut">
              <a:rPr lang="es-MX" smtClean="0"/>
              <a:pPr/>
              <a:t>23/07/2010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7257-AA1B-468C-A206-8561B428F6E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E60F-F0FD-460D-9F8F-F6AE6FBD2CE9}" type="datetimeFigureOut">
              <a:rPr lang="es-MX" smtClean="0"/>
              <a:pPr/>
              <a:t>23/07/2010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7257-AA1B-468C-A206-8561B428F6E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E60F-F0FD-460D-9F8F-F6AE6FBD2CE9}" type="datetimeFigureOut">
              <a:rPr lang="es-MX" smtClean="0"/>
              <a:pPr/>
              <a:t>23/07/2010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7257-AA1B-468C-A206-8561B428F6E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E60F-F0FD-460D-9F8F-F6AE6FBD2CE9}" type="datetimeFigureOut">
              <a:rPr lang="es-MX" smtClean="0"/>
              <a:pPr/>
              <a:t>23/07/2010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7257-AA1B-468C-A206-8561B428F6E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E60F-F0FD-460D-9F8F-F6AE6FBD2CE9}" type="datetimeFigureOut">
              <a:rPr lang="es-MX" smtClean="0"/>
              <a:pPr/>
              <a:t>23/07/2010</a:t>
            </a:fld>
            <a:endParaRPr lang="es-MX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0F7257-AA1B-468C-A206-8561B428F6E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E60F-F0FD-460D-9F8F-F6AE6FBD2CE9}" type="datetimeFigureOut">
              <a:rPr lang="es-MX" smtClean="0"/>
              <a:pPr/>
              <a:t>23/07/2010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7257-AA1B-468C-A206-8561B428F6E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E60F-F0FD-460D-9F8F-F6AE6FBD2CE9}" type="datetimeFigureOut">
              <a:rPr lang="es-MX" smtClean="0"/>
              <a:pPr/>
              <a:t>23/07/2010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20F7257-AA1B-468C-A206-8561B428F6E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2F9E60F-F0FD-460D-9F8F-F6AE6FBD2CE9}" type="datetimeFigureOut">
              <a:rPr lang="es-MX" smtClean="0"/>
              <a:pPr/>
              <a:t>23/07/2010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7257-AA1B-468C-A206-8561B428F6E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2F9E60F-F0FD-460D-9F8F-F6AE6FBD2CE9}" type="datetimeFigureOut">
              <a:rPr lang="es-MX" smtClean="0"/>
              <a:pPr/>
              <a:t>23/07/2010</a:t>
            </a:fld>
            <a:endParaRPr lang="es-MX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20F7257-AA1B-468C-A206-8561B428F6E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mx/imgres?imgurl=http://diarionco.com/news/wp-content/uploads/2009/10/7.22-tercera-edad.jpg&amp;imgrefurl=http://diarionco.com/news/?p=24293&amp;usg=__KJoEpTjgkJmaHcokWbKgX6_oVJc=&amp;h=234&amp;w=360&amp;sz=15&amp;hl=es&amp;start=2&amp;itbs=1&amp;tbnid=75UlfY2fHp9Y6M:&amp;tbnh=79&amp;tbnw=121&amp;prev=/images?q=TERCERA+EDAD&amp;hl=es&amp;gbv=2&amp;tbs=isch: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s-ES" sz="2400" b="1" i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es-ES" sz="2400" b="1" i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es-ES" sz="2400" b="1" i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es-ES" sz="2400" b="1" i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es-ES" sz="2400" b="1" dirty="0" smtClean="0">
                <a:latin typeface="+mn-lt"/>
              </a:rPr>
              <a:t/>
            </a:r>
            <a:br>
              <a:rPr lang="es-ES" sz="2400" b="1" dirty="0" smtClean="0">
                <a:latin typeface="+mn-lt"/>
              </a:rPr>
            </a:br>
            <a:r>
              <a:rPr lang="es-ES" sz="2400" b="1" dirty="0" smtClean="0">
                <a:latin typeface="+mn-lt"/>
              </a:rPr>
              <a:t/>
            </a:r>
            <a:br>
              <a:rPr lang="es-ES" sz="2400" b="1" dirty="0" smtClean="0">
                <a:latin typeface="+mn-lt"/>
              </a:rPr>
            </a:br>
            <a:r>
              <a:rPr lang="es-ES" sz="2400" b="1" dirty="0" smtClean="0">
                <a:latin typeface="+mn-lt"/>
              </a:rPr>
              <a:t/>
            </a:r>
            <a:br>
              <a:rPr lang="es-ES" sz="2400" b="1" dirty="0" smtClean="0">
                <a:latin typeface="+mn-lt"/>
              </a:rPr>
            </a:br>
            <a:r>
              <a:rPr lang="es-ES" sz="2400" b="1" dirty="0" smtClean="0">
                <a:latin typeface="+mn-lt"/>
              </a:rPr>
              <a:t/>
            </a:r>
            <a:br>
              <a:rPr lang="es-ES" sz="2400" b="1" dirty="0" smtClean="0">
                <a:latin typeface="+mn-lt"/>
              </a:rPr>
            </a:br>
            <a:r>
              <a:rPr lang="es-ES" sz="2400" b="1" dirty="0" smtClean="0">
                <a:latin typeface="+mn-lt"/>
              </a:rPr>
              <a:t/>
            </a:r>
            <a:br>
              <a:rPr lang="es-ES" sz="2400" b="1" dirty="0" smtClean="0">
                <a:latin typeface="+mn-lt"/>
              </a:rPr>
            </a:br>
            <a:r>
              <a:rPr lang="es-ES" sz="2400" b="1" dirty="0" smtClean="0">
                <a:latin typeface="+mn-lt"/>
              </a:rPr>
              <a:t/>
            </a:r>
            <a:br>
              <a:rPr lang="es-ES" sz="2400" b="1" dirty="0" smtClean="0">
                <a:latin typeface="+mn-lt"/>
              </a:rPr>
            </a:br>
            <a:r>
              <a:rPr lang="es-ES" sz="2400" b="1" dirty="0" smtClean="0">
                <a:latin typeface="+mn-lt"/>
              </a:rPr>
              <a:t/>
            </a:r>
            <a:br>
              <a:rPr lang="es-ES" sz="2400" b="1" dirty="0" smtClean="0">
                <a:latin typeface="+mn-lt"/>
              </a:rPr>
            </a:br>
            <a:r>
              <a:rPr lang="es-ES" sz="2400" b="1" dirty="0" smtClean="0">
                <a:latin typeface="+mn-lt"/>
              </a:rPr>
              <a:t>            </a:t>
            </a:r>
            <a:r>
              <a:rPr lang="es-ES" sz="2400" b="1" i="0" dirty="0" smtClean="0">
                <a:solidFill>
                  <a:schemeClr val="tx1"/>
                </a:solidFill>
                <a:effectLst/>
                <a:latin typeface="+mn-lt"/>
              </a:rPr>
              <a:t>UNIVERSIDAD DE GUADALAJARA</a:t>
            </a:r>
            <a:br>
              <a:rPr lang="es-ES" sz="2400" b="1" i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es-ES" sz="2400" b="1" i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es-ES" sz="2400" b="1" i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es-ES" sz="2400" b="1" i="0" dirty="0" smtClean="0">
                <a:solidFill>
                  <a:schemeClr val="tx1"/>
                </a:solidFill>
                <a:effectLst/>
                <a:latin typeface="+mn-lt"/>
              </a:rPr>
              <a:t>            </a:t>
            </a:r>
            <a:r>
              <a:rPr lang="es-ES" sz="2400" dirty="0" smtClean="0"/>
              <a:t>REGIMEN DE PENSIONES </a:t>
            </a:r>
            <a:br>
              <a:rPr lang="es-ES" sz="2400" dirty="0" smtClean="0"/>
            </a:br>
            <a:r>
              <a:rPr lang="es-ES" sz="2400" dirty="0" smtClean="0"/>
              <a:t>            Y  JUBILACIONES</a:t>
            </a: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ES" sz="2400" b="1" i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es-ES" sz="2400" b="1" i="0" dirty="0" smtClean="0">
                <a:solidFill>
                  <a:schemeClr val="tx1"/>
                </a:solidFill>
                <a:effectLst/>
                <a:latin typeface="+mn-lt"/>
              </a:rPr>
            </a:br>
            <a:endParaRPr lang="es-MX" sz="2000" b="1" i="0" dirty="0"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1040" name="Picture 16" descr="http://t1.gstatic.com/images?q=tbn:75UlfY2fHp9Y6M:http://diarionco.com/news/wp-content/uploads/2009/10/7.22-tercera-edad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483768" y="3068960"/>
            <a:ext cx="4896544" cy="1944216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908721"/>
            <a:ext cx="93610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372200" y="6553200"/>
            <a:ext cx="2519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 dirty="0"/>
              <a:t>Universidad de Guadalajara</a:t>
            </a:r>
            <a:endParaRPr lang="es-ES" sz="14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91880" y="6165304"/>
            <a:ext cx="27363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                (miles de pesos)</a:t>
            </a:r>
          </a:p>
          <a:p>
            <a:endParaRPr lang="es-MX" sz="11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6309320"/>
            <a:ext cx="38912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5" name="15 Gráfico"/>
          <p:cNvGraphicFramePr/>
          <p:nvPr/>
        </p:nvGraphicFramePr>
        <p:xfrm>
          <a:off x="857224" y="2071678"/>
          <a:ext cx="7500990" cy="3871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786563" y="260648"/>
            <a:ext cx="2357437" cy="64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1600" b="1" dirty="0" smtClean="0">
                <a:solidFill>
                  <a:schemeClr val="tx2">
                    <a:lumMod val="50000"/>
                  </a:schemeClr>
                </a:solidFill>
              </a:rPr>
              <a:t>Nuevo régimen de pensiones</a:t>
            </a:r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  <a:p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3" name="Picture 2" descr="bllt_flec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49" y="260648"/>
            <a:ext cx="261938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bllt_flec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214290"/>
            <a:ext cx="285750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115616" y="203033"/>
            <a:ext cx="4143375" cy="77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2000" b="1" dirty="0" smtClean="0">
                <a:solidFill>
                  <a:schemeClr val="tx2">
                    <a:lumMod val="50000"/>
                  </a:schemeClr>
                </a:solidFill>
              </a:rPr>
              <a:t> Saldo distribuido por subcuentas</a:t>
            </a:r>
            <a:endParaRPr lang="es-ES" sz="20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508104" y="2708920"/>
            <a:ext cx="22322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s-ES" sz="1100" dirty="0" smtClean="0">
                <a:solidFill>
                  <a:schemeClr val="bg1"/>
                </a:solidFill>
              </a:rPr>
              <a:t> </a:t>
            </a:r>
            <a:r>
              <a:rPr lang="es-ES" sz="1100" b="1" dirty="0" smtClean="0">
                <a:solidFill>
                  <a:srgbClr val="1E0A74"/>
                </a:solidFill>
              </a:rPr>
              <a:t>Capital – $ 3`614,857</a:t>
            </a:r>
          </a:p>
          <a:p>
            <a:pPr>
              <a:buFont typeface="Wingdings" pitchFamily="2" charset="2"/>
              <a:buChar char="q"/>
            </a:pPr>
            <a:r>
              <a:rPr lang="es-ES" sz="1100" dirty="0" smtClean="0">
                <a:solidFill>
                  <a:schemeClr val="bg1"/>
                </a:solidFill>
              </a:rPr>
              <a:t> </a:t>
            </a:r>
            <a:r>
              <a:rPr lang="es-ES" sz="1100" b="1" dirty="0" smtClean="0">
                <a:solidFill>
                  <a:srgbClr val="FF66CC"/>
                </a:solidFill>
              </a:rPr>
              <a:t>Rendimientos - $ 1`071,596</a:t>
            </a:r>
          </a:p>
          <a:p>
            <a:endParaRPr lang="es-MX" sz="1100" dirty="0">
              <a:solidFill>
                <a:schemeClr val="bg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67544" y="6093296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Saldo al 30 de junio de 2010</a:t>
            </a:r>
          </a:p>
          <a:p>
            <a:pPr algn="ctr"/>
            <a:r>
              <a:rPr lang="es-ES" sz="1100" dirty="0" smtClean="0"/>
              <a:t>$ 4`686,454</a:t>
            </a:r>
            <a:endParaRPr lang="es-MX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372200" y="6553200"/>
            <a:ext cx="2519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 dirty="0"/>
              <a:t>Universidad de Guadalajara</a:t>
            </a:r>
            <a:endParaRPr lang="es-ES" sz="1400" b="1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MX" dirty="0"/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539552" y="1412776"/>
          <a:ext cx="784887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6309320"/>
            <a:ext cx="38912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572249" y="260648"/>
            <a:ext cx="2357437" cy="64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1400" b="1" dirty="0" smtClean="0">
                <a:solidFill>
                  <a:schemeClr val="tx2">
                    <a:lumMod val="50000"/>
                  </a:schemeClr>
                </a:solidFill>
              </a:rPr>
              <a:t>Nuevo régimen de pensiones</a:t>
            </a:r>
            <a:endParaRPr lang="es-ES" sz="1400" b="1" u="none" dirty="0">
              <a:solidFill>
                <a:schemeClr val="tx2">
                  <a:lumMod val="50000"/>
                </a:schemeClr>
              </a:solidFill>
            </a:endParaRPr>
          </a:p>
          <a:p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1" name="Picture 2" descr="bllt_flec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285728"/>
            <a:ext cx="261938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bllt_flec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214290"/>
            <a:ext cx="285750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66914" y="116632"/>
            <a:ext cx="492922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" b="1" dirty="0" smtClean="0">
                <a:solidFill>
                  <a:schemeClr val="tx2">
                    <a:lumMod val="50000"/>
                  </a:schemeClr>
                </a:solidFill>
              </a:rPr>
              <a:t>Viabilidad en el tiempo del nuevo régimen pensionario</a:t>
            </a:r>
            <a:endParaRPr lang="es-ES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611560" y="6069196"/>
            <a:ext cx="237626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Nota.</a:t>
            </a:r>
          </a:p>
          <a:p>
            <a:r>
              <a:rPr lang="es-ES" sz="1100" dirty="0" smtClean="0"/>
              <a:t>Datos obtenidos del estudios actuarial 2009.</a:t>
            </a:r>
            <a:endParaRPr lang="es-MX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372200" y="6553200"/>
            <a:ext cx="2519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 dirty="0"/>
              <a:t>Universidad de Guadalajara</a:t>
            </a:r>
            <a:endParaRPr lang="es-ES" sz="1400" b="1" dirty="0"/>
          </a:p>
        </p:txBody>
      </p:sp>
      <p:graphicFrame>
        <p:nvGraphicFramePr>
          <p:cNvPr id="9" name="Chart 10"/>
          <p:cNvGraphicFramePr>
            <a:graphicFrameLocks noGrp="1"/>
          </p:cNvGraphicFramePr>
          <p:nvPr>
            <p:ph idx="1"/>
          </p:nvPr>
        </p:nvGraphicFramePr>
        <p:xfrm>
          <a:off x="539552" y="1412776"/>
          <a:ext cx="799288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6309320"/>
            <a:ext cx="38912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572249" y="260648"/>
            <a:ext cx="2357437" cy="64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1400" b="1" dirty="0" smtClean="0">
                <a:solidFill>
                  <a:schemeClr val="tx2">
                    <a:lumMod val="50000"/>
                  </a:schemeClr>
                </a:solidFill>
              </a:rPr>
              <a:t>Nuevo régimen de pensiones</a:t>
            </a:r>
            <a:endParaRPr lang="es-ES" sz="1400" b="1" u="none" dirty="0">
              <a:solidFill>
                <a:schemeClr val="tx2">
                  <a:lumMod val="50000"/>
                </a:schemeClr>
              </a:solidFill>
            </a:endParaRPr>
          </a:p>
          <a:p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2" name="Picture 2" descr="bllt_flec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285728"/>
            <a:ext cx="261938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bllt_flec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214290"/>
            <a:ext cx="285750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938922" y="195480"/>
            <a:ext cx="492922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2000" b="1" dirty="0" smtClean="0">
                <a:solidFill>
                  <a:schemeClr val="tx2">
                    <a:lumMod val="50000"/>
                  </a:schemeClr>
                </a:solidFill>
              </a:rPr>
              <a:t> Comportamiento del pasivo contingente y el ahorro  fiscal por la reforma</a:t>
            </a:r>
            <a:endParaRPr lang="es-ES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707904" y="6309320"/>
            <a:ext cx="1407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(millones de pesos)</a:t>
            </a:r>
            <a:endParaRPr lang="es-MX" sz="11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611560" y="6257836"/>
            <a:ext cx="237626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Nota.</a:t>
            </a:r>
          </a:p>
          <a:p>
            <a:r>
              <a:rPr lang="es-ES" sz="1100" dirty="0" smtClean="0"/>
              <a:t>Datos obtenidos del estudios actuarial 2009.</a:t>
            </a:r>
            <a:endParaRPr lang="es-MX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uadr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3645644"/>
            <a:ext cx="349250" cy="36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339752" y="3861048"/>
            <a:ext cx="5111973" cy="92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ES" sz="3200" b="1" u="none" dirty="0" smtClean="0">
                <a:solidFill>
                  <a:schemeClr val="tx2">
                    <a:lumMod val="50000"/>
                  </a:schemeClr>
                </a:solidFill>
              </a:rPr>
              <a:t>Situación   </a:t>
            </a:r>
          </a:p>
          <a:p>
            <a:pPr algn="r"/>
            <a:r>
              <a:rPr lang="es-ES" sz="3200" b="1" u="none" dirty="0" smtClean="0">
                <a:solidFill>
                  <a:schemeClr val="tx2">
                    <a:lumMod val="50000"/>
                  </a:schemeClr>
                </a:solidFill>
              </a:rPr>
              <a:t>Nómina </a:t>
            </a:r>
            <a:r>
              <a:rPr lang="es-ES" sz="3200" b="1" dirty="0" smtClean="0">
                <a:solidFill>
                  <a:schemeClr val="tx2">
                    <a:lumMod val="50000"/>
                  </a:schemeClr>
                </a:solidFill>
              </a:rPr>
              <a:t>de pensiones y jubilaciones  </a:t>
            </a:r>
            <a:r>
              <a:rPr lang="es-ES" sz="3200" b="1" u="none" dirty="0" smtClean="0">
                <a:solidFill>
                  <a:schemeClr val="tx2">
                    <a:lumMod val="50000"/>
                  </a:schemeClr>
                </a:solidFill>
              </a:rPr>
              <a:t>(actual)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372200" y="6553200"/>
            <a:ext cx="2519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 dirty="0"/>
              <a:t>Universidad de Guadalajara</a:t>
            </a:r>
            <a:endParaRPr lang="es-ES" sz="1400" b="1" dirty="0"/>
          </a:p>
        </p:txBody>
      </p:sp>
      <p:graphicFrame>
        <p:nvGraphicFramePr>
          <p:cNvPr id="7" name="Chart 1057"/>
          <p:cNvGraphicFramePr>
            <a:graphicFrameLocks noGrp="1"/>
          </p:cNvGraphicFramePr>
          <p:nvPr>
            <p:ph idx="1"/>
          </p:nvPr>
        </p:nvGraphicFramePr>
        <p:xfrm>
          <a:off x="395536" y="836712"/>
          <a:ext cx="828092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6309320"/>
            <a:ext cx="38912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6572249" y="260648"/>
            <a:ext cx="2357437" cy="64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1400" b="1" dirty="0" smtClean="0">
                <a:solidFill>
                  <a:schemeClr val="tx2">
                    <a:lumMod val="50000"/>
                  </a:schemeClr>
                </a:solidFill>
              </a:rPr>
              <a:t>Nuevo régimen de pensiones</a:t>
            </a:r>
            <a:endParaRPr lang="es-ES" sz="1400" b="1" u="none" dirty="0">
              <a:solidFill>
                <a:schemeClr val="tx2">
                  <a:lumMod val="50000"/>
                </a:schemeClr>
              </a:solidFill>
            </a:endParaRPr>
          </a:p>
          <a:p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5" name="Picture 2" descr="bllt_flec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285728"/>
            <a:ext cx="261938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bllt_flec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214290"/>
            <a:ext cx="285750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66914" y="188640"/>
            <a:ext cx="492922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2000" b="1" dirty="0" smtClean="0">
                <a:solidFill>
                  <a:schemeClr val="tx2">
                    <a:lumMod val="50000"/>
                  </a:schemeClr>
                </a:solidFill>
              </a:rPr>
              <a:t> Nómina pagada</a:t>
            </a:r>
            <a:endParaRPr lang="es-ES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361509" y="5805264"/>
            <a:ext cx="12186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(miles de pesos)</a:t>
            </a:r>
            <a:endParaRPr lang="es-MX" sz="11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95536" y="623731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smtClean="0"/>
              <a:t>Nota.</a:t>
            </a:r>
          </a:p>
          <a:p>
            <a:r>
              <a:rPr lang="es-ES" sz="900" dirty="0" smtClean="0"/>
              <a:t>2010, estimación presupuesto institucional.</a:t>
            </a:r>
            <a:endParaRPr lang="es-MX" sz="9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95536" y="5805264"/>
            <a:ext cx="1800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s-ES" sz="900" dirty="0" smtClean="0">
                <a:solidFill>
                  <a:schemeClr val="bg1"/>
                </a:solidFill>
              </a:rPr>
              <a:t> </a:t>
            </a:r>
            <a:r>
              <a:rPr lang="es-ES" sz="900" b="1" dirty="0" smtClean="0">
                <a:solidFill>
                  <a:srgbClr val="1E0A74"/>
                </a:solidFill>
              </a:rPr>
              <a:t>Numero de jubilados</a:t>
            </a:r>
          </a:p>
          <a:p>
            <a:pPr>
              <a:buFont typeface="Wingdings" pitchFamily="2" charset="2"/>
              <a:buChar char="q"/>
            </a:pPr>
            <a:r>
              <a:rPr lang="es-ES" sz="900" dirty="0" smtClean="0">
                <a:solidFill>
                  <a:schemeClr val="bg1"/>
                </a:solidFill>
              </a:rPr>
              <a:t> </a:t>
            </a:r>
            <a:r>
              <a:rPr lang="es-ES" sz="900" b="1" dirty="0" smtClean="0"/>
              <a:t>Nómina pagada</a:t>
            </a:r>
          </a:p>
          <a:p>
            <a:endParaRPr lang="es-MX" sz="9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2832" y="1495325"/>
            <a:ext cx="7467600" cy="4813995"/>
          </a:xfrm>
          <a:effectLst/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ES_tradnl" sz="2000" dirty="0" smtClean="0"/>
              <a:t>La </a:t>
            </a:r>
            <a:r>
              <a:rPr lang="es-ES_tradnl" sz="2000" dirty="0" smtClean="0"/>
              <a:t>reforma efectuada por la Universidad de Guadalajara al régimen de pensiones y </a:t>
            </a:r>
            <a:r>
              <a:rPr lang="es-ES_tradnl" sz="2000" dirty="0" smtClean="0"/>
              <a:t>jubilaciones, </a:t>
            </a:r>
            <a:r>
              <a:rPr lang="es-ES_tradnl" sz="2000" dirty="0" smtClean="0"/>
              <a:t>ha sido muy exitosa, </a:t>
            </a:r>
            <a:r>
              <a:rPr lang="es-ES_tradnl" sz="2000" dirty="0" smtClean="0"/>
              <a:t>lo cual nos ha permitido posicionarnos como una institución modelo. </a:t>
            </a:r>
          </a:p>
          <a:p>
            <a:pPr marL="449263" indent="-412750" algn="just">
              <a:buFont typeface="Wingdings" pitchFamily="2" charset="2"/>
              <a:buChar char="§"/>
            </a:pPr>
            <a:endParaRPr lang="es-ES_tradnl" sz="2000" dirty="0" smtClean="0"/>
          </a:p>
          <a:p>
            <a:pPr marL="0" indent="0" algn="just">
              <a:buNone/>
            </a:pPr>
            <a:r>
              <a:rPr lang="es-ES_tradnl" sz="2000" dirty="0" smtClean="0"/>
              <a:t>Sin embargo, el costo asumido relativo  a la nómina de pensionados y jubilados existente antes del arranque del nuevo sistema y las nuevas jubilaciones que año con año se suman, ha generado la necesidad de absorber el costo de dicho compromiso disminuyendo la capacidad financiera de operación de la Red Universitaria. </a:t>
            </a:r>
          </a:p>
          <a:p>
            <a:pPr marL="449263" indent="-412750" algn="just">
              <a:buNone/>
            </a:pPr>
            <a:endParaRPr lang="es-ES_tradnl" sz="2000" dirty="0" smtClean="0"/>
          </a:p>
          <a:p>
            <a:pPr marL="0" lvl="0" indent="0" algn="just">
              <a:buNone/>
            </a:pPr>
            <a:r>
              <a:rPr lang="es-ES_tradnl" sz="2000" dirty="0" smtClean="0"/>
              <a:t>Por lo anterior, s</a:t>
            </a:r>
            <a:r>
              <a:rPr lang="es-MX" sz="2000" dirty="0" smtClean="0"/>
              <a:t>e </a:t>
            </a:r>
            <a:r>
              <a:rPr lang="es-MX" sz="2000" dirty="0" smtClean="0"/>
              <a:t>solicita apoyo financiero por la cantidad de 611 millones de </a:t>
            </a:r>
            <a:r>
              <a:rPr lang="es-MX" sz="2000" dirty="0" smtClean="0"/>
              <a:t>pesos,  </a:t>
            </a:r>
            <a:r>
              <a:rPr lang="es-MX" sz="2000" dirty="0" smtClean="0"/>
              <a:t>con carácter irreductible para hacer frente al costo de la  </a:t>
            </a:r>
            <a:r>
              <a:rPr lang="es-MX" sz="2000" dirty="0" smtClean="0"/>
              <a:t>nómina </a:t>
            </a:r>
            <a:r>
              <a:rPr lang="es-MX" sz="2000" dirty="0" smtClean="0"/>
              <a:t>de pensionados y jubilados por el ejercicio 2010.</a:t>
            </a:r>
          </a:p>
          <a:p>
            <a:pPr lvl="0" algn="just"/>
            <a:endParaRPr lang="es-MX" sz="2000" dirty="0" smtClean="0"/>
          </a:p>
          <a:p>
            <a:pPr marL="0" indent="0" algn="just">
              <a:buNone/>
            </a:pPr>
            <a:r>
              <a:rPr lang="es-MX" sz="2000" dirty="0" smtClean="0"/>
              <a:t>Para los ejercicios 2011 al 2013 se requerirá adicionalmente la diferencia que resulte entre el monto asignado en 2010 y las nuevas necesidades de conformidad al estudio actuarial.</a:t>
            </a:r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 algn="just">
              <a:lnSpc>
                <a:spcPct val="95000"/>
              </a:lnSpc>
              <a:buFont typeface="Wingdings" pitchFamily="2" charset="2"/>
              <a:buChar char="§"/>
            </a:pPr>
            <a:endParaRPr lang="es-ES_tradnl" sz="20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372200" y="6553200"/>
            <a:ext cx="2519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 dirty="0"/>
              <a:t>Universidad de Guadalajara</a:t>
            </a:r>
            <a:endParaRPr lang="es-ES" sz="1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6309320"/>
            <a:ext cx="38912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786563" y="188640"/>
            <a:ext cx="2357437" cy="64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1600" b="1" dirty="0" smtClean="0">
                <a:solidFill>
                  <a:schemeClr val="tx2">
                    <a:lumMod val="50000"/>
                  </a:schemeClr>
                </a:solidFill>
              </a:rPr>
              <a:t>Situación nómina de  pensiones  y jubilaciones  (actual)</a:t>
            </a:r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  <a:p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" name="Picture 2" descr="bllt_flec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49" y="260648"/>
            <a:ext cx="261938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bllt_flec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89" y="705014"/>
            <a:ext cx="285750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971600" y="635081"/>
            <a:ext cx="4968552" cy="77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" sz="2000" b="1" dirty="0" smtClean="0">
                <a:solidFill>
                  <a:schemeClr val="tx2">
                    <a:lumMod val="50000"/>
                  </a:schemeClr>
                </a:solidFill>
              </a:rPr>
              <a:t>Problemática y necesidad de recursos adicionales</a:t>
            </a:r>
            <a:endParaRPr lang="es-ES" sz="20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372200" y="6553200"/>
            <a:ext cx="2519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 dirty="0"/>
              <a:t>Universidad de Guadalajara</a:t>
            </a:r>
            <a:endParaRPr lang="es-ES" sz="1400" b="1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6309320"/>
            <a:ext cx="38912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15" name="Chart 21"/>
          <p:cNvGraphicFramePr>
            <a:graphicFrameLocks/>
          </p:cNvGraphicFramePr>
          <p:nvPr/>
        </p:nvGraphicFramePr>
        <p:xfrm>
          <a:off x="571472" y="1142984"/>
          <a:ext cx="7929618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6572249" y="260648"/>
            <a:ext cx="2357437" cy="64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1400" b="1" dirty="0" smtClean="0">
                <a:solidFill>
                  <a:schemeClr val="tx2">
                    <a:lumMod val="50000"/>
                  </a:schemeClr>
                </a:solidFill>
              </a:rPr>
              <a:t>Nuevo régimen de pensiones</a:t>
            </a:r>
            <a:endParaRPr lang="es-ES" sz="1400" b="1" u="none" dirty="0">
              <a:solidFill>
                <a:schemeClr val="tx2">
                  <a:lumMod val="50000"/>
                </a:schemeClr>
              </a:solidFill>
            </a:endParaRPr>
          </a:p>
          <a:p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6" name="Picture 2" descr="bllt_flec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285728"/>
            <a:ext cx="261938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bllt_flec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214290"/>
            <a:ext cx="285750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866914" y="195480"/>
            <a:ext cx="492922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2000" b="1" dirty="0" smtClean="0">
                <a:solidFill>
                  <a:schemeClr val="tx2">
                    <a:lumMod val="50000"/>
                  </a:schemeClr>
                </a:solidFill>
              </a:rPr>
              <a:t> Proyección del costo de la nómina de pensionados y jubilados</a:t>
            </a:r>
            <a:endParaRPr lang="es-ES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11560" y="5949280"/>
            <a:ext cx="237626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Nota.</a:t>
            </a:r>
          </a:p>
          <a:p>
            <a:r>
              <a:rPr lang="es-ES" sz="1100" dirty="0" smtClean="0"/>
              <a:t>Datos obtenidos del estudios actuarial 2009.</a:t>
            </a:r>
            <a:endParaRPr lang="es-MX" sz="11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6588224" y="5277108"/>
            <a:ext cx="18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s-ES" sz="1100" dirty="0" smtClean="0">
                <a:solidFill>
                  <a:schemeClr val="bg1"/>
                </a:solidFill>
              </a:rPr>
              <a:t> </a:t>
            </a:r>
            <a:r>
              <a:rPr lang="es-ES" sz="1100" b="1" dirty="0" smtClean="0">
                <a:solidFill>
                  <a:srgbClr val="1E0A74"/>
                </a:solidFill>
              </a:rPr>
              <a:t>Numero de jubilados</a:t>
            </a:r>
          </a:p>
          <a:p>
            <a:pPr>
              <a:buFont typeface="Wingdings" pitchFamily="2" charset="2"/>
              <a:buChar char="q"/>
            </a:pPr>
            <a:r>
              <a:rPr lang="es-ES" sz="1100" dirty="0" smtClean="0">
                <a:solidFill>
                  <a:schemeClr val="bg1"/>
                </a:solidFill>
              </a:rPr>
              <a:t> </a:t>
            </a:r>
            <a:r>
              <a:rPr lang="es-ES" sz="1100" b="1" dirty="0" smtClean="0"/>
              <a:t>Nómina por pagar</a:t>
            </a:r>
          </a:p>
          <a:p>
            <a:endParaRPr lang="es-MX" sz="1100" dirty="0">
              <a:solidFill>
                <a:schemeClr val="bg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4361509" y="5805264"/>
            <a:ext cx="12186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(miles de pesos)</a:t>
            </a:r>
            <a:endParaRPr lang="es-MX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uadr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3645644"/>
            <a:ext cx="349250" cy="36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339752" y="3861048"/>
            <a:ext cx="5111973" cy="92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ES" sz="3200" b="1" u="none" dirty="0" smtClean="0">
                <a:solidFill>
                  <a:schemeClr val="tx2">
                    <a:lumMod val="50000"/>
                  </a:schemeClr>
                </a:solidFill>
              </a:rPr>
              <a:t>Régimen de pensiones</a:t>
            </a:r>
          </a:p>
          <a:p>
            <a:pPr algn="r"/>
            <a:r>
              <a:rPr lang="es-ES" sz="3200" b="1" dirty="0" smtClean="0">
                <a:solidFill>
                  <a:schemeClr val="tx2">
                    <a:lumMod val="50000"/>
                  </a:schemeClr>
                </a:solidFill>
              </a:rPr>
              <a:t>(antes de la reforma)</a:t>
            </a:r>
            <a:endParaRPr lang="es-ES" sz="32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624637" y="6553200"/>
            <a:ext cx="2519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 dirty="0"/>
              <a:t>Universidad de Guadalajara</a:t>
            </a:r>
            <a:endParaRPr lang="es-ES" sz="1400" b="1" dirty="0"/>
          </a:p>
        </p:txBody>
      </p:sp>
      <p:graphicFrame>
        <p:nvGraphicFramePr>
          <p:cNvPr id="16" name="15 Marcador de contenido"/>
          <p:cNvGraphicFramePr>
            <a:graphicFrameLocks noGrp="1"/>
          </p:cNvGraphicFramePr>
          <p:nvPr>
            <p:ph idx="1"/>
          </p:nvPr>
        </p:nvGraphicFramePr>
        <p:xfrm>
          <a:off x="755576" y="1342718"/>
          <a:ext cx="7992888" cy="482258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345524"/>
                <a:gridCol w="2647364"/>
              </a:tblGrid>
              <a:tr h="313973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 Total de trabajadores UdeG</a:t>
                      </a:r>
                    </a:p>
                  </a:txBody>
                  <a:tcPr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                            18,231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13973"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 Numero total de jubilados</a:t>
                      </a:r>
                      <a:endParaRPr lang="es-MX" sz="12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                               1,573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444794">
                <a:tc>
                  <a:txBody>
                    <a:bodyPr/>
                    <a:lstStyle/>
                    <a:p>
                      <a:endParaRPr lang="es-ES" sz="1200" b="1" baseline="0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r>
                        <a:rPr lang="es-ES" sz="12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Costo anual aproximado de la nómina   de jubilados</a:t>
                      </a:r>
                    </a:p>
                  </a:txBody>
                  <a:tcPr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                  </a:t>
                      </a:r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237 </a:t>
                      </a: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millones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444794">
                <a:tc>
                  <a:txBody>
                    <a:bodyPr/>
                    <a:lstStyle/>
                    <a:p>
                      <a:r>
                        <a:rPr lang="es-MX" sz="1200" b="1" dirty="0" smtClean="0"/>
                        <a:t> </a:t>
                      </a:r>
                      <a:r>
                        <a:rPr lang="es-MX" sz="12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Porcentaje que representa la nomina de jubilados-nómina de </a:t>
                      </a:r>
                    </a:p>
                    <a:p>
                      <a:r>
                        <a:rPr lang="es-MX" sz="12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 trabajadores en activos  </a:t>
                      </a:r>
                      <a:endParaRPr lang="es-MX" sz="12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                              9.31</a:t>
                      </a: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460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Trabajadores que con base en el estudio actuarial se jubilarían durante los años 2003-2013.</a:t>
                      </a: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                                5,196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1397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Relación trabajadores activos – jubilados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12 </a:t>
                      </a: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 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1397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Relación trabajadores activos – jubilados (al año 2013)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 3 </a:t>
                      </a: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 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1397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Promedio de edad de jubilación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</a:t>
                      </a:r>
                      <a:r>
                        <a:rPr lang="es-MX" sz="12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55 </a:t>
                      </a: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años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42822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Promedio de permanencia en el régimen de pensiones (Esperanza de vida: 75 años)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20 años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5149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Pensiones a las que tenía acceso el trabajador universitario</a:t>
                      </a:r>
                    </a:p>
                  </a:txBody>
                  <a:tcPr horzOverflow="overflow"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UdeG</a:t>
                      </a:r>
                      <a:endParaRPr lang="es-ES" sz="12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r" fontAlgn="b"/>
                      <a:r>
                        <a:rPr lang="es-ES" sz="12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IMSS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1397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Requisitos solicitados para acceder a la pensión universitaria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Antigüedad laboral de 30 años            </a:t>
                      </a:r>
                      <a:r>
                        <a:rPr lang="es-MX" sz="12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42822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Sueldo promedio de un jubilado (Calculado sobre su último salario integrado como activo)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12,588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27426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Periodo de suficiencia del régimen de pensiones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   2004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6309320"/>
            <a:ext cx="38912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786563" y="260648"/>
            <a:ext cx="2357437" cy="64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1600" b="1" dirty="0" smtClean="0">
                <a:solidFill>
                  <a:schemeClr val="tx2">
                    <a:lumMod val="50000"/>
                  </a:schemeClr>
                </a:solidFill>
              </a:rPr>
              <a:t>Régimen de pensiones (antes de la reforma)</a:t>
            </a:r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  <a:p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" name="Picture 2" descr="bllt_flec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49" y="260648"/>
            <a:ext cx="261938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bllt_flec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89" y="849030"/>
            <a:ext cx="285750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971600" y="779097"/>
            <a:ext cx="4143375" cy="77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2000" b="1" u="none" dirty="0" err="1" smtClean="0">
                <a:solidFill>
                  <a:schemeClr val="tx2">
                    <a:lumMod val="50000"/>
                  </a:schemeClr>
                </a:solidFill>
              </a:rPr>
              <a:t>Numeralia</a:t>
            </a:r>
            <a:r>
              <a:rPr lang="es-ES" sz="2000" b="1" u="none" dirty="0" smtClean="0">
                <a:solidFill>
                  <a:schemeClr val="tx2">
                    <a:lumMod val="50000"/>
                  </a:schemeClr>
                </a:solidFill>
              </a:rPr>
              <a:t> (datos al 2003)</a:t>
            </a:r>
            <a:endParaRPr lang="es-ES" sz="20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uadr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3645644"/>
            <a:ext cx="349250" cy="36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339752" y="3861048"/>
            <a:ext cx="5111973" cy="92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ES" sz="3200" b="1" u="none" dirty="0" smtClean="0">
                <a:solidFill>
                  <a:schemeClr val="tx2">
                    <a:lumMod val="50000"/>
                  </a:schemeClr>
                </a:solidFill>
              </a:rPr>
              <a:t>Nuevo régimen de pensiones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556792"/>
            <a:ext cx="7200800" cy="4536504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§"/>
            </a:pPr>
            <a:r>
              <a:rPr lang="es-ES_tradnl" sz="1800" dirty="0" smtClean="0"/>
              <a:t>Inicio operaciones el 01 de diciembre de 2003.</a:t>
            </a:r>
          </a:p>
          <a:p>
            <a:pPr algn="just">
              <a:buFont typeface="Wingdings" pitchFamily="2" charset="2"/>
              <a:buChar char="§"/>
            </a:pPr>
            <a:endParaRPr lang="es-ES_tradnl" sz="1800" dirty="0" smtClean="0"/>
          </a:p>
          <a:p>
            <a:pPr algn="just">
              <a:buFont typeface="Wingdings" pitchFamily="2" charset="2"/>
              <a:buChar char="§"/>
            </a:pPr>
            <a:r>
              <a:rPr lang="es-ES_tradnl" sz="1800" dirty="0" smtClean="0"/>
              <a:t>Otorga una sola pensión, la universitaria.</a:t>
            </a:r>
          </a:p>
          <a:p>
            <a:pPr algn="just">
              <a:buFont typeface="Wingdings" pitchFamily="2" charset="2"/>
              <a:buChar char="§"/>
            </a:pPr>
            <a:endParaRPr lang="es-ES_tradnl" sz="1800" dirty="0" smtClean="0"/>
          </a:p>
          <a:p>
            <a:pPr algn="just">
              <a:buFont typeface="Wingdings" pitchFamily="2" charset="2"/>
              <a:buChar char="§"/>
            </a:pPr>
            <a:r>
              <a:rPr lang="es-ES_tradnl" sz="1800" dirty="0" smtClean="0"/>
              <a:t>Establece una aportación del 10% para cada una de las partes. </a:t>
            </a:r>
          </a:p>
          <a:p>
            <a:pPr algn="just">
              <a:buFont typeface="Wingdings" pitchFamily="2" charset="2"/>
              <a:buChar char="§"/>
            </a:pPr>
            <a:endParaRPr lang="es-ES_tradnl" sz="1800" dirty="0" smtClean="0"/>
          </a:p>
          <a:p>
            <a:pPr algn="just">
              <a:buFont typeface="Wingdings" pitchFamily="2" charset="2"/>
              <a:buChar char="§"/>
            </a:pPr>
            <a:r>
              <a:rPr lang="es-ES_tradnl" sz="1800" dirty="0" smtClean="0"/>
              <a:t>Administración de recursos a través de un fideicomiso irrevocable.</a:t>
            </a:r>
          </a:p>
          <a:p>
            <a:pPr algn="just">
              <a:buFont typeface="Wingdings" pitchFamily="2" charset="2"/>
              <a:buChar char="§"/>
            </a:pPr>
            <a:endParaRPr lang="es-ES_tradnl" sz="1800" dirty="0" smtClean="0"/>
          </a:p>
          <a:p>
            <a:pPr algn="just">
              <a:buFont typeface="Wingdings" pitchFamily="2" charset="2"/>
              <a:buChar char="§"/>
            </a:pPr>
            <a:r>
              <a:rPr lang="es-ES_tradnl" sz="1800" dirty="0" smtClean="0"/>
              <a:t>Ante el IMSS se conservan todos los derechos para los trabajadores sobre servicios médicos y de asistencia.</a:t>
            </a:r>
          </a:p>
          <a:p>
            <a:pPr algn="just">
              <a:buFont typeface="Wingdings" pitchFamily="2" charset="2"/>
              <a:buChar char="§"/>
            </a:pPr>
            <a:endParaRPr lang="es-ES_tradnl" sz="1800" dirty="0" smtClean="0"/>
          </a:p>
          <a:p>
            <a:pPr algn="just">
              <a:buFont typeface="Wingdings" pitchFamily="2" charset="2"/>
              <a:buChar char="§"/>
            </a:pPr>
            <a:r>
              <a:rPr lang="es-ES_tradnl" sz="1800" dirty="0" smtClean="0"/>
              <a:t>Establece como requisito para obtener la jubilación; 65 años de edad y 30 años de servicios  para la generación actual, así como 65 años de edad y mínimo 35 años de aportación al fondo para las nuevas generaciones.</a:t>
            </a:r>
          </a:p>
          <a:p>
            <a:pPr algn="just">
              <a:buFont typeface="Wingdings" pitchFamily="2" charset="2"/>
              <a:buChar char="§"/>
            </a:pPr>
            <a:endParaRPr lang="es-ES" sz="1800" dirty="0" smtClean="0"/>
          </a:p>
          <a:p>
            <a:pPr>
              <a:buFont typeface="Wingdings" pitchFamily="2" charset="2"/>
              <a:buChar char="§"/>
            </a:pPr>
            <a:endParaRPr lang="es-MX" sz="18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444208" y="6553200"/>
            <a:ext cx="2519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 dirty="0"/>
              <a:t>Universidad de Guadalajara</a:t>
            </a:r>
            <a:endParaRPr lang="es-ES" sz="1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6309320"/>
            <a:ext cx="38912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786563" y="260648"/>
            <a:ext cx="2357437" cy="64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1600" b="1" dirty="0" smtClean="0">
                <a:solidFill>
                  <a:schemeClr val="tx2">
                    <a:lumMod val="50000"/>
                  </a:schemeClr>
                </a:solidFill>
              </a:rPr>
              <a:t>Nuevo régimen de pensiones</a:t>
            </a:r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  <a:p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9" name="Picture 2" descr="bllt_flec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49" y="260648"/>
            <a:ext cx="261938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bllt_flec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89" y="705014"/>
            <a:ext cx="285750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971600" y="635081"/>
            <a:ext cx="4143375" cy="77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2000" b="1" u="none" dirty="0" smtClean="0">
                <a:solidFill>
                  <a:schemeClr val="tx2">
                    <a:lumMod val="50000"/>
                  </a:schemeClr>
                </a:solidFill>
              </a:rPr>
              <a:t>Particularidades</a:t>
            </a:r>
            <a:endParaRPr lang="es-ES" sz="20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196752"/>
            <a:ext cx="7416824" cy="5184576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es-ES_tradnl" sz="1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es-ES_tradnl" sz="1800" dirty="0" err="1" smtClean="0"/>
              <a:t>Inafectabilidad</a:t>
            </a:r>
            <a:r>
              <a:rPr lang="es-ES_tradnl" sz="1800" dirty="0" smtClean="0"/>
              <a:t> al  fondo de pensiones constituido en el Fideicomiso  por los primeros diez años de operación.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es-ES_tradnl" sz="1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es-ES_tradnl" sz="1800" dirty="0" smtClean="0"/>
              <a:t>Devolución de aportaciones a los trabajadores que se retiran de la Institución sin derecho a una pensión o jubilación.</a:t>
            </a:r>
            <a:endParaRPr lang="es-ES" sz="1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es-ES_tradnl" sz="1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es-ES_tradnl" sz="1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es-ES_tradnl" sz="1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es-ES_tradnl" sz="1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es-ES_tradnl" sz="1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es-ES_tradnl" sz="1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es-ES_tradnl" sz="1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es-ES_tradnl" sz="1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es-ES" sz="1800" dirty="0" smtClean="0"/>
          </a:p>
          <a:p>
            <a:endParaRPr lang="es-MX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372200" y="6553200"/>
            <a:ext cx="2519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 dirty="0"/>
              <a:t>Universidad de Guadalajara</a:t>
            </a:r>
            <a:endParaRPr lang="es-ES" sz="1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6309320"/>
            <a:ext cx="38912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786563" y="260648"/>
            <a:ext cx="2357437" cy="64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1600" b="1" dirty="0" smtClean="0">
                <a:solidFill>
                  <a:schemeClr val="tx2">
                    <a:lumMod val="50000"/>
                  </a:schemeClr>
                </a:solidFill>
              </a:rPr>
              <a:t>Nuevo régimen de pensiones</a:t>
            </a:r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  <a:p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9" name="Picture 2" descr="bllt_flec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49" y="260648"/>
            <a:ext cx="261938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bllt_flec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89" y="705014"/>
            <a:ext cx="285750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971600" y="635081"/>
            <a:ext cx="4143375" cy="77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2000" b="1" u="none" dirty="0" smtClean="0">
                <a:solidFill>
                  <a:schemeClr val="tx2">
                    <a:lumMod val="50000"/>
                  </a:schemeClr>
                </a:solidFill>
              </a:rPr>
              <a:t>Particularidades</a:t>
            </a:r>
            <a:endParaRPr lang="es-ES" sz="20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700808"/>
            <a:ext cx="7272808" cy="4608512"/>
          </a:xfrm>
        </p:spPr>
        <p:txBody>
          <a:bodyPr>
            <a:normAutofit fontScale="77500" lnSpcReduction="20000"/>
          </a:bodyPr>
          <a:lstStyle/>
          <a:p>
            <a:pPr marL="609600" indent="-609600" algn="just">
              <a:lnSpc>
                <a:spcPct val="150000"/>
              </a:lnSpc>
              <a:buNone/>
            </a:pPr>
            <a:r>
              <a:rPr lang="es-ES_tradnl" sz="2300" dirty="0" smtClean="0"/>
              <a:t>Pensión por:</a:t>
            </a:r>
          </a:p>
          <a:p>
            <a:pPr marL="609600" indent="-6096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ES_tradnl" sz="2300" dirty="0" smtClean="0"/>
              <a:t>Jubilación.</a:t>
            </a:r>
            <a:endParaRPr lang="es-ES" sz="2300" dirty="0" smtClean="0"/>
          </a:p>
          <a:p>
            <a:pPr marL="609600" indent="-6096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ES_tradnl" sz="2300" dirty="0" smtClean="0"/>
              <a:t>Retiro anticipado por vejez.</a:t>
            </a:r>
            <a:endParaRPr lang="es-ES" sz="2300" dirty="0" smtClean="0"/>
          </a:p>
          <a:p>
            <a:pPr marL="609600" indent="-6096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ES_tradnl" sz="2300" dirty="0" smtClean="0"/>
              <a:t>Retiro anticipado por edad avanzada.</a:t>
            </a:r>
            <a:endParaRPr lang="es-ES" sz="2300" dirty="0" smtClean="0"/>
          </a:p>
          <a:p>
            <a:pPr marL="609600" indent="-6096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ES_tradnl" sz="2300" dirty="0" smtClean="0"/>
              <a:t>Incapacidad permanente total por riesgo de trabajo.</a:t>
            </a:r>
            <a:endParaRPr lang="es-ES" sz="2300" dirty="0" smtClean="0"/>
          </a:p>
          <a:p>
            <a:pPr marL="609600" indent="-6096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ES_tradnl" sz="2300" dirty="0" smtClean="0"/>
              <a:t>Incapacidad parcial por riesgo de trabajo.</a:t>
            </a:r>
            <a:endParaRPr lang="es-ES" sz="2300" dirty="0" smtClean="0"/>
          </a:p>
          <a:p>
            <a:pPr marL="609600" indent="-6096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ES_tradnl" sz="2300" dirty="0" smtClean="0"/>
              <a:t>Invalidez total o parcial por enfermedad profesional.</a:t>
            </a:r>
            <a:endParaRPr lang="es-ES" sz="2300" dirty="0" smtClean="0"/>
          </a:p>
          <a:p>
            <a:pPr marL="609600" indent="-6096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ES_tradnl" sz="2300" dirty="0" smtClean="0"/>
              <a:t>Viudez, orfandad y ascendencia derivada de un riesgo  trabajo.</a:t>
            </a:r>
            <a:endParaRPr lang="es-ES" sz="2300" dirty="0" smtClean="0"/>
          </a:p>
          <a:p>
            <a:pPr marL="609600" indent="-6096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ES_tradnl" sz="2300" dirty="0" smtClean="0"/>
              <a:t>Viudez, orfandad y ascendencia derivada de una invalidez, jubilación, retiro anticipado por vejez y edad avanzada.</a:t>
            </a:r>
          </a:p>
          <a:p>
            <a:endParaRPr lang="es-MX" sz="24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372200" y="6553200"/>
            <a:ext cx="2519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 dirty="0"/>
              <a:t>Universidad de Guadalajara</a:t>
            </a:r>
            <a:endParaRPr lang="es-ES" sz="1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6309320"/>
            <a:ext cx="38912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786563" y="260648"/>
            <a:ext cx="2357437" cy="64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1600" b="1" dirty="0" smtClean="0">
                <a:solidFill>
                  <a:schemeClr val="tx2">
                    <a:lumMod val="50000"/>
                  </a:schemeClr>
                </a:solidFill>
              </a:rPr>
              <a:t>Nuevo régimen de pensiones</a:t>
            </a:r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  <a:p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9" name="Picture 2" descr="bllt_flec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49" y="260648"/>
            <a:ext cx="261938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bllt_flec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89" y="705014"/>
            <a:ext cx="285750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971600" y="635081"/>
            <a:ext cx="4143375" cy="77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2000" b="1" u="none" dirty="0" smtClean="0">
                <a:solidFill>
                  <a:schemeClr val="tx2">
                    <a:lumMod val="50000"/>
                  </a:schemeClr>
                </a:solidFill>
              </a:rPr>
              <a:t>Particularidades (prestaciones otorgadas)</a:t>
            </a:r>
            <a:endParaRPr lang="es-ES" sz="20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2832" y="1340768"/>
            <a:ext cx="7467600" cy="4886003"/>
          </a:xfrm>
          <a:effectLst/>
        </p:spPr>
        <p:txBody>
          <a:bodyPr>
            <a:normAutofit/>
          </a:bodyPr>
          <a:lstStyle/>
          <a:p>
            <a:pPr algn="just">
              <a:lnSpc>
                <a:spcPct val="95000"/>
              </a:lnSpc>
              <a:buFont typeface="Wingdings" pitchFamily="2" charset="2"/>
              <a:buChar char="§"/>
            </a:pPr>
            <a:endParaRPr lang="es-ES_tradnl" sz="18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lnSpc>
                <a:spcPct val="95000"/>
              </a:lnSpc>
              <a:buFont typeface="Wingdings" pitchFamily="2" charset="2"/>
              <a:buChar char="§"/>
            </a:pPr>
            <a:r>
              <a:rPr lang="es-ES_tradnl" sz="1800" dirty="0" smtClean="0"/>
              <a:t>Las reformas efectuadas por la Universidad de Guadalajara al régimen de pensiones y jubilaciones al 01 de diciembre de 2003, significaron un ahorro fiscal de 51,876´ (Cincuenta y un mil ochocientos setenta y seis millones de pesos), dicho ahorro actualizado al 2009 es equivalente a  108,175´ (ciento ocho mil ciento setenta y cinco millones de pesos).</a:t>
            </a:r>
          </a:p>
          <a:p>
            <a:pPr algn="just">
              <a:lnSpc>
                <a:spcPct val="95000"/>
              </a:lnSpc>
              <a:buFont typeface="Wingdings" pitchFamily="2" charset="2"/>
              <a:buChar char="§"/>
            </a:pPr>
            <a:endParaRPr lang="es-ES_tradnl" sz="1800" dirty="0" smtClean="0"/>
          </a:p>
          <a:p>
            <a:pPr algn="just">
              <a:lnSpc>
                <a:spcPct val="95000"/>
              </a:lnSpc>
              <a:buFont typeface="Wingdings" pitchFamily="2" charset="2"/>
              <a:buChar char="§"/>
            </a:pPr>
            <a:r>
              <a:rPr lang="es-ES_tradnl" sz="1800" dirty="0" smtClean="0"/>
              <a:t>Desde el año 2003 y hasta el 2009 la Universidad de Guadalajara ha participado en las convocatorias emitidas por el Gobierno Federal denominadas “Fondo de Apoyo para Reformas Estructurales de las Universidades Publicas Estatales” a través de las cuales ha obtenido la cantidad $942´897 (Novecientos cuarenta y dos millones, ochocientos noventa y siete mil pesos) como apoyo al Régimen Pensionario. </a:t>
            </a:r>
          </a:p>
          <a:p>
            <a:endParaRPr lang="es-MX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372200" y="6553200"/>
            <a:ext cx="2519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 dirty="0"/>
              <a:t>Universidad de Guadalajara</a:t>
            </a:r>
            <a:endParaRPr lang="es-ES" sz="1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6309320"/>
            <a:ext cx="38912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786563" y="260648"/>
            <a:ext cx="2357437" cy="64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1600" b="1" dirty="0" smtClean="0">
                <a:solidFill>
                  <a:schemeClr val="tx2">
                    <a:lumMod val="50000"/>
                  </a:schemeClr>
                </a:solidFill>
              </a:rPr>
              <a:t>Nuevo régimen de pensiones</a:t>
            </a:r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  <a:p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9" name="Picture 2" descr="bllt_flec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49" y="260648"/>
            <a:ext cx="261938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bllt_flec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89" y="705014"/>
            <a:ext cx="285750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971600" y="635081"/>
            <a:ext cx="4143375" cy="77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2000" b="1" dirty="0" smtClean="0">
                <a:solidFill>
                  <a:schemeClr val="tx2">
                    <a:lumMod val="50000"/>
                  </a:schemeClr>
                </a:solidFill>
              </a:rPr>
              <a:t> Consideraciones</a:t>
            </a:r>
            <a:endParaRPr lang="es-ES" sz="20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372200" y="6553200"/>
            <a:ext cx="2519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 dirty="0"/>
              <a:t>Universidad de Guadalajara</a:t>
            </a:r>
            <a:endParaRPr lang="es-ES" sz="14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139952" y="5877272"/>
            <a:ext cx="1656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 smtClean="0"/>
              <a:t>(miles de pesos)</a:t>
            </a:r>
            <a:endParaRPr lang="es-MX" sz="11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6309320"/>
            <a:ext cx="38912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786563" y="260648"/>
            <a:ext cx="2357437" cy="64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1600" b="1" dirty="0" smtClean="0">
                <a:solidFill>
                  <a:schemeClr val="tx2">
                    <a:lumMod val="50000"/>
                  </a:schemeClr>
                </a:solidFill>
              </a:rPr>
              <a:t>Nuevo régimen de pensiones</a:t>
            </a:r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  <a:p>
            <a:endParaRPr lang="es-ES" sz="16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8" name="Picture 2" descr="bllt_flec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49" y="260648"/>
            <a:ext cx="261938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" descr="bllt_flec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89" y="705014"/>
            <a:ext cx="285750" cy="28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971600" y="635081"/>
            <a:ext cx="4143375" cy="77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2000" b="1" dirty="0" smtClean="0">
                <a:solidFill>
                  <a:schemeClr val="tx2">
                    <a:lumMod val="50000"/>
                  </a:schemeClr>
                </a:solidFill>
              </a:rPr>
              <a:t> Saldo histórico del fideicomiso</a:t>
            </a:r>
            <a:endParaRPr lang="es-ES" sz="2000" b="1" u="none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67544" y="6093296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Nota.</a:t>
            </a:r>
          </a:p>
          <a:p>
            <a:r>
              <a:rPr lang="es-ES" sz="1100" dirty="0" smtClean="0"/>
              <a:t>Porcentaje de crecimiento</a:t>
            </a:r>
            <a:endParaRPr lang="es-MX" sz="1100" dirty="0"/>
          </a:p>
        </p:txBody>
      </p:sp>
      <p:graphicFrame>
        <p:nvGraphicFramePr>
          <p:cNvPr id="13" name="Chart 9"/>
          <p:cNvGraphicFramePr>
            <a:graphicFrameLocks/>
          </p:cNvGraphicFramePr>
          <p:nvPr/>
        </p:nvGraphicFramePr>
        <p:xfrm>
          <a:off x="500034" y="1428736"/>
          <a:ext cx="7929618" cy="4324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o">
  <a:themeElements>
    <a:clrScheme name="Personalizado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B8EBFF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1713</TotalTime>
  <Words>934</Words>
  <Application>Microsoft Office PowerPoint</Application>
  <PresentationFormat>Presentación en pantalla (4:3)</PresentationFormat>
  <Paragraphs>144</Paragraphs>
  <Slides>16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Técnico</vt:lpstr>
      <vt:lpstr>                     UNIVERSIDAD DE GUADALAJARA              REGIMEN DE PENSIONES              Y  JUBILACIONES 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sabra dios</dc:creator>
  <cp:lastModifiedBy>ecabrale</cp:lastModifiedBy>
  <cp:revision>266</cp:revision>
  <dcterms:created xsi:type="dcterms:W3CDTF">2010-07-14T15:47:55Z</dcterms:created>
  <dcterms:modified xsi:type="dcterms:W3CDTF">2010-07-24T00:30:49Z</dcterms:modified>
</cp:coreProperties>
</file>