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97" r:id="rId4"/>
    <p:sldId id="368" r:id="rId5"/>
    <p:sldId id="293" r:id="rId6"/>
    <p:sldId id="339" r:id="rId7"/>
    <p:sldId id="341" r:id="rId8"/>
    <p:sldId id="343" r:id="rId9"/>
  </p:sldIdLst>
  <p:sldSz cx="9144000" cy="6858000" type="screen4x3"/>
  <p:notesSz cx="6797675" cy="987425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sús Alberto Jiménez" initials="JAJ" lastIdx="6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CFFFF"/>
    <a:srgbClr val="11AD1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411" autoAdjust="0"/>
    <p:restoredTop sz="68310" autoAdjust="0"/>
  </p:normalViewPr>
  <p:slideViewPr>
    <p:cSldViewPr>
      <p:cViewPr varScale="1">
        <p:scale>
          <a:sx n="75" d="100"/>
          <a:sy n="75" d="100"/>
        </p:scale>
        <p:origin x="-11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CB6EA7-C43C-4F57-836B-A7A128BF255C}" type="datetimeFigureOut">
              <a:rPr lang="es-MX"/>
              <a:pPr>
                <a:defRPr/>
              </a:pPr>
              <a:t>10/09/2010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D7F6BFF-10CA-42D6-9289-8DB2AE8C7AE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5667A9-DDA6-41F6-92A4-D1173A11F3DA}" type="slidenum">
              <a:rPr lang="es-MX" smtClean="0"/>
              <a:pPr>
                <a:defRPr/>
              </a:pPr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ES" b="1" smtClean="0">
                <a:solidFill>
                  <a:schemeClr val="bg1"/>
                </a:solidFill>
              </a:rPr>
              <a:t>(</a:t>
            </a:r>
            <a:r>
              <a:rPr lang="es-MX" b="1" smtClean="0">
                <a:solidFill>
                  <a:schemeClr val="bg1"/>
                </a:solidFill>
              </a:rPr>
              <a:t>Como ejemplo, de la falta de adecuación de la norma tenemos los dictámenes emitidos en marzo del 2007 y agosto del 2008)</a:t>
            </a:r>
            <a:endParaRPr lang="es-ES" b="1" smtClean="0"/>
          </a:p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47107" name="3 Marcador de número de diapositiva"/>
          <p:cNvSpPr txBox="1">
            <a:spLocks noGrp="1"/>
          </p:cNvSpPr>
          <p:nvPr/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256DC043-F5BD-4E1D-862F-FEA9D465C40F}" type="slidenum">
              <a:rPr lang="es-MX" sz="1200">
                <a:latin typeface="+mn-lt"/>
              </a:rPr>
              <a:pPr algn="r">
                <a:defRPr/>
              </a:pPr>
              <a:t>4</a:t>
            </a:fld>
            <a:endParaRPr lang="es-MX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18 Rectángulo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11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6 Conector recto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9 Rectángulo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12 Elipse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3 Elipse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5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78A44-3306-4335-8E83-49AE3D801ABE}" type="datetimeFigureOut">
              <a:rPr lang="es-MX"/>
              <a:pPr>
                <a:defRPr/>
              </a:pPr>
              <a:t>10/09/2010</a:t>
            </a:fld>
            <a:endParaRPr lang="es-MX"/>
          </a:p>
        </p:txBody>
      </p:sp>
      <p:sp>
        <p:nvSpPr>
          <p:cNvPr id="16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7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A15DEAC-DB6E-42D0-8B9D-6E922FBCD64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0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11 Rectángulo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12 Conector recto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13 Elipse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14 Elipse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3" name="5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FC675-D01B-4133-BA5B-02D1654AF54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14" name="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F4652-B744-4F1D-A465-68DDE14CAC6D}" type="datetimeFigureOut">
              <a:rPr lang="es-MX"/>
              <a:pPr>
                <a:defRPr/>
              </a:pPr>
              <a:t>10/09/2010</a:t>
            </a:fld>
            <a:endParaRPr lang="es-MX"/>
          </a:p>
        </p:txBody>
      </p:sp>
      <p:sp>
        <p:nvSpPr>
          <p:cNvPr id="1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093EC-57D1-475C-93F8-A6AF0D7E8BE3}" type="datetimeFigureOut">
              <a:rPr lang="es-MX"/>
              <a:pPr>
                <a:defRPr/>
              </a:pPr>
              <a:t>10/09/2010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DDD1D-6204-406A-8E56-2B5C9D8CAF4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11 Rectángulo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12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13 Rectángulo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9 Elipse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0 Elipse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" name="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D289A-5756-4C13-92CD-12FB2C400E32}" type="datetimeFigureOut">
              <a:rPr lang="es-MX"/>
              <a:pPr>
                <a:defRPr/>
              </a:pPr>
              <a:t>10/09/2010</a:t>
            </a:fld>
            <a:endParaRPr lang="es-MX"/>
          </a:p>
        </p:txBody>
      </p:sp>
      <p:sp>
        <p:nvSpPr>
          <p:cNvPr id="1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4CCCCC3-98E4-4C55-A151-CDD12C68AA6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Conector recto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5D5D6-5021-41E0-BBA7-A96803E6A15B}" type="datetimeFigureOut">
              <a:rPr lang="es-MX"/>
              <a:pPr>
                <a:defRPr/>
              </a:pPr>
              <a:t>10/09/2010</a:t>
            </a:fld>
            <a:endParaRPr lang="es-MX"/>
          </a:p>
        </p:txBody>
      </p:sp>
      <p:sp>
        <p:nvSpPr>
          <p:cNvPr id="7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B0D60-6F58-48E2-90F8-C7AF1DA11FC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0 Rectángulo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14 Conector recto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17 Rectángulo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24 Elipse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26 Elipse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8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67F4C-FE9F-42D5-AD46-D50900160464}" type="datetimeFigureOut">
              <a:rPr lang="es-MX"/>
              <a:pPr>
                <a:defRPr/>
              </a:pPr>
              <a:t>10/09/2010</a:t>
            </a:fld>
            <a:endParaRPr lang="es-MX"/>
          </a:p>
        </p:txBody>
      </p:sp>
      <p:sp>
        <p:nvSpPr>
          <p:cNvPr id="19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20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F3B5C2A-16F9-46F6-BA13-2EF9C54B170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4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5 Rectángulo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75811-0FE5-49AD-822E-0D325C04B37C}" type="datetimeFigureOut">
              <a:rPr lang="es-MX"/>
              <a:pPr>
                <a:defRPr/>
              </a:pPr>
              <a:t>10/09/2010</a:t>
            </a:fld>
            <a:endParaRPr lang="es-MX"/>
          </a:p>
        </p:txBody>
      </p:sp>
      <p:sp>
        <p:nvSpPr>
          <p:cNvPr id="9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19C3F52-06A1-4588-BFBD-1E4C5636DF2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8 Rectángulo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7 Rectángulo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8 Conector recto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0 Elipse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20 Rectángulo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6" name="6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532E7D1-C018-4D4C-9B5E-5D7630700A8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17" name="4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35CA4-E6ED-4F26-AC3F-4EABD710500A}" type="datetimeFigureOut">
              <a:rPr lang="es-MX"/>
              <a:pPr>
                <a:defRPr/>
              </a:pPr>
              <a:t>10/09/2010</a:t>
            </a:fld>
            <a:endParaRPr lang="es-MX"/>
          </a:p>
        </p:txBody>
      </p:sp>
      <p:sp>
        <p:nvSpPr>
          <p:cNvPr id="18" name="5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19 Rectángulo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14 Rectángulo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2 Elipse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21 Rectángulo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6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7C9FA-0D04-4C8F-8CF0-0183D4F2649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17" name="4 Marcador de fecha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096C8-158F-401A-8A5F-551E54F65AFD}" type="datetimeFigureOut">
              <a:rPr lang="es-MX"/>
              <a:pPr>
                <a:defRPr/>
              </a:pPr>
              <a:t>10/09/2010</a:t>
            </a:fld>
            <a:endParaRPr lang="es-MX"/>
          </a:p>
        </p:txBody>
      </p:sp>
      <p:sp>
        <p:nvSpPr>
          <p:cNvPr id="18" name="5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03B64-B5B4-4B9D-ACF7-CC702936C9BD}" type="datetimeFigureOut">
              <a:rPr lang="es-MX"/>
              <a:pPr>
                <a:defRPr/>
              </a:pPr>
              <a:t>10/09/2010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26043-B280-4B98-8A3F-D7EB930A14F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C52633A8-DCE0-4C66-9884-A16C5F692328}" type="datetimeFigureOut">
              <a:rPr lang="es-MX"/>
              <a:pPr>
                <a:defRPr/>
              </a:pPr>
              <a:t>10/09/2010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Elipse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14 Elipse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08ADDF2-30A0-4AD0-BAA3-B2A4E40C0AE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1038" name="21 Marcador de título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39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357563"/>
            <a:ext cx="6400800" cy="18002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s-MX" sz="2200" cap="none" smtClean="0"/>
              <a:t>H. CONSEJO GENERAL UNIVERSITARIO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MX" sz="2200" cap="none" smtClean="0"/>
              <a:t>COMISIÓN DE NORMATIVIDAD</a:t>
            </a:r>
          </a:p>
          <a:p>
            <a:pPr eaLnBrk="1" hangingPunct="1">
              <a:lnSpc>
                <a:spcPct val="80000"/>
              </a:lnSpc>
              <a:defRPr/>
            </a:pPr>
            <a:endParaRPr lang="es-MX" sz="2200" cap="none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MX" sz="2200" cap="none" smtClean="0"/>
              <a:t>SECRETARÍA GENERAL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MX" sz="2200" cap="none" smtClean="0"/>
              <a:t>OFICINA DEL ABOGADO GENERAL</a:t>
            </a:r>
          </a:p>
        </p:txBody>
      </p:sp>
      <p:sp>
        <p:nvSpPr>
          <p:cNvPr id="13314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Proyecto de Actualización Normativa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>
                <a:solidFill>
                  <a:srgbClr val="7B9899"/>
                </a:solidFill>
              </a:rPr>
              <a:t>Justificación</a:t>
            </a:r>
          </a:p>
        </p:txBody>
      </p:sp>
      <p:sp>
        <p:nvSpPr>
          <p:cNvPr id="14338" name="2 Marcador de contenido"/>
          <p:cNvSpPr>
            <a:spLocks noGrp="1"/>
          </p:cNvSpPr>
          <p:nvPr>
            <p:ph sz="quarter" idx="1"/>
          </p:nvPr>
        </p:nvSpPr>
        <p:spPr>
          <a:xfrm>
            <a:off x="179388" y="1484313"/>
            <a:ext cx="8626475" cy="4897437"/>
          </a:xfrm>
          <a:ln>
            <a:solidFill>
              <a:schemeClr val="accent1"/>
            </a:solidFill>
          </a:ln>
        </p:spPr>
        <p:txBody>
          <a:bodyPr/>
          <a:lstStyle/>
          <a:p>
            <a:pPr algn="just" eaLnBrk="1" hangingPunct="1"/>
            <a:r>
              <a:rPr lang="es-MX" sz="2000" dirty="0" smtClean="0"/>
              <a:t>La necesidad de adecuación normativa al modelo educativo;</a:t>
            </a:r>
          </a:p>
          <a:p>
            <a:pPr algn="just" eaLnBrk="1" hangingPunct="1">
              <a:buFont typeface="Wingdings 2" pitchFamily="18" charset="2"/>
              <a:buNone/>
            </a:pPr>
            <a:endParaRPr lang="es-MX" sz="2000" dirty="0" smtClean="0"/>
          </a:p>
          <a:p>
            <a:pPr algn="just" eaLnBrk="1" hangingPunct="1"/>
            <a:r>
              <a:rPr lang="es-MX" sz="2000" dirty="0" smtClean="0"/>
              <a:t>Eliminar (derogando o abrogando) disposiciones obsoletas;</a:t>
            </a:r>
          </a:p>
          <a:p>
            <a:pPr algn="just" eaLnBrk="1" hangingPunct="1">
              <a:buFont typeface="Wingdings 2" pitchFamily="18" charset="2"/>
              <a:buNone/>
            </a:pPr>
            <a:endParaRPr lang="es-MX" sz="2000" dirty="0" smtClean="0"/>
          </a:p>
          <a:p>
            <a:pPr algn="just" eaLnBrk="1" hangingPunct="1"/>
            <a:r>
              <a:rPr lang="es-MX" sz="2000" dirty="0" smtClean="0"/>
              <a:t>Integrar a la norma universitaria reformas aprobadas por el H. CGU;</a:t>
            </a:r>
          </a:p>
          <a:p>
            <a:pPr algn="just" eaLnBrk="1" hangingPunct="1">
              <a:buFont typeface="Wingdings 2" pitchFamily="18" charset="2"/>
              <a:buNone/>
            </a:pPr>
            <a:endParaRPr lang="es-MX" sz="2000" dirty="0" smtClean="0"/>
          </a:p>
          <a:p>
            <a:pPr algn="just" eaLnBrk="1" hangingPunct="1"/>
            <a:r>
              <a:rPr lang="es-MX" sz="2000" dirty="0" smtClean="0"/>
              <a:t>Dar respuesta eficiente a la situación actual de la Red Universitaria, a través de adecuar la normativa existente y generar nueva; y</a:t>
            </a:r>
          </a:p>
          <a:p>
            <a:pPr algn="just" eaLnBrk="1" hangingPunct="1"/>
            <a:endParaRPr lang="es-MX" sz="2000" dirty="0" smtClean="0"/>
          </a:p>
          <a:p>
            <a:pPr algn="just" eaLnBrk="1" hangingPunct="1"/>
            <a:r>
              <a:rPr lang="es-ES_tradnl" sz="2000" dirty="0" smtClean="0"/>
              <a:t>Que la norma sirva de puente entre el hoy y el mañana, propiciando y potenciando las actividades universitarias relevantes para la visión a futuro de esta Casa de Estudios en el cumplimiento de sus fines y funciones sustantivas y administrativas. </a:t>
            </a:r>
          </a:p>
          <a:p>
            <a:pPr algn="just" eaLnBrk="1" hangingPunct="1"/>
            <a:endParaRPr lang="es-MX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>
                <a:solidFill>
                  <a:srgbClr val="7B9899"/>
                </a:solidFill>
              </a:rPr>
              <a:t>Objetivo</a:t>
            </a:r>
          </a:p>
        </p:txBody>
      </p:sp>
      <p:sp>
        <p:nvSpPr>
          <p:cNvPr id="15362" name="2 Marcador de contenido"/>
          <p:cNvSpPr>
            <a:spLocks noGrp="1"/>
          </p:cNvSpPr>
          <p:nvPr>
            <p:ph sz="quarter" idx="1"/>
          </p:nvPr>
        </p:nvSpPr>
        <p:spPr>
          <a:xfrm>
            <a:off x="250825" y="1335088"/>
            <a:ext cx="8555038" cy="4757737"/>
          </a:xfrm>
        </p:spPr>
        <p:txBody>
          <a:bodyPr/>
          <a:lstStyle/>
          <a:p>
            <a:pPr algn="just" eaLnBrk="1" hangingPunct="1"/>
            <a:endParaRPr lang="es-MX" sz="1700" smtClean="0">
              <a:solidFill>
                <a:srgbClr val="0070C0"/>
              </a:solidFill>
            </a:endParaRPr>
          </a:p>
          <a:p>
            <a:pPr algn="just" eaLnBrk="1" hangingPunct="1"/>
            <a:endParaRPr lang="es-MX" sz="1700" smtClean="0">
              <a:solidFill>
                <a:srgbClr val="0070C0"/>
              </a:solidFill>
            </a:endParaRPr>
          </a:p>
          <a:p>
            <a:pPr algn="just" eaLnBrk="1" hangingPunct="1">
              <a:buFont typeface="Wingdings 2" pitchFamily="18" charset="2"/>
              <a:buNone/>
            </a:pPr>
            <a:endParaRPr lang="es-MX" sz="1700" smtClean="0">
              <a:solidFill>
                <a:srgbClr val="0070C0"/>
              </a:solidFill>
            </a:endParaRPr>
          </a:p>
          <a:p>
            <a:pPr algn="just" eaLnBrk="1" hangingPunct="1">
              <a:buFont typeface="Wingdings 2" pitchFamily="18" charset="2"/>
              <a:buNone/>
            </a:pPr>
            <a:endParaRPr lang="es-MX" sz="1700" smtClean="0">
              <a:solidFill>
                <a:srgbClr val="0070C0"/>
              </a:solidFill>
            </a:endParaRPr>
          </a:p>
          <a:p>
            <a:pPr algn="ctr" eaLnBrk="1" hangingPunct="1">
              <a:lnSpc>
                <a:spcPct val="120000"/>
              </a:lnSpc>
              <a:buFont typeface="Wingdings 2" pitchFamily="18" charset="2"/>
              <a:buNone/>
            </a:pPr>
            <a:r>
              <a:rPr lang="es-MX" sz="2400" smtClean="0">
                <a:solidFill>
                  <a:srgbClr val="0070C0"/>
                </a:solidFill>
              </a:rPr>
              <a:t>	</a:t>
            </a:r>
            <a:r>
              <a:rPr lang="es-MX" sz="2800" smtClean="0"/>
              <a:t>Propiciar mayor seguridad jurídica y coadyuvar a la gobernabilidad institucional, a través de la creación de un marco regulatorio pertinente, consistente y claro</a:t>
            </a:r>
            <a:r>
              <a:rPr lang="es-MX" sz="2400" smtClean="0"/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MX" dirty="0" smtClean="0"/>
              <a:t>Análisis del Entorno</a:t>
            </a:r>
          </a:p>
        </p:txBody>
      </p:sp>
      <p:sp>
        <p:nvSpPr>
          <p:cNvPr id="51202" name="2 Marcador de contenido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	</a:t>
            </a:r>
            <a:endParaRPr lang="es-MX" smtClean="0"/>
          </a:p>
          <a:p>
            <a:pPr eaLnBrk="1" hangingPunct="1"/>
            <a:endParaRPr lang="es-MX" smtClean="0"/>
          </a:p>
        </p:txBody>
      </p:sp>
      <p:sp>
        <p:nvSpPr>
          <p:cNvPr id="51203" name="2 Marcador de contenido"/>
          <p:cNvSpPr txBox="1">
            <a:spLocks/>
          </p:cNvSpPr>
          <p:nvPr/>
        </p:nvSpPr>
        <p:spPr bwMode="auto">
          <a:xfrm>
            <a:off x="301625" y="1700808"/>
            <a:ext cx="8374831" cy="460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just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s-ES" sz="2000" dirty="0" smtClean="0">
              <a:latin typeface="Georgia" pitchFamily="18" charset="0"/>
            </a:endParaRPr>
          </a:p>
          <a:p>
            <a:pPr marL="273050" indent="-273050" algn="just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s-ES" sz="2000" dirty="0" smtClean="0">
                <a:latin typeface="Georgia" pitchFamily="18" charset="0"/>
              </a:rPr>
              <a:t>     Responder </a:t>
            </a:r>
            <a:r>
              <a:rPr lang="es-ES" sz="2000" dirty="0">
                <a:latin typeface="Georgia" pitchFamily="18" charset="0"/>
              </a:rPr>
              <a:t>a </a:t>
            </a:r>
            <a:r>
              <a:rPr lang="es-ES" sz="2000" dirty="0" smtClean="0">
                <a:latin typeface="Georgia" pitchFamily="18" charset="0"/>
              </a:rPr>
              <a:t>exigencias </a:t>
            </a:r>
            <a:r>
              <a:rPr lang="es-ES" sz="2000" dirty="0">
                <a:latin typeface="Georgia" pitchFamily="18" charset="0"/>
              </a:rPr>
              <a:t>de carácter institucional</a:t>
            </a:r>
            <a:r>
              <a:rPr lang="es-ES" sz="2000" dirty="0" smtClean="0">
                <a:latin typeface="Georgia" pitchFamily="18" charset="0"/>
              </a:rPr>
              <a:t>:</a:t>
            </a:r>
            <a:endParaRPr lang="es-ES" sz="4400" dirty="0">
              <a:latin typeface="Georgia" pitchFamily="18" charset="0"/>
            </a:endParaRPr>
          </a:p>
          <a:p>
            <a:pPr marL="547688" lvl="1" indent="-273050" algn="just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</a:pPr>
            <a:endParaRPr lang="es-ES" b="1" dirty="0" smtClean="0">
              <a:solidFill>
                <a:srgbClr val="000000"/>
              </a:solidFill>
              <a:latin typeface="Georgia" pitchFamily="18" charset="0"/>
            </a:endParaRPr>
          </a:p>
          <a:p>
            <a:pPr marL="547688" lvl="1" indent="-273050" algn="just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</a:pPr>
            <a:r>
              <a:rPr lang="es-ES" b="1" dirty="0" smtClean="0">
                <a:solidFill>
                  <a:srgbClr val="000000"/>
                </a:solidFill>
                <a:latin typeface="Georgia" pitchFamily="18" charset="0"/>
              </a:rPr>
              <a:t>Externas</a:t>
            </a:r>
            <a:r>
              <a:rPr lang="es-ES" b="1" dirty="0">
                <a:solidFill>
                  <a:srgbClr val="000000"/>
                </a:solidFill>
                <a:latin typeface="Georgia" pitchFamily="18" charset="0"/>
              </a:rPr>
              <a:t>: </a:t>
            </a:r>
            <a:r>
              <a:rPr lang="es-ES" dirty="0" smtClean="0">
                <a:solidFill>
                  <a:srgbClr val="000000"/>
                </a:solidFill>
                <a:latin typeface="Georgia" pitchFamily="18" charset="0"/>
              </a:rPr>
              <a:t>Considerar el contexto proveniente de las tendencias y cambios educativos, socio-económicos</a:t>
            </a:r>
            <a:r>
              <a:rPr lang="es-ES" dirty="0">
                <a:solidFill>
                  <a:srgbClr val="000000"/>
                </a:solidFill>
                <a:latin typeface="Georgia" pitchFamily="18" charset="0"/>
              </a:rPr>
              <a:t>, culturales y jurídicos </a:t>
            </a:r>
            <a:r>
              <a:rPr lang="es-ES" dirty="0" smtClean="0">
                <a:solidFill>
                  <a:srgbClr val="000000"/>
                </a:solidFill>
                <a:latin typeface="Georgia" pitchFamily="18" charset="0"/>
              </a:rPr>
              <a:t>estatales, nacionales </a:t>
            </a:r>
            <a:r>
              <a:rPr lang="es-ES" dirty="0">
                <a:solidFill>
                  <a:srgbClr val="000000"/>
                </a:solidFill>
                <a:latin typeface="Georgia" pitchFamily="18" charset="0"/>
              </a:rPr>
              <a:t>e </a:t>
            </a:r>
            <a:r>
              <a:rPr lang="es-ES" dirty="0" smtClean="0">
                <a:solidFill>
                  <a:srgbClr val="000000"/>
                </a:solidFill>
                <a:latin typeface="Georgia" pitchFamily="18" charset="0"/>
              </a:rPr>
              <a:t>internacionales. </a:t>
            </a:r>
          </a:p>
          <a:p>
            <a:pPr marL="822325" lvl="2" indent="-228600" algn="just">
              <a:lnSpc>
                <a:spcPct val="150000"/>
              </a:lnSpc>
              <a:spcBef>
                <a:spcPct val="20000"/>
              </a:spcBef>
              <a:buClr>
                <a:srgbClr val="8CADAE"/>
              </a:buClr>
              <a:buSzPct val="75000"/>
            </a:pPr>
            <a:r>
              <a:rPr lang="es-ES" sz="1600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endParaRPr lang="es-ES" sz="1600" dirty="0">
              <a:solidFill>
                <a:srgbClr val="FF0000"/>
              </a:solidFill>
              <a:latin typeface="Georgia" pitchFamily="18" charset="0"/>
            </a:endParaRPr>
          </a:p>
          <a:p>
            <a:pPr marL="547688" lvl="1" indent="-273050" algn="just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</a:pPr>
            <a:r>
              <a:rPr lang="es-ES" b="1" dirty="0">
                <a:solidFill>
                  <a:srgbClr val="000000"/>
                </a:solidFill>
                <a:latin typeface="Georgia" pitchFamily="18" charset="0"/>
              </a:rPr>
              <a:t>Internas: </a:t>
            </a:r>
            <a:r>
              <a:rPr lang="es-ES" dirty="0" smtClean="0">
                <a:solidFill>
                  <a:srgbClr val="000000"/>
                </a:solidFill>
                <a:latin typeface="Georgia" pitchFamily="18" charset="0"/>
              </a:rPr>
              <a:t>Interrelación </a:t>
            </a:r>
            <a:r>
              <a:rPr lang="es-ES" dirty="0">
                <a:solidFill>
                  <a:srgbClr val="000000"/>
                </a:solidFill>
                <a:latin typeface="Georgia" pitchFamily="18" charset="0"/>
              </a:rPr>
              <a:t>de </a:t>
            </a:r>
            <a:r>
              <a:rPr lang="es-ES" dirty="0" smtClean="0">
                <a:solidFill>
                  <a:srgbClr val="000000"/>
                </a:solidFill>
                <a:latin typeface="Georgia" pitchFamily="18" charset="0"/>
              </a:rPr>
              <a:t>la </a:t>
            </a:r>
            <a:r>
              <a:rPr lang="es-ES" dirty="0">
                <a:solidFill>
                  <a:srgbClr val="000000"/>
                </a:solidFill>
                <a:latin typeface="Georgia" pitchFamily="18" charset="0"/>
              </a:rPr>
              <a:t>Red </a:t>
            </a:r>
            <a:r>
              <a:rPr lang="es-ES" dirty="0" smtClean="0">
                <a:solidFill>
                  <a:srgbClr val="000000"/>
                </a:solidFill>
                <a:latin typeface="Georgia" pitchFamily="18" charset="0"/>
              </a:rPr>
              <a:t>Universitaria y los </a:t>
            </a:r>
            <a:r>
              <a:rPr lang="es-ES" dirty="0">
                <a:solidFill>
                  <a:srgbClr val="000000"/>
                </a:solidFill>
                <a:latin typeface="Georgia" pitchFamily="18" charset="0"/>
              </a:rPr>
              <a:t>mecanismos </a:t>
            </a:r>
            <a:r>
              <a:rPr lang="es-ES" dirty="0" smtClean="0">
                <a:solidFill>
                  <a:srgbClr val="000000"/>
                </a:solidFill>
                <a:latin typeface="Georgia" pitchFamily="18" charset="0"/>
              </a:rPr>
              <a:t>para el </a:t>
            </a:r>
            <a:r>
              <a:rPr lang="es-ES" dirty="0">
                <a:solidFill>
                  <a:srgbClr val="000000"/>
                </a:solidFill>
                <a:latin typeface="Georgia" pitchFamily="18" charset="0"/>
              </a:rPr>
              <a:t>cumplimiento de los fines de esta </a:t>
            </a:r>
            <a:r>
              <a:rPr lang="es-ES" dirty="0" smtClean="0">
                <a:solidFill>
                  <a:srgbClr val="000000"/>
                </a:solidFill>
                <a:latin typeface="Georgia" pitchFamily="18" charset="0"/>
              </a:rPr>
              <a:t>Casa de Est</a:t>
            </a:r>
            <a:r>
              <a:rPr lang="es-ES" sz="1600" dirty="0" smtClean="0">
                <a:solidFill>
                  <a:srgbClr val="000000"/>
                </a:solidFill>
                <a:latin typeface="Georgia" pitchFamily="18" charset="0"/>
              </a:rPr>
              <a:t>udios.</a:t>
            </a:r>
          </a:p>
          <a:p>
            <a:pPr marL="822325" lvl="2" indent="-228600" algn="just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</a:pPr>
            <a:endParaRPr lang="es-ES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marL="822325" lvl="2" indent="-228600" algn="just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</a:pPr>
            <a:r>
              <a:rPr lang="es-ES" sz="1600" dirty="0" smtClean="0">
                <a:solidFill>
                  <a:srgbClr val="FF0000"/>
                </a:solidFill>
                <a:latin typeface="Georgia" pitchFamily="18" charset="0"/>
              </a:rPr>
              <a:t>  </a:t>
            </a:r>
          </a:p>
          <a:p>
            <a:pPr marL="822325" lvl="2" indent="-228600" algn="just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</a:pPr>
            <a:endParaRPr lang="es-MX" sz="1600" dirty="0">
              <a:solidFill>
                <a:srgbClr val="FF0000"/>
              </a:solidFill>
              <a:latin typeface="Georgia" pitchFamily="18" charset="0"/>
            </a:endParaRPr>
          </a:p>
          <a:p>
            <a:pPr marL="273050" indent="-273050" algn="just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None/>
            </a:pPr>
            <a:endParaRPr lang="es-ES" sz="1400" b="1" dirty="0">
              <a:solidFill>
                <a:schemeClr val="bg1"/>
              </a:solidFill>
              <a:latin typeface="Georgia" pitchFamily="18" charset="0"/>
            </a:endParaRPr>
          </a:p>
          <a:p>
            <a:pPr marL="273050" indent="-273050" algn="just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None/>
            </a:pPr>
            <a:r>
              <a:rPr lang="es-ES" sz="1400" b="1" dirty="0">
                <a:solidFill>
                  <a:schemeClr val="bg1"/>
                </a:solidFill>
                <a:latin typeface="Georgia" pitchFamily="18" charset="0"/>
              </a:rPr>
              <a:t>	</a:t>
            </a:r>
            <a:endParaRPr lang="es-MX" sz="1600" dirty="0">
              <a:latin typeface="Georgia" pitchFamily="18" charset="0"/>
            </a:endParaRPr>
          </a:p>
          <a:p>
            <a:pPr marL="273050" indent="-2730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es-MX" sz="1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dirty="0" smtClean="0">
                <a:solidFill>
                  <a:srgbClr val="7B9899"/>
                </a:solidFill>
              </a:rPr>
              <a:t>Congruencia con la Planeación</a:t>
            </a:r>
          </a:p>
        </p:txBody>
      </p:sp>
      <p:sp>
        <p:nvSpPr>
          <p:cNvPr id="59394" name="2 Marcador de contenido"/>
          <p:cNvSpPr>
            <a:spLocks noGrp="1"/>
          </p:cNvSpPr>
          <p:nvPr>
            <p:ph sz="quarter" idx="1"/>
          </p:nvPr>
        </p:nvSpPr>
        <p:spPr>
          <a:xfrm>
            <a:off x="301625" y="2636838"/>
            <a:ext cx="8504238" cy="3462337"/>
          </a:xfrm>
        </p:spPr>
        <p:txBody>
          <a:bodyPr/>
          <a:lstStyle/>
          <a:p>
            <a:pPr lvl="2" algn="just" eaLnBrk="1" hangingPunct="1"/>
            <a:endParaRPr lang="es-MX" sz="2900" smtClean="0">
              <a:solidFill>
                <a:srgbClr val="000000"/>
              </a:solidFill>
              <a:latin typeface="AIPCJE+TimesNewRoman,Bold"/>
            </a:endParaRPr>
          </a:p>
          <a:p>
            <a:pPr lvl="1" algn="just" eaLnBrk="1" hangingPunct="1"/>
            <a:endParaRPr lang="es-MX" sz="3200" smtClean="0">
              <a:solidFill>
                <a:srgbClr val="000000"/>
              </a:solidFill>
              <a:latin typeface="AIPCJE+TimesNewRoman,Bold"/>
            </a:endParaRPr>
          </a:p>
          <a:p>
            <a:pPr lvl="1" algn="just" eaLnBrk="1" hangingPunct="1"/>
            <a:endParaRPr lang="es-MX" sz="3100" smtClean="0">
              <a:solidFill>
                <a:srgbClr val="000000"/>
              </a:solidFill>
              <a:latin typeface="AIPCJE+TimesNewRoman,Bold"/>
            </a:endParaRPr>
          </a:p>
        </p:txBody>
      </p:sp>
      <p:sp>
        <p:nvSpPr>
          <p:cNvPr id="59395" name="3 Rectángulo"/>
          <p:cNvSpPr>
            <a:spLocks noChangeArrowheads="1"/>
          </p:cNvSpPr>
          <p:nvPr/>
        </p:nvSpPr>
        <p:spPr bwMode="auto">
          <a:xfrm>
            <a:off x="323850" y="1557338"/>
            <a:ext cx="8424863" cy="464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3050" indent="-273050" algn="ctr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s-ES" sz="1700" b="1" dirty="0">
                <a:latin typeface="Georgia" pitchFamily="18" charset="0"/>
              </a:rPr>
              <a:t>P  D  I     2 0 3 0 </a:t>
            </a:r>
            <a:r>
              <a:rPr lang="es-ES" sz="1700" b="1" dirty="0" smtClean="0">
                <a:latin typeface="Georgia" pitchFamily="18" charset="0"/>
              </a:rPr>
              <a:t> </a:t>
            </a:r>
            <a:endParaRPr lang="es-ES" sz="3200" b="1" dirty="0">
              <a:latin typeface="Georgia" pitchFamily="18" charset="0"/>
            </a:endParaRPr>
          </a:p>
          <a:p>
            <a:pPr marL="273050" indent="-273050" algn="just">
              <a:lnSpc>
                <a:spcPts val="196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s-ES" sz="1600" dirty="0" smtClean="0">
                <a:latin typeface="Georgia" pitchFamily="18" charset="0"/>
              </a:rPr>
              <a:t>La Línea estratégica de </a:t>
            </a:r>
            <a:r>
              <a:rPr lang="es-ES" sz="1600" dirty="0">
                <a:latin typeface="Georgia" pitchFamily="18" charset="0"/>
              </a:rPr>
              <a:t>Gestión y </a:t>
            </a:r>
            <a:r>
              <a:rPr lang="es-ES" sz="1600" dirty="0" smtClean="0">
                <a:latin typeface="Georgia" pitchFamily="18" charset="0"/>
              </a:rPr>
              <a:t>Gobierno, contempla que un buen gobierno </a:t>
            </a:r>
            <a:r>
              <a:rPr lang="es-ES" sz="1600" dirty="0" smtClean="0">
                <a:solidFill>
                  <a:srgbClr val="000000"/>
                </a:solidFill>
                <a:latin typeface="Georgia" pitchFamily="18" charset="0"/>
              </a:rPr>
              <a:t>actualiza, aplica </a:t>
            </a:r>
            <a:r>
              <a:rPr lang="es-ES" sz="1600" dirty="0">
                <a:solidFill>
                  <a:srgbClr val="000000"/>
                </a:solidFill>
                <a:latin typeface="Georgia" pitchFamily="18" charset="0"/>
              </a:rPr>
              <a:t>y </a:t>
            </a:r>
            <a:r>
              <a:rPr lang="es-ES" sz="1600" dirty="0" smtClean="0">
                <a:solidFill>
                  <a:srgbClr val="000000"/>
                </a:solidFill>
                <a:latin typeface="Georgia" pitchFamily="18" charset="0"/>
              </a:rPr>
              <a:t>asegura </a:t>
            </a:r>
            <a:r>
              <a:rPr lang="es-ES" sz="1600" dirty="0">
                <a:solidFill>
                  <a:srgbClr val="000000"/>
                </a:solidFill>
                <a:latin typeface="Georgia" pitchFamily="18" charset="0"/>
              </a:rPr>
              <a:t>el cumplimiento de las </a:t>
            </a:r>
            <a:r>
              <a:rPr lang="es-ES" sz="1600" dirty="0" smtClean="0">
                <a:solidFill>
                  <a:srgbClr val="000000"/>
                </a:solidFill>
                <a:latin typeface="Georgia" pitchFamily="18" charset="0"/>
              </a:rPr>
              <a:t>normas </a:t>
            </a:r>
            <a:r>
              <a:rPr lang="es-ES" sz="1600" dirty="0">
                <a:solidFill>
                  <a:srgbClr val="000000"/>
                </a:solidFill>
                <a:latin typeface="Georgia" pitchFamily="18" charset="0"/>
              </a:rPr>
              <a:t>y disposiciones </a:t>
            </a:r>
            <a:r>
              <a:rPr lang="es-ES" sz="1600" dirty="0" smtClean="0">
                <a:solidFill>
                  <a:srgbClr val="000000"/>
                </a:solidFill>
                <a:latin typeface="Georgia" pitchFamily="18" charset="0"/>
              </a:rPr>
              <a:t>jurídicas, para la </a:t>
            </a:r>
            <a:r>
              <a:rPr lang="es-ES" sz="1600" dirty="0">
                <a:solidFill>
                  <a:srgbClr val="000000"/>
                </a:solidFill>
                <a:latin typeface="Georgia" pitchFamily="18" charset="0"/>
              </a:rPr>
              <a:t>realización de las funciones institucionales</a:t>
            </a:r>
            <a:r>
              <a:rPr lang="es-ES" sz="1600" dirty="0" smtClean="0">
                <a:solidFill>
                  <a:srgbClr val="000000"/>
                </a:solidFill>
                <a:latin typeface="Georgia" pitchFamily="18" charset="0"/>
              </a:rPr>
              <a:t>.</a:t>
            </a:r>
          </a:p>
          <a:p>
            <a:pPr marL="273050" indent="-273050" algn="just">
              <a:lnSpc>
                <a:spcPts val="196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es-ES" sz="1600" dirty="0">
              <a:solidFill>
                <a:srgbClr val="000000"/>
              </a:solidFill>
              <a:latin typeface="Georgia" pitchFamily="18" charset="0"/>
            </a:endParaRPr>
          </a:p>
          <a:p>
            <a:pPr marL="273050" indent="-273050" algn="just">
              <a:lnSpc>
                <a:spcPts val="196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s-MX" sz="1600" dirty="0" smtClean="0">
                <a:latin typeface="Georgia" pitchFamily="18" charset="0"/>
              </a:rPr>
              <a:t>La Política 3 es mantener </a:t>
            </a:r>
            <a:r>
              <a:rPr lang="es-MX" sz="1600" dirty="0">
                <a:latin typeface="Georgia" pitchFamily="18" charset="0"/>
              </a:rPr>
              <a:t>la gobernabilidad </a:t>
            </a:r>
            <a:r>
              <a:rPr lang="es-MX" sz="1600" dirty="0" smtClean="0">
                <a:latin typeface="Georgia" pitchFamily="18" charset="0"/>
              </a:rPr>
              <a:t>universitaria para el </a:t>
            </a:r>
            <a:r>
              <a:rPr lang="es-MX" sz="1600" dirty="0">
                <a:latin typeface="Georgia" pitchFamily="18" charset="0"/>
              </a:rPr>
              <a:t>prestigio académico y la </a:t>
            </a:r>
            <a:r>
              <a:rPr lang="es-MX" sz="1600" dirty="0" smtClean="0">
                <a:latin typeface="Georgia" pitchFamily="18" charset="0"/>
              </a:rPr>
              <a:t>autonomía institucional.</a:t>
            </a:r>
          </a:p>
          <a:p>
            <a:pPr marL="273050" indent="-273050" algn="just">
              <a:lnSpc>
                <a:spcPts val="196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es-MX" sz="1600" dirty="0">
              <a:latin typeface="Georgia" pitchFamily="18" charset="0"/>
            </a:endParaRPr>
          </a:p>
          <a:p>
            <a:pPr marL="547688" lvl="1" indent="-273050" algn="just">
              <a:lnSpc>
                <a:spcPts val="1960"/>
              </a:lnSpc>
              <a:spcBef>
                <a:spcPct val="20000"/>
              </a:spcBef>
              <a:buClr>
                <a:schemeClr val="accent2"/>
              </a:buClr>
              <a:buSzPct val="70000"/>
            </a:pPr>
            <a:r>
              <a:rPr lang="es-MX" sz="1600" dirty="0" smtClean="0">
                <a:solidFill>
                  <a:srgbClr val="000000"/>
                </a:solidFill>
                <a:latin typeface="Georgia" pitchFamily="18" charset="0"/>
              </a:rPr>
              <a:t>El Objetivo 4.5 es fortalecer </a:t>
            </a:r>
            <a:r>
              <a:rPr lang="es-MX" sz="1600" dirty="0">
                <a:solidFill>
                  <a:srgbClr val="000000"/>
                </a:solidFill>
                <a:latin typeface="Georgia" pitchFamily="18" charset="0"/>
              </a:rPr>
              <a:t>la toma de decisiones colegiadas </a:t>
            </a:r>
            <a:r>
              <a:rPr lang="es-MX" sz="1600" dirty="0" smtClean="0">
                <a:solidFill>
                  <a:srgbClr val="000000"/>
                </a:solidFill>
                <a:latin typeface="Georgia" pitchFamily="18" charset="0"/>
              </a:rPr>
              <a:t>con sustento en una </a:t>
            </a:r>
            <a:r>
              <a:rPr lang="es-MX" sz="1600" dirty="0">
                <a:solidFill>
                  <a:srgbClr val="000000"/>
                </a:solidFill>
                <a:latin typeface="Georgia" pitchFamily="18" charset="0"/>
              </a:rPr>
              <a:t>normatividad pertinente y </a:t>
            </a:r>
            <a:r>
              <a:rPr lang="es-MX" sz="1600" dirty="0" smtClean="0">
                <a:solidFill>
                  <a:srgbClr val="000000"/>
                </a:solidFill>
                <a:latin typeface="Georgia" pitchFamily="18" charset="0"/>
              </a:rPr>
              <a:t>actualizada.</a:t>
            </a:r>
          </a:p>
          <a:p>
            <a:pPr marL="547688" lvl="1" indent="-273050" algn="just">
              <a:lnSpc>
                <a:spcPts val="1960"/>
              </a:lnSpc>
              <a:spcBef>
                <a:spcPct val="20000"/>
              </a:spcBef>
              <a:buClr>
                <a:schemeClr val="accent2"/>
              </a:buClr>
              <a:buSzPct val="70000"/>
            </a:pPr>
            <a:endParaRPr lang="es-MX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marL="547688" lvl="1" indent="-273050" algn="just">
              <a:lnSpc>
                <a:spcPts val="1960"/>
              </a:lnSpc>
              <a:spcBef>
                <a:spcPct val="20000"/>
              </a:spcBef>
              <a:buClr>
                <a:schemeClr val="accent2"/>
              </a:buClr>
              <a:buSzPct val="70000"/>
            </a:pPr>
            <a:r>
              <a:rPr lang="es-MX" sz="1600" dirty="0" smtClean="0">
                <a:solidFill>
                  <a:srgbClr val="000000"/>
                </a:solidFill>
                <a:latin typeface="Georgia" pitchFamily="18" charset="0"/>
              </a:rPr>
              <a:t>La Estrategia 4.5.3 es mantener </a:t>
            </a:r>
            <a:r>
              <a:rPr lang="es-MX" sz="1600" dirty="0">
                <a:solidFill>
                  <a:srgbClr val="000000"/>
                </a:solidFill>
                <a:latin typeface="Georgia" pitchFamily="18" charset="0"/>
              </a:rPr>
              <a:t>actualizada la normatividad universitaria en las diversas entidades </a:t>
            </a:r>
            <a:r>
              <a:rPr lang="es-MX" sz="1600" dirty="0" smtClean="0">
                <a:solidFill>
                  <a:srgbClr val="000000"/>
                </a:solidFill>
                <a:latin typeface="Georgia" pitchFamily="18" charset="0"/>
              </a:rPr>
              <a:t>colegiadas.</a:t>
            </a:r>
          </a:p>
          <a:p>
            <a:pPr marL="547688" lvl="1" indent="-273050" algn="just">
              <a:lnSpc>
                <a:spcPts val="1960"/>
              </a:lnSpc>
              <a:spcBef>
                <a:spcPct val="20000"/>
              </a:spcBef>
              <a:buClr>
                <a:schemeClr val="accent2"/>
              </a:buClr>
              <a:buSzPct val="70000"/>
            </a:pPr>
            <a:endParaRPr lang="es-MX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marL="547688" lvl="1" indent="-273050" algn="just">
              <a:lnSpc>
                <a:spcPts val="1960"/>
              </a:lnSpc>
              <a:spcBef>
                <a:spcPct val="20000"/>
              </a:spcBef>
              <a:buClr>
                <a:schemeClr val="accent2"/>
              </a:buClr>
              <a:buSzPct val="70000"/>
            </a:pPr>
            <a:r>
              <a:rPr lang="es-MX" sz="1600" dirty="0" smtClean="0">
                <a:solidFill>
                  <a:srgbClr val="000000"/>
                </a:solidFill>
                <a:latin typeface="Georgia" pitchFamily="18" charset="0"/>
              </a:rPr>
              <a:t>El indicador para lo anterior, es el porcentaje de normas actualizada para </a:t>
            </a:r>
            <a:r>
              <a:rPr lang="es-MX" sz="1600" dirty="0">
                <a:solidFill>
                  <a:srgbClr val="000000"/>
                </a:solidFill>
                <a:latin typeface="Georgia" pitchFamily="18" charset="0"/>
              </a:rPr>
              <a:t>fortalecer la toma de decisiones </a:t>
            </a:r>
            <a:r>
              <a:rPr lang="es-MX" sz="1600" dirty="0" smtClean="0">
                <a:solidFill>
                  <a:srgbClr val="000000"/>
                </a:solidFill>
                <a:latin typeface="Georgia" pitchFamily="18" charset="0"/>
              </a:rPr>
              <a:t>colegiadas, que al 2009 era del 85% y al 2012 se el 100%</a:t>
            </a:r>
            <a:endParaRPr lang="es-MX" sz="1600" dirty="0">
              <a:solidFill>
                <a:srgbClr val="0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MX" smtClean="0"/>
              <a:t>Metodología</a:t>
            </a:r>
          </a:p>
        </p:txBody>
      </p:sp>
      <p:sp>
        <p:nvSpPr>
          <p:cNvPr id="63490" name="37 Rectángulo"/>
          <p:cNvSpPr>
            <a:spLocks noChangeArrowheads="1"/>
          </p:cNvSpPr>
          <p:nvPr/>
        </p:nvSpPr>
        <p:spPr bwMode="auto">
          <a:xfrm>
            <a:off x="179388" y="1556791"/>
            <a:ext cx="8713787" cy="5090071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just"/>
            <a:r>
              <a:rPr lang="es-MX" sz="1600" b="1" dirty="0" smtClean="0">
                <a:latin typeface="Georgia" pitchFamily="18" charset="0"/>
              </a:rPr>
              <a:t>Teoría </a:t>
            </a:r>
            <a:r>
              <a:rPr lang="es-MX" sz="1600" b="1" dirty="0">
                <a:latin typeface="Georgia" pitchFamily="18" charset="0"/>
              </a:rPr>
              <a:t>Tridimensional del </a:t>
            </a:r>
            <a:r>
              <a:rPr lang="es-MX" sz="1600" b="1" dirty="0" smtClean="0">
                <a:latin typeface="Georgia" pitchFamily="18" charset="0"/>
              </a:rPr>
              <a:t>Derecho </a:t>
            </a:r>
            <a:r>
              <a:rPr lang="es-MX" sz="1600" dirty="0" smtClean="0">
                <a:latin typeface="Georgia" pitchFamily="18" charset="0"/>
              </a:rPr>
              <a:t>de </a:t>
            </a:r>
            <a:r>
              <a:rPr lang="es-MX" sz="1600" dirty="0">
                <a:latin typeface="Georgia" pitchFamily="18" charset="0"/>
              </a:rPr>
              <a:t>Miguel </a:t>
            </a:r>
            <a:r>
              <a:rPr lang="es-MX" sz="1600" dirty="0" err="1">
                <a:latin typeface="Georgia" pitchFamily="18" charset="0"/>
              </a:rPr>
              <a:t>Reale</a:t>
            </a:r>
            <a:r>
              <a:rPr lang="es-MX" sz="1600" dirty="0">
                <a:latin typeface="Georgia" pitchFamily="18" charset="0"/>
              </a:rPr>
              <a:t>, </a:t>
            </a:r>
            <a:r>
              <a:rPr lang="es-MX" sz="1600" dirty="0" smtClean="0">
                <a:latin typeface="Georgia" pitchFamily="18" charset="0"/>
              </a:rPr>
              <a:t>que considera:</a:t>
            </a:r>
            <a:endParaRPr lang="es-MX" sz="1600" dirty="0">
              <a:latin typeface="Georgia" pitchFamily="18" charset="0"/>
            </a:endParaRPr>
          </a:p>
          <a:p>
            <a:pPr marL="342900" indent="-342900" algn="just"/>
            <a:endParaRPr lang="es-MX" sz="1600" dirty="0">
              <a:latin typeface="Georgia" pitchFamily="18" charset="0"/>
            </a:endParaRPr>
          </a:p>
          <a:p>
            <a:pPr marL="342900" indent="-342900" algn="just"/>
            <a:r>
              <a:rPr lang="es-MX" sz="1600" dirty="0" smtClean="0">
                <a:latin typeface="Georgia" pitchFamily="18" charset="0"/>
              </a:rPr>
              <a:t>a) 	El </a:t>
            </a:r>
            <a:r>
              <a:rPr lang="es-MX" sz="1600" dirty="0">
                <a:latin typeface="Georgia" pitchFamily="18" charset="0"/>
              </a:rPr>
              <a:t>derecho como </a:t>
            </a:r>
            <a:r>
              <a:rPr lang="es-MX" sz="1600" u="sng" dirty="0">
                <a:latin typeface="Georgia" pitchFamily="18" charset="0"/>
              </a:rPr>
              <a:t>hecho</a:t>
            </a:r>
            <a:r>
              <a:rPr lang="es-MX" sz="1600" dirty="0">
                <a:latin typeface="Georgia" pitchFamily="18" charset="0"/>
              </a:rPr>
              <a:t> histórico o </a:t>
            </a:r>
            <a:r>
              <a:rPr lang="es-MX" sz="1600" dirty="0" smtClean="0">
                <a:latin typeface="Georgia" pitchFamily="18" charset="0"/>
              </a:rPr>
              <a:t>social (ser)</a:t>
            </a:r>
          </a:p>
          <a:p>
            <a:pPr marL="342900" indent="-342900" algn="just">
              <a:buAutoNum type="alphaLcParenR" startAt="2"/>
            </a:pPr>
            <a:r>
              <a:rPr lang="es-MX" sz="1600" dirty="0" smtClean="0">
                <a:latin typeface="Georgia" pitchFamily="18" charset="0"/>
              </a:rPr>
              <a:t>El </a:t>
            </a:r>
            <a:r>
              <a:rPr lang="es-MX" sz="1600" dirty="0">
                <a:latin typeface="Georgia" pitchFamily="18" charset="0"/>
              </a:rPr>
              <a:t>derecho entendido como </a:t>
            </a:r>
            <a:r>
              <a:rPr lang="es-MX" sz="1600" u="sng" dirty="0" smtClean="0">
                <a:latin typeface="Georgia" pitchFamily="18" charset="0"/>
              </a:rPr>
              <a:t>norma </a:t>
            </a:r>
            <a:r>
              <a:rPr lang="es-MX" sz="1600" dirty="0" smtClean="0">
                <a:latin typeface="Georgia" pitchFamily="18" charset="0"/>
              </a:rPr>
              <a:t>(deber ser)</a:t>
            </a:r>
          </a:p>
          <a:p>
            <a:pPr marL="342900" indent="-342900" algn="just">
              <a:buAutoNum type="alphaLcParenR" startAt="2"/>
            </a:pPr>
            <a:r>
              <a:rPr lang="es-MX" sz="1600" dirty="0" smtClean="0">
                <a:latin typeface="Georgia" pitchFamily="18" charset="0"/>
              </a:rPr>
              <a:t>El derecho como </a:t>
            </a:r>
            <a:r>
              <a:rPr lang="es-MX" sz="1600" u="sng" dirty="0" smtClean="0">
                <a:latin typeface="Georgia" pitchFamily="18" charset="0"/>
              </a:rPr>
              <a:t>valor</a:t>
            </a:r>
            <a:r>
              <a:rPr lang="es-MX" sz="1600" dirty="0">
                <a:latin typeface="Georgia" pitchFamily="18" charset="0"/>
              </a:rPr>
              <a:t>, </a:t>
            </a:r>
            <a:r>
              <a:rPr lang="es-MX" sz="1600" dirty="0" smtClean="0">
                <a:latin typeface="Georgia" pitchFamily="18" charset="0"/>
              </a:rPr>
              <a:t>mediante el cual se fusiona el hecho y la norma (valor)</a:t>
            </a:r>
          </a:p>
          <a:p>
            <a:pPr marL="342900" indent="-342900" algn="just"/>
            <a:endParaRPr lang="es-MX" sz="1600" dirty="0" smtClean="0">
              <a:latin typeface="Georgia" pitchFamily="18" charset="0"/>
            </a:endParaRPr>
          </a:p>
          <a:p>
            <a:pPr marL="342900" indent="-342900" algn="just"/>
            <a:r>
              <a:rPr lang="es-MX" sz="1600" dirty="0" smtClean="0">
                <a:latin typeface="Georgia" pitchFamily="18" charset="0"/>
              </a:rPr>
              <a:t>	El hecho, valor y norma están siempre presentes y correlacionados en cualquier expresión de la vida jurídica, con una correlación dialéctica:</a:t>
            </a:r>
          </a:p>
          <a:p>
            <a:pPr marL="342900" indent="-342900" algn="just"/>
            <a:r>
              <a:rPr lang="es-MX" sz="1600" i="1" dirty="0" smtClean="0">
                <a:latin typeface="Georgia" pitchFamily="18" charset="0"/>
              </a:rPr>
              <a:t>	</a:t>
            </a:r>
          </a:p>
          <a:p>
            <a:pPr marL="342900" indent="-342900" algn="just"/>
            <a:r>
              <a:rPr lang="es-MX" sz="1600" i="1" dirty="0" smtClean="0">
                <a:latin typeface="Georgia" pitchFamily="18" charset="0"/>
              </a:rPr>
              <a:t>       </a:t>
            </a:r>
            <a:r>
              <a:rPr lang="es-MX" sz="1600" dirty="0" smtClean="0">
                <a:latin typeface="Georgia" pitchFamily="18" charset="0"/>
              </a:rPr>
              <a:t>hecho	              valor	norma </a:t>
            </a:r>
          </a:p>
          <a:p>
            <a:pPr marL="342900" indent="-342900" algn="just"/>
            <a:r>
              <a:rPr lang="es-MX" sz="1600" dirty="0" smtClean="0">
                <a:latin typeface="Georgia" pitchFamily="18" charset="0"/>
              </a:rPr>
              <a:t>	norma             valor	hecho                                      </a:t>
            </a:r>
          </a:p>
          <a:p>
            <a:pPr marL="342900" indent="-342900" algn="just"/>
            <a:r>
              <a:rPr lang="es-MX" sz="1600" dirty="0" smtClean="0">
                <a:latin typeface="Georgia" pitchFamily="18" charset="0"/>
              </a:rPr>
              <a:t>	norma            hecho	valor</a:t>
            </a:r>
          </a:p>
          <a:p>
            <a:pPr marL="342900" indent="-342900" algn="just"/>
            <a:endParaRPr lang="es-MX" sz="1600" dirty="0" smtClean="0">
              <a:latin typeface="Georgia" pitchFamily="18" charset="0"/>
            </a:endParaRPr>
          </a:p>
          <a:p>
            <a:pPr marL="342900" indent="-342900" algn="just"/>
            <a:r>
              <a:rPr lang="es-MX" sz="1600" dirty="0" smtClean="0">
                <a:latin typeface="Georgia" pitchFamily="18" charset="0"/>
              </a:rPr>
              <a:t>	Se enfatiza el “</a:t>
            </a:r>
            <a:r>
              <a:rPr lang="es-MX" sz="1600" dirty="0">
                <a:latin typeface="Georgia" pitchFamily="18" charset="0"/>
              </a:rPr>
              <a:t>deber ser</a:t>
            </a:r>
            <a:r>
              <a:rPr lang="es-MX" sz="1600" dirty="0" smtClean="0">
                <a:latin typeface="Georgia" pitchFamily="18" charset="0"/>
              </a:rPr>
              <a:t>” </a:t>
            </a:r>
            <a:r>
              <a:rPr lang="es-MX" sz="1600" dirty="0">
                <a:latin typeface="Georgia" pitchFamily="18" charset="0"/>
              </a:rPr>
              <a:t>como un estado ideal al que pretendemos </a:t>
            </a:r>
            <a:r>
              <a:rPr lang="es-MX" sz="1600" dirty="0" smtClean="0">
                <a:latin typeface="Georgia" pitchFamily="18" charset="0"/>
              </a:rPr>
              <a:t>llegar, </a:t>
            </a:r>
            <a:r>
              <a:rPr lang="es-MX" sz="1600" dirty="0">
                <a:latin typeface="Georgia" pitchFamily="18" charset="0"/>
              </a:rPr>
              <a:t>como parte de nuestra mejora </a:t>
            </a:r>
            <a:r>
              <a:rPr lang="es-MX" sz="1600" dirty="0" smtClean="0">
                <a:latin typeface="Georgia" pitchFamily="18" charset="0"/>
              </a:rPr>
              <a:t>continua.</a:t>
            </a:r>
          </a:p>
          <a:p>
            <a:pPr marL="342900" indent="-342900" algn="just"/>
            <a:endParaRPr lang="es-MX" sz="1600" dirty="0" smtClean="0">
              <a:latin typeface="Georgia" pitchFamily="18" charset="0"/>
            </a:endParaRPr>
          </a:p>
          <a:p>
            <a:pPr marL="342900" indent="-342900" algn="just"/>
            <a:r>
              <a:rPr lang="es-MX" sz="1600" dirty="0" smtClean="0">
                <a:latin typeface="Georgia" pitchFamily="18" charset="0"/>
              </a:rPr>
              <a:t> 	La norma tendrá no </a:t>
            </a:r>
            <a:r>
              <a:rPr lang="es-MX" sz="1600" dirty="0">
                <a:latin typeface="Georgia" pitchFamily="18" charset="0"/>
              </a:rPr>
              <a:t>sólo </a:t>
            </a:r>
            <a:r>
              <a:rPr lang="es-MX" sz="1600" dirty="0" smtClean="0">
                <a:latin typeface="Georgia" pitchFamily="18" charset="0"/>
              </a:rPr>
              <a:t>un sentido proactivo</a:t>
            </a:r>
            <a:r>
              <a:rPr lang="es-MX" sz="1600" dirty="0">
                <a:latin typeface="Georgia" pitchFamily="18" charset="0"/>
              </a:rPr>
              <a:t>, sino también predictivo y </a:t>
            </a:r>
            <a:r>
              <a:rPr lang="es-MX" sz="1600" dirty="0" smtClean="0">
                <a:latin typeface="Georgia" pitchFamily="18" charset="0"/>
              </a:rPr>
              <a:t>preventivo.</a:t>
            </a:r>
          </a:p>
          <a:p>
            <a:pPr marL="342900" indent="-342900" algn="just"/>
            <a:endParaRPr lang="es-MX" sz="1600" dirty="0" smtClean="0">
              <a:latin typeface="Georgia" pitchFamily="18" charset="0"/>
            </a:endParaRPr>
          </a:p>
          <a:p>
            <a:pPr marL="342900" indent="-342900" algn="just"/>
            <a:endParaRPr lang="es-MX" sz="1600" dirty="0">
              <a:latin typeface="Georgia" pitchFamily="18" charset="0"/>
            </a:endParaRPr>
          </a:p>
          <a:p>
            <a:pPr marL="342900" indent="-342900" algn="just"/>
            <a:endParaRPr lang="es-MX" sz="1100" u="sng" dirty="0">
              <a:latin typeface="Georgia" pitchFamily="18" charset="0"/>
            </a:endParaRPr>
          </a:p>
        </p:txBody>
      </p:sp>
      <p:cxnSp>
        <p:nvCxnSpPr>
          <p:cNvPr id="4" name="3 Conector recto de flecha"/>
          <p:cNvCxnSpPr/>
          <p:nvPr/>
        </p:nvCxnSpPr>
        <p:spPr>
          <a:xfrm>
            <a:off x="1331888" y="4577953"/>
            <a:ext cx="431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 de flecha"/>
          <p:cNvCxnSpPr/>
          <p:nvPr/>
        </p:nvCxnSpPr>
        <p:spPr>
          <a:xfrm>
            <a:off x="2484016" y="4577953"/>
            <a:ext cx="431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>
            <a:off x="1331888" y="4073897"/>
            <a:ext cx="431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1331640" y="4293096"/>
            <a:ext cx="431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2484016" y="4289921"/>
            <a:ext cx="431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2483768" y="4073897"/>
            <a:ext cx="431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MX" smtClean="0"/>
              <a:t>Metodología</a:t>
            </a:r>
          </a:p>
        </p:txBody>
      </p:sp>
      <p:sp>
        <p:nvSpPr>
          <p:cNvPr id="66562" name="37 Rectángulo"/>
          <p:cNvSpPr>
            <a:spLocks noChangeArrowheads="1"/>
          </p:cNvSpPr>
          <p:nvPr/>
        </p:nvSpPr>
        <p:spPr bwMode="auto">
          <a:xfrm>
            <a:off x="251520" y="1124744"/>
            <a:ext cx="8641655" cy="5733256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/>
            <a:r>
              <a:rPr lang="es-MX" sz="2000" b="1" dirty="0" smtClean="0">
                <a:latin typeface="Georgia" pitchFamily="18" charset="0"/>
              </a:rPr>
              <a:t>GRUPOS DE TAREA</a:t>
            </a:r>
          </a:p>
          <a:p>
            <a:pPr marL="342900" indent="-342900" algn="just"/>
            <a:endParaRPr lang="es-MX" sz="1500" b="1" dirty="0">
              <a:latin typeface="Georgia" pitchFamily="18" charset="0"/>
            </a:endParaRPr>
          </a:p>
          <a:p>
            <a:pPr marL="342900" indent="-342900" algn="just">
              <a:lnSpc>
                <a:spcPts val="2200"/>
              </a:lnSpc>
              <a:buFontTx/>
              <a:buAutoNum type="alphaLcParenR"/>
            </a:pPr>
            <a:r>
              <a:rPr lang="es-MX" sz="1700" b="1" dirty="0">
                <a:latin typeface="Georgia" pitchFamily="18" charset="0"/>
              </a:rPr>
              <a:t>Grupos Técnico-Especializados</a:t>
            </a:r>
            <a:r>
              <a:rPr lang="es-MX" sz="1700" dirty="0">
                <a:latin typeface="Georgia" pitchFamily="18" charset="0"/>
              </a:rPr>
              <a:t>: </a:t>
            </a:r>
            <a:r>
              <a:rPr lang="es-MX" sz="1700" dirty="0" smtClean="0">
                <a:latin typeface="Georgia" pitchFamily="18" charset="0"/>
              </a:rPr>
              <a:t>aquéllos </a:t>
            </a:r>
            <a:r>
              <a:rPr lang="es-MX" sz="1700" dirty="0">
                <a:latin typeface="Georgia" pitchFamily="18" charset="0"/>
              </a:rPr>
              <a:t>que, por las actividades que desarrollan en la Universidad de Guadalajara, </a:t>
            </a:r>
            <a:r>
              <a:rPr lang="es-MX" sz="1700" dirty="0" smtClean="0">
                <a:latin typeface="Georgia" pitchFamily="18" charset="0"/>
              </a:rPr>
              <a:t>cuentan con los elementos para construir los argumentos </a:t>
            </a:r>
            <a:r>
              <a:rPr lang="es-MX" sz="1700" dirty="0">
                <a:latin typeface="Georgia" pitchFamily="18" charset="0"/>
              </a:rPr>
              <a:t>y razones socio-jurídicas y económicas para </a:t>
            </a:r>
            <a:r>
              <a:rPr lang="es-MX" sz="1700" dirty="0" smtClean="0">
                <a:latin typeface="Georgia" pitchFamily="18" charset="0"/>
              </a:rPr>
              <a:t>un adecuado cambio normativo.  </a:t>
            </a:r>
          </a:p>
          <a:p>
            <a:pPr marL="342900" indent="-342900" algn="just">
              <a:lnSpc>
                <a:spcPts val="2200"/>
              </a:lnSpc>
            </a:pPr>
            <a:endParaRPr lang="es-MX" sz="1700" dirty="0" smtClean="0">
              <a:latin typeface="Georgia" pitchFamily="18" charset="0"/>
            </a:endParaRPr>
          </a:p>
          <a:p>
            <a:pPr marL="342900" indent="-342900" algn="just">
              <a:lnSpc>
                <a:spcPts val="2200"/>
              </a:lnSpc>
            </a:pPr>
            <a:endParaRPr lang="es-MX" sz="1700" dirty="0">
              <a:latin typeface="Georgia" pitchFamily="18" charset="0"/>
            </a:endParaRPr>
          </a:p>
          <a:p>
            <a:pPr marL="342900" indent="-342900" algn="just">
              <a:lnSpc>
                <a:spcPts val="2200"/>
              </a:lnSpc>
            </a:pPr>
            <a:r>
              <a:rPr lang="es-MX" sz="1700" b="1" dirty="0">
                <a:latin typeface="Georgia" pitchFamily="18" charset="0"/>
              </a:rPr>
              <a:t>b) Grupos </a:t>
            </a:r>
            <a:r>
              <a:rPr lang="es-MX" sz="1700" b="1" dirty="0" smtClean="0">
                <a:latin typeface="Georgia" pitchFamily="18" charset="0"/>
              </a:rPr>
              <a:t>Constitutivos de Representación:</a:t>
            </a:r>
            <a:r>
              <a:rPr lang="es-MX" sz="1700" dirty="0" smtClean="0">
                <a:latin typeface="Georgia" pitchFamily="18" charset="0"/>
              </a:rPr>
              <a:t> autoridades </a:t>
            </a:r>
            <a:r>
              <a:rPr lang="es-MX" sz="1700" dirty="0">
                <a:latin typeface="Georgia" pitchFamily="18" charset="0"/>
              </a:rPr>
              <a:t>y titulares de entidades de la Red Universitaria competentes </a:t>
            </a:r>
            <a:r>
              <a:rPr lang="es-MX" sz="1700" dirty="0" smtClean="0">
                <a:latin typeface="Georgia" pitchFamily="18" charset="0"/>
              </a:rPr>
              <a:t>y/o </a:t>
            </a:r>
            <a:r>
              <a:rPr lang="es-MX" sz="1700" dirty="0">
                <a:latin typeface="Georgia" pitchFamily="18" charset="0"/>
              </a:rPr>
              <a:t>representantes de algún segmento de la Comunidad </a:t>
            </a:r>
            <a:r>
              <a:rPr lang="es-MX" sz="1700" dirty="0" smtClean="0">
                <a:latin typeface="Georgia" pitchFamily="18" charset="0"/>
              </a:rPr>
              <a:t>Universitaria, con interés y experiencia en la norma objeto de actualización. Participarán </a:t>
            </a:r>
            <a:r>
              <a:rPr lang="es-MX" sz="1700" dirty="0">
                <a:latin typeface="Georgia" pitchFamily="18" charset="0"/>
              </a:rPr>
              <a:t>en forma </a:t>
            </a:r>
            <a:r>
              <a:rPr lang="es-MX" sz="1700" dirty="0" smtClean="0">
                <a:latin typeface="Georgia" pitchFamily="18" charset="0"/>
              </a:rPr>
              <a:t>democrática, identificando problemática y aportando opiniones y propuestas sobre la aplicación del cuerpo normativo correspondiente.</a:t>
            </a:r>
            <a:endParaRPr lang="es-ES" sz="1700" dirty="0">
              <a:latin typeface="Georgia" pitchFamily="18" charset="0"/>
            </a:endParaRPr>
          </a:p>
          <a:p>
            <a:pPr marL="342900" indent="-342900" algn="just"/>
            <a:endParaRPr lang="es-ES" sz="1500" dirty="0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MX" dirty="0" smtClean="0"/>
              <a:t>Metodología</a:t>
            </a:r>
          </a:p>
        </p:txBody>
      </p:sp>
      <p:sp>
        <p:nvSpPr>
          <p:cNvPr id="73730" name="Rectangle 12"/>
          <p:cNvSpPr>
            <a:spLocks noChangeArrowheads="1"/>
          </p:cNvSpPr>
          <p:nvPr/>
        </p:nvSpPr>
        <p:spPr bwMode="auto">
          <a:xfrm>
            <a:off x="1547813" y="2133600"/>
            <a:ext cx="6264275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MX" sz="1700" b="1"/>
              <a:t>I. 1.  DIAGNÓSTICO </a:t>
            </a:r>
            <a:endParaRPr lang="es-ES" sz="1700" b="1"/>
          </a:p>
        </p:txBody>
      </p:sp>
      <p:sp>
        <p:nvSpPr>
          <p:cNvPr id="73731" name="Rectangle 20"/>
          <p:cNvSpPr>
            <a:spLocks noChangeArrowheads="1"/>
          </p:cNvSpPr>
          <p:nvPr/>
        </p:nvSpPr>
        <p:spPr bwMode="auto">
          <a:xfrm>
            <a:off x="1547813" y="2563813"/>
            <a:ext cx="6264275" cy="36036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MX" sz="1700" b="1"/>
              <a:t>I. 2.  DISEÑO DEL PROTOTIPO</a:t>
            </a:r>
            <a:endParaRPr lang="es-ES" sz="1700" b="1"/>
          </a:p>
        </p:txBody>
      </p:sp>
      <p:sp>
        <p:nvSpPr>
          <p:cNvPr id="73732" name="Rectangle 12"/>
          <p:cNvSpPr>
            <a:spLocks noChangeArrowheads="1"/>
          </p:cNvSpPr>
          <p:nvPr/>
        </p:nvSpPr>
        <p:spPr bwMode="auto">
          <a:xfrm>
            <a:off x="1547813" y="3067050"/>
            <a:ext cx="6264275" cy="57785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700" b="1"/>
          </a:p>
        </p:txBody>
      </p:sp>
      <p:sp>
        <p:nvSpPr>
          <p:cNvPr id="73733" name="Rectangle 12"/>
          <p:cNvSpPr>
            <a:spLocks noChangeArrowheads="1"/>
          </p:cNvSpPr>
          <p:nvPr/>
        </p:nvSpPr>
        <p:spPr bwMode="auto">
          <a:xfrm>
            <a:off x="1547813" y="5157788"/>
            <a:ext cx="6264275" cy="35877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MX" sz="1700" b="1" dirty="0"/>
              <a:t>III. 1. DIFUSIÓN Y CAPACITACIÓN PARA LA APLICACIÓN</a:t>
            </a:r>
            <a:endParaRPr lang="es-ES" sz="1700" b="1" dirty="0"/>
          </a:p>
        </p:txBody>
      </p:sp>
      <p:sp>
        <p:nvSpPr>
          <p:cNvPr id="73734" name="Line 34"/>
          <p:cNvSpPr>
            <a:spLocks noChangeShapeType="1"/>
          </p:cNvSpPr>
          <p:nvPr/>
        </p:nvSpPr>
        <p:spPr bwMode="auto">
          <a:xfrm>
            <a:off x="2338388" y="2492375"/>
            <a:ext cx="73025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73736" name="21 Rectángulo redondeado"/>
          <p:cNvSpPr>
            <a:spLocks noChangeArrowheads="1"/>
          </p:cNvSpPr>
          <p:nvPr/>
        </p:nvSpPr>
        <p:spPr bwMode="auto">
          <a:xfrm>
            <a:off x="2651125" y="4219575"/>
            <a:ext cx="5233988" cy="28892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s-ES">
                <a:latin typeface="Georgia" pitchFamily="18" charset="0"/>
              </a:rPr>
              <a:t>Aprobación del Pleno del  H. CGU</a:t>
            </a:r>
          </a:p>
        </p:txBody>
      </p:sp>
      <p:sp>
        <p:nvSpPr>
          <p:cNvPr id="73737" name="Rectangle 12"/>
          <p:cNvSpPr>
            <a:spLocks noChangeArrowheads="1"/>
          </p:cNvSpPr>
          <p:nvPr/>
        </p:nvSpPr>
        <p:spPr bwMode="auto">
          <a:xfrm>
            <a:off x="1547813" y="3716338"/>
            <a:ext cx="6265862" cy="431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MX" sz="1700" b="1" dirty="0"/>
              <a:t>II. 1. DELIBERATIVA DEL H. CGU</a:t>
            </a:r>
            <a:r>
              <a:rPr lang="es-MX" sz="1700" dirty="0"/>
              <a:t> </a:t>
            </a:r>
            <a:r>
              <a:rPr lang="es-MX" dirty="0"/>
              <a:t>(Comisiones y Pleno)</a:t>
            </a:r>
            <a:endParaRPr lang="es-ES" sz="1700" b="1" dirty="0"/>
          </a:p>
        </p:txBody>
      </p:sp>
      <p:sp>
        <p:nvSpPr>
          <p:cNvPr id="73739" name="Rectangle 12"/>
          <p:cNvSpPr>
            <a:spLocks noChangeArrowheads="1"/>
          </p:cNvSpPr>
          <p:nvPr/>
        </p:nvSpPr>
        <p:spPr bwMode="auto">
          <a:xfrm>
            <a:off x="214313" y="1557338"/>
            <a:ext cx="1189037" cy="431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b="1"/>
          </a:p>
        </p:txBody>
      </p:sp>
      <p:sp>
        <p:nvSpPr>
          <p:cNvPr id="73740" name="27 CuadroTexto"/>
          <p:cNvSpPr txBox="1">
            <a:spLocks noChangeArrowheads="1"/>
          </p:cNvSpPr>
          <p:nvPr/>
        </p:nvSpPr>
        <p:spPr bwMode="auto">
          <a:xfrm>
            <a:off x="7524750" y="3698875"/>
            <a:ext cx="12144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 sz="1400"/>
          </a:p>
          <a:p>
            <a:endParaRPr lang="es-ES" sz="1400"/>
          </a:p>
        </p:txBody>
      </p:sp>
      <p:sp>
        <p:nvSpPr>
          <p:cNvPr id="20" name="19 Flecha curvada hacia la izquierda"/>
          <p:cNvSpPr>
            <a:spLocks noChangeArrowheads="1"/>
          </p:cNvSpPr>
          <p:nvPr/>
        </p:nvSpPr>
        <p:spPr bwMode="auto">
          <a:xfrm flipV="1">
            <a:off x="7812088" y="1989138"/>
            <a:ext cx="647700" cy="4391025"/>
          </a:xfrm>
          <a:prstGeom prst="curvedLeftArrow">
            <a:avLst>
              <a:gd name="adj1" fmla="val 24990"/>
              <a:gd name="adj2" fmla="val 49997"/>
              <a:gd name="adj3" fmla="val 25000"/>
            </a:avLst>
          </a:prstGeom>
          <a:solidFill>
            <a:srgbClr val="99CCFF"/>
          </a:solid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>
              <a:defRPr/>
            </a:pPr>
            <a:endParaRPr lang="es-ES">
              <a:latin typeface="+mn-lt"/>
            </a:endParaRPr>
          </a:p>
        </p:txBody>
      </p:sp>
      <p:sp>
        <p:nvSpPr>
          <p:cNvPr id="73742" name="Text Box 19"/>
          <p:cNvSpPr txBox="1">
            <a:spLocks noChangeArrowheads="1"/>
          </p:cNvSpPr>
          <p:nvPr/>
        </p:nvSpPr>
        <p:spPr bwMode="auto">
          <a:xfrm>
            <a:off x="395288" y="1557338"/>
            <a:ext cx="1100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200" b="1" dirty="0"/>
              <a:t>MACRO</a:t>
            </a:r>
          </a:p>
          <a:p>
            <a:r>
              <a:rPr lang="es-MX" sz="1200" b="1" smtClean="0"/>
              <a:t>ETAPA</a:t>
            </a:r>
            <a:endParaRPr lang="es-ES" sz="1200" b="1" dirty="0"/>
          </a:p>
        </p:txBody>
      </p:sp>
      <p:sp>
        <p:nvSpPr>
          <p:cNvPr id="73743" name="Rectangle 20"/>
          <p:cNvSpPr>
            <a:spLocks noChangeArrowheads="1"/>
          </p:cNvSpPr>
          <p:nvPr/>
        </p:nvSpPr>
        <p:spPr bwMode="auto">
          <a:xfrm>
            <a:off x="209550" y="2133600"/>
            <a:ext cx="1193800" cy="15113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200" b="1"/>
              <a:t>I. PRE-</a:t>
            </a:r>
          </a:p>
          <a:p>
            <a:pPr algn="ctr"/>
            <a:r>
              <a:rPr lang="es-MX" sz="1200" b="1"/>
              <a:t>NORMATIVA</a:t>
            </a:r>
            <a:endParaRPr lang="es-ES" sz="1200" b="1"/>
          </a:p>
        </p:txBody>
      </p:sp>
      <p:sp>
        <p:nvSpPr>
          <p:cNvPr id="73744" name="Rectangle 12"/>
          <p:cNvSpPr>
            <a:spLocks noChangeArrowheads="1"/>
          </p:cNvSpPr>
          <p:nvPr/>
        </p:nvSpPr>
        <p:spPr bwMode="auto">
          <a:xfrm>
            <a:off x="179388" y="3716338"/>
            <a:ext cx="1223962" cy="13684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sz="1700" b="1"/>
          </a:p>
        </p:txBody>
      </p:sp>
      <p:sp>
        <p:nvSpPr>
          <p:cNvPr id="73745" name="Text Box 25"/>
          <p:cNvSpPr txBox="1">
            <a:spLocks noChangeArrowheads="1"/>
          </p:cNvSpPr>
          <p:nvPr/>
        </p:nvSpPr>
        <p:spPr bwMode="auto">
          <a:xfrm>
            <a:off x="250825" y="3789363"/>
            <a:ext cx="12255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b="1"/>
              <a:t>II. NORMATIVA</a:t>
            </a:r>
          </a:p>
          <a:p>
            <a:pPr algn="ctr"/>
            <a:r>
              <a:rPr lang="es-MX" sz="1200" b="1"/>
              <a:t>(en estricto </a:t>
            </a:r>
          </a:p>
          <a:p>
            <a:pPr algn="ctr"/>
            <a:r>
              <a:rPr lang="es-MX" sz="1200" b="1"/>
              <a:t>sentido)</a:t>
            </a:r>
            <a:endParaRPr lang="es-ES" sz="1200" b="1"/>
          </a:p>
        </p:txBody>
      </p:sp>
      <p:sp>
        <p:nvSpPr>
          <p:cNvPr id="73746" name="Rectangle 20"/>
          <p:cNvSpPr>
            <a:spLocks noChangeArrowheads="1"/>
          </p:cNvSpPr>
          <p:nvPr/>
        </p:nvSpPr>
        <p:spPr bwMode="auto">
          <a:xfrm>
            <a:off x="179388" y="5157788"/>
            <a:ext cx="1223962" cy="122396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200" b="1"/>
              <a:t>III. POST-</a:t>
            </a:r>
          </a:p>
          <a:p>
            <a:pPr algn="ctr"/>
            <a:r>
              <a:rPr lang="es-MX" sz="1200" b="1"/>
              <a:t>NORMATIVA</a:t>
            </a:r>
            <a:endParaRPr lang="es-ES" sz="1200" b="1"/>
          </a:p>
        </p:txBody>
      </p:sp>
      <p:sp>
        <p:nvSpPr>
          <p:cNvPr id="73747" name="Rectangle 12"/>
          <p:cNvSpPr>
            <a:spLocks noChangeArrowheads="1"/>
          </p:cNvSpPr>
          <p:nvPr/>
        </p:nvSpPr>
        <p:spPr bwMode="auto">
          <a:xfrm>
            <a:off x="1547813" y="1557338"/>
            <a:ext cx="6264275" cy="431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b="1"/>
          </a:p>
        </p:txBody>
      </p:sp>
      <p:sp>
        <p:nvSpPr>
          <p:cNvPr id="73748" name="Text Box 28"/>
          <p:cNvSpPr txBox="1">
            <a:spLocks noChangeArrowheads="1"/>
          </p:cNvSpPr>
          <p:nvPr/>
        </p:nvSpPr>
        <p:spPr bwMode="auto">
          <a:xfrm>
            <a:off x="3781425" y="1557338"/>
            <a:ext cx="4319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b="1"/>
              <a:t>E   T   A   P   A   S</a:t>
            </a:r>
            <a:endParaRPr lang="es-ES" b="1"/>
          </a:p>
        </p:txBody>
      </p:sp>
      <p:sp>
        <p:nvSpPr>
          <p:cNvPr id="73749" name="Text Box 29"/>
          <p:cNvSpPr txBox="1">
            <a:spLocks noChangeArrowheads="1"/>
          </p:cNvSpPr>
          <p:nvPr/>
        </p:nvSpPr>
        <p:spPr bwMode="auto">
          <a:xfrm>
            <a:off x="1547813" y="2997200"/>
            <a:ext cx="63373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s-MX" sz="1700" b="1" dirty="0"/>
              <a:t>I. 3. RETROALIMENTACIÓN Y CONSENSO </a:t>
            </a:r>
          </a:p>
          <a:p>
            <a:pPr marL="457200" indent="-457200" algn="just"/>
            <a:r>
              <a:rPr lang="es-MX" sz="1700" b="1" dirty="0"/>
              <a:t>       DEL ANTEPROYECTO</a:t>
            </a:r>
            <a:r>
              <a:rPr lang="es-ES" sz="1700" dirty="0"/>
              <a:t> </a:t>
            </a:r>
          </a:p>
        </p:txBody>
      </p:sp>
      <p:sp>
        <p:nvSpPr>
          <p:cNvPr id="73750" name="Rectangle 12"/>
          <p:cNvSpPr>
            <a:spLocks noChangeArrowheads="1"/>
          </p:cNvSpPr>
          <p:nvPr/>
        </p:nvSpPr>
        <p:spPr bwMode="auto">
          <a:xfrm>
            <a:off x="1547813" y="4652963"/>
            <a:ext cx="6264275" cy="431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MX" sz="1700" b="1"/>
              <a:t>II. 2. PUBLICACIÓN DEL DICTAMEN</a:t>
            </a:r>
            <a:endParaRPr lang="es-ES" sz="1700" b="1"/>
          </a:p>
        </p:txBody>
      </p:sp>
      <p:sp>
        <p:nvSpPr>
          <p:cNvPr id="73751" name="Rectangle 12"/>
          <p:cNvSpPr>
            <a:spLocks noChangeArrowheads="1"/>
          </p:cNvSpPr>
          <p:nvPr/>
        </p:nvSpPr>
        <p:spPr bwMode="auto">
          <a:xfrm>
            <a:off x="1547813" y="5591175"/>
            <a:ext cx="6264275" cy="35877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MX" sz="1700" b="1" dirty="0"/>
              <a:t>III. 2. INTERPRETACION NORMATIVA</a:t>
            </a:r>
            <a:endParaRPr lang="es-ES" sz="1700" b="1" dirty="0"/>
          </a:p>
        </p:txBody>
      </p:sp>
      <p:sp>
        <p:nvSpPr>
          <p:cNvPr id="73752" name="Rectangle 12"/>
          <p:cNvSpPr>
            <a:spLocks noChangeArrowheads="1"/>
          </p:cNvSpPr>
          <p:nvPr/>
        </p:nvSpPr>
        <p:spPr bwMode="auto">
          <a:xfrm>
            <a:off x="1547813" y="6022975"/>
            <a:ext cx="6264275" cy="35877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MX" sz="1700" b="1" dirty="0"/>
              <a:t>III. 3. </a:t>
            </a:r>
            <a:r>
              <a:rPr lang="es-ES" sz="1700" b="1" dirty="0"/>
              <a:t>MONITOREO Y EVALUACIÓN DE LA NORMA</a:t>
            </a:r>
            <a:r>
              <a:rPr lang="es-ES" sz="1700" dirty="0"/>
              <a:t> </a:t>
            </a:r>
          </a:p>
        </p:txBody>
      </p:sp>
      <p:sp>
        <p:nvSpPr>
          <p:cNvPr id="73753" name="Rectangle 12"/>
          <p:cNvSpPr>
            <a:spLocks noChangeArrowheads="1"/>
          </p:cNvSpPr>
          <p:nvPr/>
        </p:nvSpPr>
        <p:spPr bwMode="auto">
          <a:xfrm>
            <a:off x="8604250" y="1916113"/>
            <a:ext cx="358775" cy="446563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600" b="1"/>
              <a:t>R</a:t>
            </a:r>
          </a:p>
          <a:p>
            <a:pPr algn="ctr"/>
            <a:r>
              <a:rPr lang="es-MX" sz="1600" b="1"/>
              <a:t>e</a:t>
            </a:r>
          </a:p>
          <a:p>
            <a:pPr algn="ctr"/>
            <a:r>
              <a:rPr lang="es-MX" sz="1600" b="1"/>
              <a:t>i</a:t>
            </a:r>
          </a:p>
          <a:p>
            <a:pPr algn="ctr"/>
            <a:r>
              <a:rPr lang="es-MX" sz="1600" b="1"/>
              <a:t>n</a:t>
            </a:r>
          </a:p>
          <a:p>
            <a:pPr algn="ctr"/>
            <a:r>
              <a:rPr lang="es-MX" sz="1600" b="1"/>
              <a:t>i</a:t>
            </a:r>
          </a:p>
          <a:p>
            <a:pPr algn="ctr"/>
            <a:r>
              <a:rPr lang="es-MX" sz="1600" b="1"/>
              <a:t>c</a:t>
            </a:r>
          </a:p>
          <a:p>
            <a:pPr algn="ctr"/>
            <a:r>
              <a:rPr lang="es-MX" sz="1600" b="1"/>
              <a:t>I</a:t>
            </a:r>
          </a:p>
          <a:p>
            <a:pPr algn="ctr"/>
            <a:r>
              <a:rPr lang="es-MX" sz="1600" b="1"/>
              <a:t>o</a:t>
            </a:r>
          </a:p>
          <a:p>
            <a:pPr algn="ctr"/>
            <a:endParaRPr lang="es-MX" sz="1600" b="1"/>
          </a:p>
          <a:p>
            <a:pPr algn="ctr"/>
            <a:r>
              <a:rPr lang="es-MX" sz="1600" b="1"/>
              <a:t>d</a:t>
            </a:r>
          </a:p>
          <a:p>
            <a:pPr algn="ctr"/>
            <a:r>
              <a:rPr lang="es-MX" sz="1600" b="1"/>
              <a:t>e</a:t>
            </a:r>
          </a:p>
          <a:p>
            <a:pPr algn="ctr"/>
            <a:r>
              <a:rPr lang="es-MX" sz="1600" b="1"/>
              <a:t>l</a:t>
            </a:r>
          </a:p>
          <a:p>
            <a:pPr algn="ctr"/>
            <a:endParaRPr lang="es-MX" sz="1600" b="1"/>
          </a:p>
          <a:p>
            <a:pPr algn="ctr"/>
            <a:r>
              <a:rPr lang="es-MX" sz="1600" b="1"/>
              <a:t>c</a:t>
            </a:r>
          </a:p>
          <a:p>
            <a:pPr algn="ctr"/>
            <a:r>
              <a:rPr lang="es-MX" sz="1600" b="1"/>
              <a:t>i</a:t>
            </a:r>
          </a:p>
          <a:p>
            <a:pPr algn="ctr"/>
            <a:r>
              <a:rPr lang="es-MX" sz="1600" b="1"/>
              <a:t>c</a:t>
            </a:r>
          </a:p>
          <a:p>
            <a:pPr algn="ctr"/>
            <a:r>
              <a:rPr lang="es-MX" sz="1600" b="1"/>
              <a:t>l</a:t>
            </a:r>
          </a:p>
          <a:p>
            <a:pPr algn="ctr"/>
            <a:r>
              <a:rPr lang="es-MX" sz="1600" b="1"/>
              <a:t>o</a:t>
            </a:r>
            <a:endParaRPr lang="es-ES" sz="1600" b="1"/>
          </a:p>
        </p:txBody>
      </p:sp>
      <p:sp>
        <p:nvSpPr>
          <p:cNvPr id="73754" name="Line 34"/>
          <p:cNvSpPr>
            <a:spLocks noChangeShapeType="1"/>
          </p:cNvSpPr>
          <p:nvPr/>
        </p:nvSpPr>
        <p:spPr bwMode="auto">
          <a:xfrm>
            <a:off x="2843213" y="2924175"/>
            <a:ext cx="7302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73755" name="Line 34"/>
          <p:cNvSpPr>
            <a:spLocks noChangeShapeType="1"/>
          </p:cNvSpPr>
          <p:nvPr/>
        </p:nvSpPr>
        <p:spPr bwMode="auto">
          <a:xfrm>
            <a:off x="3419475" y="3644900"/>
            <a:ext cx="7302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73756" name="Line 34"/>
          <p:cNvSpPr>
            <a:spLocks noChangeShapeType="1"/>
          </p:cNvSpPr>
          <p:nvPr/>
        </p:nvSpPr>
        <p:spPr bwMode="auto">
          <a:xfrm>
            <a:off x="4211638" y="4149725"/>
            <a:ext cx="7302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73757" name="Line 34"/>
          <p:cNvSpPr>
            <a:spLocks noChangeShapeType="1"/>
          </p:cNvSpPr>
          <p:nvPr/>
        </p:nvSpPr>
        <p:spPr bwMode="auto">
          <a:xfrm>
            <a:off x="7019925" y="5949950"/>
            <a:ext cx="73025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73758" name="Line 34"/>
          <p:cNvSpPr>
            <a:spLocks noChangeShapeType="1"/>
          </p:cNvSpPr>
          <p:nvPr/>
        </p:nvSpPr>
        <p:spPr bwMode="auto">
          <a:xfrm>
            <a:off x="6443663" y="5516563"/>
            <a:ext cx="73025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73759" name="Line 34"/>
          <p:cNvSpPr>
            <a:spLocks noChangeShapeType="1"/>
          </p:cNvSpPr>
          <p:nvPr/>
        </p:nvSpPr>
        <p:spPr bwMode="auto">
          <a:xfrm>
            <a:off x="5867400" y="5084763"/>
            <a:ext cx="73025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73760" name="Line 34"/>
          <p:cNvSpPr>
            <a:spLocks noChangeShapeType="1"/>
          </p:cNvSpPr>
          <p:nvPr/>
        </p:nvSpPr>
        <p:spPr bwMode="auto">
          <a:xfrm>
            <a:off x="5219700" y="4581525"/>
            <a:ext cx="73025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5107</TotalTime>
  <Words>563</Words>
  <Application>Microsoft Office PowerPoint</Application>
  <PresentationFormat>Presentación en pantalla (4:3)</PresentationFormat>
  <Paragraphs>114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Civil</vt:lpstr>
      <vt:lpstr>Proyecto de Actualización Normativa</vt:lpstr>
      <vt:lpstr>Justificación</vt:lpstr>
      <vt:lpstr>Objetivo</vt:lpstr>
      <vt:lpstr>Análisis del Entorno</vt:lpstr>
      <vt:lpstr>Congruencia con la Planeación</vt:lpstr>
      <vt:lpstr>Metodología</vt:lpstr>
      <vt:lpstr>Metodología</vt:lpstr>
      <vt:lpstr>Metodología</vt:lpstr>
    </vt:vector>
  </TitlesOfParts>
  <Company>Universidad de Guadalajara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Actualización Normativa</dc:title>
  <dc:creator>OAG</dc:creator>
  <cp:lastModifiedBy> OAG</cp:lastModifiedBy>
  <cp:revision>358</cp:revision>
  <dcterms:created xsi:type="dcterms:W3CDTF">2010-07-01T23:07:21Z</dcterms:created>
  <dcterms:modified xsi:type="dcterms:W3CDTF">2010-09-10T21:06:40Z</dcterms:modified>
</cp:coreProperties>
</file>