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7" r:id="rId3"/>
    <p:sldId id="278" r:id="rId4"/>
    <p:sldId id="270" r:id="rId5"/>
    <p:sldId id="257" r:id="rId6"/>
    <p:sldId id="256" r:id="rId7"/>
    <p:sldId id="265" r:id="rId8"/>
    <p:sldId id="266" r:id="rId9"/>
    <p:sldId id="258" r:id="rId10"/>
    <p:sldId id="271" r:id="rId11"/>
    <p:sldId id="260" r:id="rId12"/>
    <p:sldId id="280" r:id="rId13"/>
    <p:sldId id="281" r:id="rId14"/>
    <p:sldId id="282" r:id="rId15"/>
    <p:sldId id="284" r:id="rId16"/>
    <p:sldId id="285" r:id="rId17"/>
    <p:sldId id="262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1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3D853-9F55-6A4F-9129-9662B3086536}" type="datetimeFigureOut">
              <a:rPr lang="es-ES_tradnl" smtClean="0"/>
              <a:pPr/>
              <a:t>04/02/2011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DA82B-2B0E-F440-99EF-63CD6D7EE85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1528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838A-4539-448A-9B59-8AD3AC377AF9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2E60-D000-4CC1-AE42-9CD3CA90FCA1}" type="datetimeFigureOut">
              <a:rPr lang="es-MX" smtClean="0"/>
              <a:pPr/>
              <a:t>04/02/2011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1673-8079-4EB0-B48B-F76C0C4BAB1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40509" y="3933056"/>
            <a:ext cx="53581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</a:t>
            </a:r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relevante</a:t>
            </a:r>
          </a:p>
          <a:p>
            <a:pPr algn="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PIFI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520893" y="5596448"/>
            <a:ext cx="977814" cy="496847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438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4012251757"/>
              </p:ext>
            </p:extLst>
          </p:nvPr>
        </p:nvGraphicFramePr>
        <p:xfrm>
          <a:off x="467544" y="620688"/>
          <a:ext cx="8136905" cy="5164284"/>
        </p:xfrm>
        <a:graphic>
          <a:graphicData uri="http://schemas.openxmlformats.org/drawingml/2006/table">
            <a:tbl>
              <a:tblPr/>
              <a:tblGrid>
                <a:gridCol w="1440160"/>
                <a:gridCol w="1368152"/>
                <a:gridCol w="1368152"/>
                <a:gridCol w="1368152"/>
                <a:gridCol w="1224136"/>
                <a:gridCol w="1368153"/>
              </a:tblGrid>
              <a:tr h="469501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s-MX" sz="2800" b="1" i="0" u="none" strike="noStrike" dirty="0">
                          <a:solidFill>
                            <a:srgbClr val="984807"/>
                          </a:solidFill>
                          <a:latin typeface="+mn-lt"/>
                        </a:rPr>
                        <a:t>CIERRE DE EJERCICIO Y COMPROBACIÓN PIFI 2009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5358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 dirty="0">
                          <a:solidFill>
                            <a:srgbClr val="984807"/>
                          </a:solidFill>
                          <a:latin typeface="+mn-lt"/>
                        </a:rPr>
                        <a:t>CON CORTE AL </a:t>
                      </a:r>
                      <a:r>
                        <a:rPr lang="es-MX" sz="1600" b="1" i="0" u="none" strike="noStrike" dirty="0" smtClean="0">
                          <a:solidFill>
                            <a:srgbClr val="984807"/>
                          </a:solidFill>
                          <a:latin typeface="+mn-lt"/>
                        </a:rPr>
                        <a:t>03 </a:t>
                      </a:r>
                      <a:r>
                        <a:rPr lang="es-MX" sz="1600" b="1" i="0" u="none" strike="noStrike" dirty="0">
                          <a:solidFill>
                            <a:srgbClr val="984807"/>
                          </a:solidFill>
                          <a:latin typeface="+mn-lt"/>
                        </a:rPr>
                        <a:t>DE </a:t>
                      </a:r>
                      <a:r>
                        <a:rPr lang="es-MX" sz="1600" b="1" i="0" u="none" strike="noStrike" dirty="0" smtClean="0">
                          <a:solidFill>
                            <a:srgbClr val="984807"/>
                          </a:solidFill>
                          <a:latin typeface="+mn-lt"/>
                        </a:rPr>
                        <a:t>FEBRERO </a:t>
                      </a:r>
                      <a:r>
                        <a:rPr lang="es-MX" sz="1600" b="1" i="0" u="none" strike="noStrike" dirty="0">
                          <a:solidFill>
                            <a:srgbClr val="984807"/>
                          </a:solidFill>
                          <a:latin typeface="+mn-lt"/>
                        </a:rPr>
                        <a:t>DE 2011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7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PIFI 2009</a:t>
                      </a:r>
                    </a:p>
                  </a:txBody>
                  <a:tcPr marL="5590" marR="5590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 MONTO AUTORIZADO</a:t>
                      </a:r>
                    </a:p>
                  </a:txBody>
                  <a:tcPr marL="5590" marR="5590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MONTO</a:t>
                      </a:r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EJERCIDO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5590" marR="5590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 PENDIENTE POR EJERCER</a:t>
                      </a:r>
                    </a:p>
                  </a:txBody>
                  <a:tcPr marL="5590" marR="5590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PENDIENTE POR COMPROBAR</a:t>
                      </a:r>
                    </a:p>
                  </a:txBody>
                  <a:tcPr marL="5590" marR="5590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+mn-lt"/>
                        </a:rPr>
                        <a:t> PORCENTAJE ALCANZADO</a:t>
                      </a:r>
                    </a:p>
                  </a:txBody>
                  <a:tcPr marL="5590" marR="5590" marT="5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7"/>
                    </a:solidFill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CUAAD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4,281,187.00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4,281,187.00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CUCBA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3,760,500.00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3,711,044.20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49,455.80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15,946.15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98.68%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CUCEA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4,182,459.00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4,151,698.27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30,760.73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99.26%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CUCEI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5,923,813.00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5,871,336.62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52,476.38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10,620.00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99.11%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CUCS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5,093,724.00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5,045,400.94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48,323.06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40,503.00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99.05%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CUCSH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4,791,319.00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4,777,767.14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13,551.86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99.72%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CUALTOS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3,842,388.00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3,835,564.72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6,823.28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99.82%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CUCIENEGA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4,878,434.00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4,876,918.97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1,515.03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19,568.00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99.97%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CUCOSTA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3,804,015.00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3,804,015.00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45,408.05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CUCOSTA SUR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4,442,858.00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4,442,858.00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23,902.50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CULAGOS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3,513,631.00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3,333,029.25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180,601.75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70,408.70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94.86%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CUNORTE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4,733,819.00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4,728,340.99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5,478.01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99.88%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CUSUR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3,078,057.00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3,078,057.00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CUVALLES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5,131,067.00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5,131,067.00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SUV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4,237,270.00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4,153,229.17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84,040.83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98.02%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8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BIBLIOTECAS (CGA)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2,988,600.00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2,988,600.00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CGTI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3,261,341.00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3,261,341.00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CGCI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3,763,000.00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3,763,000.00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DGM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2,019,690.00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2,019,690.00</a:t>
                      </a:r>
                    </a:p>
                  </a:txBody>
                  <a:tcPr marL="0" marR="144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0" marR="216000" marT="559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general</a:t>
                      </a:r>
                    </a:p>
                  </a:txBody>
                  <a:tcPr marL="5590" marR="5590" marT="55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77,727,172.00</a:t>
                      </a:r>
                    </a:p>
                  </a:txBody>
                  <a:tcPr marL="0" marR="144000" marT="55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77,254,145.27</a:t>
                      </a:r>
                    </a:p>
                  </a:txBody>
                  <a:tcPr marL="0" marR="144000" marT="55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473,026.73</a:t>
                      </a:r>
                    </a:p>
                  </a:txBody>
                  <a:tcPr marL="0" marR="216000" marT="55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226,356.40</a:t>
                      </a:r>
                    </a:p>
                  </a:txBody>
                  <a:tcPr marL="0" marR="216000" marT="55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99.39%</a:t>
                      </a:r>
                    </a:p>
                  </a:txBody>
                  <a:tcPr marL="0" marR="216000" marT="55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756855908"/>
              </p:ext>
            </p:extLst>
          </p:nvPr>
        </p:nvGraphicFramePr>
        <p:xfrm>
          <a:off x="2123728" y="1340768"/>
          <a:ext cx="4824536" cy="4743743"/>
        </p:xfrm>
        <a:graphic>
          <a:graphicData uri="http://schemas.openxmlformats.org/drawingml/2006/table">
            <a:tbl>
              <a:tblPr/>
              <a:tblGrid>
                <a:gridCol w="979984"/>
                <a:gridCol w="1356901"/>
                <a:gridCol w="1206134"/>
                <a:gridCol w="1281517"/>
              </a:tblGrid>
              <a:tr h="2635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MONTOS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DE LAS </a:t>
                      </a:r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NOTAS </a:t>
                      </a:r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 </a:t>
                      </a:r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DÉBITO </a:t>
                      </a:r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Y RESGUARDO PENDIENTES</a:t>
                      </a: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35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CU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PIFI 2009</a:t>
                      </a: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PIFI 2008</a:t>
                      </a: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PIFI 2007</a:t>
                      </a: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CUAAD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767,130.26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80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CUCBA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1,732,708.27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346,561.45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281,746.18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CUCEA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1,344,696.87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CUCEI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3,034,731.49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CUCS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219,820.89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53,180.61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CUCSH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126,827.44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CUALTOS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162,998.20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CUCIENEGA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1,417,599.84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7,560.78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CUCOSTA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534,970.27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CUCOSTA SUR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589,435.53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37,850.50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129,110.93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CULAGOS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354,258.42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477,431.88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CUNORTE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2,213,373.29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29,064.80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CUSUR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391,879.07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CUVALLES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718,093.27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50,556.30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SUV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657,692.79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02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102" marR="5102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9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72000" marR="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14,266,215.90</a:t>
                      </a:r>
                      <a:endParaRPr lang="es-MX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144000" marT="51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391,972.73 </a:t>
                      </a:r>
                      <a:endParaRPr lang="es-MX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144000" marT="51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1,021,090.70 </a:t>
                      </a:r>
                      <a:endParaRPr lang="es-MX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144000" marT="510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-18353" y="478413"/>
            <a:ext cx="8966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ADEUDOS DE NOTAS DE DEBITO Y RESGUARDOS PENDIENTES 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ENTREGAR DESDE PIFI2007</a:t>
            </a:r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CORTE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AL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03 DE FEBRERO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2011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024545601"/>
              </p:ext>
            </p:extLst>
          </p:nvPr>
        </p:nvGraphicFramePr>
        <p:xfrm>
          <a:off x="2123728" y="1170198"/>
          <a:ext cx="4824536" cy="4851090"/>
        </p:xfrm>
        <a:graphic>
          <a:graphicData uri="http://schemas.openxmlformats.org/drawingml/2006/table">
            <a:tbl>
              <a:tblPr/>
              <a:tblGrid>
                <a:gridCol w="979984"/>
                <a:gridCol w="1356901"/>
                <a:gridCol w="1206134"/>
                <a:gridCol w="1281517"/>
              </a:tblGrid>
              <a:tr h="37086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MONTOS</a:t>
                      </a:r>
                      <a:r>
                        <a:rPr lang="es-MX" sz="12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DE LAS </a:t>
                      </a:r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COMPROBACIONES PENDIENTES DE CUERPOS ACADEMICOS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635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CU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 PIFI 2007</a:t>
                      </a: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 PIFI 2006</a:t>
                      </a: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 PIFI 2004</a:t>
                      </a:r>
                    </a:p>
                  </a:txBody>
                  <a:tcPr marL="5102" marR="5102" marT="51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CUAAD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74,577.00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12,500.00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50,000.00 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CUCBA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CUCEA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CUCEI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CUCS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CUCSH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14,505.00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49,580.83 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CUALTOS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CUCIENEGA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CUCOSTA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CUCOSTA SUR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CULAGOS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CUNORTE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CUSUR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CUVALLES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5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SUV</a:t>
                      </a:r>
                    </a:p>
                  </a:txBody>
                  <a:tcPr marL="72000" marR="3600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144000" marT="510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9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72000" marR="0" marT="51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89,082.00 </a:t>
                      </a:r>
                      <a:endParaRPr lang="es-MX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144000" marT="51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12,500.00 </a:t>
                      </a:r>
                      <a:endParaRPr lang="es-MX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144000" marT="51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99,580.83 </a:t>
                      </a:r>
                      <a:endParaRPr lang="es-MX" sz="12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144000" marT="510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499003" y="478413"/>
            <a:ext cx="6216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COMPROBACIONES DE ANTICIPOS PENDIENTES 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ENTREGAR</a:t>
            </a:r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CORTE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AL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03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FEBRERO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2011</a:t>
            </a: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654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179512" y="1700808"/>
            <a:ext cx="8229600" cy="43064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MX" dirty="0" smtClean="0"/>
              <a:t>		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A.-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VIÁTICOS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LOCALES</a:t>
            </a:r>
          </a:p>
          <a:p>
            <a:pPr marL="1593850" indent="-514350" algn="just">
              <a:buFont typeface="+mj-lt"/>
              <a:buAutoNum type="arabicPeriod"/>
            </a:pP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</a:rPr>
              <a:t>Boleto de avión: 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boleto emitido por aerolínea. (sigue igual).</a:t>
            </a:r>
          </a:p>
          <a:p>
            <a:pPr marL="1593850" indent="-514350" algn="just">
              <a:buFont typeface="+mj-lt"/>
              <a:buAutoNum type="arabicPeriod"/>
            </a:pP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</a:rPr>
              <a:t>Hotel: 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Factura digital en archivo XML o comprobante tradicional vigente.</a:t>
            </a:r>
          </a:p>
          <a:p>
            <a:pPr marL="1593850" indent="-514350" algn="just">
              <a:buFont typeface="+mj-lt"/>
              <a:buAutoNum type="arabicPeriod"/>
            </a:pP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</a:rPr>
              <a:t>Alimentos: 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Factura digital en archivo XML o comprobante tradicional vigente, o de régimen de pequeños contribuyentes  el comprobante simplificado (sigue igual).</a:t>
            </a:r>
          </a:p>
          <a:p>
            <a:pPr marL="1593850" indent="-514350" algn="just">
              <a:buFont typeface="+mj-lt"/>
              <a:buAutoNum type="arabicPeriod"/>
            </a:pPr>
            <a:r>
              <a:rPr lang="es-MX" sz="2200" dirty="0" smtClean="0">
                <a:solidFill>
                  <a:schemeClr val="accent6">
                    <a:lumMod val="50000"/>
                  </a:schemeClr>
                </a:solidFill>
              </a:rPr>
              <a:t>Taxi: </a:t>
            </a:r>
            <a:r>
              <a:rPr lang="es-MX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comprobante simplificado (sigue igual).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41531" y="478413"/>
            <a:ext cx="65310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COMPROBACIÓN PIFI EN EL MARCO DE LA </a:t>
            </a:r>
          </a:p>
          <a:p>
            <a:pPr algn="ctr" fontAlgn="ct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FACTURACIÓN DIGITAL</a:t>
            </a:r>
            <a:endParaRPr lang="es-MX" sz="2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129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0" y="119675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-256032">
              <a:spcBef>
                <a:spcPts val="400"/>
              </a:spcBef>
              <a:buSzPct val="68000"/>
              <a:buFont typeface="Arial" pitchFamily="34" charset="0"/>
              <a:buNone/>
            </a:pPr>
            <a:endParaRPr lang="es-MX" dirty="0" smtClean="0"/>
          </a:p>
          <a:p>
            <a:pPr marL="365760" lvl="1" indent="-256032" algn="just">
              <a:spcBef>
                <a:spcPts val="400"/>
              </a:spcBef>
              <a:buSzPct val="68000"/>
              <a:buFont typeface="Arial" pitchFamily="34" charset="0"/>
              <a:buNone/>
            </a:pPr>
            <a:r>
              <a:rPr lang="es-MX" sz="2700" b="1" dirty="0" smtClean="0">
                <a:solidFill>
                  <a:srgbClr val="4C4825"/>
                </a:solidFill>
              </a:rPr>
              <a:t>		</a:t>
            </a:r>
            <a:r>
              <a:rPr lang="es-MX" sz="2700" b="1" dirty="0" smtClean="0">
                <a:solidFill>
                  <a:schemeClr val="accent6">
                    <a:lumMod val="50000"/>
                  </a:schemeClr>
                </a:solidFill>
              </a:rPr>
              <a:t>B.- </a:t>
            </a:r>
            <a:r>
              <a:rPr lang="es-MX" sz="2700" b="1" dirty="0" smtClean="0">
                <a:solidFill>
                  <a:schemeClr val="accent6">
                    <a:lumMod val="50000"/>
                  </a:schemeClr>
                </a:solidFill>
              </a:rPr>
              <a:t>VIÁTICOS </a:t>
            </a:r>
            <a:r>
              <a:rPr lang="es-MX" sz="2700" b="1" dirty="0" smtClean="0">
                <a:solidFill>
                  <a:schemeClr val="accent6">
                    <a:lumMod val="50000"/>
                  </a:schemeClr>
                </a:solidFill>
              </a:rPr>
              <a:t>AL EXTRANJERO</a:t>
            </a:r>
          </a:p>
          <a:p>
            <a:pPr marL="1344168" lvl="5" indent="-256032" algn="just">
              <a:spcBef>
                <a:spcPts val="400"/>
              </a:spcBef>
              <a:buClr>
                <a:schemeClr val="accent6">
                  <a:lumMod val="50000"/>
                </a:schemeClr>
              </a:buClr>
              <a:buSzPct val="68000"/>
              <a:buFont typeface="Wingdings 3"/>
              <a:buChar char="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nivel extranjero, la documentación comprobatoria sigue teniendo las mismas connotaciones.</a:t>
            </a:r>
          </a:p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endParaRPr lang="es-MX" dirty="0" smtClean="0"/>
          </a:p>
          <a:p>
            <a:pPr marL="365760" lvl="1" indent="-256032" algn="just">
              <a:spcBef>
                <a:spcPts val="400"/>
              </a:spcBef>
              <a:buSzPct val="68000"/>
              <a:buFont typeface="Arial" pitchFamily="34" charset="0"/>
              <a:buNone/>
            </a:pPr>
            <a:r>
              <a:rPr lang="es-MX" sz="2700" b="1" dirty="0" smtClean="0">
                <a:solidFill>
                  <a:srgbClr val="4C4825"/>
                </a:solidFill>
              </a:rPr>
              <a:t>		</a:t>
            </a:r>
            <a:r>
              <a:rPr lang="es-MX" sz="2700" b="1" dirty="0" smtClean="0">
                <a:solidFill>
                  <a:schemeClr val="accent6">
                    <a:lumMod val="50000"/>
                  </a:schemeClr>
                </a:solidFill>
              </a:rPr>
              <a:t>C.- </a:t>
            </a:r>
            <a:r>
              <a:rPr lang="es-MX" sz="2700" b="1" dirty="0" smtClean="0">
                <a:solidFill>
                  <a:schemeClr val="accent6">
                    <a:lumMod val="50000"/>
                  </a:schemeClr>
                </a:solidFill>
              </a:rPr>
              <a:t>ADQUSICIÓN </a:t>
            </a:r>
            <a:r>
              <a:rPr lang="es-MX" sz="2700" b="1" dirty="0" smtClean="0">
                <a:solidFill>
                  <a:schemeClr val="accent6">
                    <a:lumMod val="50000"/>
                  </a:schemeClr>
                </a:solidFill>
              </a:rPr>
              <a:t>DE BIENES</a:t>
            </a:r>
          </a:p>
          <a:p>
            <a:pPr marL="1343025" lvl="4" indent="-255588" algn="just">
              <a:spcBef>
                <a:spcPts val="400"/>
              </a:spcBef>
              <a:buClr>
                <a:schemeClr val="accent6">
                  <a:lumMod val="50000"/>
                </a:schemeClr>
              </a:buClr>
              <a:buSzPct val="68000"/>
              <a:buFont typeface="Wingdings 3"/>
              <a:buChar char=""/>
            </a:pP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pueden encontrar comprobantes de los cinco tipos relacionados a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continuación:</a:t>
            </a:r>
          </a:p>
          <a:p>
            <a:pPr marL="987425" lvl="2" indent="0" algn="just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1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.-Comprobante simplificado</a:t>
            </a:r>
          </a:p>
          <a:p>
            <a:pPr marL="987425" lvl="2" indent="0" algn="just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2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.-Comprobante tradicional</a:t>
            </a:r>
          </a:p>
          <a:p>
            <a:pPr marL="987425" lvl="2" indent="0" algn="just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3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.-Comprobante con Código de Barras Bidimensional.</a:t>
            </a:r>
          </a:p>
          <a:p>
            <a:pPr marL="987425" lvl="2" indent="0" algn="just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4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.-Comprobante Fiscal Digital (CFD), </a:t>
            </a:r>
          </a:p>
          <a:p>
            <a:pPr marL="987425" lvl="2" indent="0" algn="just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5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.-Comprobante Fiscal Digital por Internet (CFDI). </a:t>
            </a:r>
          </a:p>
          <a:p>
            <a:pPr marL="987425" lvl="2" indent="0" algn="just">
              <a:buNone/>
            </a:pP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87425" lvl="2" indent="0" algn="just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Estos últimos dos comprobantes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sólo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deben recibir en archivo XML.</a:t>
            </a:r>
          </a:p>
          <a:p>
            <a:pPr marL="1343025" lvl="4" indent="-255588" algn="just">
              <a:spcBef>
                <a:spcPts val="400"/>
              </a:spcBef>
              <a:buClr>
                <a:schemeClr val="accent6">
                  <a:lumMod val="50000"/>
                </a:schemeClr>
              </a:buClr>
              <a:buSzPct val="68000"/>
              <a:buFont typeface="Wingdings 3"/>
              <a:buChar char=""/>
            </a:pP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Arial" pitchFamily="34" charset="0"/>
              <a:buNone/>
            </a:pPr>
            <a:endParaRPr lang="es-MX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Arial" pitchFamily="34" charset="0"/>
              <a:buNone/>
            </a:pPr>
            <a:endParaRPr lang="es-MX" dirty="0" smtClean="0"/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341531" y="478413"/>
            <a:ext cx="65310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COMPROBACIÓN PIFI EN EL MARCO DE LA </a:t>
            </a:r>
          </a:p>
          <a:p>
            <a:pPr algn="ctr" fontAlgn="ctr"/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FACTURACIÓN DIGITAL</a:t>
            </a:r>
            <a:endParaRPr lang="es-MX" sz="28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411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97" t="1" r="1425" b="375"/>
          <a:stretch/>
        </p:blipFill>
        <p:spPr bwMode="auto">
          <a:xfrm>
            <a:off x="2619375" y="764704"/>
            <a:ext cx="4124326" cy="556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1475656" y="24507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Comprobante Fiscal Impreso con CBB</a:t>
            </a: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2051720" y="908720"/>
            <a:ext cx="405759" cy="3168352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51520" y="2276872"/>
            <a:ext cx="1800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puntos del 1 al 9 son los mismos que contienen todos los documentos que están asentado en el art. 29-A del CFF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Llamada con línea 1"/>
          <p:cNvSpPr/>
          <p:nvPr/>
        </p:nvSpPr>
        <p:spPr>
          <a:xfrm>
            <a:off x="179512" y="4437112"/>
            <a:ext cx="1728192" cy="936104"/>
          </a:xfrm>
          <a:prstGeom prst="borderCallout1">
            <a:avLst>
              <a:gd name="adj1" fmla="val 31686"/>
              <a:gd name="adj2" fmla="val 179991"/>
              <a:gd name="adj3" fmla="val 48334"/>
              <a:gd name="adj4" fmla="val 100507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 no cuentan con Cedula de Identificación Fiscal ahora llevan un Código de Barras Bidimensional CBB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6 Llamada con línea 1"/>
          <p:cNvSpPr/>
          <p:nvPr/>
        </p:nvSpPr>
        <p:spPr>
          <a:xfrm>
            <a:off x="7236296" y="4941168"/>
            <a:ext cx="1728192" cy="648072"/>
          </a:xfrm>
          <a:prstGeom prst="borderCallout1">
            <a:avLst>
              <a:gd name="adj1" fmla="val 48380"/>
              <a:gd name="adj2" fmla="val -1455"/>
              <a:gd name="adj3" fmla="val 111130"/>
              <a:gd name="adj4" fmla="val -49121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 leyendas continúan, solo los datos del impresor ya no se necesitan.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384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908720"/>
            <a:ext cx="8229600" cy="50985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&lt;?xml version="1.0" encoding="UTF-8" ?&gt;</a:t>
            </a:r>
            <a:r>
              <a:rPr lang="es-MX" smtClean="0">
                <a:latin typeface="Verdana"/>
              </a:rPr>
              <a:t> </a:t>
            </a:r>
          </a:p>
          <a:p>
            <a:r>
              <a:rPr lang="es-MX" b="1" smtClean="0">
                <a:solidFill>
                  <a:srgbClr val="FF0000"/>
                </a:solidFill>
                <a:latin typeface="Courier New"/>
                <a:hlinkClick r:id="" action="ppaction://hlinkfile"/>
              </a:rPr>
              <a:t>-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Comprobante</a:t>
            </a:r>
            <a:r>
              <a:rPr lang="es-MX" smtClean="0">
                <a:solidFill>
                  <a:srgbClr val="FF0000"/>
                </a:solidFill>
                <a:latin typeface="Verdana"/>
              </a:rPr>
              <a:t> xmlns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solidFill>
                  <a:srgbClr val="FF0000"/>
                </a:solidFill>
                <a:latin typeface="Verdana"/>
              </a:rPr>
              <a:t>http://www.sat.gob.mx/cfd/2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FF0000"/>
                </a:solidFill>
                <a:latin typeface="Verdana"/>
              </a:rPr>
              <a:t> xmlns:xsi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solidFill>
                  <a:srgbClr val="FF0000"/>
                </a:solidFill>
                <a:latin typeface="Verdana"/>
              </a:rPr>
              <a:t>http://www.w3.org/2001/XMLSchema-instance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FF0000"/>
                </a:solidFill>
                <a:latin typeface="Verdana"/>
              </a:rPr>
              <a:t> xmlns:implocal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solidFill>
                  <a:srgbClr val="FF0000"/>
                </a:solidFill>
                <a:latin typeface="Verdana"/>
              </a:rPr>
              <a:t>http://www.sat.gob.mx/implocal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FF0000"/>
                </a:solidFill>
                <a:latin typeface="Verdana"/>
              </a:rPr>
              <a:t> xmlns:posadas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solidFill>
                  <a:srgbClr val="FF0000"/>
                </a:solidFill>
                <a:latin typeface="Verdana"/>
              </a:rPr>
              <a:t>http://www.posadas.com/MFE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xsi:schemaLocation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http://www.sat.gob.mx/cfd/2 http://www.sat.gob.mx/sitio_internet/cfd/2/cfdv2.xsd http://www.sat.gob.mx/implocal http://www.sat.gob.mx/sitio_internet/cfd/implocal/implocal.xsd http://www.posadas.com/MFE http://www.posadas.com/MFE/ADDENDAPOSADASVL1.xsd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anoAprobacion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2010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descuento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0.00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fecha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2011-01-16T17:57:09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folio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3904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formaDePago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Pago en una sola exhibicion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noAprobacion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196411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noCertificado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00001000000102119106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sello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Gm31QCUnQo+noQyWvdAiideXwvFXKQeKwULjWwhJImFhMz2fqq8UW/uXxp1J54DF2d/U6iWRTASE1+YAeKJVyi20TDLMTtolH0rigWLbE3B5C0PD+UOvW4lc7OH7vTxFDj7NBR+tYu/UEstqV8+tdKePy0xFK5hHRr3qyBsPR9U=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serie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FIDUR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subTotal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1486.32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tipoDeComprobante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ingreso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total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1755.15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version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2.0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  <a:hlinkClick r:id="" action="ppaction://hlinkfile"/>
              </a:rPr>
              <a:t>-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Emisor nombre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CONTROLADORA CABI/FHM S. DE R.L. DE C.V.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rfc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CCA060222DS8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DomicilioFiscal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calle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CALLE CUATRO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codigoPostal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53370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colonia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FRACC IND ALCE BLANCO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estado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EDO. MEXICO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municipio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NAUCALPAN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noExterior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25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pais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MEXICO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 /&gt;</a:t>
            </a:r>
            <a:r>
              <a:rPr lang="es-MX" smtClean="0">
                <a:latin typeface="Verdana"/>
              </a:rPr>
              <a:t> </a:t>
            </a: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ExpedidoEn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calle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FELIPE PESCADOR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codigoPostal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34000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colonia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COL. ESPERANZA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estado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DURANGO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municipio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DURANGO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noExterior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1401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pais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MEXICO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referencia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ESQ. AV. TECNOLOGICO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 /&gt;</a:t>
            </a:r>
            <a:r>
              <a:rPr lang="es-MX" smtClean="0">
                <a:latin typeface="Verdana"/>
              </a:rPr>
              <a:t> </a:t>
            </a: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&lt;/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Emisor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  <a:hlinkClick r:id="" action="ppaction://hlinkfile"/>
              </a:rPr>
              <a:t>-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Receptor nombre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HECTOR SOLORZANO DEL RIO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rfc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SORH550511PA9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Domicilio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calle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LOS ALPES NO 1024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codigoPostal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44340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colonia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INDEPENDENCIA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estado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JAL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municipio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GUADALAJARA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pais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MX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 /&gt;</a:t>
            </a:r>
            <a:r>
              <a:rPr lang="es-MX" smtClean="0">
                <a:latin typeface="Verdana"/>
              </a:rPr>
              <a:t> </a:t>
            </a: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&lt;/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Receptor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  <a:hlinkClick r:id="" action="ppaction://hlinkfile"/>
              </a:rPr>
              <a:t>-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Conceptos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Concepto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cantidad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1.0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descripcion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RENTA DE HABITACION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importe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1227.00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unidad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SERVICIO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valorUnitario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1227.00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 /&gt;</a:t>
            </a:r>
            <a:r>
              <a:rPr lang="es-MX" smtClean="0">
                <a:latin typeface="Verdana"/>
              </a:rPr>
              <a:t> </a:t>
            </a: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Concepto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cantidad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1.0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descripcion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ROOM SERVICE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importe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88.63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unidad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SERVICIO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valorUnitario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88.63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 /&gt;</a:t>
            </a:r>
            <a:r>
              <a:rPr lang="es-MX" smtClean="0">
                <a:latin typeface="Verdana"/>
              </a:rPr>
              <a:t> </a:t>
            </a: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Concepto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cantidad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1.0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descripcion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CAFE LA FIESTA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importe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170.69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unidad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SERVICIO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valorUnitario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170.69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 /&gt;</a:t>
            </a:r>
            <a:r>
              <a:rPr lang="es-MX" smtClean="0">
                <a:latin typeface="Verdana"/>
              </a:rPr>
              <a:t> </a:t>
            </a: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&lt;/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Conceptos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  <a:hlinkClick r:id="" action="ppaction://hlinkfile"/>
              </a:rPr>
              <a:t>-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Impuestos totalImpuestosTrasladados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237.81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  <a:hlinkClick r:id="" action="ppaction://hlinkfile"/>
              </a:rPr>
              <a:t>-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Traslados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Traslado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importe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237.81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impuesto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IVA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tasa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16.0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 /&gt;</a:t>
            </a:r>
            <a:r>
              <a:rPr lang="es-MX" smtClean="0">
                <a:latin typeface="Verdana"/>
              </a:rPr>
              <a:t> </a:t>
            </a: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&lt;/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Traslados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&lt;/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Impuestos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  <a:hlinkClick r:id="" action="ppaction://hlinkfile"/>
              </a:rPr>
              <a:t>-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Complemento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  <a:hlinkClick r:id="" action="ppaction://hlinkfile"/>
              </a:rPr>
              <a:t>-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implocal:ImpuestosLocales TotaldeRetenciones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0.00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TotaldeTraslados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31.02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version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1.0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implocal:TrasladosLocales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ImpLocTrasladado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IMPUESTO HOSPEDAJE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Importe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31.02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TasadeTraslado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2.7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 /&gt;</a:t>
            </a:r>
            <a:r>
              <a:rPr lang="es-MX" smtClean="0">
                <a:latin typeface="Verdana"/>
              </a:rPr>
              <a:t> </a:t>
            </a: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&lt;/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implocal:ImpuestosLocales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&lt;/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Complemento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  <a:hlinkClick r:id="" action="ppaction://hlinkfile"/>
              </a:rPr>
              <a:t>-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Addenda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  <a:hlinkClick r:id="" action="ppaction://hlinkfile"/>
              </a:rPr>
              <a:t>-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posadas:RequestForPayment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posadas:Hoteleria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paidout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0.00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importePagado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1797.44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numeroFormato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20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propina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42.29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extension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0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folio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36013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habitacion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709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reservacion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I 37875 1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fechaSalida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2011/01/16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fechaLlegada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2011/01/15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cajero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MTR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 huesped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="</a:t>
            </a:r>
            <a:r>
              <a:rPr lang="es-MX" b="1" smtClean="0">
                <a:latin typeface="Verdana"/>
              </a:rPr>
              <a:t>SOLORZANO DEL RIO, HECTOR EDUA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" /&gt;</a:t>
            </a:r>
            <a:r>
              <a:rPr lang="es-MX" smtClean="0">
                <a:latin typeface="Verdana"/>
              </a:rPr>
              <a:t> </a:t>
            </a: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&lt;/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posadas:RequestForPayment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&lt;/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Addenda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r>
              <a:rPr lang="es-MX" b="1" smtClean="0">
                <a:solidFill>
                  <a:srgbClr val="FF0000"/>
                </a:solidFill>
                <a:latin typeface="Courier New"/>
              </a:rPr>
              <a:t> </a:t>
            </a:r>
            <a:r>
              <a:rPr lang="es-MX" smtClean="0">
                <a:latin typeface="Verdana"/>
              </a:rPr>
              <a:t> 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&lt;/</a:t>
            </a:r>
            <a:r>
              <a:rPr lang="es-MX" smtClean="0">
                <a:solidFill>
                  <a:srgbClr val="990000"/>
                </a:solidFill>
                <a:latin typeface="Verdana"/>
              </a:rPr>
              <a:t>Comprobante</a:t>
            </a:r>
            <a:r>
              <a:rPr lang="es-MX" smtClean="0">
                <a:solidFill>
                  <a:srgbClr val="0000FF"/>
                </a:solidFill>
                <a:latin typeface="Verdana"/>
              </a:rPr>
              <a:t>&gt;</a:t>
            </a:r>
            <a:endParaRPr lang="es-MX" smtClean="0">
              <a:latin typeface="Verdana"/>
            </a:endParaRPr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259632" y="26064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Comprobante fiscal digital en archivo XML</a:t>
            </a: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3 Llamada con línea 1"/>
          <p:cNvSpPr/>
          <p:nvPr/>
        </p:nvSpPr>
        <p:spPr>
          <a:xfrm>
            <a:off x="6228184" y="1916832"/>
            <a:ext cx="2592288" cy="612648"/>
          </a:xfrm>
          <a:prstGeom prst="borderCallout1">
            <a:avLst>
              <a:gd name="adj1" fmla="val 48601"/>
              <a:gd name="adj2" fmla="val -1631"/>
              <a:gd name="adj3" fmla="val -61388"/>
              <a:gd name="adj4" fmla="val -115039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Estos datos son los que se encuentran en la cadena original del comprobante fiscal digital impreso.</a:t>
            </a: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560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Grupo"/>
          <p:cNvGrpSpPr/>
          <p:nvPr/>
        </p:nvGrpSpPr>
        <p:grpSpPr>
          <a:xfrm>
            <a:off x="683568" y="404664"/>
            <a:ext cx="7920880" cy="5904656"/>
            <a:chOff x="539552" y="260648"/>
            <a:chExt cx="8175832" cy="62558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1003" r="1954" b="3219"/>
            <a:stretch/>
          </p:blipFill>
          <p:spPr bwMode="auto">
            <a:xfrm>
              <a:off x="539552" y="260648"/>
              <a:ext cx="8175832" cy="625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5 Grupo"/>
            <p:cNvGrpSpPr/>
            <p:nvPr/>
          </p:nvGrpSpPr>
          <p:grpSpPr>
            <a:xfrm>
              <a:off x="5220072" y="4941168"/>
              <a:ext cx="3384376" cy="792088"/>
              <a:chOff x="5220072" y="4941168"/>
              <a:chExt cx="3384376" cy="792088"/>
            </a:xfrm>
          </p:grpSpPr>
          <p:sp>
            <p:nvSpPr>
              <p:cNvPr id="4" name="3 Flecha derecha"/>
              <p:cNvSpPr/>
              <p:nvPr/>
            </p:nvSpPr>
            <p:spPr>
              <a:xfrm>
                <a:off x="5220072" y="5085184"/>
                <a:ext cx="1368152" cy="576064"/>
              </a:xfrm>
              <a:prstGeom prst="rightArrow">
                <a:avLst/>
              </a:prstGeom>
              <a:solidFill>
                <a:schemeClr val="accent2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5" name="4 Rectángulo"/>
              <p:cNvSpPr/>
              <p:nvPr/>
            </p:nvSpPr>
            <p:spPr>
              <a:xfrm>
                <a:off x="6588224" y="4941168"/>
                <a:ext cx="2016224" cy="792088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0630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88424" cy="471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076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8104" y="836712"/>
            <a:ext cx="8492368" cy="477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57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569214133"/>
              </p:ext>
            </p:extLst>
          </p:nvPr>
        </p:nvGraphicFramePr>
        <p:xfrm>
          <a:off x="1439652" y="1268760"/>
          <a:ext cx="6264696" cy="4599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1008112"/>
                <a:gridCol w="936104"/>
                <a:gridCol w="864096"/>
                <a:gridCol w="864096"/>
                <a:gridCol w="936104"/>
              </a:tblGrid>
              <a:tr h="20718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2001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2002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2004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2005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52858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es-MX" sz="1300" b="0" u="none" strike="noStrike" dirty="0">
                          <a:effectLst/>
                        </a:rPr>
                        <a:t>Problemas comunes de la DES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1,988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7,518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10,350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4,215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4,087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453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es-MX" sz="1300" b="0" u="none" strike="noStrike" dirty="0">
                          <a:effectLst/>
                        </a:rPr>
                        <a:t>Problemas comunes de la Gestión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9,503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3,546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marL="0" indent="0" algn="l" rtl="0" fontAlgn="b"/>
                      <a:r>
                        <a:rPr lang="es-MX" sz="1300" u="none" strike="noStrike" dirty="0">
                          <a:effectLst/>
                        </a:rPr>
                        <a:t>CUAAD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7,987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1,911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4,874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CUCBA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4,180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4,700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4,350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530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CUCEA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361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1,871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6,970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2,475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1,337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CUCEI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6,277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2,829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6,216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11,300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8,178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CUCS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6,667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11,927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11,271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2,601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CUCSH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1,513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3,266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3,637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5,300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CUALTOS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4,000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3,751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5,753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4,867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5,586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CUCIENEGA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4,007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8,349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4,690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CUCOSTA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2,157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3,086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3,200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48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CUCOSTASUR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4,294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685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15,550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4,938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CULAGOS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CUNORTE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4,116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2,684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2,126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CUSUR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6,811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6,348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CUVALLES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4,325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1,350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2,392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SUV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1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b="1" u="none" strike="noStrike" dirty="0">
                          <a:effectLst/>
                        </a:rPr>
                        <a:t>Total</a:t>
                      </a:r>
                      <a:endParaRPr lang="es-MX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 smtClean="0">
                          <a:effectLst/>
                        </a:rPr>
                        <a:t>43,432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 smtClean="0">
                          <a:effectLst/>
                        </a:rPr>
                        <a:t>59,489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 smtClean="0">
                          <a:effectLst/>
                        </a:rPr>
                        <a:t>56,091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 smtClean="0">
                          <a:effectLst/>
                        </a:rPr>
                        <a:t>62,102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 smtClean="0">
                          <a:effectLst/>
                        </a:rPr>
                        <a:t>47,687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08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57200" y="548680"/>
            <a:ext cx="8229600" cy="368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Montos PIFI otorgados 2001-2005</a:t>
            </a:r>
            <a:endParaRPr kumimoji="0" lang="es-MX" sz="2400" b="1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75656" y="5821213"/>
            <a:ext cx="1855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Montos en miles de pesos.</a:t>
            </a:r>
            <a:endParaRPr lang="es-MX" sz="12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037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5306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145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730996197"/>
              </p:ext>
            </p:extLst>
          </p:nvPr>
        </p:nvGraphicFramePr>
        <p:xfrm>
          <a:off x="1439652" y="1268760"/>
          <a:ext cx="6264696" cy="4599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1008112"/>
                <a:gridCol w="936104"/>
                <a:gridCol w="864096"/>
                <a:gridCol w="864096"/>
                <a:gridCol w="936104"/>
              </a:tblGrid>
              <a:tr h="20718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DEPENDENCIA</a:t>
                      </a:r>
                      <a:r>
                        <a:rPr lang="es-MX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2006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2007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2008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52858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es-MX" sz="1300" b="0" u="none" strike="noStrike" dirty="0">
                          <a:effectLst/>
                        </a:rPr>
                        <a:t>Problemas comunes de la DES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4,234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10,275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8,771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18,819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453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es-MX" sz="1300" b="0" u="none" strike="noStrike" dirty="0">
                          <a:effectLst/>
                        </a:rPr>
                        <a:t>Problemas comunes de la Gestión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9077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578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1,756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3,906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3,261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988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marL="0" indent="0" algn="l" rtl="0" fontAlgn="b"/>
                      <a:r>
                        <a:rPr lang="es-MX" sz="1300" u="none" strike="noStrike" dirty="0">
                          <a:effectLst/>
                        </a:rPr>
                        <a:t>CUAAD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3,009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3,342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3,991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4,281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CUCBA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1,706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5,341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3,505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3,761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4,351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CUCEA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3,475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4,273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4,072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4,182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4,802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CUCEI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16,756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4,503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5,501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5,924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5,206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CUCS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4,306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4,716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4,748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5,094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5,235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CUCSH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657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1,319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4,449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4,791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5,121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CUALTOS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3,180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3,484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3,568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3,842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3,158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CUCIENEGA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6,275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3,512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4,530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4,878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3,931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CUCOSTA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846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3,192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3,532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3,804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4,723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48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CUCOSTASUR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1,809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4,071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4,126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4,443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4,296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CULAGOS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2,824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4,544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3,263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3,514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3,869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CUNORTE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1,058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3,653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4,396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4,734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4,052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CUSUR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2,763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3,514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2,858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3,078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3,129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CUVALLES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2,170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2,070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4,765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5,131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4,410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3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u="none" strike="noStrike" dirty="0">
                          <a:effectLst/>
                        </a:rPr>
                        <a:t>SUV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1,511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1,453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3,935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4,237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0" u="none" strike="noStrike" dirty="0" smtClean="0">
                          <a:effectLst/>
                        </a:rPr>
                        <a:t>3,140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1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300" b="1" u="none" strike="noStrike" dirty="0">
                          <a:effectLst/>
                        </a:rPr>
                        <a:t>Total</a:t>
                      </a:r>
                      <a:endParaRPr lang="es-MX" sz="13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108000" marR="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 smtClean="0">
                          <a:effectLst/>
                        </a:rPr>
                        <a:t>52,924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 smtClean="0">
                          <a:effectLst/>
                        </a:rPr>
                        <a:t>58,977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 smtClean="0">
                          <a:effectLst/>
                        </a:rPr>
                        <a:t>75,418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 smtClean="0">
                          <a:effectLst/>
                        </a:rPr>
                        <a:t>77,727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400" b="1" u="none" strike="noStrike" dirty="0" smtClean="0">
                          <a:effectLst/>
                        </a:rPr>
                        <a:t>79,230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077" marR="144000" marT="907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57200" y="548680"/>
            <a:ext cx="8229600" cy="368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Montos PIFI otorgados 2006-2010</a:t>
            </a:r>
            <a:endParaRPr kumimoji="0" lang="es-MX" sz="2400" b="1" i="0" u="none" strike="noStrike" kern="1200" cap="sm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75656" y="5888305"/>
            <a:ext cx="1855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Montos en miles de pesos.</a:t>
            </a:r>
            <a:endParaRPr lang="es-MX" sz="12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685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0609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</a:rPr>
              <a:t>Montos aprobados en PIFI 2010 -2011</a:t>
            </a:r>
            <a:endParaRPr lang="es-MX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871356680"/>
              </p:ext>
            </p:extLst>
          </p:nvPr>
        </p:nvGraphicFramePr>
        <p:xfrm>
          <a:off x="1979712" y="606970"/>
          <a:ext cx="5040560" cy="56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752"/>
                <a:gridCol w="2200808"/>
              </a:tblGrid>
              <a:tr h="26643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Administración</a:t>
                      </a:r>
                      <a:r>
                        <a:rPr lang="es-MX" sz="1400" baseline="0" dirty="0" smtClean="0"/>
                        <a:t> General, CU´s y SUV</a:t>
                      </a:r>
                      <a:endParaRPr lang="es-MX" sz="1400" dirty="0"/>
                    </a:p>
                  </a:txBody>
                  <a:tcPr marL="3600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Total</a:t>
                      </a:r>
                      <a:endParaRPr lang="es-MX" sz="1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PROGES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1.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Innovación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Educativa, Internacionalización, Seguimiento de Egresados y Servicios Bibliotecarios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.[CGA/CIEP-Bibliotecas; CGCI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y CGSU]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18,818,894.00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PROGES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2.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Gestión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Institucional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. [CGADM, CVSS]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988,232.00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PROGES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3.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La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transversalización de la perspectiva de género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. [CEG]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574,900.00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CUCBA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4,351,000.00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CUCS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5,234,583.00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CUCEA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4,801,763.00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CUCEI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5,206,138.00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CUCSH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5,120,792.00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CUCIÉNEGA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3,931,266.00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CUCOSTA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4,722,507.00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CUCSUR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4,295,771.00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CUALTOS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3,157,819.00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CUSUR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3,129,020.00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CUNORTE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4,052,108.00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CUVALLES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4,409,569.00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CULAGOS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3,869,041.00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SUV</a:t>
                      </a:r>
                    </a:p>
                  </a:txBody>
                  <a:tcPr marL="324000" marR="216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3,140,000.00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149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 Bold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 Bold"/>
                        </a:rPr>
                        <a:t>79,803,403.00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 Bold"/>
                      </a:endParaRPr>
                    </a:p>
                  </a:txBody>
                  <a:tcPr marL="9525" marR="540000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115616" y="762000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</a:rPr>
              <a:t>PRINCIPALES PUNTOS DEL ACUERDO SOBRE LOS LINEAMIENTOS DE EJERCICIO DE RECURSOS PIFI</a:t>
            </a: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762000" y="2618656"/>
            <a:ext cx="7842448" cy="2970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</a:rPr>
              <a:t>Como resultado de la auditoría realizada por la Auditoría Superior de la Federación a la Universidad de Guadalajara, se modificó el Reglamento de Adquisiciones, Arrendamientos y Contratación de Servicios de la Universidad de Guadalajara.</a:t>
            </a:r>
          </a:p>
          <a:p>
            <a:pPr marL="514350" indent="-514350" algn="just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</a:rPr>
              <a:t>La Oficina del Abogado General comunicó a los miembros de este Comité Técnico del Fideicomiso PIFI diversos puntos donde expone y funda los motivos para que se emita </a:t>
            </a: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</a:rPr>
              <a:t>un acuerdo </a:t>
            </a: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</a:rPr>
              <a:t>único con los lineamientos de ejercicio PIFI </a:t>
            </a: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</a:rPr>
              <a:t>2010, considerando los siguientes elementos:</a:t>
            </a:r>
            <a:endParaRPr lang="es-MX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just">
              <a:buClr>
                <a:schemeClr val="accent6">
                  <a:lumMod val="50000"/>
                </a:schemeClr>
              </a:buClr>
            </a:pPr>
            <a:endParaRPr lang="es-MX" sz="1400" dirty="0"/>
          </a:p>
        </p:txBody>
      </p:sp>
      <p:sp>
        <p:nvSpPr>
          <p:cNvPr id="7" name="TextBox 3"/>
          <p:cNvSpPr txBox="1"/>
          <p:nvPr/>
        </p:nvSpPr>
        <p:spPr>
          <a:xfrm>
            <a:off x="1359077" y="1752600"/>
            <a:ext cx="155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accent6">
                    <a:lumMod val="50000"/>
                  </a:schemeClr>
                </a:solidFill>
              </a:rPr>
              <a:t>Antecedentes:</a:t>
            </a:r>
            <a:endParaRPr lang="es-ES_tradnl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444998187"/>
              </p:ext>
            </p:extLst>
          </p:nvPr>
        </p:nvGraphicFramePr>
        <p:xfrm>
          <a:off x="755575" y="764704"/>
          <a:ext cx="7776865" cy="5316455"/>
        </p:xfrm>
        <a:graphic>
          <a:graphicData uri="http://schemas.openxmlformats.org/drawingml/2006/table">
            <a:tbl>
              <a:tblPr/>
              <a:tblGrid>
                <a:gridCol w="1328483"/>
                <a:gridCol w="1263806"/>
                <a:gridCol w="1296144"/>
                <a:gridCol w="3888432"/>
              </a:tblGrid>
              <a:tr h="355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ahoma"/>
                        </a:rPr>
                        <a:t>Tipo de compra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58358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ahoma"/>
                        </a:rPr>
                        <a:t>A partir de</a:t>
                      </a:r>
                      <a:endParaRPr lang="es-MX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58358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ahoma"/>
                        </a:rPr>
                        <a:t>Hasta</a:t>
                      </a:r>
                      <a:endParaRPr lang="es-MX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58358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ahoma"/>
                        </a:rPr>
                        <a:t>Soporte documental legal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58358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128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latin typeface="Calibri"/>
                          <a:ea typeface="Times New Roman"/>
                          <a:cs typeface="Tahoma"/>
                        </a:rPr>
                        <a:t>Adjudicación Directa 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58358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700" b="0" dirty="0" smtClean="0">
                          <a:latin typeface="Calibri"/>
                          <a:ea typeface="Times New Roman"/>
                          <a:cs typeface="Tahoma"/>
                        </a:rPr>
                        <a:t>0.00</a:t>
                      </a:r>
                      <a:endParaRPr lang="es-MX" sz="1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144000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700" b="0" dirty="0" smtClean="0">
                          <a:latin typeface="Calibri"/>
                          <a:ea typeface="Times New Roman"/>
                          <a:cs typeface="Tahoma"/>
                        </a:rPr>
                        <a:t>147,000.00 </a:t>
                      </a:r>
                      <a:endParaRPr lang="es-MX" sz="1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144000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>
                          <a:latin typeface="Calibri"/>
                          <a:ea typeface="Times New Roman"/>
                          <a:cs typeface="Tahoma"/>
                        </a:rPr>
                        <a:t>Orden de </a:t>
                      </a: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compra</a:t>
                      </a:r>
                      <a:endParaRPr lang="es-MX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>
                          <a:latin typeface="Calibri"/>
                          <a:ea typeface="Times New Roman"/>
                          <a:cs typeface="Tahoma"/>
                        </a:rPr>
                        <a:t>Tres </a:t>
                      </a: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cotizaciones</a:t>
                      </a:r>
                      <a:endParaRPr lang="es-MX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>
                          <a:latin typeface="Calibri"/>
                          <a:ea typeface="Times New Roman"/>
                          <a:cs typeface="Tahoma"/>
                        </a:rPr>
                        <a:t>Investigación de </a:t>
                      </a: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mercado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58358" marT="29179" marB="291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9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latin typeface="Calibri"/>
                          <a:ea typeface="Times New Roman"/>
                          <a:cs typeface="Tahoma"/>
                        </a:rPr>
                        <a:t>Invitación a tres personas 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58358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700" b="0" dirty="0" smtClean="0">
                          <a:latin typeface="Calibri"/>
                          <a:ea typeface="Times New Roman"/>
                          <a:cs typeface="Tahoma"/>
                        </a:rPr>
                        <a:t>147,000.01 </a:t>
                      </a:r>
                      <a:endParaRPr lang="es-MX" sz="1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144000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700" b="0" dirty="0" smtClean="0">
                          <a:latin typeface="Calibri"/>
                          <a:ea typeface="Times New Roman"/>
                          <a:cs typeface="Tahoma"/>
                        </a:rPr>
                        <a:t>504,000.00 </a:t>
                      </a:r>
                      <a:endParaRPr lang="es-MX" sz="1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000" marR="144000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MX" sz="1400" dirty="0" smtClean="0">
                          <a:latin typeface="Calibri"/>
                          <a:ea typeface="Times New Roman"/>
                          <a:cs typeface="Tahoma"/>
                        </a:rPr>
                        <a:t>Invitación</a:t>
                      </a:r>
                      <a:endParaRPr lang="es-MX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>
                          <a:latin typeface="Calibri"/>
                          <a:ea typeface="Times New Roman"/>
                          <a:cs typeface="Tahoma"/>
                        </a:rPr>
                        <a:t>Orden de </a:t>
                      </a: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compra</a:t>
                      </a:r>
                      <a:endParaRPr lang="es-MX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Contrato</a:t>
                      </a:r>
                      <a:endParaRPr lang="es-MX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>
                          <a:latin typeface="Calibri"/>
                          <a:ea typeface="Times New Roman"/>
                          <a:cs typeface="Tahoma"/>
                        </a:rPr>
                        <a:t>Acta de aprobación </a:t>
                      </a: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por </a:t>
                      </a:r>
                      <a:r>
                        <a:rPr lang="es-ES_tradnl" sz="1400" dirty="0">
                          <a:latin typeface="Calibri"/>
                          <a:ea typeface="Times New Roman"/>
                          <a:cs typeface="Tahoma"/>
                        </a:rPr>
                        <a:t>el Comité de </a:t>
                      </a: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Compras</a:t>
                      </a:r>
                      <a:endParaRPr lang="es-MX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>
                          <a:latin typeface="Calibri"/>
                          <a:ea typeface="Times New Roman"/>
                          <a:cs typeface="Tahoma"/>
                        </a:rPr>
                        <a:t>Investigación de </a:t>
                      </a: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mercado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58358" marT="29179" marB="291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75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600" dirty="0">
                          <a:latin typeface="Calibri"/>
                          <a:ea typeface="Times New Roman"/>
                          <a:cs typeface="Tahoma"/>
                        </a:rPr>
                        <a:t>Licitación pública </a:t>
                      </a:r>
                      <a:endParaRPr lang="es-MX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58358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700" b="0" dirty="0" smtClean="0">
                          <a:latin typeface="Calibri"/>
                          <a:ea typeface="Times New Roman"/>
                          <a:cs typeface="Tahoma"/>
                        </a:rPr>
                        <a:t>504,000.01 </a:t>
                      </a:r>
                      <a:endParaRPr lang="es-MX" sz="1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144000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b="0" dirty="0">
                          <a:latin typeface="Calibri"/>
                          <a:ea typeface="Times New Roman"/>
                          <a:cs typeface="Tahoma"/>
                        </a:rPr>
                        <a:t>E</a:t>
                      </a:r>
                      <a:r>
                        <a:rPr lang="es-ES_tradnl" sz="1700" b="0" dirty="0">
                          <a:latin typeface="Calibri"/>
                          <a:ea typeface="Times New Roman"/>
                          <a:cs typeface="Tahoma"/>
                        </a:rPr>
                        <a:t>n adelante </a:t>
                      </a:r>
                      <a:endParaRPr lang="es-MX" sz="1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58358" marT="29179" marB="2917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Convocatoria</a:t>
                      </a:r>
                      <a:endParaRPr lang="es-MX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>
                          <a:latin typeface="Calibri"/>
                          <a:ea typeface="Times New Roman"/>
                          <a:cs typeface="Tahoma"/>
                        </a:rPr>
                        <a:t>Orden de </a:t>
                      </a: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compra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Contrato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>
                          <a:latin typeface="Calibri"/>
                          <a:ea typeface="Times New Roman"/>
                          <a:cs typeface="Tahoma"/>
                        </a:rPr>
                        <a:t>Acta de aprobación </a:t>
                      </a: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por </a:t>
                      </a:r>
                      <a:r>
                        <a:rPr lang="es-ES_tradnl" sz="1400" dirty="0">
                          <a:latin typeface="Calibri"/>
                          <a:ea typeface="Times New Roman"/>
                          <a:cs typeface="Tahoma"/>
                        </a:rPr>
                        <a:t>el Comité de </a:t>
                      </a: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Compras</a:t>
                      </a:r>
                      <a:endParaRPr lang="es-MX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58775" algn="l"/>
                        </a:tabLst>
                      </a:pPr>
                      <a:r>
                        <a:rPr lang="es-ES_tradnl" sz="1400" dirty="0">
                          <a:latin typeface="Calibri"/>
                          <a:ea typeface="Times New Roman"/>
                          <a:cs typeface="Tahoma"/>
                        </a:rPr>
                        <a:t>Investigación de </a:t>
                      </a:r>
                      <a:r>
                        <a:rPr lang="es-ES_tradnl" sz="1400" dirty="0" smtClean="0">
                          <a:latin typeface="Calibri"/>
                          <a:ea typeface="Times New Roman"/>
                          <a:cs typeface="Tahoma"/>
                        </a:rPr>
                        <a:t>mercado</a:t>
                      </a:r>
                      <a:endParaRPr lang="es-MX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358" marR="58358" marT="29179" marB="2917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4 Título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552728" cy="432048"/>
          </a:xfrm>
        </p:spPr>
        <p:txBody>
          <a:bodyPr>
            <a:noAutofit/>
          </a:bodyPr>
          <a:lstStyle/>
          <a:p>
            <a:r>
              <a:rPr lang="es-ES_tradnl" sz="2400" b="1" dirty="0" smtClean="0">
                <a:solidFill>
                  <a:schemeClr val="accent6">
                    <a:lumMod val="50000"/>
                  </a:schemeClr>
                </a:solidFill>
              </a:rPr>
              <a:t>TABLA RESUMEN POR TIPO DE COMPRA </a:t>
            </a:r>
            <a:r>
              <a:rPr lang="es-MX" sz="2400" b="1" dirty="0"/>
              <a:t/>
            </a:r>
            <a:br>
              <a:rPr lang="es-MX" sz="2400" b="1" dirty="0"/>
            </a:br>
            <a:endParaRPr lang="es-MX" sz="2400" b="1" dirty="0"/>
          </a:p>
        </p:txBody>
      </p:sp>
      <p:sp>
        <p:nvSpPr>
          <p:cNvPr id="9" name="TextBox 5"/>
          <p:cNvSpPr txBox="1"/>
          <p:nvPr/>
        </p:nvSpPr>
        <p:spPr>
          <a:xfrm>
            <a:off x="683568" y="6093296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Montos sin I.V.A.</a:t>
            </a:r>
            <a:endParaRPr lang="es-ES_tradn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1800" dirty="0" smtClean="0">
                <a:solidFill>
                  <a:schemeClr val="tx1">
                    <a:tint val="75000"/>
                  </a:schemeClr>
                </a:solidFill>
              </a:rPr>
              <a:t>Para </a:t>
            </a:r>
            <a:r>
              <a:rPr lang="es-MX" sz="1800" dirty="0">
                <a:solidFill>
                  <a:schemeClr val="tx1">
                    <a:tint val="75000"/>
                  </a:schemeClr>
                </a:solidFill>
              </a:rPr>
              <a:t>el ejercicio de recursos en </a:t>
            </a:r>
            <a:r>
              <a:rPr lang="es-MX" sz="1800" dirty="0">
                <a:solidFill>
                  <a:srgbClr val="FF0000"/>
                </a:solidFill>
              </a:rPr>
              <a:t>viáticos </a:t>
            </a:r>
            <a:r>
              <a:rPr lang="es-MX" sz="1800" dirty="0">
                <a:solidFill>
                  <a:schemeClr val="tx1">
                    <a:tint val="75000"/>
                  </a:schemeClr>
                </a:solidFill>
              </a:rPr>
              <a:t>se deberá observar lo relativo a la circular 1/2010 emitida por la Comisión de Hacienda del H. Consejo General </a:t>
            </a:r>
            <a:r>
              <a:rPr lang="es-MX" sz="1800" dirty="0" smtClean="0">
                <a:solidFill>
                  <a:schemeClr val="tx1">
                    <a:tint val="75000"/>
                  </a:schemeClr>
                </a:solidFill>
              </a:rPr>
              <a:t>Universitario.</a:t>
            </a:r>
          </a:p>
          <a:p>
            <a:pPr algn="just"/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En 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ningún caso el total de adjudicaciones directas e invitación a tres personas deberá exceder </a:t>
            </a:r>
            <a:r>
              <a:rPr lang="es-ES_tradnl" sz="1800" dirty="0">
                <a:solidFill>
                  <a:srgbClr val="FF0000"/>
                </a:solidFill>
              </a:rPr>
              <a:t>el 30% del presupuesto total del proyecto 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para cada Centro Universitario o dependencia con proyecto Programa de Fortalecimiento de la Gestión para la Educación Superior (PROGES).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es-ES_tradnl" sz="1800" dirty="0" smtClean="0">
                <a:solidFill>
                  <a:srgbClr val="FF0000"/>
                </a:solidFill>
              </a:rPr>
              <a:t>La </a:t>
            </a:r>
            <a:r>
              <a:rPr lang="es-ES_tradnl" sz="1800" dirty="0">
                <a:solidFill>
                  <a:srgbClr val="FF0000"/>
                </a:solidFill>
              </a:rPr>
              <a:t>investigación de mercado  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deberá integrarse con información obtenida cuando menos de dos de las siguientes fuentes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:</a:t>
            </a:r>
          </a:p>
          <a:p>
            <a:pPr marL="1162050" indent="-266700" algn="just">
              <a:buNone/>
              <a:tabLst>
                <a:tab pos="1162050" algn="l"/>
              </a:tabLst>
            </a:pP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I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	La 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que se encuentre disponible en el catálogo o padrón de proveedores de 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la Universidad 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de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 Guadalajara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.</a:t>
            </a:r>
            <a:endParaRPr lang="es-MX" sz="1800" dirty="0">
              <a:solidFill>
                <a:schemeClr val="tx1">
                  <a:tint val="75000"/>
                </a:schemeClr>
              </a:solidFill>
            </a:endParaRPr>
          </a:p>
          <a:p>
            <a:pPr marL="1162050" indent="-266700" algn="just">
              <a:buNone/>
              <a:tabLst>
                <a:tab pos="1162050" algn="l"/>
              </a:tabLst>
            </a:pP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II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	La 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obtenida de organismos 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especializados; de cámaras, asociaciones o agrupaciones industriales, etc.</a:t>
            </a:r>
            <a:endParaRPr lang="es-MX" sz="1800" dirty="0">
              <a:solidFill>
                <a:schemeClr val="tx1">
                  <a:tint val="75000"/>
                </a:schemeClr>
              </a:solidFill>
            </a:endParaRPr>
          </a:p>
          <a:p>
            <a:pPr marL="1162050" indent="-266700" algn="just">
              <a:buNone/>
              <a:tabLst>
                <a:tab pos="1162050" algn="l"/>
              </a:tabLst>
            </a:pP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III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. 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La 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obtenida a través de páginas de Internet, por vía telefónica o por algún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 otro medio de información 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que permita su verificación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</a:p>
          <a:p>
            <a:pPr marL="1162050" indent="-266700">
              <a:buNone/>
              <a:tabLst>
                <a:tab pos="1162050" algn="l"/>
              </a:tabLst>
            </a:pPr>
            <a:endParaRPr lang="es-MX" sz="18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27584" y="188640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PRINCIPALES PUNTOS DEL ACUERDO SOBRE LOS LINEAMIENTOS DE EJERCICIO DE RECURSOS PIFI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1900808"/>
          </a:xfrm>
        </p:spPr>
        <p:txBody>
          <a:bodyPr>
            <a:normAutofit/>
          </a:bodyPr>
          <a:lstStyle/>
          <a:p>
            <a:pPr algn="just">
              <a:buClr>
                <a:schemeClr val="bg1">
                  <a:lumMod val="50000"/>
                </a:schemeClr>
              </a:buClr>
            </a:pPr>
            <a:r>
              <a:rPr lang="es-ES_tradnl" sz="1800" dirty="0" smtClean="0">
                <a:solidFill>
                  <a:srgbClr val="FF0000"/>
                </a:solidFill>
              </a:rPr>
              <a:t>La licitación deberá organizarse por artículos o bienes de un mismo grupo 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del total autorizado en el proyecto.</a:t>
            </a:r>
          </a:p>
          <a:p>
            <a:pPr algn="just"/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Para </a:t>
            </a:r>
            <a:r>
              <a:rPr lang="es-ES_tradnl" sz="1800" dirty="0">
                <a:solidFill>
                  <a:srgbClr val="FF0000"/>
                </a:solidFill>
              </a:rPr>
              <a:t>la excepción a la compra bajo la modalidad de licitación pública</a:t>
            </a:r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 deberá observarse lo dispuesto en el </a:t>
            </a:r>
            <a:r>
              <a:rPr lang="es-ES_tradnl" sz="1800" dirty="0">
                <a:solidFill>
                  <a:srgbClr val="FF0000"/>
                </a:solidFill>
              </a:rPr>
              <a:t>artículo 40 y 41 de la </a:t>
            </a:r>
            <a:r>
              <a:rPr lang="es-ES_tradnl" sz="1800" dirty="0" smtClean="0">
                <a:solidFill>
                  <a:srgbClr val="FF0000"/>
                </a:solidFill>
              </a:rPr>
              <a:t>LAASSPF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</a:p>
          <a:p>
            <a:pPr algn="just"/>
            <a:r>
              <a:rPr lang="es-ES_tradnl" sz="1800" dirty="0">
                <a:solidFill>
                  <a:schemeClr val="tx1">
                    <a:tint val="75000"/>
                  </a:schemeClr>
                </a:solidFill>
              </a:rPr>
              <a:t>El presente acuerdo entrará en vigor a partir del </a:t>
            </a:r>
            <a:r>
              <a:rPr lang="es-ES_tradnl" sz="1800" dirty="0">
                <a:solidFill>
                  <a:srgbClr val="FF0000"/>
                </a:solidFill>
              </a:rPr>
              <a:t>24 de enero de </a:t>
            </a:r>
            <a:r>
              <a:rPr lang="es-ES_tradnl" sz="1800" dirty="0" smtClean="0">
                <a:solidFill>
                  <a:srgbClr val="FF0000"/>
                </a:solidFill>
              </a:rPr>
              <a:t>2011</a:t>
            </a:r>
            <a:r>
              <a:rPr lang="es-ES_tradnl" sz="1800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  <a:endParaRPr lang="es-MX" sz="18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99592" y="476672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PRINCIPALES PUNTOS DEL ACUERDO SOBRE LOS LINEAMIENTOS DE EJERCICIO DE RECURSOS PIFI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539552" y="587306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 smtClean="0"/>
              <a:t>De acuerdo con la autorización y el tiempo transcurrido, deberá finiquitarse el ejercicio el próximo 15 de febrero, de lo contrario se deberán reintegrar a la TESOFE.</a:t>
            </a:r>
            <a:endParaRPr lang="es-ES_tradnl" sz="1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4172159743"/>
              </p:ext>
            </p:extLst>
          </p:nvPr>
        </p:nvGraphicFramePr>
        <p:xfrm>
          <a:off x="683568" y="260648"/>
          <a:ext cx="7867601" cy="5524296"/>
        </p:xfrm>
        <a:graphic>
          <a:graphicData uri="http://schemas.openxmlformats.org/drawingml/2006/table">
            <a:tbl>
              <a:tblPr/>
              <a:tblGrid>
                <a:gridCol w="1143632"/>
                <a:gridCol w="1815517"/>
                <a:gridCol w="1815517"/>
                <a:gridCol w="1815517"/>
                <a:gridCol w="1277418"/>
              </a:tblGrid>
              <a:tr h="43457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CUADRO INFORMATIVO POR C.U. Y SUV SOBRE EL AVANCE DEL EJERCICIO DE LOS INTERESES PIFI 2009 CON CORTE AL </a:t>
                      </a:r>
                      <a:r>
                        <a:rPr lang="es-MX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03 </a:t>
                      </a:r>
                      <a:r>
                        <a:rPr lang="es-MX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DE </a:t>
                      </a:r>
                      <a:r>
                        <a:rPr lang="es-MX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FEBRERO </a:t>
                      </a:r>
                      <a:r>
                        <a:rPr lang="es-MX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DE </a:t>
                      </a:r>
                      <a:r>
                        <a:rPr lang="es-MX" sz="18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</a:rPr>
                        <a:t>2011</a:t>
                      </a:r>
                      <a:endParaRPr lang="es-MX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4926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98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CU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</a:t>
                      </a: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autorizado </a:t>
                      </a:r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por la SEP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</a:t>
                      </a: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solicitado </a:t>
                      </a:r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 COPLADI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Pendiente por </a:t>
                      </a: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solicitar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FALTA %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CUCS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131,138.00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125,602.95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5,535.05 </a:t>
                      </a:r>
                    </a:p>
                  </a:txBody>
                  <a:tcPr marL="6364" marR="252000" marT="63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CUAAD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700,275.00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700,274.99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252000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CUCBA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450,000.00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440,400.71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9,599.29 </a:t>
                      </a:r>
                    </a:p>
                  </a:txBody>
                  <a:tcPr marL="6364" marR="252000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CUCEA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398,254.00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393,579.51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4,674.49 </a:t>
                      </a:r>
                    </a:p>
                  </a:txBody>
                  <a:tcPr marL="6364" marR="252000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CUCEI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793,539.00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779,775.69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13,763.31 </a:t>
                      </a:r>
                    </a:p>
                  </a:txBody>
                  <a:tcPr marL="6364" marR="252000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CUCOSTA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98,212.00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98,212.00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64" marR="252000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CUALTOS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273,610.00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218,461.95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55,148.05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64" marR="252000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CUSUR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300,810.69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300,810.38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64" marR="252000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CUNORTE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127,850.00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75,961.01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66,448.00 </a:t>
                      </a:r>
                    </a:p>
                  </a:txBody>
                  <a:tcPr marL="6364" marR="252000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CUVALLES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20,222.00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19,790.00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432.00 </a:t>
                      </a:r>
                    </a:p>
                  </a:txBody>
                  <a:tcPr marL="6364" marR="252000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CULAGOS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376,445.00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216,152.90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160,292.10 </a:t>
                      </a:r>
                    </a:p>
                  </a:txBody>
                  <a:tcPr marL="6364" marR="252000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SUV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340,595.00 </a:t>
                      </a: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83,751.51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272,716.93 </a:t>
                      </a:r>
                    </a:p>
                  </a:txBody>
                  <a:tcPr marL="6364" marR="252000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64" marR="6364" marT="63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7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TOTALES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4,010,950.68 </a:t>
                      </a: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3,452,773.60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588,609.22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64" marR="252000" marT="6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64" marR="6364" marT="636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1311</Words>
  <Application>Microsoft Office PowerPoint</Application>
  <PresentationFormat>Presentación en pantalla (4:3)</PresentationFormat>
  <Paragraphs>730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Montos aprobados en PIFI 2010 -2011</vt:lpstr>
      <vt:lpstr>Diapositiva 5</vt:lpstr>
      <vt:lpstr>TABLA RESUMEN POR TIPO DE COMPRA 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TABLA RESUMEN POR TIPO DE COMPRA</dc:title>
  <dc:creator>Ruben</dc:creator>
  <cp:lastModifiedBy>carmen-armenta</cp:lastModifiedBy>
  <cp:revision>49</cp:revision>
  <dcterms:created xsi:type="dcterms:W3CDTF">2011-02-03T21:03:03Z</dcterms:created>
  <dcterms:modified xsi:type="dcterms:W3CDTF">2011-02-05T02:22:27Z</dcterms:modified>
</cp:coreProperties>
</file>