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9" r:id="rId3"/>
    <p:sldId id="271" r:id="rId4"/>
    <p:sldId id="262" r:id="rId5"/>
    <p:sldId id="268" r:id="rId6"/>
    <p:sldId id="266" r:id="rId7"/>
    <p:sldId id="269" r:id="rId8"/>
    <p:sldId id="260" r:id="rId9"/>
    <p:sldId id="261" r:id="rId10"/>
    <p:sldId id="270" r:id="rId11"/>
    <p:sldId id="267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43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1B7F3A-9899-4629-BFF8-13238F719FA3}" type="datetimeFigureOut">
              <a:rPr lang="es-ES" smtClean="0"/>
              <a:pPr/>
              <a:t>25/05/2011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2FCC78-0D68-49C2-8E49-283C62DF630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5B5FEB-09E0-4507-A35D-9030BE90CD51}" type="datetimeFigureOut">
              <a:rPr lang="es-ES" smtClean="0"/>
              <a:pPr/>
              <a:t>25/05/2011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14A96-2E02-490F-9814-F52E7574F3A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F9FA-5B4C-4BBB-ACD5-726FD1EF9453}" type="datetime1">
              <a:rPr lang="es-ES" smtClean="0"/>
              <a:pPr/>
              <a:t>25/05/2011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8B0F7-447F-42C5-9C6E-4DBB49A3A0CE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7" name="6 Imagen" descr="ENCABEZADO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0659"/>
          <a:stretch>
            <a:fillRect/>
          </a:stretch>
        </p:blipFill>
        <p:spPr>
          <a:xfrm>
            <a:off x="71406" y="71414"/>
            <a:ext cx="1188226" cy="1214446"/>
          </a:xfrm>
          <a:prstGeom prst="rect">
            <a:avLst/>
          </a:prstGeom>
        </p:spPr>
      </p:pic>
      <p:pic>
        <p:nvPicPr>
          <p:cNvPr id="8" name="7 Imagen" descr="ENCABEZADO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341" b="42913"/>
          <a:stretch>
            <a:fillRect/>
          </a:stretch>
        </p:blipFill>
        <p:spPr>
          <a:xfrm>
            <a:off x="1259632" y="71414"/>
            <a:ext cx="4955442" cy="6932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B8A5F-4E45-4836-AF20-A639F1DFF851}" type="datetime1">
              <a:rPr lang="es-ES" smtClean="0"/>
              <a:pPr/>
              <a:t>25/05/2011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8B0F7-447F-42C5-9C6E-4DBB49A3A0CE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7" name="6 Imagen" descr="ENCABEZADO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3003"/>
          <a:stretch>
            <a:fillRect/>
          </a:stretch>
        </p:blipFill>
        <p:spPr>
          <a:xfrm>
            <a:off x="35496" y="6309320"/>
            <a:ext cx="409854" cy="4766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8994-36D8-4F83-ACF0-F88DE285698D}" type="datetime1">
              <a:rPr lang="es-ES" smtClean="0"/>
              <a:pPr/>
              <a:t>25/05/2011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8B0F7-447F-42C5-9C6E-4DBB49A3A0CE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7" name="6 Imagen" descr="ENCABEZADO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3003"/>
          <a:stretch>
            <a:fillRect/>
          </a:stretch>
        </p:blipFill>
        <p:spPr>
          <a:xfrm>
            <a:off x="35496" y="6309320"/>
            <a:ext cx="409854" cy="4766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B096-2E8D-4948-9DD1-CF723C600966}" type="datetime1">
              <a:rPr lang="es-ES" smtClean="0"/>
              <a:pPr/>
              <a:t>25/05/2011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8B0F7-447F-42C5-9C6E-4DBB49A3A0CE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7" name="6 Imagen" descr="ENCABEZADO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3003"/>
          <a:stretch>
            <a:fillRect/>
          </a:stretch>
        </p:blipFill>
        <p:spPr>
          <a:xfrm>
            <a:off x="35496" y="6309320"/>
            <a:ext cx="409854" cy="4766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E29C3-8980-4B48-A075-ED8048802178}" type="datetime1">
              <a:rPr lang="es-ES" smtClean="0"/>
              <a:pPr/>
              <a:t>25/05/2011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8B0F7-447F-42C5-9C6E-4DBB49A3A0CE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7" name="6 Imagen" descr="ENCABEZADO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3003"/>
          <a:stretch>
            <a:fillRect/>
          </a:stretch>
        </p:blipFill>
        <p:spPr>
          <a:xfrm>
            <a:off x="35496" y="6309320"/>
            <a:ext cx="409854" cy="4766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56747-4AF9-4139-AA71-51B7895DFECE}" type="datetime1">
              <a:rPr lang="es-ES" smtClean="0"/>
              <a:pPr/>
              <a:t>25/05/2011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8B0F7-447F-42C5-9C6E-4DBB49A3A0CE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8" name="7 Imagen" descr="ENCABEZADO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3003"/>
          <a:stretch>
            <a:fillRect/>
          </a:stretch>
        </p:blipFill>
        <p:spPr>
          <a:xfrm>
            <a:off x="35496" y="6309320"/>
            <a:ext cx="409854" cy="4766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C9EB-146F-408F-AC4F-760963C59D09}" type="datetime1">
              <a:rPr lang="es-ES" smtClean="0"/>
              <a:pPr/>
              <a:t>25/05/2011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8B0F7-447F-42C5-9C6E-4DBB49A3A0CE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0" name="9 Imagen" descr="ENCABEZADO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3003"/>
          <a:stretch>
            <a:fillRect/>
          </a:stretch>
        </p:blipFill>
        <p:spPr>
          <a:xfrm>
            <a:off x="35496" y="6309320"/>
            <a:ext cx="409854" cy="4766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C1578-51CB-4876-BC32-95AC87E35ADB}" type="datetime1">
              <a:rPr lang="es-ES" smtClean="0"/>
              <a:pPr/>
              <a:t>25/05/2011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8B0F7-447F-42C5-9C6E-4DBB49A3A0CE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6" name="5 Imagen" descr="ENCABEZADO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3003"/>
          <a:stretch>
            <a:fillRect/>
          </a:stretch>
        </p:blipFill>
        <p:spPr>
          <a:xfrm>
            <a:off x="35496" y="6309320"/>
            <a:ext cx="409854" cy="4766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947D-A9D3-48FB-B4D6-B41B84800B8B}" type="datetime1">
              <a:rPr lang="es-ES" smtClean="0"/>
              <a:pPr/>
              <a:t>25/05/2011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8B0F7-447F-42C5-9C6E-4DBB49A3A0CE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5" name="4 Imagen" descr="ENCABEZADO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3003"/>
          <a:stretch>
            <a:fillRect/>
          </a:stretch>
        </p:blipFill>
        <p:spPr>
          <a:xfrm>
            <a:off x="35496" y="6309320"/>
            <a:ext cx="409854" cy="4766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140E-B5B2-4C83-8AF8-A95F05A64924}" type="datetime1">
              <a:rPr lang="es-ES" smtClean="0"/>
              <a:pPr/>
              <a:t>25/05/2011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8B0F7-447F-42C5-9C6E-4DBB49A3A0CE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8" name="7 Imagen" descr="ENCABEZADO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3003"/>
          <a:stretch>
            <a:fillRect/>
          </a:stretch>
        </p:blipFill>
        <p:spPr>
          <a:xfrm>
            <a:off x="35496" y="6309320"/>
            <a:ext cx="409854" cy="4766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63A0-BBB1-40C0-A192-030F934F17EB}" type="datetime1">
              <a:rPr lang="es-ES" smtClean="0"/>
              <a:pPr/>
              <a:t>25/05/2011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8B0F7-447F-42C5-9C6E-4DBB49A3A0CE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8" name="7 Imagen" descr="ENCABEZADO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3003"/>
          <a:stretch>
            <a:fillRect/>
          </a:stretch>
        </p:blipFill>
        <p:spPr>
          <a:xfrm>
            <a:off x="35496" y="6309320"/>
            <a:ext cx="409854" cy="476672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chemeClr val="accent1">
                <a:lumMod val="20000"/>
                <a:lumOff val="80000"/>
              </a:schemeClr>
            </a:gs>
            <a:gs pos="70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64158-D556-4947-866E-DBFC2EC6A579}" type="datetime1">
              <a:rPr lang="es-ES" smtClean="0"/>
              <a:pPr/>
              <a:t>25/05/2011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8B0F7-447F-42C5-9C6E-4DBB49A3A0CE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7" name="6 Imagen" descr="background3.jpg"/>
          <p:cNvPicPr>
            <a:picLocks noChangeAspect="1"/>
          </p:cNvPicPr>
          <p:nvPr userDrawn="1"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lum contras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>
            <a:normAutofit/>
          </a:bodyPr>
          <a:lstStyle/>
          <a:p>
            <a:r>
              <a:rPr lang="es-MX" sz="3200" dirty="0" smtClean="0">
                <a:solidFill>
                  <a:schemeClr val="tx2">
                    <a:lumMod val="75000"/>
                  </a:schemeClr>
                </a:solidFill>
              </a:rPr>
              <a:t>PRIMER EJE DE AHORRO INSTITUCIONAL</a:t>
            </a:r>
            <a:endParaRPr lang="es-ES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3284984"/>
            <a:ext cx="6400800" cy="936104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s-MX" sz="4400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“COMUNICACIONES “</a:t>
            </a:r>
            <a:endParaRPr lang="es-ES" sz="4400" dirty="0">
              <a:solidFill>
                <a:schemeClr val="tx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	</a:t>
            </a:r>
            <a:r>
              <a:rPr lang="es-MX" sz="1200" dirty="0" smtClean="0"/>
              <a:t>Comité  Técnico de Plan de Ahorro Institucional</a:t>
            </a:r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1403648" y="4581128"/>
            <a:ext cx="6400800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MX" sz="2000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TELEFONÍA MÓVIL, RADIOCOMUNICACIÓN, INTERNET MÓVIL Y TELEFONÍA FIJA.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/>
          </a:bodyPr>
          <a:lstStyle/>
          <a:p>
            <a:r>
              <a:rPr lang="es-MX" sz="3200" dirty="0" smtClean="0">
                <a:solidFill>
                  <a:schemeClr val="tx2">
                    <a:lumMod val="75000"/>
                  </a:schemeClr>
                </a:solidFill>
              </a:rPr>
              <a:t>Lineamientos para la Asignación, Uso y Control de la Telefonía Fija en la U. de G.</a:t>
            </a:r>
            <a:endParaRPr lang="es-ES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1900808"/>
          </a:xfrm>
        </p:spPr>
        <p:txBody>
          <a:bodyPr>
            <a:normAutofit/>
          </a:bodyPr>
          <a:lstStyle/>
          <a:p>
            <a:pPr algn="just"/>
            <a:r>
              <a:rPr lang="es-MX" sz="2800" dirty="0" smtClean="0"/>
              <a:t>Tienen por </a:t>
            </a:r>
            <a:r>
              <a:rPr lang="es-MX" sz="2800" dirty="0" smtClean="0"/>
              <a:t>objetivo </a:t>
            </a:r>
            <a:r>
              <a:rPr lang="es-MX" sz="2800" dirty="0" smtClean="0"/>
              <a:t>regular la asignación y uso del servicio de telefonía fija, con la finalidad de contribuir al ahorro de los recursos institucionales</a:t>
            </a:r>
            <a:endParaRPr lang="es-ES" sz="28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8B0F7-447F-42C5-9C6E-4DBB49A3A0CE}" type="slidenum">
              <a:rPr lang="es-ES" smtClean="0"/>
              <a:pPr/>
              <a:t>10</a:t>
            </a:fld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/>
          </a:bodyPr>
          <a:lstStyle/>
          <a:p>
            <a:r>
              <a:rPr lang="es-MX" sz="3200" dirty="0" smtClean="0">
                <a:solidFill>
                  <a:schemeClr val="tx2">
                    <a:lumMod val="75000"/>
                  </a:schemeClr>
                </a:solidFill>
              </a:rPr>
              <a:t>Conclusión</a:t>
            </a:r>
            <a:endParaRPr lang="es-ES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2188840"/>
          </a:xfrm>
        </p:spPr>
        <p:txBody>
          <a:bodyPr>
            <a:normAutofit/>
          </a:bodyPr>
          <a:lstStyle/>
          <a:p>
            <a:pPr algn="just"/>
            <a:r>
              <a:rPr lang="es-MX" sz="2800" dirty="0" smtClean="0"/>
              <a:t>Estas medidas de control impactarán significativamente en el ahorro, además permitirá generar indicadores para mejorar la administración  de las comunicaciones al interior de la </a:t>
            </a:r>
            <a:r>
              <a:rPr lang="es-MX" sz="2800" dirty="0" smtClean="0"/>
              <a:t>Institución</a:t>
            </a:r>
            <a:r>
              <a:rPr lang="es-MX" sz="2800" dirty="0" smtClean="0"/>
              <a:t>. </a:t>
            </a:r>
            <a:endParaRPr lang="es-ES" sz="28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8B0F7-447F-42C5-9C6E-4DBB49A3A0CE}" type="slidenum">
              <a:rPr lang="es-ES" smtClean="0"/>
              <a:pPr/>
              <a:t>11</a:t>
            </a:fld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Antecedentes</a:t>
            </a:r>
            <a:endParaRPr lang="es-E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dirty="0" smtClean="0"/>
              <a:t>En la sesión ordinaria 265, del 19 de octubre de 2010, se </a:t>
            </a:r>
            <a:r>
              <a:rPr lang="es-MX" dirty="0" smtClean="0"/>
              <a:t>presentaron:</a:t>
            </a:r>
          </a:p>
          <a:p>
            <a:pPr algn="just">
              <a:buNone/>
            </a:pPr>
            <a:endParaRPr lang="es-MX" dirty="0" smtClean="0"/>
          </a:p>
          <a:p>
            <a:pPr lvl="1" algn="just">
              <a:buFont typeface="Arial" pitchFamily="34" charset="0"/>
              <a:buChar char="•"/>
            </a:pPr>
            <a:r>
              <a:rPr lang="es-MX" dirty="0" smtClean="0"/>
              <a:t>Lineamientos </a:t>
            </a:r>
            <a:r>
              <a:rPr lang="es-MX" dirty="0" smtClean="0"/>
              <a:t>para la Asignación, Uso y Control de Telefonía Celular, Radiocomunicación e Internet </a:t>
            </a:r>
            <a:r>
              <a:rPr lang="es-MX" dirty="0" smtClean="0"/>
              <a:t>Móvil</a:t>
            </a:r>
            <a:r>
              <a:rPr lang="es-MX" dirty="0" smtClean="0"/>
              <a:t>.</a:t>
            </a:r>
            <a:r>
              <a:rPr lang="es-MX" dirty="0" smtClean="0"/>
              <a:t> </a:t>
            </a:r>
          </a:p>
          <a:p>
            <a:pPr lvl="1" algn="just">
              <a:buFont typeface="Arial" pitchFamily="34" charset="0"/>
              <a:buChar char="•"/>
            </a:pPr>
            <a:r>
              <a:rPr lang="es-MX" dirty="0" smtClean="0"/>
              <a:t>Lineamientos para la Asignación y Uso de Telefonía Fija.</a:t>
            </a:r>
          </a:p>
          <a:p>
            <a:pPr lvl="1" algn="just">
              <a:buNone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DA8B0F7-447F-42C5-9C6E-4DBB49A3A0CE}" type="slidenum">
              <a:rPr lang="es-ES" smtClean="0"/>
              <a:pPr/>
              <a:t>2</a:t>
            </a:fld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Acuerdo</a:t>
            </a:r>
            <a:endParaRPr lang="es-E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492896"/>
            <a:ext cx="8013576" cy="194421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dirty="0" smtClean="0"/>
              <a:t>	Revisar las propuestas y en </a:t>
            </a:r>
            <a:r>
              <a:rPr lang="es-MX" dirty="0" smtClean="0"/>
              <a:t>caso de  observaciones y sugerencias se turnaran a los integrantes del Comité de Ahorro.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DA8B0F7-447F-42C5-9C6E-4DBB49A3A0CE}" type="slidenum">
              <a:rPr lang="es-ES" smtClean="0"/>
              <a:pPr/>
              <a:t>3</a:t>
            </a:fld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Sugerencias y Observaciones Recibidas</a:t>
            </a:r>
            <a:endParaRPr lang="es-E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s-MX" dirty="0" smtClean="0"/>
              <a:t>La </a:t>
            </a:r>
            <a:r>
              <a:rPr lang="es-MX" dirty="0" err="1" smtClean="0"/>
              <a:t>Vicerrectoría</a:t>
            </a:r>
            <a:r>
              <a:rPr lang="es-MX" dirty="0" smtClean="0"/>
              <a:t> Ejecutiva </a:t>
            </a:r>
            <a:r>
              <a:rPr lang="es-MX" dirty="0" smtClean="0"/>
              <a:t>realizó </a:t>
            </a:r>
            <a:r>
              <a:rPr lang="es-MX" dirty="0" smtClean="0"/>
              <a:t>comentarios de forma, lo cual no implicó modificaciones de fondo, mismos que fueron incorporados a los documentos. Asimismo </a:t>
            </a:r>
            <a:r>
              <a:rPr lang="es-MX" dirty="0" smtClean="0"/>
              <a:t>recomendó </a:t>
            </a:r>
            <a:r>
              <a:rPr lang="es-MX" dirty="0" smtClean="0"/>
              <a:t>que una vez aprobados dichos lineamientos, se indique donde pueden ser consultados.</a:t>
            </a:r>
          </a:p>
          <a:p>
            <a:pPr marL="514350" indent="-514350" algn="just">
              <a:buNone/>
            </a:pPr>
            <a:endParaRPr lang="es-MX" dirty="0" smtClean="0"/>
          </a:p>
          <a:p>
            <a:pPr marL="514350" indent="-514350" algn="just">
              <a:buFont typeface="+mj-lt"/>
              <a:buAutoNum type="arabicPeriod"/>
            </a:pPr>
            <a:endParaRPr lang="es-MX" dirty="0" smtClean="0"/>
          </a:p>
          <a:p>
            <a:pPr marL="514350" indent="-514350" algn="just">
              <a:buNone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DA8B0F7-447F-42C5-9C6E-4DBB49A3A0CE}" type="slidenum">
              <a:rPr lang="es-ES" smtClean="0"/>
              <a:pPr/>
              <a:t>4</a:t>
            </a:fld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Sugerencias y Observaciones Recibidas</a:t>
            </a:r>
            <a:endParaRPr lang="es-E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 startAt="2"/>
            </a:pPr>
            <a:r>
              <a:rPr lang="es-MX" dirty="0" smtClean="0"/>
              <a:t>El Centro Universitario de los Lagos, </a:t>
            </a:r>
            <a:r>
              <a:rPr lang="es-MX" dirty="0" smtClean="0"/>
              <a:t>manifestó poner </a:t>
            </a:r>
            <a:r>
              <a:rPr lang="es-MX" dirty="0" smtClean="0"/>
              <a:t>en marcha el plan de austeridad y contribuir al ahorro institucional, </a:t>
            </a:r>
            <a:r>
              <a:rPr lang="es-MX" dirty="0" smtClean="0"/>
              <a:t>implementando </a:t>
            </a:r>
            <a:r>
              <a:rPr lang="es-MX" dirty="0" smtClean="0"/>
              <a:t>nuevas medidas de control, en apego a las disposiciones y lineamientos.</a:t>
            </a:r>
          </a:p>
          <a:p>
            <a:pPr marL="514350" indent="-514350" algn="just">
              <a:buNone/>
            </a:pPr>
            <a:endParaRPr lang="es-MX" dirty="0" smtClean="0"/>
          </a:p>
          <a:p>
            <a:pPr marL="514350" indent="-514350" algn="just">
              <a:buFont typeface="+mj-lt"/>
              <a:buAutoNum type="arabicPeriod" startAt="2"/>
            </a:pPr>
            <a:endParaRPr lang="es-MX" dirty="0" smtClean="0"/>
          </a:p>
          <a:p>
            <a:pPr marL="514350" indent="-514350" algn="just">
              <a:buNone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DA8B0F7-447F-42C5-9C6E-4DBB49A3A0CE}" type="slidenum">
              <a:rPr lang="es-ES" smtClean="0"/>
              <a:pPr/>
              <a:t>5</a:t>
            </a:fld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Autofit/>
          </a:bodyPr>
          <a:lstStyle/>
          <a:p>
            <a:r>
              <a:rPr lang="es-MX" sz="3200" dirty="0" smtClean="0">
                <a:solidFill>
                  <a:schemeClr val="tx2">
                    <a:lumMod val="75000"/>
                  </a:schemeClr>
                </a:solidFill>
              </a:rPr>
              <a:t>Lineamientos para la Asignación, Uso y Control de la Telefonía Celular, Radiocomunicación e Internet Móvil en la U. de G.</a:t>
            </a:r>
            <a:endParaRPr lang="es-ES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3096344"/>
          </a:xfrm>
        </p:spPr>
        <p:txBody>
          <a:bodyPr>
            <a:normAutofit/>
          </a:bodyPr>
          <a:lstStyle/>
          <a:p>
            <a:pPr algn="just"/>
            <a:r>
              <a:rPr lang="es-MX" sz="2800" dirty="0" smtClean="0"/>
              <a:t>Tienen como objetivo regular la asignación, uso y control de </a:t>
            </a:r>
            <a:r>
              <a:rPr lang="es-MX" sz="2800" dirty="0" smtClean="0"/>
              <a:t>estos servicios, </a:t>
            </a:r>
            <a:r>
              <a:rPr lang="es-MX" sz="2800" dirty="0" smtClean="0"/>
              <a:t>que se otorgan como prestación o herramienta de trabajo a los funcionarios de nuestra Casa de Estudios, con la finalidad de contribuir al ahorro de los recursos institucionales.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DA8B0F7-447F-42C5-9C6E-4DBB49A3A0CE}" type="slidenum">
              <a:rPr lang="es-ES" smtClean="0"/>
              <a:pPr/>
              <a:t>6</a:t>
            </a:fld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r>
              <a:rPr lang="es-MX" sz="3200" dirty="0" smtClean="0">
                <a:solidFill>
                  <a:schemeClr val="tx2">
                    <a:lumMod val="75000"/>
                  </a:schemeClr>
                </a:solidFill>
              </a:rPr>
              <a:t>Lineamientos para la Asignación, Uso y Control de la Telefonía Celular, Radiocomunicación e Internet Móvil en la U. de G.</a:t>
            </a:r>
            <a:endParaRPr lang="es-ES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636912"/>
            <a:ext cx="8229600" cy="2952328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sz="2800" dirty="0" smtClean="0"/>
              <a:t>Como medida, se </a:t>
            </a:r>
            <a:r>
              <a:rPr lang="es-MX" sz="2800" dirty="0" smtClean="0"/>
              <a:t>establecieron topes de acuerdo al nivel directivo, y en algunos casos por </a:t>
            </a:r>
            <a:r>
              <a:rPr lang="es-MX" sz="2800" dirty="0" smtClean="0"/>
              <a:t>las actividades </a:t>
            </a:r>
            <a:r>
              <a:rPr lang="es-MX" sz="2800" dirty="0" smtClean="0"/>
              <a:t>que </a:t>
            </a:r>
            <a:r>
              <a:rPr lang="es-MX" sz="2800" dirty="0" smtClean="0"/>
              <a:t>desempeñan. </a:t>
            </a:r>
          </a:p>
          <a:p>
            <a:pPr algn="just"/>
            <a:r>
              <a:rPr lang="es-MX" sz="2800" dirty="0" smtClean="0"/>
              <a:t>Se analizará </a:t>
            </a:r>
            <a:r>
              <a:rPr lang="es-MX" sz="2800" dirty="0" smtClean="0"/>
              <a:t>el comportamiento de los consumos en un periodo de seis meses a partir de su aprobación </a:t>
            </a:r>
            <a:r>
              <a:rPr lang="es-MX" sz="2800" dirty="0" smtClean="0"/>
              <a:t>para </a:t>
            </a:r>
            <a:r>
              <a:rPr lang="es-MX" sz="2800" dirty="0" smtClean="0"/>
              <a:t>identificar nuevas medidas que fomenten el ahorro.</a:t>
            </a:r>
            <a:endParaRPr lang="es-ES" sz="28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DA8B0F7-447F-42C5-9C6E-4DBB49A3A0CE}" type="slidenum">
              <a:rPr lang="es-ES" smtClean="0"/>
              <a:pPr/>
              <a:t>7</a:t>
            </a:fld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s-MX" sz="2800" dirty="0" smtClean="0">
                <a:solidFill>
                  <a:schemeClr val="tx2">
                    <a:lumMod val="75000"/>
                  </a:schemeClr>
                </a:solidFill>
              </a:rPr>
              <a:t>TOPES PARA TELEFONÍA CELULAR</a:t>
            </a:r>
            <a:endParaRPr lang="es-E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539552" y="980728"/>
          <a:ext cx="7992888" cy="5023345"/>
        </p:xfrm>
        <a:graphic>
          <a:graphicData uri="http://schemas.openxmlformats.org/drawingml/2006/table">
            <a:tbl>
              <a:tblPr/>
              <a:tblGrid>
                <a:gridCol w="1626396"/>
                <a:gridCol w="417299"/>
                <a:gridCol w="470801"/>
                <a:gridCol w="470801"/>
                <a:gridCol w="631299"/>
                <a:gridCol w="438700"/>
                <a:gridCol w="438700"/>
                <a:gridCol w="470801"/>
                <a:gridCol w="556399"/>
                <a:gridCol w="534998"/>
                <a:gridCol w="534998"/>
                <a:gridCol w="288898"/>
                <a:gridCol w="556399"/>
                <a:gridCol w="556399"/>
              </a:tblGrid>
              <a:tr h="28248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Cargo</a:t>
                      </a:r>
                    </a:p>
                  </a:txBody>
                  <a:tcPr marL="6485" marR="6485" marT="6485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Topes de consumo máximo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Líneas que se requieren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Plan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Tarifa por Líneas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Servicios adicionales *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Tarifa más Servicios ad.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Tarifa más Servicios ad. por Líneas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55512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Voz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Datos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Suma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Minutos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Mensajes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Tarifa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A la carta (Nacional)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En red (10 Minutos por llamada)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Datos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18878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RECTOR GENERAL </a:t>
                      </a:r>
                    </a:p>
                  </a:txBody>
                  <a:tcPr marL="6485" marR="6485" marT="6485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$4,000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0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$390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$4,390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3,000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$1,851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$9,254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0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$116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0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$116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0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$390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$2,473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$12,364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78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VICERRECTOR EJECUTIVO </a:t>
                      </a:r>
                    </a:p>
                  </a:txBody>
                  <a:tcPr marL="6485" marR="6485" marT="6485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$3,000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$3,390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18878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SECRETARIO GENERAL </a:t>
                      </a:r>
                    </a:p>
                  </a:txBody>
                  <a:tcPr marL="6485" marR="6485" marT="6485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097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RECTORES DE LOS C.U. TEMÁTICOS</a:t>
                      </a:r>
                    </a:p>
                  </a:txBody>
                  <a:tcPr marL="6485" marR="6485" marT="6485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$2,000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$2,390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026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2,320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$1,433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$38,679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$2,055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$55,473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78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RECTORES DE LOS C.U. REGIONALES</a:t>
                      </a:r>
                    </a:p>
                  </a:txBody>
                  <a:tcPr marL="6485" marR="6485" marT="6485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18878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RECTOR DE SUV</a:t>
                      </a:r>
                    </a:p>
                  </a:txBody>
                  <a:tcPr marL="6485" marR="6485" marT="6485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18878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DIRECTORA GENERAL DEL SEMS</a:t>
                      </a:r>
                    </a:p>
                  </a:txBody>
                  <a:tcPr marL="6485" marR="6485" marT="6485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99985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SECRETARIO DE VINCULACIÓN Y DIFUSIÓN CULTURAL</a:t>
                      </a:r>
                    </a:p>
                  </a:txBody>
                  <a:tcPr marL="6485" marR="6485" marT="6485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18878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COORDINADORES GENERALES</a:t>
                      </a:r>
                    </a:p>
                  </a:txBody>
                  <a:tcPr marL="6485" marR="6485" marT="6485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$1,750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$2,140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18878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CONTRALORÍA GENERAL</a:t>
                      </a:r>
                    </a:p>
                  </a:txBody>
                  <a:tcPr marL="6485" marR="6485" marT="6485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18878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ABOGADO GENERAL</a:t>
                      </a:r>
                    </a:p>
                  </a:txBody>
                  <a:tcPr marL="6485" marR="6485" marT="6485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18878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DIRECTOR DE FINANZAS</a:t>
                      </a:r>
                    </a:p>
                  </a:txBody>
                  <a:tcPr marL="6485" marR="6485" marT="6485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18878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DIRECTOR GENERAL DE MEDIOS</a:t>
                      </a:r>
                    </a:p>
                  </a:txBody>
                  <a:tcPr marL="6485" marR="6485" marT="6485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18878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DIRECTORES DE LA AG</a:t>
                      </a:r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485" marR="6485" marT="6485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$1,500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$1,890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2,320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$1,433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$7,163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$2,055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$10,273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71">
                <a:tc rowSpan="5"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COORDINADORES DE LA AG </a:t>
                      </a:r>
                    </a:p>
                  </a:txBody>
                  <a:tcPr marL="6485" marR="6485" marT="6485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1887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1,930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$1,134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$1,134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$1,756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$1,756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7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1,260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$955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$955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$1,577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$1,577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7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1,220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$823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$9,879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$1,445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$17,343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7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860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$644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$2,576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$1,266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$5,064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467544" y="6330806"/>
            <a:ext cx="81369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Los presentes topes serán modificados según  las tarifas que establezca la compañía telefónica.</a:t>
            </a:r>
            <a:endParaRPr lang="es-ES" sz="1600" dirty="0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DA8B0F7-447F-42C5-9C6E-4DBB49A3A0CE}" type="slidenum">
              <a:rPr lang="es-ES" smtClean="0"/>
              <a:pPr/>
              <a:t>8</a:t>
            </a:fld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06090"/>
          </a:xfrm>
        </p:spPr>
        <p:txBody>
          <a:bodyPr>
            <a:normAutofit/>
          </a:bodyPr>
          <a:lstStyle/>
          <a:p>
            <a:r>
              <a:rPr lang="es-MX" sz="2800" dirty="0" smtClean="0">
                <a:solidFill>
                  <a:schemeClr val="tx2">
                    <a:lumMod val="75000"/>
                  </a:schemeClr>
                </a:solidFill>
              </a:rPr>
              <a:t>TOPES PARA TELEFONÍA CELULAR</a:t>
            </a:r>
            <a:endParaRPr lang="es-E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467544" y="836712"/>
          <a:ext cx="8136904" cy="5389634"/>
        </p:xfrm>
        <a:graphic>
          <a:graphicData uri="http://schemas.openxmlformats.org/drawingml/2006/table">
            <a:tbl>
              <a:tblPr/>
              <a:tblGrid>
                <a:gridCol w="1655701"/>
                <a:gridCol w="424818"/>
                <a:gridCol w="479283"/>
                <a:gridCol w="479283"/>
                <a:gridCol w="642674"/>
                <a:gridCol w="446605"/>
                <a:gridCol w="446605"/>
                <a:gridCol w="479283"/>
                <a:gridCol w="566424"/>
                <a:gridCol w="544638"/>
                <a:gridCol w="544638"/>
                <a:gridCol w="294104"/>
                <a:gridCol w="566424"/>
                <a:gridCol w="566424"/>
              </a:tblGrid>
              <a:tr h="26106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Cargo</a:t>
                      </a:r>
                    </a:p>
                  </a:txBody>
                  <a:tcPr marL="6485" marR="6485" marT="6485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 Topes de consumo máximo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Líneas que se requieren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Plan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Tarifa por Líneas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Servicios adicionales *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Tarifa más Servicios ad.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Tarifa más Servicios ad. por Líneas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45127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Voz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Datos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Suma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Minutos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Mensajes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Tarifa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A la carta (Nacional)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En red (10 Minutos por llamada)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Datos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61834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SECRETARIOS DE LA VICERRECTORÍA EJECUTIVA Y SECRETARÍA GENERAL </a:t>
                      </a:r>
                    </a:p>
                  </a:txBody>
                  <a:tcPr marL="6485" marR="6485" marT="6485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$1,200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$390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$1,590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660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$501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$5,507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$116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$116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$390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$1,123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$12,349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834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SECRETARIO PARTICULAR, PRIVADO Y TÉCNICO DE LA RECTORÍA GENERAL </a:t>
                      </a:r>
                    </a:p>
                  </a:txBody>
                  <a:tcPr marL="6485" marR="6485" marT="6485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$1,000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$1,390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15852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SECRETARIO PARTICULAR Y TÉCNICO DE LA VICERRECTORÍA EJECUTIVA Y SECRETARIA GENERAL</a:t>
                      </a:r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485" marR="6485" marT="6485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863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SECRETARIOS DE LA AG Y SEMS </a:t>
                      </a:r>
                    </a:p>
                  </a:txBody>
                  <a:tcPr marL="6485" marR="6485" marT="6485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$1,000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$1,390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0227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660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$476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$1,427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$1,098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$3,293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6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505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$393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$2,752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$1,015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$7,106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8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JEFES DE UNIDAD DE LA ADMINISTRACIÓN GENERAL</a:t>
                      </a:r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485" marR="6485" marT="6485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$500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$890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02278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SUBDIRECTOR DE LA DGM</a:t>
                      </a:r>
                    </a:p>
                  </a:txBody>
                  <a:tcPr marL="6485" marR="6485" marT="6485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0338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DE ESTUDIOS ESTRATÉGICOS PARA EL DESARROLLO</a:t>
                      </a:r>
                    </a:p>
                  </a:txBody>
                  <a:tcPr marL="6485" marR="6485" marT="6485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345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$341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$341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$963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$963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535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INSTITUTO DE INNOVACIÓN Y GOBERNANZA</a:t>
                      </a:r>
                    </a:p>
                  </a:txBody>
                  <a:tcPr marL="6485" marR="6485" marT="6485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250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$262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$1,047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$884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$3,535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78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PROTOCOLO RECTORÍA GENERAL</a:t>
                      </a:r>
                    </a:p>
                  </a:txBody>
                  <a:tcPr marL="6485" marR="6485" marT="6485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02278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ASISTENTE RECTOR GENERAL</a:t>
                      </a:r>
                    </a:p>
                  </a:txBody>
                  <a:tcPr marL="6485" marR="6485" marT="6485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02278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ASISTENTE VICERRECTORÍA</a:t>
                      </a:r>
                    </a:p>
                  </a:txBody>
                  <a:tcPr marL="6485" marR="6485" marT="6485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02278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6485" marR="6485" marT="6485" marB="0" anchor="ctr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$80,711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$131,093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34382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Nota 1. Costo por minutos adicionales</a:t>
                      </a:r>
                    </a:p>
                  </a:txBody>
                  <a:tcPr marL="6485" marR="6485" marT="648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Nota 2. Servicios Adicionales *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</a:tr>
              <a:tr h="229489"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Minuto adicional</a:t>
                      </a:r>
                    </a:p>
                  </a:txBody>
                  <a:tcPr marL="6485" marR="6485" marT="648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Costo</a:t>
                      </a:r>
                    </a:p>
                  </a:txBody>
                  <a:tcPr marL="6485" marR="6485" marT="6485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 la carta (Nacional):</a:t>
                      </a:r>
                    </a:p>
                  </a:txBody>
                  <a:tcPr marL="6485" marR="6485" marT="648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 este servicio se eliminan cobros de llamada de larga distancia y </a:t>
                      </a:r>
                      <a:r>
                        <a:rPr lang="es-ES" sz="9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Roaming</a:t>
                      </a:r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internacional.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</a:tr>
              <a:tr h="229489"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Telcel</a:t>
                      </a:r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 </a:t>
                      </a:r>
                      <a:r>
                        <a:rPr lang="es-ES" sz="9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Telcel</a:t>
                      </a:r>
                      <a:endParaRPr lang="es-E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5" marR="6485" marT="648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$1.38</a:t>
                      </a:r>
                    </a:p>
                  </a:txBody>
                  <a:tcPr marL="6485" marR="6485" marT="6485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 red (10 min x llamada):</a:t>
                      </a:r>
                    </a:p>
                  </a:txBody>
                  <a:tcPr marL="6485" marR="6485" marT="648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Las llamadas de celular a celular de menos de 10 minutos, son gratis entre las lineas agrupadas en una red.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</a:tr>
              <a:tr h="118596"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Telcel</a:t>
                      </a:r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 Telmex</a:t>
                      </a:r>
                    </a:p>
                  </a:txBody>
                  <a:tcPr marL="6485" marR="6485" marT="648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$1.38</a:t>
                      </a:r>
                    </a:p>
                  </a:txBody>
                  <a:tcPr marL="6485" marR="6485" marT="6485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Datos:</a:t>
                      </a:r>
                    </a:p>
                  </a:txBody>
                  <a:tcPr marL="6485" marR="6485" marT="648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Este servicio incluye correo electrónico y acceso a Internet.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</a:tr>
              <a:tr h="118596"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otros proveedores</a:t>
                      </a:r>
                    </a:p>
                  </a:txBody>
                  <a:tcPr marL="6485" marR="6485" marT="648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$3.47</a:t>
                      </a:r>
                    </a:p>
                  </a:txBody>
                  <a:tcPr marL="6485" marR="6485" marT="6485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467544" y="6330806"/>
            <a:ext cx="81369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Los presentes topes serán modificados según  las tarifas que establezca la compañía telefónica.</a:t>
            </a:r>
            <a:endParaRPr lang="es-ES" sz="1600" dirty="0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DA8B0F7-447F-42C5-9C6E-4DBB49A3A0CE}" type="slidenum">
              <a:rPr lang="es-ES" smtClean="0"/>
              <a:pPr/>
              <a:t>9</a:t>
            </a:fld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908</Words>
  <Application>Microsoft Office PowerPoint</Application>
  <PresentationFormat>Presentación en pantalla (4:3)</PresentationFormat>
  <Paragraphs>264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PRIMER EJE DE AHORRO INSTITUCIONAL</vt:lpstr>
      <vt:lpstr>Antecedentes</vt:lpstr>
      <vt:lpstr>Acuerdo</vt:lpstr>
      <vt:lpstr>Sugerencias y Observaciones Recibidas</vt:lpstr>
      <vt:lpstr>Sugerencias y Observaciones Recibidas</vt:lpstr>
      <vt:lpstr>Lineamientos para la Asignación, Uso y Control de la Telefonía Celular, Radiocomunicación e Internet Móvil en la U. de G.</vt:lpstr>
      <vt:lpstr>Lineamientos para la Asignación, Uso y Control de la Telefonía Celular, Radiocomunicación e Internet Móvil en la U. de G.</vt:lpstr>
      <vt:lpstr>TOPES PARA TELEFONÍA CELULAR</vt:lpstr>
      <vt:lpstr>TOPES PARA TELEFONÍA CELULAR</vt:lpstr>
      <vt:lpstr>Lineamientos para la Asignación, Uso y Control de la Telefonía Fija en la U. de G.</vt:lpstr>
      <vt:lpstr>Conclusión</vt:lpstr>
    </vt:vector>
  </TitlesOfParts>
  <Company>CGADM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</dc:creator>
  <cp:lastModifiedBy>Universidad de Guadalajara </cp:lastModifiedBy>
  <cp:revision>70</cp:revision>
  <dcterms:created xsi:type="dcterms:W3CDTF">2010-06-26T00:01:13Z</dcterms:created>
  <dcterms:modified xsi:type="dcterms:W3CDTF">2011-05-26T02:15:54Z</dcterms:modified>
</cp:coreProperties>
</file>