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347" r:id="rId2"/>
    <p:sldId id="407" r:id="rId3"/>
    <p:sldId id="371" r:id="rId4"/>
    <p:sldId id="372" r:id="rId5"/>
    <p:sldId id="374" r:id="rId6"/>
    <p:sldId id="384" r:id="rId7"/>
    <p:sldId id="397" r:id="rId8"/>
    <p:sldId id="353" r:id="rId9"/>
    <p:sldId id="381" r:id="rId10"/>
    <p:sldId id="398" r:id="rId11"/>
    <p:sldId id="367" r:id="rId12"/>
    <p:sldId id="385" r:id="rId13"/>
    <p:sldId id="388" r:id="rId14"/>
    <p:sldId id="386" r:id="rId15"/>
    <p:sldId id="408" r:id="rId16"/>
    <p:sldId id="409" r:id="rId17"/>
    <p:sldId id="387" r:id="rId18"/>
    <p:sldId id="392" r:id="rId19"/>
    <p:sldId id="410" r:id="rId20"/>
    <p:sldId id="411" r:id="rId21"/>
    <p:sldId id="395" r:id="rId22"/>
    <p:sldId id="396" r:id="rId23"/>
    <p:sldId id="394" r:id="rId24"/>
    <p:sldId id="404" r:id="rId25"/>
    <p:sldId id="403" r:id="rId26"/>
    <p:sldId id="405" r:id="rId27"/>
    <p:sldId id="393" r:id="rId28"/>
    <p:sldId id="401" r:id="rId29"/>
    <p:sldId id="377" r:id="rId30"/>
    <p:sldId id="399" r:id="rId31"/>
    <p:sldId id="354" r:id="rId32"/>
    <p:sldId id="390" r:id="rId33"/>
    <p:sldId id="376" r:id="rId34"/>
    <p:sldId id="357" r:id="rId35"/>
    <p:sldId id="400" r:id="rId36"/>
    <p:sldId id="391" r:id="rId37"/>
    <p:sldId id="402" r:id="rId38"/>
    <p:sldId id="406" r:id="rId39"/>
    <p:sldId id="378" r:id="rId40"/>
  </p:sldIdLst>
  <p:sldSz cx="9144000" cy="6858000" type="letter"/>
  <p:notesSz cx="7010400" cy="92964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03225" indent="539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808038" indent="1063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212850" indent="1587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617663" indent="2111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8B39"/>
    <a:srgbClr val="FFE6CD"/>
    <a:srgbClr val="FFCC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52" autoAdjust="0"/>
    <p:restoredTop sz="93700" autoAdjust="0"/>
  </p:normalViewPr>
  <p:slideViewPr>
    <p:cSldViewPr>
      <p:cViewPr>
        <p:scale>
          <a:sx n="90" d="100"/>
          <a:sy n="90" d="100"/>
        </p:scale>
        <p:origin x="-654" y="-168"/>
      </p:cViewPr>
      <p:guideLst>
        <p:guide orient="horz" pos="3702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openxmlformats.org/officeDocument/2006/relationships/image" Target="../media/image14.pn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openxmlformats.org/officeDocument/2006/relationships/image" Target="../media/image39.png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Libro2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style val="20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59396277476285"/>
          <c:y val="0.10495248956424465"/>
          <c:w val="0.85802749427802349"/>
          <c:h val="0.83429108684202513"/>
        </c:manualLayout>
      </c:layout>
      <c:areaChart>
        <c:grouping val="stacked"/>
        <c:ser>
          <c:idx val="0"/>
          <c:order val="0"/>
          <c:tx>
            <c:strRef>
              <c:f>Hoja1!$A$3</c:f>
              <c:strCache>
                <c:ptCount val="1"/>
                <c:pt idx="0">
                  <c:v>Matrícula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 w="53975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T w="203200" h="95250" prst="coolSlant"/>
            </a:sp3d>
          </c:spPr>
          <c:dLbls>
            <c:dLbl>
              <c:idx val="0"/>
              <c:layout>
                <c:manualLayout>
                  <c:x val="3.0712979890310781E-2"/>
                  <c:y val="6.6336146670787294E-3"/>
                </c:manualLayout>
              </c:layout>
              <c:showVal val="1"/>
            </c:dLbl>
            <c:dLbl>
              <c:idx val="1"/>
              <c:layout>
                <c:manualLayout>
                  <c:x val="-1.4625228519195616E-2"/>
                  <c:y val="-0.18337531486146103"/>
                </c:manualLayout>
              </c:layout>
              <c:showVal val="1"/>
            </c:dLbl>
            <c:dLbl>
              <c:idx val="2"/>
              <c:layout>
                <c:manualLayout>
                  <c:x val="-5.8500914076782462E-3"/>
                  <c:y val="-0.21964735516372799"/>
                </c:manualLayout>
              </c:layout>
              <c:showVal val="1"/>
            </c:dLbl>
            <c:dLbl>
              <c:idx val="3"/>
              <c:layout>
                <c:manualLayout>
                  <c:x val="-4.3875685557586844E-3"/>
                  <c:y val="-0.25390428211586913"/>
                </c:manualLayout>
              </c:layout>
              <c:showVal val="1"/>
            </c:dLbl>
            <c:dLbl>
              <c:idx val="4"/>
              <c:layout>
                <c:manualLayout>
                  <c:x val="-5.8500914076782462E-3"/>
                  <c:y val="-0.26196473551637289"/>
                </c:manualLayout>
              </c:layout>
              <c:showVal val="1"/>
            </c:dLbl>
            <c:dLbl>
              <c:idx val="5"/>
              <c:layout>
                <c:manualLayout>
                  <c:x val="4.3875685557587911E-3"/>
                  <c:y val="-0.28413098236775836"/>
                </c:manualLayout>
              </c:layout>
              <c:showVal val="1"/>
            </c:dLbl>
            <c:dLbl>
              <c:idx val="6"/>
              <c:layout>
                <c:manualLayout>
                  <c:x val="1.4625228519195616E-2"/>
                  <c:y val="-0.30025188916876577"/>
                </c:manualLayout>
              </c:layout>
              <c:showVal val="1"/>
            </c:dLbl>
            <c:dLbl>
              <c:idx val="7"/>
              <c:layout>
                <c:manualLayout>
                  <c:x val="2.9250457038391231E-3"/>
                  <c:y val="-0.33047858942065506"/>
                </c:manualLayout>
              </c:layout>
              <c:showVal val="1"/>
            </c:dLbl>
            <c:dLbl>
              <c:idx val="8"/>
              <c:layout>
                <c:manualLayout>
                  <c:x val="-3.0712979890310788E-2"/>
                  <c:y val="-0.38891687657430746"/>
                </c:manualLayout>
              </c:layout>
              <c:showVal val="1"/>
            </c:dLbl>
            <c:dLbl>
              <c:idx val="9"/>
              <c:layout>
                <c:manualLayout>
                  <c:x val="1.4625228519195616E-2"/>
                  <c:y val="-0.40705289672544087"/>
                </c:manualLayout>
              </c:layout>
              <c:showVal val="1"/>
            </c:dLbl>
            <c:dLbl>
              <c:idx val="10"/>
              <c:layout>
                <c:manualLayout>
                  <c:x val="0"/>
                  <c:y val="-0.358744314200027"/>
                </c:manualLayout>
              </c:layout>
              <c:showVal val="1"/>
            </c:dLbl>
            <c:showVal val="1"/>
          </c:dLbls>
          <c:cat>
            <c:numRef>
              <c:f>Hoja1!$B$2:$L$2</c:f>
              <c:numCache>
                <c:formatCode>General</c:formatCode>
                <c:ptCount val="11"/>
                <c:pt idx="0">
                  <c:v>1995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Hoja1!$B$3:$L$3</c:f>
              <c:numCache>
                <c:formatCode>_-* #,##0_-;\-* #,##0_-;_-* "-"??_-;_-@_-</c:formatCode>
                <c:ptCount val="11"/>
                <c:pt idx="0">
                  <c:v>85686</c:v>
                </c:pt>
                <c:pt idx="1">
                  <c:v>99297</c:v>
                </c:pt>
                <c:pt idx="2">
                  <c:v>105522</c:v>
                </c:pt>
                <c:pt idx="3">
                  <c:v>108590</c:v>
                </c:pt>
                <c:pt idx="4">
                  <c:v>108458</c:v>
                </c:pt>
                <c:pt idx="5">
                  <c:v>111288</c:v>
                </c:pt>
                <c:pt idx="6">
                  <c:v>114316</c:v>
                </c:pt>
                <c:pt idx="7">
                  <c:v>116217</c:v>
                </c:pt>
                <c:pt idx="8">
                  <c:v>126980</c:v>
                </c:pt>
                <c:pt idx="9">
                  <c:v>126962</c:v>
                </c:pt>
                <c:pt idx="10">
                  <c:v>126505</c:v>
                </c:pt>
              </c:numCache>
            </c:numRef>
          </c:val>
        </c:ser>
        <c:dLbls/>
        <c:axId val="65486208"/>
        <c:axId val="65524864"/>
      </c:areaChart>
      <c:catAx>
        <c:axId val="65486208"/>
        <c:scaling>
          <c:orientation val="minMax"/>
        </c:scaling>
        <c:axPos val="b"/>
        <c:numFmt formatCode="General" sourceLinked="1"/>
        <c:tickLblPos val="nextTo"/>
        <c:crossAx val="65524864"/>
        <c:crosses val="autoZero"/>
        <c:auto val="1"/>
        <c:lblAlgn val="ctr"/>
        <c:lblOffset val="100"/>
      </c:catAx>
      <c:valAx>
        <c:axId val="65524864"/>
        <c:scaling>
          <c:orientation val="minMax"/>
          <c:min val="80000"/>
        </c:scaling>
        <c:axPos val="l"/>
        <c:numFmt formatCode="_-* #,##0_-;\-* #,##0_-;_-* &quot;-&quot;??_-;_-@_-" sourceLinked="1"/>
        <c:tickLblPos val="nextTo"/>
        <c:crossAx val="65486208"/>
        <c:crosses val="autoZero"/>
        <c:crossBetween val="midCat"/>
      </c:valAx>
    </c:plotArea>
    <c:plotVisOnly val="1"/>
    <c:dispBlanksAs val="zero"/>
  </c:chart>
  <c:spPr>
    <a:noFill/>
    <a:ln>
      <a:noFill/>
    </a:ln>
  </c:spPr>
  <c:txPr>
    <a:bodyPr/>
    <a:lstStyle/>
    <a:p>
      <a:pPr>
        <a:defRPr sz="1400"/>
      </a:pPr>
      <a:endParaRPr lang="es-MX"/>
    </a:p>
  </c:txPr>
  <c:externalData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style val="38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0879710848088177E-2"/>
          <c:y val="2.4432981713719826E-3"/>
          <c:w val="0.96784844535035475"/>
          <c:h val="0.95567164205152422"/>
        </c:manualLayout>
      </c:layout>
      <c:pie3DChart>
        <c:varyColors val="1"/>
        <c:ser>
          <c:idx val="0"/>
          <c:order val="0"/>
          <c:tx>
            <c:strRef>
              <c:f>Hoja1!$B$12</c:f>
              <c:strCache>
                <c:ptCount val="1"/>
                <c:pt idx="0">
                  <c:v>Personal académico en 2010</c:v>
                </c:pt>
              </c:strCache>
            </c:strRef>
          </c:tx>
          <c:dPt>
            <c:idx val="3"/>
            <c:spPr>
              <a:blipFill dpi="0" rotWithShape="1">
                <a:blip xmlns:r="http://schemas.openxmlformats.org/officeDocument/2006/relationships" r:embed="rId2">
                  <a:alphaModFix amt="63000"/>
                </a:blip>
                <a:srcRect/>
                <a:stretch>
                  <a:fillRect/>
                </a:stretch>
              </a:blipFill>
            </c:spPr>
          </c:dPt>
          <c:dLbls>
            <c:dLbl>
              <c:idx val="0"/>
              <c:layout>
                <c:manualLayout>
                  <c:x val="-0.10323251821582849"/>
                  <c:y val="0.11490937025180496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s-MX" sz="1200" dirty="0" smtClean="0"/>
                      <a:t>PMT, </a:t>
                    </a:r>
                    <a:r>
                      <a:rPr lang="es-MX" sz="1200" dirty="0"/>
                      <a:t>608, 10%</a:t>
                    </a:r>
                  </a:p>
                </c:rich>
              </c:tx>
              <c:spPr/>
              <c:dLblPos val="bestFit"/>
              <c:showVal val="1"/>
              <c:showCatName val="1"/>
              <c:showPercent val="1"/>
            </c:dLbl>
            <c:dLbl>
              <c:idx val="1"/>
              <c:layout>
                <c:manualLayout>
                  <c:x val="-0.15574338837448545"/>
                  <c:y val="8.7536359596408472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s-MX" sz="1200" dirty="0" smtClean="0"/>
                      <a:t>PTC, </a:t>
                    </a:r>
                    <a:r>
                      <a:rPr lang="es-MX" sz="1200" dirty="0"/>
                      <a:t>956, 15%</a:t>
                    </a:r>
                  </a:p>
                </c:rich>
              </c:tx>
              <c:spPr/>
              <c:dLblPos val="bestFit"/>
              <c:showVal val="1"/>
              <c:showCatName val="1"/>
              <c:showPercent val="1"/>
            </c:dLbl>
            <c:dLbl>
              <c:idx val="2"/>
              <c:layout>
                <c:manualLayout>
                  <c:x val="-3.6529270171452667E-2"/>
                  <c:y val="-0.18043042478998439"/>
                </c:manualLayout>
              </c:layout>
              <c:spPr/>
              <c:txPr>
                <a:bodyPr/>
                <a:lstStyle/>
                <a:p>
                  <a:pPr>
                    <a:defRPr sz="1200"/>
                  </a:pPr>
                  <a:endParaRPr lang="es-MX"/>
                </a:p>
              </c:txPr>
              <c:dLblPos val="bestFit"/>
              <c:showVal val="1"/>
              <c:showCatName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 err="1"/>
                      <a:t>Profesores</a:t>
                    </a:r>
                    <a:r>
                      <a:rPr lang="en-US" sz="1200" dirty="0"/>
                      <a:t> </a:t>
                    </a:r>
                    <a:r>
                      <a:rPr lang="en-US" sz="1200" dirty="0" smtClean="0"/>
                      <a:t> de </a:t>
                    </a:r>
                    <a:r>
                      <a:rPr lang="en-US" sz="1200" dirty="0" err="1"/>
                      <a:t>Asignatura</a:t>
                    </a:r>
                    <a:r>
                      <a:rPr lang="en-US" sz="1200" dirty="0"/>
                      <a:t>,  4,063 , 64%</a:t>
                    </a:r>
                  </a:p>
                </c:rich>
              </c:tx>
              <c:spPr/>
              <c:dLblPos val="ctr"/>
              <c:showVal val="1"/>
              <c:showCatName val="1"/>
              <c:showPercent val="1"/>
            </c:dLbl>
            <c:dLblPos val="ctr"/>
            <c:showVal val="1"/>
            <c:showCatName val="1"/>
            <c:showPercent val="1"/>
            <c:showLeaderLines val="1"/>
          </c:dLbls>
          <c:cat>
            <c:strRef>
              <c:f>Hoja1!$A$13:$A$16</c:f>
              <c:strCache>
                <c:ptCount val="4"/>
                <c:pt idx="0">
                  <c:v>Profesores de Medio Tiempo</c:v>
                </c:pt>
                <c:pt idx="1">
                  <c:v>Profesores de Tiempo Completo</c:v>
                </c:pt>
                <c:pt idx="2">
                  <c:v>Técnicos Académicos</c:v>
                </c:pt>
                <c:pt idx="3">
                  <c:v>Profesores de Asignatura</c:v>
                </c:pt>
              </c:strCache>
            </c:strRef>
          </c:cat>
          <c:val>
            <c:numRef>
              <c:f>Hoja1!$B$13:$B$16</c:f>
              <c:numCache>
                <c:formatCode>General</c:formatCode>
                <c:ptCount val="4"/>
                <c:pt idx="0">
                  <c:v>608</c:v>
                </c:pt>
                <c:pt idx="1">
                  <c:v>956</c:v>
                </c:pt>
                <c:pt idx="2">
                  <c:v>709</c:v>
                </c:pt>
                <c:pt idx="3" formatCode="_-* #,##0_-;\-* #,##0_-;_-* &quot;-&quot;??_-;_-@_-">
                  <c:v>4063</c:v>
                </c:pt>
              </c:numCache>
            </c:numRef>
          </c:val>
        </c:ser>
        <c:dLbls/>
      </c:pie3DChart>
    </c:plotArea>
    <c:plotVisOnly val="1"/>
    <c:dispBlanksAs val="zero"/>
  </c:chart>
  <c:spPr>
    <a:noFill/>
    <a:ln>
      <a:noFill/>
    </a:ln>
  </c:spPr>
  <c:txPr>
    <a:bodyPr/>
    <a:lstStyle/>
    <a:p>
      <a:pPr>
        <a:defRPr sz="900">
          <a:solidFill>
            <a:srgbClr val="FFFF00"/>
          </a:solidFill>
        </a:defRPr>
      </a:pPr>
      <a:endParaRPr lang="es-MX"/>
    </a:p>
  </c:txPr>
  <c:externalData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"/>
          <c:y val="0.10842049296109958"/>
          <c:w val="0.96784844535035475"/>
          <c:h val="0.76231258832838633"/>
        </c:manualLayout>
      </c:layout>
      <c:lineChart>
        <c:grouping val="standard"/>
        <c:ser>
          <c:idx val="0"/>
          <c:order val="0"/>
          <c:tx>
            <c:strRef>
              <c:f>Hoja1!$A$6</c:f>
              <c:strCache>
                <c:ptCount val="1"/>
                <c:pt idx="0">
                  <c:v>PTC CU</c:v>
                </c:pt>
              </c:strCache>
            </c:strRef>
          </c:tx>
          <c:spPr>
            <a:ln w="38100" cmpd="tri">
              <a:solidFill>
                <a:schemeClr val="accent6">
                  <a:lumMod val="75000"/>
                  <a:alpha val="54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15"/>
            <c:spPr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Pos val="t"/>
            <c:showVal val="1"/>
          </c:dLbls>
          <c:cat>
            <c:numRef>
              <c:f>Hoja1!$B$5:$K$5</c:f>
              <c:numCache>
                <c:formatCode>General</c:formatCode>
                <c:ptCount val="1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</c:numCache>
            </c:numRef>
          </c:cat>
          <c:val>
            <c:numRef>
              <c:f>Hoja1!$B$6:$K$6</c:f>
              <c:numCache>
                <c:formatCode>_-* #,##0_-;\-* #,##0_-;_-* "-"??_-;_-@_-</c:formatCode>
                <c:ptCount val="10"/>
                <c:pt idx="0">
                  <c:v>2216</c:v>
                </c:pt>
                <c:pt idx="1">
                  <c:v>2335</c:v>
                </c:pt>
                <c:pt idx="2">
                  <c:v>2427</c:v>
                </c:pt>
                <c:pt idx="3">
                  <c:v>2471</c:v>
                </c:pt>
                <c:pt idx="4">
                  <c:v>2531</c:v>
                </c:pt>
                <c:pt idx="5">
                  <c:v>2705</c:v>
                </c:pt>
                <c:pt idx="6">
                  <c:v>2918</c:v>
                </c:pt>
                <c:pt idx="7">
                  <c:v>3226</c:v>
                </c:pt>
                <c:pt idx="8">
                  <c:v>3335</c:v>
                </c:pt>
                <c:pt idx="9">
                  <c:v>3307</c:v>
                </c:pt>
              </c:numCache>
            </c:numRef>
          </c:val>
        </c:ser>
        <c:ser>
          <c:idx val="1"/>
          <c:order val="1"/>
          <c:tx>
            <c:strRef>
              <c:f>Hoja1!$A$7</c:f>
              <c:strCache>
                <c:ptCount val="1"/>
                <c:pt idx="0">
                  <c:v>PTC SEMS</c:v>
                </c:pt>
              </c:strCache>
            </c:strRef>
          </c:tx>
          <c:spPr>
            <a:ln w="41275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15"/>
            <c:spPr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Pos val="t"/>
            <c:showVal val="1"/>
          </c:dLbls>
          <c:cat>
            <c:numRef>
              <c:f>Hoja1!$B$5:$K$5</c:f>
              <c:numCache>
                <c:formatCode>General</c:formatCode>
                <c:ptCount val="1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</c:numCache>
            </c:numRef>
          </c:cat>
          <c:val>
            <c:numRef>
              <c:f>Hoja1!$B$7:$K$7</c:f>
              <c:numCache>
                <c:formatCode>_-* #,##0_-;\-* #,##0_-;_-* "-"??_-;_-@_-</c:formatCode>
                <c:ptCount val="10"/>
                <c:pt idx="0">
                  <c:v>904</c:v>
                </c:pt>
                <c:pt idx="1">
                  <c:v>882</c:v>
                </c:pt>
                <c:pt idx="2">
                  <c:v>882</c:v>
                </c:pt>
                <c:pt idx="3">
                  <c:v>866</c:v>
                </c:pt>
                <c:pt idx="4">
                  <c:v>873</c:v>
                </c:pt>
                <c:pt idx="5">
                  <c:v>855</c:v>
                </c:pt>
                <c:pt idx="6">
                  <c:v>882</c:v>
                </c:pt>
                <c:pt idx="7">
                  <c:v>953</c:v>
                </c:pt>
                <c:pt idx="8">
                  <c:v>964</c:v>
                </c:pt>
                <c:pt idx="9">
                  <c:v>922</c:v>
                </c:pt>
              </c:numCache>
            </c:numRef>
          </c:val>
        </c:ser>
        <c:dLbls/>
        <c:marker val="1"/>
        <c:axId val="103505280"/>
        <c:axId val="103507072"/>
      </c:lineChart>
      <c:catAx>
        <c:axId val="103505280"/>
        <c:scaling>
          <c:orientation val="minMax"/>
        </c:scaling>
        <c:axPos val="b"/>
        <c:numFmt formatCode="General" sourceLinked="1"/>
        <c:tickLblPos val="nextTo"/>
        <c:crossAx val="103507072"/>
        <c:crosses val="autoZero"/>
        <c:auto val="1"/>
        <c:lblAlgn val="ctr"/>
        <c:lblOffset val="100"/>
      </c:catAx>
      <c:valAx>
        <c:axId val="103507072"/>
        <c:scaling>
          <c:orientation val="minMax"/>
        </c:scaling>
        <c:delete val="1"/>
        <c:axPos val="l"/>
        <c:numFmt formatCode="_-* #,##0_-;\-* #,##0_-;_-* &quot;-&quot;??_-;_-@_-" sourceLinked="1"/>
        <c:tickLblPos val="none"/>
        <c:crossAx val="103505280"/>
        <c:crosses val="autoZero"/>
        <c:crossBetween val="between"/>
      </c:valAx>
    </c:plotArea>
    <c:legend>
      <c:legendPos val="b"/>
      <c:layout/>
    </c:legend>
    <c:plotVisOnly val="1"/>
    <c:dispBlanksAs val="gap"/>
  </c:chart>
  <c:spPr>
    <a:ln>
      <a:noFill/>
    </a:ln>
  </c:spPr>
  <c:txPr>
    <a:bodyPr/>
    <a:lstStyle/>
    <a:p>
      <a:pPr>
        <a:defRPr sz="1600"/>
      </a:pPr>
      <a:endParaRPr lang="es-MX"/>
    </a:p>
  </c:txPr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0.45739</cdr:x>
      <cdr:y>0.04976</cdr:y>
    </cdr:from>
    <cdr:to>
      <cdr:x>0.53196</cdr:x>
      <cdr:y>0.12973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974748" y="288033"/>
          <a:ext cx="648072" cy="4628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1200" b="1" dirty="0" smtClean="0">
              <a:latin typeface="Arial" pitchFamily="34" charset="0"/>
              <a:cs typeface="Arial" pitchFamily="34" charset="0"/>
            </a:rPr>
            <a:t>1,091</a:t>
          </a:r>
        </a:p>
        <a:p xmlns:a="http://schemas.openxmlformats.org/drawingml/2006/main">
          <a:pPr algn="ctr"/>
          <a:r>
            <a:rPr lang="es-ES" sz="1200" b="1" dirty="0" smtClean="0">
              <a:latin typeface="Arial" pitchFamily="34" charset="0"/>
              <a:cs typeface="Arial" pitchFamily="34" charset="0"/>
            </a:rPr>
            <a:t>+49%</a:t>
          </a:r>
          <a:endParaRPr lang="es-MX" sz="12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0.04602</cdr:x>
      <cdr:y>0.08709</cdr:y>
    </cdr:from>
    <cdr:to>
      <cdr:x>0.91994</cdr:x>
      <cdr:y>0.37322</cdr:y>
    </cdr:to>
    <cdr:cxnSp macro="">
      <cdr:nvCxnSpPr>
        <cdr:cNvPr id="4" name="3 Conector angular"/>
        <cdr:cNvCxnSpPr/>
      </cdr:nvCxnSpPr>
      <cdr:spPr>
        <a:xfrm xmlns:a="http://schemas.openxmlformats.org/drawingml/2006/main" flipV="1">
          <a:off x="399895" y="504057"/>
          <a:ext cx="7594444" cy="1656184"/>
        </a:xfrm>
        <a:prstGeom xmlns:a="http://schemas.openxmlformats.org/drawingml/2006/main" prst="bentConnector3">
          <a:avLst>
            <a:gd name="adj1" fmla="val -168"/>
          </a:avLst>
        </a:prstGeom>
        <a:ln xmlns:a="http://schemas.openxmlformats.org/drawingml/2006/main" w="19050">
          <a:solidFill>
            <a:schemeClr val="tx2">
              <a:lumMod val="60000"/>
              <a:lumOff val="40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0.91761</cdr:x>
      <cdr:y>0.08709</cdr:y>
    </cdr:from>
    <cdr:to>
      <cdr:x>0.91832</cdr:x>
      <cdr:y>0.16173</cdr:y>
    </cdr:to>
    <cdr:cxnSp macro="">
      <cdr:nvCxnSpPr>
        <cdr:cNvPr id="7" name="6 Conector recto de flecha"/>
        <cdr:cNvCxnSpPr/>
      </cdr:nvCxnSpPr>
      <cdr:spPr>
        <a:xfrm xmlns:a="http://schemas.openxmlformats.org/drawingml/2006/main" flipH="1">
          <a:off x="7974138" y="504057"/>
          <a:ext cx="6155" cy="432048"/>
        </a:xfrm>
        <a:prstGeom xmlns:a="http://schemas.openxmlformats.org/drawingml/2006/main" prst="straightConnector1">
          <a:avLst/>
        </a:prstGeom>
        <a:ln xmlns:a="http://schemas.openxmlformats.org/drawingml/2006/main" w="19050">
          <a:prstDash val="dash"/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367" cy="46529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1456" y="0"/>
            <a:ext cx="3037366" cy="46529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pPr>
              <a:defRPr/>
            </a:pPr>
            <a:fld id="{48B29953-237F-4AF0-9462-0400B31766F1}" type="datetimeFigureOut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0567" y="4416342"/>
            <a:ext cx="5609267" cy="4182907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530"/>
            <a:ext cx="3037367" cy="46529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1456" y="8829530"/>
            <a:ext cx="3037366" cy="46529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pPr>
              <a:defRPr/>
            </a:pPr>
            <a:fld id="{784150BE-DD35-4E84-8194-3F4B6B636B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32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803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128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1766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22795" algn="l" defTabSz="8091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27353" algn="l" defTabSz="8091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31912" algn="l" defTabSz="8091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36471" algn="l" defTabSz="8091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3" y="2130426"/>
            <a:ext cx="7772401" cy="147002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3" y="3886202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9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3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2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7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1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36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3B43C-F993-42AF-9207-C672BC53D5C4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616A5-60A9-4747-ABBD-C74585CA05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C564-0614-40B2-A329-6916301A18C9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67B85-227B-4502-9117-944F0C48F1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399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205F6-70FC-44D6-A352-69D811BA5AF6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F9220-413E-4626-BB16-462DAF3805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B44C8-FFA8-474B-B2C7-59FAC47CF230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16D-0754-430D-AF18-7742C38FDE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6" y="4406901"/>
            <a:ext cx="7772401" cy="136207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6" y="2906714"/>
            <a:ext cx="7772401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45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9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1367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182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227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273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3191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36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0EB7-9575-4BB9-95DF-1BBF949B04B7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4F238-2FD7-44D4-B3C5-630065E732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3" y="1600202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84910-7D98-4158-9A7C-0C6104EEB02D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4C99D-F085-4D1B-B693-CEC8C9A349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4559" indent="0">
              <a:buNone/>
              <a:defRPr sz="1800" b="1"/>
            </a:lvl2pPr>
            <a:lvl3pPr marL="809118" indent="0">
              <a:buNone/>
              <a:defRPr sz="1600" b="1"/>
            </a:lvl3pPr>
            <a:lvl4pPr marL="1213677" indent="0">
              <a:buNone/>
              <a:defRPr sz="1400" b="1"/>
            </a:lvl4pPr>
            <a:lvl5pPr marL="1618235" indent="0">
              <a:buNone/>
              <a:defRPr sz="1400" b="1"/>
            </a:lvl5pPr>
            <a:lvl6pPr marL="2022795" indent="0">
              <a:buNone/>
              <a:defRPr sz="1400" b="1"/>
            </a:lvl6pPr>
            <a:lvl7pPr marL="2427353" indent="0">
              <a:buNone/>
              <a:defRPr sz="1400" b="1"/>
            </a:lvl7pPr>
            <a:lvl8pPr marL="2831912" indent="0">
              <a:buNone/>
              <a:defRPr sz="1400" b="1"/>
            </a:lvl8pPr>
            <a:lvl9pPr marL="3236471" indent="0">
              <a:buNone/>
              <a:defRPr sz="14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877"/>
            <a:ext cx="4040188" cy="395128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4559" indent="0">
              <a:buNone/>
              <a:defRPr sz="1800" b="1"/>
            </a:lvl2pPr>
            <a:lvl3pPr marL="809118" indent="0">
              <a:buNone/>
              <a:defRPr sz="1600" b="1"/>
            </a:lvl3pPr>
            <a:lvl4pPr marL="1213677" indent="0">
              <a:buNone/>
              <a:defRPr sz="1400" b="1"/>
            </a:lvl4pPr>
            <a:lvl5pPr marL="1618235" indent="0">
              <a:buNone/>
              <a:defRPr sz="1400" b="1"/>
            </a:lvl5pPr>
            <a:lvl6pPr marL="2022795" indent="0">
              <a:buNone/>
              <a:defRPr sz="1400" b="1"/>
            </a:lvl6pPr>
            <a:lvl7pPr marL="2427353" indent="0">
              <a:buNone/>
              <a:defRPr sz="1400" b="1"/>
            </a:lvl7pPr>
            <a:lvl8pPr marL="2831912" indent="0">
              <a:buNone/>
              <a:defRPr sz="1400" b="1"/>
            </a:lvl8pPr>
            <a:lvl9pPr marL="3236471" indent="0">
              <a:buNone/>
              <a:defRPr sz="14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7"/>
            <a:ext cx="4041775" cy="395128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57A37-E168-47A5-84D7-D47622747436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CADDA-3C94-4839-89A1-768223D033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C8B12-2FB3-41FA-B7E0-4CD2DD8183C8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DE42B-2818-4EE4-95ED-D54AC319D7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43134-32B4-4D98-BFC5-1F1FD3094437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23D16-B412-4613-B4A4-3BFCCE2CCC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5"/>
          </a:xfrm>
        </p:spPr>
        <p:txBody>
          <a:bodyPr/>
          <a:lstStyle>
            <a:lvl1pPr marL="0" indent="0">
              <a:buNone/>
              <a:defRPr sz="1300"/>
            </a:lvl1pPr>
            <a:lvl2pPr marL="404559" indent="0">
              <a:buNone/>
              <a:defRPr sz="1100"/>
            </a:lvl2pPr>
            <a:lvl3pPr marL="809118" indent="0">
              <a:buNone/>
              <a:defRPr sz="900"/>
            </a:lvl3pPr>
            <a:lvl4pPr marL="1213677" indent="0">
              <a:buNone/>
              <a:defRPr sz="800"/>
            </a:lvl4pPr>
            <a:lvl5pPr marL="1618235" indent="0">
              <a:buNone/>
              <a:defRPr sz="800"/>
            </a:lvl5pPr>
            <a:lvl6pPr marL="2022795" indent="0">
              <a:buNone/>
              <a:defRPr sz="800"/>
            </a:lvl6pPr>
            <a:lvl7pPr marL="2427353" indent="0">
              <a:buNone/>
              <a:defRPr sz="800"/>
            </a:lvl7pPr>
            <a:lvl8pPr marL="2831912" indent="0">
              <a:buNone/>
              <a:defRPr sz="800"/>
            </a:lvl8pPr>
            <a:lvl9pPr marL="3236471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0A24E-5BEA-4E81-8698-FE51BDFA27EB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30733-2DD1-44AC-88BA-A6970E582F0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4559" indent="0">
              <a:buNone/>
              <a:defRPr sz="2500"/>
            </a:lvl2pPr>
            <a:lvl3pPr marL="809118" indent="0">
              <a:buNone/>
              <a:defRPr sz="2100"/>
            </a:lvl3pPr>
            <a:lvl4pPr marL="1213677" indent="0">
              <a:buNone/>
              <a:defRPr sz="1800"/>
            </a:lvl4pPr>
            <a:lvl5pPr marL="1618235" indent="0">
              <a:buNone/>
              <a:defRPr sz="1800"/>
            </a:lvl5pPr>
            <a:lvl6pPr marL="2022795" indent="0">
              <a:buNone/>
              <a:defRPr sz="1800"/>
            </a:lvl6pPr>
            <a:lvl7pPr marL="2427353" indent="0">
              <a:buNone/>
              <a:defRPr sz="1800"/>
            </a:lvl7pPr>
            <a:lvl8pPr marL="2831912" indent="0">
              <a:buNone/>
              <a:defRPr sz="1800"/>
            </a:lvl8pPr>
            <a:lvl9pPr marL="3236471" indent="0">
              <a:buNone/>
              <a:defRPr sz="18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04559" indent="0">
              <a:buNone/>
              <a:defRPr sz="1100"/>
            </a:lvl2pPr>
            <a:lvl3pPr marL="809118" indent="0">
              <a:buNone/>
              <a:defRPr sz="900"/>
            </a:lvl3pPr>
            <a:lvl4pPr marL="1213677" indent="0">
              <a:buNone/>
              <a:defRPr sz="800"/>
            </a:lvl4pPr>
            <a:lvl5pPr marL="1618235" indent="0">
              <a:buNone/>
              <a:defRPr sz="800"/>
            </a:lvl5pPr>
            <a:lvl6pPr marL="2022795" indent="0">
              <a:buNone/>
              <a:defRPr sz="800"/>
            </a:lvl6pPr>
            <a:lvl7pPr marL="2427353" indent="0">
              <a:buNone/>
              <a:defRPr sz="800"/>
            </a:lvl7pPr>
            <a:lvl8pPr marL="2831912" indent="0">
              <a:buNone/>
              <a:defRPr sz="800"/>
            </a:lvl8pPr>
            <a:lvl9pPr marL="3236471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2D28-100D-4997-BF07-4A3E3E8C8EC5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1200F-D022-4156-9AFA-3446E9A4659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912" tIns="40457" rIns="80912" bIns="404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866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912" tIns="40457" rIns="80912" bIns="40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0912" tIns="40457" rIns="80912" bIns="4045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1516A6-593A-45DF-A1FF-D7F66CDDCA4C}" type="datetime1">
              <a:rPr lang="es-ES"/>
              <a:pPr>
                <a:defRPr/>
              </a:pPr>
              <a:t>31/01/2011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0912" tIns="40457" rIns="80912" bIns="4045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0912" tIns="40457" rIns="80912" bIns="4045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F7C240-9827-4633-B710-D465B915F26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cxnSp>
        <p:nvCxnSpPr>
          <p:cNvPr id="10" name="9 Conector recto"/>
          <p:cNvCxnSpPr/>
          <p:nvPr userDrawn="1"/>
        </p:nvCxnSpPr>
        <p:spPr>
          <a:xfrm rot="10800000" flipH="1">
            <a:off x="457202" y="846140"/>
            <a:ext cx="8229600" cy="1587"/>
          </a:xfrm>
          <a:prstGeom prst="line">
            <a:avLst/>
          </a:prstGeom>
          <a:ln w="76200"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04559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80911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213677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618235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303213" indent="-303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524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1238" indent="-2016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14463" indent="-2016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275" indent="-2016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25074" indent="-202280" algn="l" defTabSz="8091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29632" indent="-202280" algn="l" defTabSz="8091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191" indent="-202280" algn="l" defTabSz="8091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38751" indent="-202280" algn="l" defTabSz="8091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09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4559" algn="l" defTabSz="809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118" algn="l" defTabSz="809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3677" algn="l" defTabSz="809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8235" algn="l" defTabSz="809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2795" algn="l" defTabSz="809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7353" algn="l" defTabSz="809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31912" algn="l" defTabSz="809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36471" algn="l" defTabSz="809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6.png"/><Relationship Id="rId7" Type="http://schemas.openxmlformats.org/officeDocument/2006/relationships/image" Target="../media/image3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714375" y="257175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s-MX" sz="2800" b="1" cap="small" dirty="0" smtClean="0"/>
              <a:t>El Sistema de Educación Media Superior, en 2010</a:t>
            </a:r>
            <a:r>
              <a:rPr lang="es-MX" sz="2800" b="1" cap="small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MX" sz="2800" b="1" cap="small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s-MX" sz="2800" b="1" cap="small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859338" y="5857875"/>
            <a:ext cx="3284537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dirty="0">
                <a:latin typeface="+mn-lt"/>
              </a:rPr>
              <a:t>Sesión del Consejo de Rectores  realizada en Chapala, Jalisco</a:t>
            </a:r>
          </a:p>
          <a:p>
            <a:pPr algn="ctr">
              <a:defRPr/>
            </a:pPr>
            <a:r>
              <a:rPr lang="es-MX" sz="1400" dirty="0" smtClean="0">
                <a:latin typeface="+mn-lt"/>
              </a:rPr>
              <a:t>08 de febrero de </a:t>
            </a:r>
            <a:r>
              <a:rPr lang="es-MX" sz="1400" dirty="0">
                <a:latin typeface="+mn-lt"/>
              </a:rPr>
              <a:t>2011</a:t>
            </a:r>
          </a:p>
        </p:txBody>
      </p:sp>
      <p:cxnSp>
        <p:nvCxnSpPr>
          <p:cNvPr id="3" name="2 Conector recto"/>
          <p:cNvCxnSpPr/>
          <p:nvPr/>
        </p:nvCxnSpPr>
        <p:spPr>
          <a:xfrm>
            <a:off x="1331913" y="908050"/>
            <a:ext cx="0" cy="1008063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4 CuadroTexto"/>
          <p:cNvSpPr txBox="1">
            <a:spLocks noChangeArrowheads="1"/>
          </p:cNvSpPr>
          <p:nvPr/>
        </p:nvSpPr>
        <p:spPr bwMode="auto">
          <a:xfrm>
            <a:off x="1403350" y="908050"/>
            <a:ext cx="6048375" cy="91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667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4667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4667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4667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4667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67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67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67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67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NIVERSIDAD DE </a:t>
            </a:r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UADALAJARA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SISTEMA DE EDUCACIÓN MEDIA SUPERIOR</a:t>
            </a:r>
            <a:endParaRPr lang="es-MX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 Imagen" descr="Logo color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838200"/>
            <a:ext cx="773112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86488" y="428625"/>
            <a:ext cx="2525712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500" b="1" dirty="0">
                <a:latin typeface="+mn-lt"/>
                <a:cs typeface="+mn-cs"/>
              </a:rPr>
              <a:t>Oferta académica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F0E3C0-8744-4B27-BB84-2DC55C14C7E9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148.202.85.26\Secretaria Academica\Planeacion\fotos\estudiantes maquinas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79912" y="4365104"/>
            <a:ext cx="5184576" cy="2334030"/>
          </a:xfrm>
          <a:prstGeom prst="rect">
            <a:avLst/>
          </a:prstGeom>
          <a:noFill/>
          <a:effectLst>
            <a:softEdge rad="266700"/>
          </a:effectLst>
        </p:spPr>
      </p:pic>
      <p:sp>
        <p:nvSpPr>
          <p:cNvPr id="13315" name="3 CuadroTexto"/>
          <p:cNvSpPr txBox="1">
            <a:spLocks noChangeArrowheads="1"/>
          </p:cNvSpPr>
          <p:nvPr/>
        </p:nvSpPr>
        <p:spPr bwMode="auto">
          <a:xfrm>
            <a:off x="360363" y="431800"/>
            <a:ext cx="5543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/>
              <a:t>Bachilleratos y carreras técnicas</a:t>
            </a:r>
          </a:p>
        </p:txBody>
      </p:sp>
      <p:sp>
        <p:nvSpPr>
          <p:cNvPr id="12292" name="4 CuadroTexto"/>
          <p:cNvSpPr txBox="1">
            <a:spLocks noChangeArrowheads="1"/>
          </p:cNvSpPr>
          <p:nvPr/>
        </p:nvSpPr>
        <p:spPr bwMode="auto">
          <a:xfrm>
            <a:off x="971550" y="1084263"/>
            <a:ext cx="180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1400" dirty="0" smtClean="0"/>
              <a:t>Bachillerato General</a:t>
            </a:r>
          </a:p>
        </p:txBody>
      </p:sp>
      <p:sp>
        <p:nvSpPr>
          <p:cNvPr id="12293" name="5 CuadroTexto"/>
          <p:cNvSpPr txBox="1">
            <a:spLocks noChangeArrowheads="1"/>
          </p:cNvSpPr>
          <p:nvPr/>
        </p:nvSpPr>
        <p:spPr bwMode="auto">
          <a:xfrm>
            <a:off x="5526088" y="2286000"/>
            <a:ext cx="2665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1400" dirty="0" smtClean="0"/>
              <a:t>Bachilleratos Técnicos</a:t>
            </a:r>
          </a:p>
        </p:txBody>
      </p:sp>
      <p:sp>
        <p:nvSpPr>
          <p:cNvPr id="13318" name="6 CuadroTexto"/>
          <p:cNvSpPr txBox="1">
            <a:spLocks noChangeArrowheads="1"/>
          </p:cNvSpPr>
          <p:nvPr/>
        </p:nvSpPr>
        <p:spPr bwMode="auto">
          <a:xfrm>
            <a:off x="647700" y="1617663"/>
            <a:ext cx="50768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General por Competencias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General por Áreas Interdisciplinarias (Mixto)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General (Saliente)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Semiescolarizado (Saliente)</a:t>
            </a:r>
          </a:p>
        </p:txBody>
      </p:sp>
      <p:sp>
        <p:nvSpPr>
          <p:cNvPr id="13319" name="7 CuadroTexto"/>
          <p:cNvSpPr txBox="1">
            <a:spLocks noChangeArrowheads="1"/>
          </p:cNvSpPr>
          <p:nvPr/>
        </p:nvSpPr>
        <p:spPr bwMode="auto">
          <a:xfrm>
            <a:off x="4649788" y="2571750"/>
            <a:ext cx="43053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Técnico en Administración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Técnico en Cerámica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Técnico en Citología e Histología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Técnico en Contabilidad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Técnico en Diseño y Construcción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Técnico en Prótesis Dental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Técnico en Turismo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Bachillerato Técnico Químico en Control de Calidad y Medio Ambiente</a:t>
            </a:r>
          </a:p>
        </p:txBody>
      </p:sp>
      <p:sp>
        <p:nvSpPr>
          <p:cNvPr id="12296" name="8 CuadroTexto"/>
          <p:cNvSpPr txBox="1">
            <a:spLocks noChangeArrowheads="1"/>
          </p:cNvSpPr>
          <p:nvPr/>
        </p:nvSpPr>
        <p:spPr bwMode="auto">
          <a:xfrm>
            <a:off x="1041400" y="3360738"/>
            <a:ext cx="2808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1400" dirty="0" smtClean="0"/>
              <a:t>Carreras Técnicas</a:t>
            </a:r>
          </a:p>
        </p:txBody>
      </p:sp>
      <p:sp>
        <p:nvSpPr>
          <p:cNvPr id="13321" name="9 CuadroTexto"/>
          <p:cNvSpPr txBox="1">
            <a:spLocks noChangeArrowheads="1"/>
          </p:cNvSpPr>
          <p:nvPr/>
        </p:nvSpPr>
        <p:spPr bwMode="auto">
          <a:xfrm>
            <a:off x="568325" y="3716338"/>
            <a:ext cx="49482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Químico Técnico en Alimentos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Químico Técnico en Plásticos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Químico Técnico Industrial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Químico Técnico Metalurgista y Ensayador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Técnico Electricista Industrial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Técnico Fundidor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Técnico Mecánico Industrial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Técnico Agropecuario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Técnico Profesional en Enfermería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Técnico Profesional en Informática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MX" sz="1400"/>
              <a:t>Carrera de Enfermería semiescolarizada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CE9B08-11CC-4291-BB90-53FCF694C139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47110 Grupo"/>
          <p:cNvGrpSpPr>
            <a:grpSpLocks/>
          </p:cNvGrpSpPr>
          <p:nvPr/>
        </p:nvGrpSpPr>
        <p:grpSpPr bwMode="auto">
          <a:xfrm>
            <a:off x="323850" y="1582738"/>
            <a:ext cx="8396288" cy="3887787"/>
            <a:chOff x="323232" y="1917903"/>
            <a:chExt cx="8396282" cy="3887361"/>
          </a:xfrm>
        </p:grpSpPr>
        <p:sp>
          <p:nvSpPr>
            <p:cNvPr id="14341" name="5 CuadroTexto"/>
            <p:cNvSpPr txBox="1">
              <a:spLocks noChangeArrowheads="1"/>
            </p:cNvSpPr>
            <p:nvPr/>
          </p:nvSpPr>
          <p:spPr bwMode="auto">
            <a:xfrm rot="-3040054">
              <a:off x="625223" y="2570239"/>
              <a:ext cx="1904835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MX" sz="1100"/>
                <a:t>Escuela Preparatoria para Varones y Señoritas</a:t>
              </a:r>
            </a:p>
          </p:txBody>
        </p:sp>
        <p:sp>
          <p:nvSpPr>
            <p:cNvPr id="14342" name="6 CuadroTexto"/>
            <p:cNvSpPr txBox="1">
              <a:spLocks noChangeArrowheads="1"/>
            </p:cNvSpPr>
            <p:nvPr/>
          </p:nvSpPr>
          <p:spPr bwMode="auto">
            <a:xfrm rot="-3013734">
              <a:off x="2079296" y="2514054"/>
              <a:ext cx="161693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MX" sz="1400" dirty="0"/>
                <a:t>Bachillerato con Orientaciones</a:t>
              </a:r>
            </a:p>
          </p:txBody>
        </p:sp>
        <p:sp>
          <p:nvSpPr>
            <p:cNvPr id="14343" name="7 CuadroTexto"/>
            <p:cNvSpPr txBox="1">
              <a:spLocks noChangeArrowheads="1"/>
            </p:cNvSpPr>
            <p:nvPr/>
          </p:nvSpPr>
          <p:spPr bwMode="auto">
            <a:xfrm rot="-2889533">
              <a:off x="3928308" y="2769753"/>
              <a:ext cx="150932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MX" sz="1400" dirty="0"/>
                <a:t>Bachillerato Unitario</a:t>
              </a:r>
            </a:p>
          </p:txBody>
        </p:sp>
        <p:sp>
          <p:nvSpPr>
            <p:cNvPr id="14344" name="8 CuadroTexto"/>
            <p:cNvSpPr txBox="1">
              <a:spLocks noChangeArrowheads="1"/>
            </p:cNvSpPr>
            <p:nvPr/>
          </p:nvSpPr>
          <p:spPr bwMode="auto">
            <a:xfrm rot="-2607463">
              <a:off x="5574016" y="2591505"/>
              <a:ext cx="1800200" cy="645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MX" sz="1400"/>
                <a:t>Bachillerato Unitario con Adiestramientos</a:t>
              </a:r>
            </a:p>
          </p:txBody>
        </p:sp>
        <p:sp>
          <p:nvSpPr>
            <p:cNvPr id="14345" name="9 CuadroTexto"/>
            <p:cNvSpPr txBox="1">
              <a:spLocks noChangeArrowheads="1"/>
            </p:cNvSpPr>
            <p:nvPr/>
          </p:nvSpPr>
          <p:spPr bwMode="auto">
            <a:xfrm>
              <a:off x="8034711" y="4124725"/>
              <a:ext cx="684803" cy="455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/>
                <a:t>BGC</a:t>
              </a:r>
              <a:endParaRPr lang="es-MX"/>
            </a:p>
          </p:txBody>
        </p:sp>
        <p:sp>
          <p:nvSpPr>
            <p:cNvPr id="14346" name="10 CuadroTexto"/>
            <p:cNvSpPr txBox="1">
              <a:spLocks noChangeArrowheads="1"/>
            </p:cNvSpPr>
            <p:nvPr/>
          </p:nvSpPr>
          <p:spPr bwMode="auto">
            <a:xfrm>
              <a:off x="728473" y="5100525"/>
              <a:ext cx="792205" cy="303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000"/>
                <a:t>1925-1931</a:t>
              </a:r>
              <a:endParaRPr lang="es-MX" sz="1000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464644" y="4432227"/>
              <a:ext cx="0" cy="121271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48" name="16 CuadroTexto"/>
            <p:cNvSpPr txBox="1">
              <a:spLocks noChangeArrowheads="1"/>
            </p:cNvSpPr>
            <p:nvPr/>
          </p:nvSpPr>
          <p:spPr bwMode="auto">
            <a:xfrm>
              <a:off x="2210367" y="5100525"/>
              <a:ext cx="869000" cy="303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sz="1000"/>
                <a:t>1932-1955</a:t>
              </a:r>
              <a:endParaRPr lang="es-MX" sz="1000"/>
            </a:p>
          </p:txBody>
        </p:sp>
        <p:cxnSp>
          <p:nvCxnSpPr>
            <p:cNvPr id="19" name="18 Conector recto"/>
            <p:cNvCxnSpPr/>
            <p:nvPr/>
          </p:nvCxnSpPr>
          <p:spPr>
            <a:xfrm>
              <a:off x="3610943" y="4613183"/>
              <a:ext cx="0" cy="1125414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CuadroTexto"/>
            <p:cNvSpPr txBox="1"/>
            <p:nvPr/>
          </p:nvSpPr>
          <p:spPr>
            <a:xfrm>
              <a:off x="3768105" y="5090967"/>
              <a:ext cx="831849" cy="3127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1050" dirty="0"/>
                <a:t>1956-1972</a:t>
              </a:r>
              <a:endParaRPr lang="es-MX" sz="1050" dirty="0"/>
            </a:p>
          </p:txBody>
        </p:sp>
        <p:cxnSp>
          <p:nvCxnSpPr>
            <p:cNvPr id="21" name="20 Conector recto"/>
            <p:cNvCxnSpPr/>
            <p:nvPr/>
          </p:nvCxnSpPr>
          <p:spPr>
            <a:xfrm>
              <a:off x="5136529" y="4736994"/>
              <a:ext cx="0" cy="10412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2" name="19 CuadroTexto"/>
            <p:cNvSpPr txBox="1">
              <a:spLocks noChangeArrowheads="1"/>
            </p:cNvSpPr>
            <p:nvPr/>
          </p:nvSpPr>
          <p:spPr bwMode="auto">
            <a:xfrm rot="-2792626">
              <a:off x="6897615" y="2792459"/>
              <a:ext cx="155829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sz="1400"/>
                <a:t>Bachillerato General</a:t>
              </a:r>
              <a:endParaRPr lang="es-MX" sz="1400"/>
            </a:p>
          </p:txBody>
        </p:sp>
        <p:cxnSp>
          <p:nvCxnSpPr>
            <p:cNvPr id="28" name="27 Conector recto"/>
            <p:cNvCxnSpPr/>
            <p:nvPr/>
          </p:nvCxnSpPr>
          <p:spPr>
            <a:xfrm>
              <a:off x="6450978" y="4736994"/>
              <a:ext cx="19050" cy="101112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CuadroTexto"/>
            <p:cNvSpPr txBox="1"/>
            <p:nvPr/>
          </p:nvSpPr>
          <p:spPr>
            <a:xfrm>
              <a:off x="5285753" y="5090967"/>
              <a:ext cx="833437" cy="3127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1050" dirty="0"/>
                <a:t>1973-1992</a:t>
              </a:r>
              <a:endParaRPr lang="es-MX" sz="1050" dirty="0"/>
            </a:p>
          </p:txBody>
        </p:sp>
        <p:sp>
          <p:nvSpPr>
            <p:cNvPr id="14355" name="25 CuadroTexto"/>
            <p:cNvSpPr txBox="1">
              <a:spLocks noChangeArrowheads="1"/>
            </p:cNvSpPr>
            <p:nvPr/>
          </p:nvSpPr>
          <p:spPr bwMode="auto">
            <a:xfrm>
              <a:off x="6656118" y="5100525"/>
              <a:ext cx="792205" cy="303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000"/>
                <a:t>1993-2008</a:t>
              </a:r>
              <a:endParaRPr lang="es-MX" sz="1000"/>
            </a:p>
          </p:txBody>
        </p:sp>
        <p:cxnSp>
          <p:nvCxnSpPr>
            <p:cNvPr id="31" name="30 Conector recto"/>
            <p:cNvCxnSpPr/>
            <p:nvPr/>
          </p:nvCxnSpPr>
          <p:spPr>
            <a:xfrm flipH="1">
              <a:off x="7936877" y="4868742"/>
              <a:ext cx="7938" cy="936522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3 Conector recto"/>
            <p:cNvCxnSpPr/>
            <p:nvPr/>
          </p:nvCxnSpPr>
          <p:spPr>
            <a:xfrm>
              <a:off x="855045" y="5452878"/>
              <a:ext cx="7081832" cy="1587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8" name="53 CuadroTexto"/>
            <p:cNvSpPr txBox="1">
              <a:spLocks noChangeArrowheads="1"/>
            </p:cNvSpPr>
            <p:nvPr/>
          </p:nvSpPr>
          <p:spPr bwMode="auto">
            <a:xfrm>
              <a:off x="323232" y="4124725"/>
              <a:ext cx="474810" cy="303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000"/>
                <a:t>Años</a:t>
              </a:r>
              <a:endParaRPr lang="es-MX" sz="1000"/>
            </a:p>
          </p:txBody>
        </p:sp>
        <p:cxnSp>
          <p:nvCxnSpPr>
            <p:cNvPr id="65" name="64 Conector recto"/>
            <p:cNvCxnSpPr/>
            <p:nvPr/>
          </p:nvCxnSpPr>
          <p:spPr>
            <a:xfrm>
              <a:off x="816945" y="4417941"/>
              <a:ext cx="0" cy="121271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60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15854" t="27800" r="8902" b="32869"/>
            <a:stretch>
              <a:fillRect/>
            </a:stretch>
          </p:blipFill>
          <p:spPr bwMode="auto">
            <a:xfrm>
              <a:off x="617149" y="3526971"/>
              <a:ext cx="8102365" cy="1585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361" name="47104 CuadroTexto"/>
            <p:cNvSpPr txBox="1">
              <a:spLocks noChangeArrowheads="1"/>
            </p:cNvSpPr>
            <p:nvPr/>
          </p:nvSpPr>
          <p:spPr bwMode="auto">
            <a:xfrm rot="-2724620">
              <a:off x="8110801" y="3346602"/>
              <a:ext cx="8443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/>
                <a:t>BGC</a:t>
              </a:r>
              <a:endParaRPr lang="es-MX"/>
            </a:p>
          </p:txBody>
        </p:sp>
      </p:grpSp>
      <p:sp>
        <p:nvSpPr>
          <p:cNvPr id="14339" name="47111 CuadroTexto"/>
          <p:cNvSpPr txBox="1">
            <a:spLocks noChangeArrowheads="1"/>
          </p:cNvSpPr>
          <p:nvPr/>
        </p:nvSpPr>
        <p:spPr bwMode="auto">
          <a:xfrm>
            <a:off x="355600" y="412750"/>
            <a:ext cx="6994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Ciclos de reforma al Bachillerato de la Universidad de Guadalajara</a:t>
            </a:r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22FBAB-4158-4451-BB25-FF674B4B4923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73" b="26035"/>
          <a:stretch>
            <a:fillRect/>
          </a:stretch>
        </p:blipFill>
        <p:spPr bwMode="auto">
          <a:xfrm>
            <a:off x="6914900" y="5013017"/>
            <a:ext cx="2341930" cy="160402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3 CuadroTexto"/>
          <p:cNvSpPr txBox="1">
            <a:spLocks noChangeArrowheads="1"/>
          </p:cNvSpPr>
          <p:nvPr/>
        </p:nvSpPr>
        <p:spPr bwMode="auto">
          <a:xfrm>
            <a:off x="250825" y="1125538"/>
            <a:ext cx="43561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dirty="0"/>
              <a:t>Principios educativos del BGC:</a:t>
            </a:r>
          </a:p>
          <a:p>
            <a:endParaRPr lang="es-MX" dirty="0">
              <a:solidFill>
                <a:srgbClr val="FF0000"/>
              </a:solidFill>
            </a:endParaRPr>
          </a:p>
          <a:p>
            <a:r>
              <a:rPr lang="es-MX" dirty="0"/>
              <a:t>Se asume una postura:</a:t>
            </a:r>
          </a:p>
          <a:p>
            <a:endParaRPr lang="es-MX" dirty="0"/>
          </a:p>
          <a:p>
            <a:pPr marL="688975" lvl="1" indent="-285750">
              <a:lnSpc>
                <a:spcPct val="150000"/>
              </a:lnSpc>
              <a:buFont typeface="Arial" charset="0"/>
              <a:buChar char="•"/>
            </a:pPr>
            <a:r>
              <a:rPr lang="es-MX" sz="1400" dirty="0"/>
              <a:t>Constructivista,</a:t>
            </a:r>
          </a:p>
          <a:p>
            <a:pPr marL="688975" lvl="1" indent="-285750">
              <a:lnSpc>
                <a:spcPct val="150000"/>
              </a:lnSpc>
              <a:buFont typeface="Arial" charset="0"/>
              <a:buChar char="•"/>
            </a:pPr>
            <a:r>
              <a:rPr lang="es-MX" sz="1400" dirty="0" err="1"/>
              <a:t>Cognoscitivista</a:t>
            </a:r>
            <a:r>
              <a:rPr lang="es-MX" sz="1400" dirty="0"/>
              <a:t>, y compleja del aprendizaje y del conocimiento, humanista y con intensa utilización de </a:t>
            </a:r>
            <a:r>
              <a:rPr lang="es-MX" sz="1400" dirty="0" err="1"/>
              <a:t>TIC’s</a:t>
            </a:r>
            <a:r>
              <a:rPr lang="es-MX" sz="1400" dirty="0"/>
              <a:t>.</a:t>
            </a:r>
          </a:p>
          <a:p>
            <a:pPr marL="688975" lvl="1" indent="-285750">
              <a:lnSpc>
                <a:spcPct val="150000"/>
              </a:lnSpc>
              <a:buFont typeface="Arial" charset="0"/>
              <a:buChar char="•"/>
            </a:pPr>
            <a:r>
              <a:rPr lang="es-MX" sz="1400" dirty="0"/>
              <a:t>Con enfoque en el desarrollo de competencias</a:t>
            </a:r>
          </a:p>
        </p:txBody>
      </p:sp>
      <p:sp>
        <p:nvSpPr>
          <p:cNvPr id="15364" name="5 CuadroTexto"/>
          <p:cNvSpPr txBox="1">
            <a:spLocks noChangeArrowheads="1"/>
          </p:cNvSpPr>
          <p:nvPr/>
        </p:nvSpPr>
        <p:spPr bwMode="auto">
          <a:xfrm>
            <a:off x="5153025" y="1125538"/>
            <a:ext cx="3522663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dirty="0"/>
              <a:t>Competencias Genéricas BGC:</a:t>
            </a:r>
          </a:p>
          <a:p>
            <a:endParaRPr lang="es-MX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s-MX" sz="1400" dirty="0"/>
              <a:t>1.- Comunicación</a:t>
            </a:r>
          </a:p>
          <a:p>
            <a:pPr>
              <a:lnSpc>
                <a:spcPct val="150000"/>
              </a:lnSpc>
            </a:pPr>
            <a:r>
              <a:rPr lang="es-MX" sz="1400" dirty="0"/>
              <a:t>2.- Pensamiento Matemático</a:t>
            </a:r>
          </a:p>
          <a:p>
            <a:pPr>
              <a:lnSpc>
                <a:spcPct val="150000"/>
              </a:lnSpc>
            </a:pPr>
            <a:r>
              <a:rPr lang="es-MX" sz="1400" dirty="0"/>
              <a:t>3.- Comprensión del Ser Humano y la Ciudadanía</a:t>
            </a:r>
          </a:p>
          <a:p>
            <a:pPr>
              <a:lnSpc>
                <a:spcPct val="150000"/>
              </a:lnSpc>
            </a:pPr>
            <a:r>
              <a:rPr lang="es-MX" sz="1400" dirty="0"/>
              <a:t>4.- Comprensión de la Naturaleza</a:t>
            </a:r>
          </a:p>
          <a:p>
            <a:pPr>
              <a:lnSpc>
                <a:spcPct val="150000"/>
              </a:lnSpc>
            </a:pPr>
            <a:r>
              <a:rPr lang="es-MX" sz="1400" dirty="0"/>
              <a:t>5.- Formación para el Bienestar</a:t>
            </a:r>
          </a:p>
        </p:txBody>
      </p:sp>
      <p:sp>
        <p:nvSpPr>
          <p:cNvPr id="15365" name="6 CuadroTexto"/>
          <p:cNvSpPr txBox="1">
            <a:spLocks noChangeArrowheads="1"/>
          </p:cNvSpPr>
          <p:nvPr/>
        </p:nvSpPr>
        <p:spPr bwMode="auto">
          <a:xfrm>
            <a:off x="396875" y="476250"/>
            <a:ext cx="4210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Bachillerato General por Competencias</a:t>
            </a:r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5071A-8F70-4F2E-9B51-83631E57C90C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sp>
        <p:nvSpPr>
          <p:cNvPr id="15367" name="3 CuadroTexto"/>
          <p:cNvSpPr txBox="1">
            <a:spLocks noChangeArrowheads="1"/>
          </p:cNvSpPr>
          <p:nvPr/>
        </p:nvSpPr>
        <p:spPr bwMode="auto">
          <a:xfrm>
            <a:off x="684213" y="4330700"/>
            <a:ext cx="6408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 b="1" dirty="0"/>
              <a:t>Distribución de los créditos y su porcentaje por áreas de formación del BGC-UDG:</a:t>
            </a:r>
          </a:p>
        </p:txBody>
      </p:sp>
      <p:pic>
        <p:nvPicPr>
          <p:cNvPr id="1536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581525"/>
            <a:ext cx="6408737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468313" y="1052513"/>
            <a:ext cx="3959225" cy="900112"/>
          </a:xfrm>
        </p:spPr>
        <p:txBody>
          <a:bodyPr rtlCol="0">
            <a:noAutofit/>
          </a:bodyPr>
          <a:lstStyle/>
          <a:p>
            <a:pPr marL="342900" lvl="1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es-MX" sz="1800" cap="small" dirty="0" smtClean="0"/>
              <a:t>Área de Formación Básica</a:t>
            </a:r>
          </a:p>
          <a:p>
            <a:pPr marL="342900" lvl="1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/>
            </a:pPr>
            <a:endParaRPr lang="es-MX" sz="1800" cap="small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lvl="1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es-MX" sz="1800" dirty="0"/>
              <a:t>Unidades de Aprendizaje </a:t>
            </a:r>
            <a:endParaRPr lang="es-MX" sz="1800" dirty="0" smtClean="0"/>
          </a:p>
          <a:p>
            <a:pPr marL="342900" lvl="1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es-MX" sz="1800" dirty="0" smtClean="0"/>
              <a:t>Obligatorias </a:t>
            </a:r>
            <a:r>
              <a:rPr lang="es-MX" sz="1800" dirty="0"/>
              <a:t>por </a:t>
            </a:r>
            <a:endParaRPr lang="es-MX" sz="1800" dirty="0" smtClean="0"/>
          </a:p>
          <a:p>
            <a:pPr marL="342900" lvl="1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es-MX" sz="1800" dirty="0" smtClean="0"/>
              <a:t>Competencia </a:t>
            </a:r>
            <a:r>
              <a:rPr lang="es-MX" sz="1800" dirty="0"/>
              <a:t>Genérica</a:t>
            </a:r>
          </a:p>
          <a:p>
            <a:pPr marL="342900" lvl="1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/>
            </a:pPr>
            <a:endParaRPr lang="es-MX" sz="1800" cap="small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6387" name="1 Grupo"/>
          <p:cNvGrpSpPr>
            <a:grpSpLocks/>
          </p:cNvGrpSpPr>
          <p:nvPr/>
        </p:nvGrpSpPr>
        <p:grpSpPr bwMode="auto">
          <a:xfrm>
            <a:off x="2741613" y="1654175"/>
            <a:ext cx="6657975" cy="5030788"/>
            <a:chOff x="2741662" y="1620310"/>
            <a:chExt cx="6657927" cy="5031164"/>
          </a:xfrm>
        </p:grpSpPr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673" b="26035"/>
            <a:stretch>
              <a:fillRect/>
            </a:stretch>
          </p:blipFill>
          <p:spPr bwMode="auto">
            <a:xfrm rot="6962390">
              <a:off x="3752347" y="2036381"/>
              <a:ext cx="2641019" cy="1808878"/>
            </a:xfrm>
            <a:prstGeom prst="rect">
              <a:avLst/>
            </a:prstGeom>
            <a:noFill/>
            <a:ln>
              <a:noFill/>
            </a:ln>
            <a:effectLst>
              <a:reflection stA="50000" endA="30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673" b="26035"/>
            <a:stretch>
              <a:fillRect/>
            </a:stretch>
          </p:blipFill>
          <p:spPr bwMode="auto">
            <a:xfrm rot="9921614">
              <a:off x="5231974" y="2495545"/>
              <a:ext cx="2535445" cy="1736568"/>
            </a:xfrm>
            <a:prstGeom prst="rect">
              <a:avLst/>
            </a:prstGeom>
            <a:noFill/>
            <a:ln>
              <a:noFill/>
            </a:ln>
            <a:effectLst>
              <a:reflection stA="3100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662" y="1659065"/>
              <a:ext cx="5957452" cy="34787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13673" b="26035"/>
            <a:stretch>
              <a:fillRect/>
            </a:stretch>
          </p:blipFill>
          <p:spPr bwMode="auto">
            <a:xfrm rot="619325">
              <a:off x="6499696" y="4665290"/>
              <a:ext cx="2899893" cy="198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8" name="3 CuadroTexto"/>
          <p:cNvSpPr txBox="1">
            <a:spLocks noChangeArrowheads="1"/>
          </p:cNvSpPr>
          <p:nvPr/>
        </p:nvSpPr>
        <p:spPr bwMode="auto">
          <a:xfrm>
            <a:off x="395288" y="415925"/>
            <a:ext cx="4211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Bachillerato General por Competencias</a:t>
            </a:r>
            <a:endParaRPr lang="es-MX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8313" y="1052513"/>
            <a:ext cx="78486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FF0000"/>
                </a:solidFill>
                <a:latin typeface="+mn-lt"/>
                <a:cs typeface="+mn-cs"/>
              </a:rPr>
              <a:t>Las TAE´s con orientación propedéutica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se enfocan a fortalecer en los estudiantes las competencias básicas y específicas, establecidas en los perfiles de ingreso de las carreras de educación superior en la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UdG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, en los siguientes campos del conocimiento:</a:t>
            </a:r>
            <a:endParaRPr lang="es-MX" dirty="0">
              <a:latin typeface="+mn-lt"/>
              <a:cs typeface="+mn-cs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411413" y="2636838"/>
          <a:ext cx="4164012" cy="2505072"/>
        </p:xfrm>
        <a:graphic>
          <a:graphicData uri="http://schemas.openxmlformats.org/drawingml/2006/table">
            <a:tbl>
              <a:tblPr/>
              <a:tblGrid>
                <a:gridCol w="4164012"/>
              </a:tblGrid>
              <a:tr h="313134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* Artísticas</a:t>
                      </a:r>
                    </a:p>
                  </a:txBody>
                  <a:tcPr marL="8314" marR="8314" marT="83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3134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* Biológicas </a:t>
                      </a:r>
                      <a:r>
                        <a:rPr lang="es-MX" sz="16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agropecuarias</a:t>
                      </a:r>
                      <a:endParaRPr lang="es-MX" sz="16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14" marR="8314" marT="83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3134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* Económico </a:t>
                      </a:r>
                      <a:r>
                        <a:rPr lang="es-MX" sz="16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administrativas</a:t>
                      </a:r>
                      <a:endParaRPr lang="es-MX" sz="16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14" marR="8314" marT="83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3134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* Ciencias </a:t>
                      </a:r>
                      <a:r>
                        <a:rPr lang="es-MX" sz="16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exactas</a:t>
                      </a:r>
                      <a:endParaRPr lang="es-MX" sz="16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14" marR="8314" marT="83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3134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* </a:t>
                      </a:r>
                      <a:r>
                        <a:rPr lang="es-MX" sz="16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Hábitat </a:t>
                      </a:r>
                      <a:r>
                        <a:rPr lang="es-MX" sz="16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y </a:t>
                      </a:r>
                      <a:r>
                        <a:rPr lang="es-MX" sz="16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diseño</a:t>
                      </a:r>
                      <a:endParaRPr lang="es-MX" sz="16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14" marR="8314" marT="83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3134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* Ingenierías y </a:t>
                      </a:r>
                      <a:r>
                        <a:rPr lang="es-MX" sz="16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tecnología</a:t>
                      </a:r>
                      <a:endParaRPr lang="es-MX" sz="16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14" marR="8314" marT="83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3134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* Salud</a:t>
                      </a:r>
                    </a:p>
                  </a:txBody>
                  <a:tcPr marL="8314" marR="8314" marT="83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3134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* Sociales y </a:t>
                      </a:r>
                      <a:r>
                        <a:rPr lang="es-MX" sz="16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humanidades</a:t>
                      </a:r>
                      <a:endParaRPr lang="es-MX" sz="16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14" marR="8314" marT="83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73" b="26035"/>
          <a:stretch>
            <a:fillRect/>
          </a:stretch>
        </p:blipFill>
        <p:spPr bwMode="auto">
          <a:xfrm>
            <a:off x="7164288" y="5183827"/>
            <a:ext cx="2092542" cy="14332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95288" y="400050"/>
            <a:ext cx="604678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cap="small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Las Trayectorias de Aprendizaje Especializante (TAE)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73" b="26035"/>
          <a:stretch>
            <a:fillRect/>
          </a:stretch>
        </p:blipFill>
        <p:spPr bwMode="auto">
          <a:xfrm>
            <a:off x="6914900" y="5311885"/>
            <a:ext cx="1905572" cy="1305157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2 CuadroTexto"/>
          <p:cNvSpPr txBox="1">
            <a:spLocks noChangeArrowheads="1"/>
          </p:cNvSpPr>
          <p:nvPr/>
        </p:nvSpPr>
        <p:spPr bwMode="auto">
          <a:xfrm>
            <a:off x="928688" y="1662113"/>
            <a:ext cx="3929062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Estudios previos en actividades tecnológicas o productivas de nivel básico (secundaria), como por ejemplo:</a:t>
            </a:r>
          </a:p>
          <a:p>
            <a:pPr lvl="1" indent="-274638">
              <a:spcBef>
                <a:spcPts val="600"/>
              </a:spcBef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Acuicultura</a:t>
            </a:r>
          </a:p>
          <a:p>
            <a:pPr lvl="1" indent="-274638">
              <a:spcBef>
                <a:spcPts val="600"/>
              </a:spcBef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Apicultura</a:t>
            </a:r>
          </a:p>
          <a:p>
            <a:pPr lvl="1" indent="-274638"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Industrias forestales</a:t>
            </a:r>
          </a:p>
          <a:p>
            <a:pPr lvl="1" indent="-274638"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Electricidad</a:t>
            </a:r>
          </a:p>
          <a:p>
            <a:pPr lvl="1" indent="-274638"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Máquinas y herramientas</a:t>
            </a:r>
          </a:p>
          <a:p>
            <a:pPr lvl="1" indent="-274638"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Mecánica automotriz</a:t>
            </a:r>
          </a:p>
          <a:p>
            <a:pPr lvl="1" indent="-274638"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Dibujo industrial</a:t>
            </a:r>
          </a:p>
          <a:p>
            <a:pPr lvl="1" indent="-274638"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Diseño gráfico</a:t>
            </a:r>
          </a:p>
          <a:p>
            <a:pPr lvl="1" indent="-274638"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Contabilidad</a:t>
            </a:r>
          </a:p>
          <a:p>
            <a:pPr lvl="1" indent="-274638"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Computación</a:t>
            </a:r>
          </a:p>
          <a:p>
            <a:pPr lvl="1" indent="-274638">
              <a:buFont typeface="Arial" charset="0"/>
              <a:buChar char="•"/>
            </a:pPr>
            <a:r>
              <a:rPr lang="es-ES">
                <a:solidFill>
                  <a:srgbClr val="002060"/>
                </a:solidFill>
                <a:latin typeface="Calibri" pitchFamily="34" charset="0"/>
              </a:rPr>
              <a:t>Servicios turísticos</a:t>
            </a:r>
            <a:endParaRPr lang="es-MX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288" y="969963"/>
            <a:ext cx="60960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Las TAE´s para </a:t>
            </a:r>
            <a:r>
              <a:rPr lang="es-MX" dirty="0">
                <a:solidFill>
                  <a:srgbClr val="FF0000"/>
                </a:solidFill>
                <a:latin typeface="+mn-lt"/>
                <a:cs typeface="+mn-cs"/>
              </a:rPr>
              <a:t>actualizar una experiencia de trabajo, parten de: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00625" y="1662113"/>
            <a:ext cx="3500438" cy="3143250"/>
          </a:xfrm>
          <a:prstGeom prst="rect">
            <a:avLst/>
          </a:prstGeom>
        </p:spPr>
        <p:txBody>
          <a:bodyPr/>
          <a:lstStyle/>
          <a:p>
            <a:pPr marL="7938" indent="-7938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002060"/>
                </a:solidFill>
                <a:latin typeface="+mj-lt"/>
                <a:cs typeface="+mn-cs"/>
              </a:rPr>
              <a:t>Competencias profesionales de los campos de formación profesional </a:t>
            </a:r>
            <a:r>
              <a:rPr lang="es-ES" sz="1400" dirty="0">
                <a:solidFill>
                  <a:srgbClr val="002060"/>
                </a:solidFill>
                <a:latin typeface="+mj-lt"/>
                <a:cs typeface="+mn-cs"/>
              </a:rPr>
              <a:t>(CONAEDU, SEP 22 de mayo de 2009): 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rgbClr val="002060"/>
                </a:solidFill>
                <a:latin typeface="+mj-lt"/>
                <a:cs typeface="+mn-cs"/>
              </a:rPr>
              <a:t>Turismo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Times" pitchFamily="18" charset="0"/>
              <a:buAutoNum type="arabicPeriod"/>
              <a:defRPr/>
            </a:pPr>
            <a:r>
              <a:rPr lang="es-ES" dirty="0">
                <a:solidFill>
                  <a:srgbClr val="002060"/>
                </a:solidFill>
                <a:latin typeface="+mj-lt"/>
                <a:cs typeface="+mn-cs"/>
              </a:rPr>
              <a:t>Instalación y mantenimiento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 typeface="Times" pitchFamily="18" charset="0"/>
              <a:buAutoNum type="arabicPeriod"/>
              <a:defRPr/>
            </a:pPr>
            <a:r>
              <a:rPr lang="es-ES" dirty="0">
                <a:solidFill>
                  <a:srgbClr val="002060"/>
                </a:solidFill>
                <a:latin typeface="+mj-lt"/>
                <a:cs typeface="+mn-cs"/>
              </a:rPr>
              <a:t>Salud y asistencia social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 typeface="Times" pitchFamily="18" charset="0"/>
              <a:buAutoNum type="arabicPeriod"/>
              <a:defRPr/>
            </a:pPr>
            <a:r>
              <a:rPr lang="es-ES" dirty="0">
                <a:solidFill>
                  <a:srgbClr val="002060"/>
                </a:solidFill>
                <a:latin typeface="+mj-lt"/>
                <a:cs typeface="+mn-cs"/>
              </a:rPr>
              <a:t>Sistemas de producción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 typeface="Times" pitchFamily="18" charset="0"/>
              <a:buAutoNum type="arabicPeriod"/>
              <a:defRPr/>
            </a:pPr>
            <a:r>
              <a:rPr lang="es-ES" dirty="0">
                <a:solidFill>
                  <a:srgbClr val="002060"/>
                </a:solidFill>
                <a:latin typeface="+mj-lt"/>
                <a:cs typeface="+mn-cs"/>
              </a:rPr>
              <a:t>Medio ambiente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 typeface="Times" pitchFamily="18" charset="0"/>
              <a:buAutoNum type="arabicPeriod"/>
              <a:defRPr/>
            </a:pPr>
            <a:r>
              <a:rPr lang="es-ES" dirty="0">
                <a:solidFill>
                  <a:srgbClr val="002060"/>
                </a:solidFill>
                <a:latin typeface="+mj-lt"/>
                <a:cs typeface="+mn-cs"/>
              </a:rPr>
              <a:t>Educación y deporte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 typeface="Times" pitchFamily="18" charset="0"/>
              <a:buAutoNum type="arabicPeriod"/>
              <a:defRPr/>
            </a:pPr>
            <a:r>
              <a:rPr lang="es-ES" dirty="0">
                <a:solidFill>
                  <a:srgbClr val="002060"/>
                </a:solidFill>
                <a:latin typeface="+mj-lt"/>
                <a:cs typeface="+mn-cs"/>
              </a:rPr>
              <a:t>Administración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 typeface="Times" pitchFamily="18" charset="0"/>
              <a:buAutoNum type="arabicPeriod"/>
              <a:defRPr/>
            </a:pPr>
            <a:r>
              <a:rPr lang="es-ES" dirty="0">
                <a:solidFill>
                  <a:srgbClr val="002060"/>
                </a:solidFill>
                <a:latin typeface="+mj-lt"/>
                <a:cs typeface="+mn-cs"/>
              </a:rPr>
              <a:t>Información y comunicación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 typeface="Times" pitchFamily="18" charset="0"/>
              <a:buAutoNum type="arabicPeriod"/>
              <a:defRPr/>
            </a:pPr>
            <a:r>
              <a:rPr lang="es-ES" dirty="0">
                <a:solidFill>
                  <a:srgbClr val="002060"/>
                </a:solidFill>
                <a:latin typeface="+mj-lt"/>
                <a:cs typeface="+mn-cs"/>
              </a:rPr>
              <a:t>Construcción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95288" y="400050"/>
            <a:ext cx="604678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cap="small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Las Trayectorias de Aprendizaje Especializante (TAE)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60462-9C2A-409D-84E1-F7C850A5B54B}" type="slidenum">
              <a:rPr lang="es-MX"/>
              <a:pPr>
                <a:defRPr/>
              </a:pPr>
              <a:t>16</a:t>
            </a:fld>
            <a:endParaRPr lang="es-MX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3673" b="26035"/>
          <a:stretch>
            <a:fillRect/>
          </a:stretch>
        </p:blipFill>
        <p:spPr bwMode="auto">
          <a:xfrm>
            <a:off x="6499225" y="4665663"/>
            <a:ext cx="2900363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2 Marcador de contenido"/>
          <p:cNvSpPr txBox="1">
            <a:spLocks/>
          </p:cNvSpPr>
          <p:nvPr/>
        </p:nvSpPr>
        <p:spPr bwMode="auto">
          <a:xfrm>
            <a:off x="468313" y="1052513"/>
            <a:ext cx="61198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12" tIns="40457" rIns="80912" bIns="40457"/>
          <a:lstStyle>
            <a:lvl1pPr marL="303213" indent="-303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524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1238" indent="-2016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4463" indent="-2016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275" indent="-2016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5074" indent="-202280" algn="l" defTabSz="809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9632" indent="-202280" algn="l" defTabSz="809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4191" indent="-202280" algn="l" defTabSz="809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38751" indent="-202280" algn="l" defTabSz="809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es-ES" sz="1800" cap="small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Oferta en el calendario 2010b de tae</a:t>
            </a:r>
            <a:endParaRPr lang="es-MX" sz="1600" cap="small" dirty="0" smtClean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35063" y="2159000"/>
            <a:ext cx="3313112" cy="1446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1100" b="1" dirty="0"/>
              <a:t>Humanística y de la comunicación</a:t>
            </a:r>
            <a:endParaRPr lang="es-MX" sz="1100" b="1" dirty="0"/>
          </a:p>
          <a:p>
            <a:pPr>
              <a:defRPr/>
            </a:pPr>
            <a:endParaRPr lang="es-MX" sz="11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MX" sz="1100" dirty="0"/>
              <a:t>Liderazgo y política en la sociedad mexicana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MX" sz="1100" dirty="0"/>
              <a:t>Promoción de la lectura 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MX" sz="1100" dirty="0"/>
              <a:t>Alemán Básico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MX" sz="1100" dirty="0"/>
              <a:t>Francés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MX" sz="1100" dirty="0"/>
              <a:t>Interpretación de textos en inglés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s-MX" sz="1100" dirty="0"/>
          </a:p>
        </p:txBody>
      </p:sp>
      <p:sp>
        <p:nvSpPr>
          <p:cNvPr id="7" name="6 Rectángulo"/>
          <p:cNvSpPr/>
          <p:nvPr/>
        </p:nvSpPr>
        <p:spPr>
          <a:xfrm>
            <a:off x="488950" y="3500438"/>
            <a:ext cx="3313113" cy="1447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1100" b="1" dirty="0"/>
              <a:t>De la salud y del ambiente</a:t>
            </a:r>
          </a:p>
          <a:p>
            <a:pPr>
              <a:defRPr/>
            </a:pPr>
            <a:endParaRPr lang="es-MX" sz="1100" dirty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Gestión de la salud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Educación ambiental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Protección civil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Técnicas básicas de yoga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Coreografía y grupos de animación</a:t>
            </a:r>
          </a:p>
          <a:p>
            <a:pPr>
              <a:defRPr/>
            </a:pPr>
            <a:endParaRPr lang="es-MX" sz="1100" dirty="0"/>
          </a:p>
        </p:txBody>
      </p:sp>
      <p:sp>
        <p:nvSpPr>
          <p:cNvPr id="8" name="7 CuadroTexto"/>
          <p:cNvSpPr txBox="1"/>
          <p:nvPr/>
        </p:nvSpPr>
        <p:spPr>
          <a:xfrm>
            <a:off x="971550" y="5013325"/>
            <a:ext cx="3455988" cy="14462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1100" b="1" dirty="0"/>
              <a:t>Producción y conservación</a:t>
            </a:r>
          </a:p>
          <a:p>
            <a:pPr>
              <a:defRPr/>
            </a:pPr>
            <a:endParaRPr lang="es-MX" sz="1100" dirty="0">
              <a:solidFill>
                <a:srgbClr val="FFFF00"/>
              </a:solidFill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Biotecnología en la comunidad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Elaboración y conservación de alimentos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Producción de plantas en ambientes controlados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Producción sustentable de </a:t>
            </a:r>
            <a:r>
              <a:rPr lang="es-MX" sz="1100" dirty="0" smtClean="0"/>
              <a:t>policultivos </a:t>
            </a:r>
            <a:r>
              <a:rPr lang="es-MX" sz="1100" dirty="0"/>
              <a:t>en ambientes reducidos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s-MX" sz="1100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72000" y="2222500"/>
            <a:ext cx="3095625" cy="16160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1100" b="1" dirty="0"/>
              <a:t>Artística</a:t>
            </a:r>
          </a:p>
          <a:p>
            <a:pPr>
              <a:defRPr/>
            </a:pPr>
            <a:endParaRPr lang="es-MX" sz="1100" dirty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Creación de dibujo y pintura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Danza contemporánea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Danza folclórica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Dibujo técnico por computadora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Diseño gráfico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Expresión teatral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Fotografía digital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067175" y="3814763"/>
            <a:ext cx="3097213" cy="1276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1100" b="1" dirty="0"/>
              <a:t>Administrativa y contable</a:t>
            </a:r>
          </a:p>
          <a:p>
            <a:pPr>
              <a:defRPr/>
            </a:pPr>
            <a:endParaRPr lang="es-MX" sz="1100" dirty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Asistente Administrativo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Proceso contable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Proyectos emprendedores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Servicios turísticos</a:t>
            </a:r>
          </a:p>
          <a:p>
            <a:pPr>
              <a:defRPr/>
            </a:pPr>
            <a:endParaRPr lang="es-MX" sz="11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040313" y="5013325"/>
            <a:ext cx="3095625" cy="1446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1100" b="1" dirty="0"/>
              <a:t>Exactas y tecnológicas</a:t>
            </a:r>
          </a:p>
          <a:p>
            <a:pPr>
              <a:defRPr/>
            </a:pPr>
            <a:endParaRPr lang="es-MX" sz="1100" dirty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Cómputo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Creatividad en el pensamiento matemático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Instalaciones eléctricas residenciales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Programación temática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MX" sz="1100" dirty="0"/>
              <a:t>Programación web</a:t>
            </a:r>
          </a:p>
          <a:p>
            <a:pPr>
              <a:defRPr/>
            </a:pPr>
            <a:endParaRPr lang="es-MX" sz="1100" dirty="0"/>
          </a:p>
        </p:txBody>
      </p:sp>
      <p:sp>
        <p:nvSpPr>
          <p:cNvPr id="12" name="11 Rectángulo"/>
          <p:cNvSpPr/>
          <p:nvPr/>
        </p:nvSpPr>
        <p:spPr>
          <a:xfrm>
            <a:off x="395288" y="400050"/>
            <a:ext cx="604678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cap="small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Las Trayectorias de Aprendizaje Especializante (TAE)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125" y="4868863"/>
            <a:ext cx="26416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1 CuadroTexto"/>
          <p:cNvSpPr txBox="1">
            <a:spLocks noChangeArrowheads="1"/>
          </p:cNvSpPr>
          <p:nvPr/>
        </p:nvSpPr>
        <p:spPr bwMode="auto">
          <a:xfrm>
            <a:off x="360363" y="404813"/>
            <a:ext cx="6378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Procesos académicos en desarrollo en el Área Propedéutica</a:t>
            </a:r>
            <a:endParaRPr lang="es-MX"/>
          </a:p>
        </p:txBody>
      </p:sp>
      <p:sp>
        <p:nvSpPr>
          <p:cNvPr id="20484" name="2 CuadroTexto"/>
          <p:cNvSpPr txBox="1">
            <a:spLocks noChangeArrowheads="1"/>
          </p:cNvSpPr>
          <p:nvPr/>
        </p:nvSpPr>
        <p:spPr bwMode="auto">
          <a:xfrm>
            <a:off x="415925" y="952500"/>
            <a:ext cx="79930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just">
              <a:buFont typeface="Calibri" pitchFamily="34" charset="0"/>
              <a:buAutoNum type="romanUcPeriod"/>
            </a:pPr>
            <a:r>
              <a:rPr lang="es-ES" sz="1400"/>
              <a:t>El plan de estudios del BGC está siendo evaluado por el Consejo para la Evaluación de la Educación del Tipo Media Superior, A.C. (COPEEMS).</a:t>
            </a:r>
            <a:endParaRPr lang="es-MX" sz="1400"/>
          </a:p>
        </p:txBody>
      </p:sp>
      <p:sp>
        <p:nvSpPr>
          <p:cNvPr id="4" name="3 CuadroTexto"/>
          <p:cNvSpPr txBox="1"/>
          <p:nvPr/>
        </p:nvSpPr>
        <p:spPr>
          <a:xfrm>
            <a:off x="881063" y="1628775"/>
            <a:ext cx="7554912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200" dirty="0"/>
              <a:t>Los referentes de la evaluación son los Acuerdos de la SEP:</a:t>
            </a:r>
          </a:p>
          <a:p>
            <a:pPr>
              <a:defRPr/>
            </a:pPr>
            <a:endParaRPr lang="es-ES" sz="1200" dirty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200" dirty="0"/>
              <a:t>442 Se establece el Sistema Nacional de Bachillerato en un Marco de diversidad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200" dirty="0"/>
              <a:t>444, Las competencias que constituyen el marco curricular común;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200" dirty="0"/>
              <a:t>445, Se conceptualiza y definen para la Educación Media Superior las opciones educativas en las diferentes modalidades;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200" dirty="0"/>
              <a:t>447, Establecen las competencias docentes para quienes impartan educación media superior en la modalidad escolarizada;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200" dirty="0"/>
              <a:t>449, Define las competencias del Perfil del Director en los planteles que imparten educación del Tipo media superior, y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200" dirty="0"/>
              <a:t>486, Establece las competencias disciplinares extendidas del Bachillerato General.</a:t>
            </a:r>
            <a:endParaRPr lang="es-MX" sz="1200" dirty="0"/>
          </a:p>
        </p:txBody>
      </p:sp>
      <p:sp>
        <p:nvSpPr>
          <p:cNvPr id="20486" name="6 CuadroTexto"/>
          <p:cNvSpPr txBox="1">
            <a:spLocks noChangeArrowheads="1"/>
          </p:cNvSpPr>
          <p:nvPr/>
        </p:nvSpPr>
        <p:spPr bwMode="auto">
          <a:xfrm>
            <a:off x="420688" y="4076700"/>
            <a:ext cx="74882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just">
              <a:buFont typeface="Calibri" pitchFamily="34" charset="0"/>
              <a:buAutoNum type="romanUcPeriod" startAt="2"/>
            </a:pPr>
            <a:r>
              <a:rPr lang="es-ES" sz="1400"/>
              <a:t>Evaluación</a:t>
            </a:r>
            <a:r>
              <a:rPr lang="es-ES"/>
              <a:t> </a:t>
            </a:r>
            <a:r>
              <a:rPr lang="es-ES" sz="1400"/>
              <a:t>y ajustes al plan de estudios del BGC por el egreso de la primera generación en Julio del 2011.</a:t>
            </a:r>
            <a:endParaRPr lang="es-MX" sz="1400"/>
          </a:p>
        </p:txBody>
      </p:sp>
      <p:sp>
        <p:nvSpPr>
          <p:cNvPr id="20487" name="7 CuadroTexto"/>
          <p:cNvSpPr txBox="1">
            <a:spLocks noChangeArrowheads="1"/>
          </p:cNvSpPr>
          <p:nvPr/>
        </p:nvSpPr>
        <p:spPr bwMode="auto">
          <a:xfrm>
            <a:off x="395288" y="5013325"/>
            <a:ext cx="7561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>
              <a:buFont typeface="Calibri" pitchFamily="34" charset="0"/>
              <a:buAutoNum type="romanUcPeriod" startAt="3"/>
            </a:pPr>
            <a:r>
              <a:rPr lang="es-ES" sz="1400"/>
              <a:t>Revisión de las 52 guías de aprendizaje del BGC.</a:t>
            </a:r>
            <a:endParaRPr lang="es-MX" sz="14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288" y="1700213"/>
            <a:ext cx="6624637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>
              <a:defRPr sz="1200"/>
            </a:lvl1pPr>
          </a:lstStyle>
          <a:p>
            <a:pPr>
              <a:defRPr/>
            </a:pPr>
            <a:r>
              <a:rPr lang="es-ES" dirty="0" smtClean="0"/>
              <a:t>Etapas para el ingreso al SNB: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s-ES" dirty="0" smtClean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dirty="0" smtClean="0"/>
              <a:t>Evaluación positiva del plan de estudios,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dirty="0" smtClean="0"/>
              <a:t>Autoevaluación de cada uno de los planteles,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dirty="0" smtClean="0"/>
              <a:t>Evaluación externa por Comités de evaluación registrados en el COPEEMS,</a:t>
            </a:r>
          </a:p>
        </p:txBody>
      </p:sp>
      <p:sp>
        <p:nvSpPr>
          <p:cNvPr id="21507" name="4 CuadroTexto"/>
          <p:cNvSpPr txBox="1">
            <a:spLocks noChangeArrowheads="1"/>
          </p:cNvSpPr>
          <p:nvPr/>
        </p:nvSpPr>
        <p:spPr bwMode="auto">
          <a:xfrm>
            <a:off x="379413" y="981075"/>
            <a:ext cx="82962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just">
              <a:buFont typeface="Calibri" pitchFamily="34" charset="0"/>
              <a:buAutoNum type="romanUcPeriod" startAt="4"/>
            </a:pPr>
            <a:r>
              <a:rPr lang="es-ES" sz="1400"/>
              <a:t>El registro de las escuelas en el Sistema Nacional de Bachillerato (SNB), lo cual implica cumplir con las lineamientos establecidos por el Acuerdo 480 de la SEP. </a:t>
            </a:r>
            <a:endParaRPr lang="es-MX" sz="1400"/>
          </a:p>
        </p:txBody>
      </p:sp>
      <p:sp>
        <p:nvSpPr>
          <p:cNvPr id="4" name="3 CuadroTexto"/>
          <p:cNvSpPr txBox="1"/>
          <p:nvPr/>
        </p:nvSpPr>
        <p:spPr>
          <a:xfrm>
            <a:off x="379413" y="3716338"/>
            <a:ext cx="7993062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200" dirty="0"/>
              <a:t>Para el ingreso al SNB se deberá acreditar ante el COPEEMS:</a:t>
            </a:r>
          </a:p>
          <a:p>
            <a:pPr>
              <a:defRPr/>
            </a:pPr>
            <a:endParaRPr lang="es-ES" sz="12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s-ES" sz="1200" dirty="0"/>
              <a:t>La adopción del Marco Curricular Común en los planes de estudio.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" sz="1200" dirty="0"/>
              <a:t>La existencia de una planta docente suficiente y certificada;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" sz="1200" dirty="0"/>
              <a:t>Instalaciones con condiciones de higiene, seguridad y pedagógicas adecuadas;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" sz="1200" dirty="0"/>
              <a:t>El cumplimiento de los requisitos según la modalidad educativa;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" sz="1200" dirty="0"/>
              <a:t>La existencia de espacios de orientación y tutoría para la atención de las necesidades de los alumnos;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" sz="1200" dirty="0"/>
              <a:t>La participación en procesos de evaluación externa;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" sz="1200" dirty="0"/>
              <a:t>Gestión escolar con base en la planeación, transparencia y planes de mejora, y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" sz="1200" dirty="0"/>
              <a:t>Contar con un sistema de control escolar compatible con el de la SEP.</a:t>
            </a:r>
            <a:endParaRPr lang="es-MX" sz="1200" dirty="0"/>
          </a:p>
        </p:txBody>
      </p:sp>
      <p:pic>
        <p:nvPicPr>
          <p:cNvPr id="21509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388" y="5264150"/>
            <a:ext cx="2065337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1 CuadroTexto"/>
          <p:cNvSpPr txBox="1">
            <a:spLocks noChangeArrowheads="1"/>
          </p:cNvSpPr>
          <p:nvPr/>
        </p:nvSpPr>
        <p:spPr bwMode="auto">
          <a:xfrm>
            <a:off x="360363" y="404813"/>
            <a:ext cx="6378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Procesos académicos en desarrollo en el Área Propedéutica</a:t>
            </a:r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84" r="30917"/>
          <a:stretch/>
        </p:blipFill>
        <p:spPr>
          <a:xfrm>
            <a:off x="3347864" y="939553"/>
            <a:ext cx="3990570" cy="3796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88125" y="6381750"/>
            <a:ext cx="2133600" cy="365125"/>
          </a:xfrm>
        </p:spPr>
        <p:txBody>
          <a:bodyPr/>
          <a:lstStyle/>
          <a:p>
            <a:pPr>
              <a:defRPr/>
            </a:pPr>
            <a:fld id="{C6F7885A-952E-49BE-8298-880F7633D338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8050" y="5300663"/>
            <a:ext cx="220186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1" name="10 CuadroTexto"/>
          <p:cNvSpPr txBox="1">
            <a:spLocks noChangeArrowheads="1"/>
          </p:cNvSpPr>
          <p:nvPr/>
        </p:nvSpPr>
        <p:spPr bwMode="auto">
          <a:xfrm>
            <a:off x="3128963" y="5314950"/>
            <a:ext cx="2786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/>
              <a:t>El SEMS cuenta con escuelas en 100 municipios.</a:t>
            </a:r>
            <a:endParaRPr lang="es-MX" sz="1400"/>
          </a:p>
        </p:txBody>
      </p:sp>
      <p:sp>
        <p:nvSpPr>
          <p:cNvPr id="4102" name="11 CuadroTexto"/>
          <p:cNvSpPr txBox="1">
            <a:spLocks noChangeArrowheads="1"/>
          </p:cNvSpPr>
          <p:nvPr/>
        </p:nvSpPr>
        <p:spPr bwMode="auto">
          <a:xfrm>
            <a:off x="395288" y="5934075"/>
            <a:ext cx="8251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1200"/>
              <a:t>Tres nuevos módulos esperan la aprobación del HCGU, con los cuales se llegaría a 103 municipios con presencia de la UdeG.</a:t>
            </a:r>
            <a:endParaRPr lang="es-MX" sz="1200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3919" y="5421297"/>
            <a:ext cx="287337" cy="2143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7 CuadroTexto"/>
          <p:cNvSpPr txBox="1">
            <a:spLocks noChangeArrowheads="1"/>
          </p:cNvSpPr>
          <p:nvPr/>
        </p:nvSpPr>
        <p:spPr bwMode="auto">
          <a:xfrm>
            <a:off x="611188" y="2924175"/>
            <a:ext cx="2159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400"/>
              <a:t>52 Escuelas Sede</a:t>
            </a:r>
          </a:p>
        </p:txBody>
      </p:sp>
      <p:sp>
        <p:nvSpPr>
          <p:cNvPr id="4105" name="15 Rectángulo"/>
          <p:cNvSpPr>
            <a:spLocks noChangeArrowheads="1"/>
          </p:cNvSpPr>
          <p:nvPr/>
        </p:nvSpPr>
        <p:spPr bwMode="auto">
          <a:xfrm>
            <a:off x="611188" y="3330575"/>
            <a:ext cx="31686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400"/>
              <a:t>72 Escuelas tipo Módulos</a:t>
            </a:r>
          </a:p>
          <a:p>
            <a:endParaRPr lang="es-MX" sz="1400"/>
          </a:p>
          <a:p>
            <a:r>
              <a:rPr lang="es-MX" sz="1400"/>
              <a:t>30 Escuelas tipo Extensión</a:t>
            </a:r>
          </a:p>
          <a:p>
            <a:endParaRPr lang="es-MX" sz="1400"/>
          </a:p>
          <a:p>
            <a:r>
              <a:rPr lang="es-MX" sz="1400"/>
              <a:t>120 Escuelas Incorporadas</a:t>
            </a:r>
          </a:p>
        </p:txBody>
      </p:sp>
      <p:sp>
        <p:nvSpPr>
          <p:cNvPr id="4106" name="6 Rectángulo"/>
          <p:cNvSpPr>
            <a:spLocks noChangeArrowheads="1"/>
          </p:cNvSpPr>
          <p:nvPr/>
        </p:nvSpPr>
        <p:spPr bwMode="auto">
          <a:xfrm>
            <a:off x="506413" y="1093788"/>
            <a:ext cx="350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/>
              <a:t>Número de planteles del SEMS en el estado de Jalisco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7189788" y="428625"/>
            <a:ext cx="1522412" cy="476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500" b="1" dirty="0">
                <a:latin typeface="+mn-lt"/>
                <a:cs typeface="+mn-cs"/>
              </a:rPr>
              <a:t>Cobertura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44500" y="981075"/>
            <a:ext cx="8231188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" sz="1200" dirty="0"/>
          </a:p>
          <a:p>
            <a:pPr>
              <a:defRPr/>
            </a:pPr>
            <a:r>
              <a:rPr lang="es-ES" sz="1200" b="1" dirty="0"/>
              <a:t>I. Aspirante:</a:t>
            </a:r>
          </a:p>
          <a:p>
            <a:pPr>
              <a:defRPr/>
            </a:pPr>
            <a:endParaRPr lang="es-ES" sz="1200" dirty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200" dirty="0"/>
              <a:t>Cumplir con la adopción del Maco Curricular Común y al menos el 33% de los programas de estudio del primero y segundo semestre es impartido por docentes que han concluido satisfactoriamente el PROFORDEMS.</a:t>
            </a:r>
          </a:p>
          <a:p>
            <a:pPr>
              <a:defRPr/>
            </a:pPr>
            <a:endParaRPr lang="es-ES" sz="1200" dirty="0"/>
          </a:p>
          <a:p>
            <a:pPr>
              <a:defRPr/>
            </a:pPr>
            <a:endParaRPr lang="es-ES" sz="1200" dirty="0"/>
          </a:p>
          <a:p>
            <a:pPr>
              <a:defRPr/>
            </a:pPr>
            <a:r>
              <a:rPr lang="es-ES" sz="1200" b="1" dirty="0"/>
              <a:t>II. Candidato:</a:t>
            </a:r>
          </a:p>
          <a:p>
            <a:pPr>
              <a:defRPr/>
            </a:pPr>
            <a:endParaRPr lang="es-ES" sz="1200" dirty="0"/>
          </a:p>
          <a:p>
            <a:pPr marL="171450" indent="-171450" algn="just">
              <a:buFont typeface="Arial" pitchFamily="34" charset="0"/>
              <a:buChar char="•"/>
              <a:defRPr/>
            </a:pPr>
            <a:r>
              <a:rPr lang="es-ES" sz="1200" dirty="0"/>
              <a:t>Cumplir con la adopción del Maco Curricular Común y al menos el 66% de los programas de estudio del primero y segundo semestre es impartido por docentes que están certificados en el PROFORDEMS. Además, cuenta con un Director que reúne el perfil establecido en la Regla 6/Ingreso/2009. A saber: Título de licenciatura, constancias que acredita experiencia docente o administrativa, mínimo cinco años y cumplir con los compromisos del Acuerdo 480 (generación de espacios para la orientación educativa y tutorías, participar en procesos de evaluación, gestión escolar y programas de mejora, entre otras).</a:t>
            </a:r>
          </a:p>
          <a:p>
            <a:pPr algn="just">
              <a:defRPr/>
            </a:pPr>
            <a:endParaRPr lang="es-ES" sz="1200" dirty="0"/>
          </a:p>
          <a:p>
            <a:pPr>
              <a:defRPr/>
            </a:pPr>
            <a:endParaRPr lang="es-ES" sz="1200" dirty="0"/>
          </a:p>
          <a:p>
            <a:pPr>
              <a:defRPr/>
            </a:pPr>
            <a:endParaRPr lang="es-ES" sz="1200" dirty="0"/>
          </a:p>
          <a:p>
            <a:pPr>
              <a:defRPr/>
            </a:pPr>
            <a:r>
              <a:rPr lang="es-ES" sz="1200" b="1" dirty="0"/>
              <a:t>III. Registrado:</a:t>
            </a:r>
          </a:p>
          <a:p>
            <a:pPr>
              <a:defRPr/>
            </a:pPr>
            <a:endParaRPr lang="es-ES" sz="1200" dirty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200" dirty="0"/>
              <a:t>Cumplir con la adopción del </a:t>
            </a:r>
            <a:r>
              <a:rPr lang="es-ES" sz="1200" dirty="0" smtClean="0"/>
              <a:t>Marco </a:t>
            </a:r>
            <a:r>
              <a:rPr lang="es-ES" sz="1200" dirty="0"/>
              <a:t>Curricular Común, planta docente y directiva certificada, evaluación favorable del COPEEMS.</a:t>
            </a:r>
            <a:endParaRPr lang="es-ES" sz="1200" dirty="0"/>
          </a:p>
          <a:p>
            <a:pPr>
              <a:defRPr/>
            </a:pPr>
            <a:endParaRPr lang="es-ES" sz="1200" dirty="0"/>
          </a:p>
          <a:p>
            <a:pPr>
              <a:defRPr/>
            </a:pPr>
            <a:endParaRPr lang="es-MX" sz="1200" dirty="0"/>
          </a:p>
        </p:txBody>
      </p:sp>
      <p:sp>
        <p:nvSpPr>
          <p:cNvPr id="22531" name="2 CuadroTexto"/>
          <p:cNvSpPr txBox="1">
            <a:spLocks noChangeArrowheads="1"/>
          </p:cNvSpPr>
          <p:nvPr/>
        </p:nvSpPr>
        <p:spPr bwMode="auto">
          <a:xfrm>
            <a:off x="382588" y="404813"/>
            <a:ext cx="7343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Categorías del SNB por tipo de plantel</a:t>
            </a:r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Rectángulo"/>
          <p:cNvSpPr>
            <a:spLocks noChangeArrowheads="1"/>
          </p:cNvSpPr>
          <p:nvPr/>
        </p:nvSpPr>
        <p:spPr bwMode="auto">
          <a:xfrm>
            <a:off x="366713" y="446088"/>
            <a:ext cx="82819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/>
              <a:t>Bachillerato General por Áreas Interdisciplinarias, BGAI (Mixto)</a:t>
            </a:r>
          </a:p>
        </p:txBody>
      </p:sp>
      <p:sp>
        <p:nvSpPr>
          <p:cNvPr id="23555" name="3 CuadroTexto"/>
          <p:cNvSpPr txBox="1">
            <a:spLocks noChangeArrowheads="1"/>
          </p:cNvSpPr>
          <p:nvPr/>
        </p:nvSpPr>
        <p:spPr bwMode="auto">
          <a:xfrm>
            <a:off x="611188" y="1125538"/>
            <a:ext cx="7993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1600"/>
              <a:t>El H. Consejo General Universitario aprobó en junio de 2010 el nuevo plan de estudios, diseñado curricularmente por académicos del SUV y del SEMS.</a:t>
            </a:r>
            <a:endParaRPr lang="es-MX" sz="1600"/>
          </a:p>
        </p:txBody>
      </p:sp>
      <p:sp>
        <p:nvSpPr>
          <p:cNvPr id="5" name="4 CuadroTexto"/>
          <p:cNvSpPr txBox="1"/>
          <p:nvPr/>
        </p:nvSpPr>
        <p:spPr>
          <a:xfrm>
            <a:off x="827088" y="2133600"/>
            <a:ext cx="7272337" cy="2430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1600" dirty="0"/>
              <a:t>El diseño del BGAI tuvo como referentes:</a:t>
            </a:r>
          </a:p>
          <a:p>
            <a:pPr algn="just">
              <a:defRPr/>
            </a:pPr>
            <a:endParaRPr lang="es-ES" sz="1600" dirty="0"/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600" dirty="0"/>
              <a:t>Las competencias del Marco Curricular Común de la SEP.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600" dirty="0"/>
              <a:t>El Bachillerato a Distancia del SUV,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600" dirty="0"/>
              <a:t>El Bachillerato General por Área Interdisciplinarias en Modalidad </a:t>
            </a:r>
            <a:r>
              <a:rPr lang="es-ES" sz="1600" dirty="0" err="1"/>
              <a:t>Semiescolarizada</a:t>
            </a:r>
            <a:r>
              <a:rPr lang="es-ES" sz="1600" dirty="0"/>
              <a:t>, y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600" dirty="0"/>
              <a:t>El Bachillerato General por Competencias del SEMS.</a:t>
            </a:r>
            <a:endParaRPr lang="es-MX" sz="1600" dirty="0"/>
          </a:p>
        </p:txBody>
      </p:sp>
      <p:pic>
        <p:nvPicPr>
          <p:cNvPr id="2355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950" y="6107113"/>
            <a:ext cx="20891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CuadroTexto"/>
          <p:cNvSpPr txBox="1">
            <a:spLocks noChangeArrowheads="1"/>
          </p:cNvSpPr>
          <p:nvPr/>
        </p:nvSpPr>
        <p:spPr bwMode="auto">
          <a:xfrm>
            <a:off x="376238" y="404813"/>
            <a:ext cx="5019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Procesos académicos en desarrollo en el BGAI</a:t>
            </a:r>
            <a:endParaRPr lang="es-MX"/>
          </a:p>
        </p:txBody>
      </p:sp>
      <p:sp>
        <p:nvSpPr>
          <p:cNvPr id="3" name="2 CuadroTexto"/>
          <p:cNvSpPr txBox="1"/>
          <p:nvPr/>
        </p:nvSpPr>
        <p:spPr>
          <a:xfrm>
            <a:off x="517525" y="1093788"/>
            <a:ext cx="8158163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indent="-400050" algn="just">
              <a:buFont typeface="+mj-lt"/>
              <a:buAutoNum type="arabicPeriod"/>
              <a:defRPr/>
            </a:pPr>
            <a:r>
              <a:rPr lang="es-MX" sz="1600" dirty="0"/>
              <a:t>Primera promoción actualmente terminando de cursar la segunda área, Incluye un grupo "experimental" en </a:t>
            </a:r>
            <a:r>
              <a:rPr lang="es-MX" sz="1600" u="dottedHeavy" dirty="0"/>
              <a:t>Los Ángeles.</a:t>
            </a:r>
            <a:endParaRPr lang="es-MX" sz="1600" dirty="0"/>
          </a:p>
          <a:p>
            <a:pPr marL="400050" indent="-400050" algn="just">
              <a:buFont typeface="+mj-lt"/>
              <a:buAutoNum type="arabicPeriod"/>
              <a:defRPr/>
            </a:pPr>
            <a:endParaRPr lang="es-MX" sz="1600" dirty="0"/>
          </a:p>
          <a:p>
            <a:pPr marL="400050" indent="-400050" algn="just">
              <a:buFont typeface="+mj-lt"/>
              <a:buAutoNum type="arabicPeriod"/>
              <a:defRPr/>
            </a:pPr>
            <a:r>
              <a:rPr lang="es-MX" sz="1600" dirty="0">
                <a:solidFill>
                  <a:srgbClr val="C00000"/>
                </a:solidFill>
              </a:rPr>
              <a:t>Diseño </a:t>
            </a:r>
            <a:r>
              <a:rPr lang="es-MX" sz="1600" dirty="0" err="1">
                <a:solidFill>
                  <a:srgbClr val="C00000"/>
                </a:solidFill>
              </a:rPr>
              <a:t>instruccional</a:t>
            </a:r>
            <a:r>
              <a:rPr lang="es-MX" sz="1600" dirty="0">
                <a:solidFill>
                  <a:srgbClr val="C00000"/>
                </a:solidFill>
              </a:rPr>
              <a:t>, compartido SUV-SEMS </a:t>
            </a:r>
            <a:r>
              <a:rPr lang="es-MX" sz="1600" dirty="0"/>
              <a:t>en 20 UAI, 5 de ellas concluidas, 4 en operación y el resto con un avance del 70% en promedio. </a:t>
            </a:r>
          </a:p>
          <a:p>
            <a:pPr marL="400050" indent="-400050" algn="just">
              <a:buFont typeface="+mj-lt"/>
              <a:buAutoNum type="arabicPeriod"/>
              <a:defRPr/>
            </a:pPr>
            <a:endParaRPr lang="es-MX" sz="1600" dirty="0"/>
          </a:p>
          <a:p>
            <a:pPr marL="400050" indent="-400050" algn="just">
              <a:buFont typeface="+mj-lt"/>
              <a:buAutoNum type="arabicPeriod"/>
              <a:defRPr/>
            </a:pPr>
            <a:r>
              <a:rPr lang="es-MX" sz="1600" dirty="0"/>
              <a:t>De las UAI en operación, se han abierto 245  espacios de cursos en línea: 140 en un servidor del SUV para las UAI de Lengua Extranjera (Centro de Idiomas en la virtualidad) y 105 en e-</a:t>
            </a:r>
            <a:r>
              <a:rPr lang="es-MX" sz="1600" dirty="0" err="1"/>
              <a:t>cademic</a:t>
            </a:r>
            <a:r>
              <a:rPr lang="es-MX" sz="1600" dirty="0"/>
              <a:t> del </a:t>
            </a:r>
            <a:r>
              <a:rPr lang="es-MX" sz="1600" dirty="0" smtClean="0"/>
              <a:t>SEMS.</a:t>
            </a:r>
          </a:p>
          <a:p>
            <a:pPr marL="400050" indent="-400050" algn="just">
              <a:buFont typeface="+mj-lt"/>
              <a:buAutoNum type="arabicPeriod"/>
              <a:defRPr/>
            </a:pPr>
            <a:endParaRPr lang="es-MX" sz="1600" dirty="0" smtClean="0"/>
          </a:p>
          <a:p>
            <a:pPr marL="400050" indent="-400050" algn="just">
              <a:buFont typeface="+mj-lt"/>
              <a:buAutoNum type="arabicPeriod"/>
              <a:defRPr/>
            </a:pPr>
            <a:r>
              <a:rPr lang="es-MX" sz="1600" dirty="0" smtClean="0"/>
              <a:t>Se </a:t>
            </a:r>
            <a:r>
              <a:rPr lang="es-MX" sz="1600" dirty="0"/>
              <a:t>han diseñado e impartido 3 cursos de inducción para asesores con 282 profesores participantes. Actualmente se ofrece en 35 sedes, 7 metropolitanas y 28 regionales</a:t>
            </a:r>
            <a:r>
              <a:rPr lang="es-MX" sz="1600" dirty="0" smtClean="0"/>
              <a:t>.</a:t>
            </a:r>
          </a:p>
          <a:p>
            <a:pPr marL="400050" indent="-400050" algn="just">
              <a:buFont typeface="+mj-lt"/>
              <a:buAutoNum type="arabicPeriod"/>
              <a:defRPr/>
            </a:pPr>
            <a:endParaRPr lang="es-MX" sz="1600" dirty="0"/>
          </a:p>
          <a:p>
            <a:pPr marL="400050" indent="-400050" algn="just">
              <a:buFont typeface="+mj-lt"/>
              <a:buAutoNum type="arabicPeriod"/>
              <a:defRPr/>
            </a:pPr>
            <a:r>
              <a:rPr lang="es-MX" sz="1600" dirty="0"/>
              <a:t>En proceso de integración al SIIAU, los procedimientos escolares.</a:t>
            </a:r>
          </a:p>
          <a:p>
            <a:pPr marL="400050" indent="-400050" algn="just">
              <a:buFont typeface="+mj-lt"/>
              <a:buAutoNum type="arabicPeriod"/>
              <a:defRPr/>
            </a:pPr>
            <a:endParaRPr lang="es-MX" sz="1600" dirty="0"/>
          </a:p>
        </p:txBody>
      </p:sp>
      <p:pic>
        <p:nvPicPr>
          <p:cNvPr id="24580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950" y="6107113"/>
            <a:ext cx="20891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CuadroTexto"/>
          <p:cNvSpPr txBox="1">
            <a:spLocks noChangeArrowheads="1"/>
          </p:cNvSpPr>
          <p:nvPr/>
        </p:nvSpPr>
        <p:spPr bwMode="auto">
          <a:xfrm>
            <a:off x="395288" y="404813"/>
            <a:ext cx="5822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Procesos académicos en desarrollo en el Área Técnica</a:t>
            </a:r>
            <a:endParaRPr lang="es-MX"/>
          </a:p>
        </p:txBody>
      </p:sp>
      <p:sp>
        <p:nvSpPr>
          <p:cNvPr id="25603" name="2 CuadroTexto"/>
          <p:cNvSpPr txBox="1">
            <a:spLocks noChangeArrowheads="1"/>
          </p:cNvSpPr>
          <p:nvPr/>
        </p:nvSpPr>
        <p:spPr bwMode="auto">
          <a:xfrm>
            <a:off x="827088" y="1412875"/>
            <a:ext cx="7561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just">
              <a:buFont typeface="Calibri" pitchFamily="34" charset="0"/>
              <a:buAutoNum type="romanUcPeriod"/>
            </a:pPr>
            <a:r>
              <a:rPr lang="es-MX" sz="1600"/>
              <a:t>Propuesta de Modelo Educativo de la Educación Media Superior Tecnológica Universitaria.</a:t>
            </a:r>
          </a:p>
        </p:txBody>
      </p:sp>
      <p:sp>
        <p:nvSpPr>
          <p:cNvPr id="25604" name="3 CuadroTexto"/>
          <p:cNvSpPr txBox="1">
            <a:spLocks noChangeArrowheads="1"/>
          </p:cNvSpPr>
          <p:nvPr/>
        </p:nvSpPr>
        <p:spPr bwMode="auto">
          <a:xfrm>
            <a:off x="827088" y="2600325"/>
            <a:ext cx="7777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just">
              <a:buFont typeface="Calibri" pitchFamily="34" charset="0"/>
              <a:buAutoNum type="romanUcPeriod" startAt="2"/>
            </a:pPr>
            <a:r>
              <a:rPr lang="es-MX" sz="1600"/>
              <a:t>Diseño curricular modular de los programas educativos de la educación media superior tecnológica universitaria.</a:t>
            </a:r>
          </a:p>
        </p:txBody>
      </p:sp>
      <p:sp>
        <p:nvSpPr>
          <p:cNvPr id="25605" name="4 CuadroTexto"/>
          <p:cNvSpPr txBox="1">
            <a:spLocks noChangeArrowheads="1"/>
          </p:cNvSpPr>
          <p:nvPr/>
        </p:nvSpPr>
        <p:spPr bwMode="auto">
          <a:xfrm>
            <a:off x="827088" y="3860800"/>
            <a:ext cx="7416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just">
              <a:buFont typeface="Calibri" pitchFamily="34" charset="0"/>
              <a:buAutoNum type="romanUcPeriod" startAt="3"/>
            </a:pPr>
            <a:r>
              <a:rPr lang="es-ES" sz="1600"/>
              <a:t>Capacitación de profesores en las Normas técnicas de competencias laborales (NTCL).</a:t>
            </a:r>
            <a:endParaRPr lang="es-MX" sz="1600"/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 cstate="print"/>
          <a:srcRect l="-6078" t="17041" r="6078" b="40215"/>
          <a:stretch>
            <a:fillRect/>
          </a:stretch>
        </p:blipFill>
        <p:spPr bwMode="auto">
          <a:xfrm>
            <a:off x="6732588" y="5211763"/>
            <a:ext cx="1871662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Rectángulo"/>
          <p:cNvSpPr>
            <a:spLocks noChangeArrowheads="1"/>
          </p:cNvSpPr>
          <p:nvPr/>
        </p:nvSpPr>
        <p:spPr bwMode="auto">
          <a:xfrm>
            <a:off x="395288" y="890588"/>
            <a:ext cx="82804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s-MX"/>
              <a:t>Desarrollo horizontal y vertical del aprendizaje de las competencias profesionales y laborales.</a:t>
            </a:r>
          </a:p>
          <a:p>
            <a:pPr marL="28575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s-MX"/>
              <a:t>Incorporación del docente al mundo laboral a través de estancias laborales (realización de actividades laborales reguladas por las académicas o departamentos, en las empresas como parte de sus actividades académicas), no se trata de que acudan a enseñar, sino aprender y conocer lo que ocurre en el mundo del trabajo real.</a:t>
            </a:r>
          </a:p>
          <a:p>
            <a:pPr marL="28575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s-MX"/>
              <a:t>Certificación de competencias laborales, (los planteles se constituyen en instancias capacitadoras, evaluadoras y certificadoras de normas técnicas de competencias laborales (ahora llamadas estándares competencia)</a:t>
            </a:r>
          </a:p>
          <a:p>
            <a:pPr marL="28575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s-MX"/>
              <a:t>Modelo centrado en el aprendizaje.</a:t>
            </a:r>
          </a:p>
        </p:txBody>
      </p:sp>
      <p:sp>
        <p:nvSpPr>
          <p:cNvPr id="26627" name="2 CuadroTexto"/>
          <p:cNvSpPr txBox="1">
            <a:spLocks noChangeArrowheads="1"/>
          </p:cNvSpPr>
          <p:nvPr/>
        </p:nvSpPr>
        <p:spPr bwMode="auto">
          <a:xfrm>
            <a:off x="395288" y="95250"/>
            <a:ext cx="828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Características del modelo curricular para la formación tecnológica universitaria del SEMS</a:t>
            </a:r>
            <a:endParaRPr lang="es-MX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-6078" t="17041" r="6078" b="40215"/>
          <a:stretch>
            <a:fillRect/>
          </a:stretch>
        </p:blipFill>
        <p:spPr bwMode="auto">
          <a:xfrm>
            <a:off x="6732588" y="5211763"/>
            <a:ext cx="1871662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63051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Rectángulo redondeado"/>
          <p:cNvSpPr/>
          <p:nvPr/>
        </p:nvSpPr>
        <p:spPr>
          <a:xfrm>
            <a:off x="7164388" y="3186113"/>
            <a:ext cx="1655762" cy="952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Empresas, Universidades, NTCL, etc.</a:t>
            </a:r>
            <a:endParaRPr lang="es-MX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3 Conector recto de flecha"/>
          <p:cNvCxnSpPr>
            <a:stCxn id="2" idx="0"/>
          </p:cNvCxnSpPr>
          <p:nvPr/>
        </p:nvCxnSpPr>
        <p:spPr>
          <a:xfrm flipV="1">
            <a:off x="7993063" y="2565400"/>
            <a:ext cx="0" cy="6207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>
            <a:endCxn id="2" idx="1"/>
          </p:cNvCxnSpPr>
          <p:nvPr/>
        </p:nvCxnSpPr>
        <p:spPr>
          <a:xfrm>
            <a:off x="6443663" y="3662363"/>
            <a:ext cx="720725" cy="0"/>
          </a:xfrm>
          <a:prstGeom prst="straightConnector1">
            <a:avLst/>
          </a:prstGeom>
          <a:ln w="28575"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3" cstate="print"/>
          <a:srcRect l="-6078" t="17041" r="6078" b="40215"/>
          <a:stretch>
            <a:fillRect/>
          </a:stretch>
        </p:blipFill>
        <p:spPr bwMode="auto">
          <a:xfrm>
            <a:off x="7366000" y="5732463"/>
            <a:ext cx="1238250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476250"/>
            <a:ext cx="8777287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4284663"/>
            <a:ext cx="5948363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208088"/>
            <a:ext cx="594836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Rectángulo"/>
          <p:cNvSpPr/>
          <p:nvPr/>
        </p:nvSpPr>
        <p:spPr>
          <a:xfrm>
            <a:off x="431800" y="846138"/>
            <a:ext cx="5948363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es-MX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Nodos integradores para el Bachillerato tecnológico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771775" y="3933825"/>
            <a:ext cx="59483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Nodos integradores del tecnólogo profesional</a:t>
            </a:r>
            <a:endParaRPr lang="es-MX" sz="1600" dirty="0"/>
          </a:p>
        </p:txBody>
      </p:sp>
      <p:sp>
        <p:nvSpPr>
          <p:cNvPr id="5" name="4 Rectángulo"/>
          <p:cNvSpPr/>
          <p:nvPr/>
        </p:nvSpPr>
        <p:spPr>
          <a:xfrm>
            <a:off x="403225" y="190500"/>
            <a:ext cx="84169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s-MX" dirty="0"/>
              <a:t>odelo curricular modular de la educación media superior tecnológica universitaria</a:t>
            </a:r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4" cstate="print"/>
          <a:srcRect l="-6078" t="17041" r="6078" b="40215"/>
          <a:stretch>
            <a:fillRect/>
          </a:stretch>
        </p:blipFill>
        <p:spPr bwMode="auto">
          <a:xfrm>
            <a:off x="107950" y="5300663"/>
            <a:ext cx="1871663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878513" y="428625"/>
            <a:ext cx="2833687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500" b="1" dirty="0">
                <a:latin typeface="+mn-lt"/>
                <a:cs typeface="+mn-cs"/>
              </a:rPr>
              <a:t>Personal académico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50072-695F-40D3-82B9-0A071E96B840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4 Rectángulo"/>
          <p:cNvSpPr>
            <a:spLocks noChangeArrowheads="1"/>
          </p:cNvSpPr>
          <p:nvPr/>
        </p:nvSpPr>
        <p:spPr bwMode="auto">
          <a:xfrm>
            <a:off x="385763" y="161925"/>
            <a:ext cx="8289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>
                <a:solidFill>
                  <a:srgbClr val="000000"/>
                </a:solidFill>
              </a:rPr>
              <a:t>Distribución porcentual de la formación académica de los profesores del SEMS en 2010</a:t>
            </a:r>
          </a:p>
        </p:txBody>
      </p:sp>
      <p:sp>
        <p:nvSpPr>
          <p:cNvPr id="31747" name="1 CuadroTexto"/>
          <p:cNvSpPr txBox="1">
            <a:spLocks noChangeArrowheads="1"/>
          </p:cNvSpPr>
          <p:nvPr/>
        </p:nvSpPr>
        <p:spPr bwMode="auto">
          <a:xfrm>
            <a:off x="611188" y="6237288"/>
            <a:ext cx="6005512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Calibri" pitchFamily="34" charset="0"/>
              </a:rPr>
              <a:t>Fuente: Coordinación para el Desarrollo del Personal Académico del SEMS, Enero 2011.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676275"/>
            <a:ext cx="5843587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860800"/>
            <a:ext cx="23431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0" name="4 CuadroTexto"/>
          <p:cNvSpPr txBox="1">
            <a:spLocks noChangeArrowheads="1"/>
          </p:cNvSpPr>
          <p:nvPr/>
        </p:nvSpPr>
        <p:spPr bwMode="auto">
          <a:xfrm>
            <a:off x="900113" y="3336925"/>
            <a:ext cx="234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/>
              <a:t>Grado académico promedio (GAP)</a:t>
            </a:r>
            <a:endParaRPr lang="es-MX" sz="140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A0061-9FB1-41FD-97E2-F0EBD8BAB80C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98" t="10743" r="-235" b="32648"/>
          <a:stretch/>
        </p:blipFill>
        <p:spPr bwMode="auto">
          <a:xfrm>
            <a:off x="7236296" y="4035032"/>
            <a:ext cx="1496079" cy="195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832475" y="4292600"/>
            <a:ext cx="16081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s-ES"/>
            </a:defPPr>
            <a:lvl1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  <a:effectLst/>
              </a:rPr>
              <a:t>R. Altos Norte</a:t>
            </a:r>
            <a:endParaRPr lang="es-MX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724525" y="5445125"/>
            <a:ext cx="1403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s-ES"/>
            </a:defPPr>
            <a:lvl1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  <a:effectLst/>
              </a:rPr>
              <a:t>R. Altos Sur</a:t>
            </a:r>
            <a:endParaRPr lang="es-MX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04" t="-262" r="36733" b="59657"/>
          <a:stretch/>
        </p:blipFill>
        <p:spPr bwMode="auto">
          <a:xfrm>
            <a:off x="358354" y="974289"/>
            <a:ext cx="1656184" cy="1763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014538" y="2052638"/>
            <a:ext cx="10445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s-ES"/>
            </a:defPPr>
            <a:lvl1pPr>
              <a:defRPr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  <a:effectLst/>
              </a:rPr>
              <a:t>R. Norte</a:t>
            </a:r>
            <a:endParaRPr lang="es-MX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512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63" y="2714625"/>
            <a:ext cx="806767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8" name="1 CuadroTexto"/>
          <p:cNvSpPr txBox="1">
            <a:spLocks noChangeArrowheads="1"/>
          </p:cNvSpPr>
          <p:nvPr/>
        </p:nvSpPr>
        <p:spPr bwMode="auto">
          <a:xfrm>
            <a:off x="395288" y="423863"/>
            <a:ext cx="2095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Cobertura regional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B98B1-AB27-4243-9464-AFD1CF9B45C7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98" t="10743" r="-235" b="32648"/>
          <a:stretch/>
        </p:blipFill>
        <p:spPr bwMode="auto">
          <a:xfrm>
            <a:off x="181159" y="2177113"/>
            <a:ext cx="572667" cy="685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04" t="-262" r="36733" b="59657"/>
          <a:stretch/>
        </p:blipFill>
        <p:spPr bwMode="auto">
          <a:xfrm>
            <a:off x="197728" y="1043307"/>
            <a:ext cx="576064" cy="613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474" r="52690" b="677"/>
          <a:stretch/>
        </p:blipFill>
        <p:spPr bwMode="auto">
          <a:xfrm>
            <a:off x="179512" y="4364765"/>
            <a:ext cx="541344" cy="648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35530" r="68126" b="21329"/>
          <a:stretch/>
        </p:blipFill>
        <p:spPr bwMode="auto">
          <a:xfrm>
            <a:off x="206908" y="3283716"/>
            <a:ext cx="541060" cy="685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929" t="68766" r="10608"/>
          <a:stretch/>
        </p:blipFill>
        <p:spPr bwMode="auto">
          <a:xfrm>
            <a:off x="4499993" y="3990025"/>
            <a:ext cx="601928" cy="653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093788"/>
            <a:ext cx="34559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7413" y="1758950"/>
            <a:ext cx="346868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875" y="3257550"/>
            <a:ext cx="34512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8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786188"/>
            <a:ext cx="35941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15" t="34535" r="19682" b="24800"/>
          <a:stretch/>
        </p:blipFill>
        <p:spPr bwMode="auto">
          <a:xfrm>
            <a:off x="4499992" y="1022251"/>
            <a:ext cx="608942" cy="606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72" t="40354" r="40562" b="27876"/>
          <a:stretch/>
        </p:blipFill>
        <p:spPr bwMode="auto">
          <a:xfrm>
            <a:off x="4425609" y="2514323"/>
            <a:ext cx="608942" cy="698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993775"/>
            <a:ext cx="3567113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82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2492375"/>
            <a:ext cx="36052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83" name="8 CuadroTexto"/>
          <p:cNvSpPr txBox="1">
            <a:spLocks noChangeArrowheads="1"/>
          </p:cNvSpPr>
          <p:nvPr/>
        </p:nvSpPr>
        <p:spPr bwMode="auto">
          <a:xfrm>
            <a:off x="450850" y="508000"/>
            <a:ext cx="504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GAP 2009 y 2010 por escuelas sede por región</a:t>
            </a:r>
            <a:endParaRPr lang="es-MX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A5A0F8-B618-42E7-B730-4F37ADF8869D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Gráfico"/>
          <p:cNvGraphicFramePr>
            <a:graphicFrameLocks noGrp="1"/>
          </p:cNvGraphicFramePr>
          <p:nvPr/>
        </p:nvGraphicFramePr>
        <p:xfrm>
          <a:off x="3419872" y="1772816"/>
          <a:ext cx="4867449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795" name="6 CuadroTexto"/>
          <p:cNvSpPr txBox="1">
            <a:spLocks noChangeArrowheads="1"/>
          </p:cNvSpPr>
          <p:nvPr/>
        </p:nvSpPr>
        <p:spPr bwMode="auto">
          <a:xfrm>
            <a:off x="160338" y="6453188"/>
            <a:ext cx="71278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900"/>
              <a:t>* Resultados preliminares del PRECA, enero 2011. Coordinación para el Desarrollo del Personal Académico del SEMS.</a:t>
            </a:r>
            <a:endParaRPr lang="es-MX" sz="90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4221163"/>
            <a:ext cx="1897062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7 CuadroTexto"/>
          <p:cNvSpPr txBox="1">
            <a:spLocks noChangeArrowheads="1"/>
          </p:cNvSpPr>
          <p:nvPr/>
        </p:nvSpPr>
        <p:spPr bwMode="auto">
          <a:xfrm>
            <a:off x="395288" y="193675"/>
            <a:ext cx="8675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/>
              <a:t>Distribución  de la plantilla 2010 del personal académico del SEMS por tipo de nombramiento</a:t>
            </a:r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1C3E5-4589-4D69-8D08-419F5E97779F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12875"/>
            <a:ext cx="80184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738188" y="1069975"/>
          <a:ext cx="69469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69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 err="1">
                          <a:effectLst/>
                        </a:rPr>
                        <a:t>Profordems</a:t>
                      </a:r>
                      <a:r>
                        <a:rPr lang="es-MX" sz="2000" b="1" u="none" strike="noStrike" dirty="0">
                          <a:effectLst/>
                        </a:rPr>
                        <a:t> </a:t>
                      </a:r>
                      <a:r>
                        <a:rPr lang="es-MX" sz="2000" b="1" u="none" strike="noStrike" dirty="0" err="1">
                          <a:effectLst/>
                        </a:rPr>
                        <a:t>UdeG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34825" name="6 CuadroTexto"/>
          <p:cNvSpPr txBox="1">
            <a:spLocks noChangeArrowheads="1"/>
          </p:cNvSpPr>
          <p:nvPr/>
        </p:nvSpPr>
        <p:spPr bwMode="auto">
          <a:xfrm>
            <a:off x="395288" y="385763"/>
            <a:ext cx="8208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Personal académico capacitado en competencias docentes</a:t>
            </a:r>
            <a:endParaRPr lang="es-MX"/>
          </a:p>
        </p:txBody>
      </p:sp>
      <p:sp>
        <p:nvSpPr>
          <p:cNvPr id="34826" name="Rectangle 13"/>
          <p:cNvSpPr>
            <a:spLocks noChangeArrowheads="1"/>
          </p:cNvSpPr>
          <p:nvPr/>
        </p:nvSpPr>
        <p:spPr bwMode="auto">
          <a:xfrm>
            <a:off x="457200" y="3273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s-MX" sz="1200">
                <a:cs typeface="Times New Roman" pitchFamily="18" charset="0"/>
              </a:rPr>
              <a:t> </a:t>
            </a:r>
            <a:endParaRPr lang="es-MX" sz="600"/>
          </a:p>
          <a:p>
            <a:pPr eaLnBrk="0" hangingPunct="0"/>
            <a:r>
              <a:rPr lang="es-MX" sz="1200">
                <a:latin typeface="Calibri" pitchFamily="34" charset="0"/>
                <a:cs typeface="Calibri" pitchFamily="34" charset="0"/>
              </a:rPr>
              <a:t>*</a:t>
            </a:r>
            <a:r>
              <a:rPr lang="es-MX" sz="1000" b="1" u="sng">
                <a:latin typeface="Calibri" pitchFamily="34" charset="0"/>
                <a:cs typeface="Calibri" pitchFamily="34" charset="0"/>
              </a:rPr>
              <a:t>INFORMACI</a:t>
            </a:r>
            <a:r>
              <a:rPr lang="es-MX" sz="1000" b="1" u="sng">
                <a:cs typeface="Calibri" pitchFamily="34" charset="0"/>
              </a:rPr>
              <a:t>Ó</a:t>
            </a:r>
            <a:r>
              <a:rPr lang="es-MX" sz="1000" b="1" u="sng">
                <a:latin typeface="Calibri" pitchFamily="34" charset="0"/>
                <a:cs typeface="Calibri" pitchFamily="34" charset="0"/>
              </a:rPr>
              <a:t>N ACTUALIZADA AL 26 DE ENERO DE 2011.</a:t>
            </a:r>
            <a:endParaRPr lang="es-MX" sz="600"/>
          </a:p>
          <a:p>
            <a:pPr eaLnBrk="0" hangingPunct="0"/>
            <a:r>
              <a:rPr lang="es-MX" sz="1200">
                <a:cs typeface="Calibri" pitchFamily="34" charset="0"/>
              </a:rPr>
              <a:t> </a:t>
            </a:r>
            <a:endParaRPr lang="es-MX"/>
          </a:p>
        </p:txBody>
      </p:sp>
      <p:pic>
        <p:nvPicPr>
          <p:cNvPr id="3482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292600"/>
            <a:ext cx="5281613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8" name="9 CuadroTexto"/>
          <p:cNvSpPr txBox="1">
            <a:spLocks noChangeArrowheads="1"/>
          </p:cNvSpPr>
          <p:nvPr/>
        </p:nvSpPr>
        <p:spPr bwMode="auto">
          <a:xfrm>
            <a:off x="3348038" y="5564188"/>
            <a:ext cx="4662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800"/>
              <a:t>*</a:t>
            </a:r>
            <a:r>
              <a:rPr lang="es-MX" sz="800" b="1" u="sng"/>
              <a:t>INFORMACIÓN ACTUALIZADA AL 26 DE ENERO DE 2011.</a:t>
            </a:r>
            <a:endParaRPr lang="es-MX" sz="800"/>
          </a:p>
          <a:p>
            <a:endParaRPr lang="es-MX" sz="800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4EF3D-EDFC-4432-9EDC-4D3A97496201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>
            <a:graphicFrameLocks noGrp="1"/>
          </p:cNvGraphicFramePr>
          <p:nvPr/>
        </p:nvGraphicFramePr>
        <p:xfrm>
          <a:off x="218546" y="620687"/>
          <a:ext cx="8690093" cy="5788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843" name="4 CuadroTexto"/>
          <p:cNvSpPr txBox="1">
            <a:spLocks noChangeArrowheads="1"/>
          </p:cNvSpPr>
          <p:nvPr/>
        </p:nvSpPr>
        <p:spPr bwMode="auto">
          <a:xfrm>
            <a:off x="323850" y="3535363"/>
            <a:ext cx="5365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100"/>
              <a:t>1,312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19125" y="3357563"/>
            <a:ext cx="0" cy="93503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5" name="7 CuadroTexto"/>
          <p:cNvSpPr txBox="1">
            <a:spLocks noChangeArrowheads="1"/>
          </p:cNvSpPr>
          <p:nvPr/>
        </p:nvSpPr>
        <p:spPr bwMode="auto">
          <a:xfrm>
            <a:off x="7908925" y="3146425"/>
            <a:ext cx="5683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/>
              <a:t>2,385</a:t>
            </a:r>
            <a:endParaRPr lang="es-MX" sz="1200"/>
          </a:p>
        </p:txBody>
      </p:sp>
      <p:cxnSp>
        <p:nvCxnSpPr>
          <p:cNvPr id="12" name="11 Conector recto"/>
          <p:cNvCxnSpPr/>
          <p:nvPr/>
        </p:nvCxnSpPr>
        <p:spPr>
          <a:xfrm>
            <a:off x="8199438" y="2205038"/>
            <a:ext cx="0" cy="205263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7" name="12 CuadroTexto"/>
          <p:cNvSpPr txBox="1">
            <a:spLocks noChangeArrowheads="1"/>
          </p:cNvSpPr>
          <p:nvPr/>
        </p:nvSpPr>
        <p:spPr bwMode="auto">
          <a:xfrm>
            <a:off x="4154488" y="5129213"/>
            <a:ext cx="495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/>
              <a:t>18</a:t>
            </a:r>
          </a:p>
          <a:p>
            <a:pPr algn="ctr"/>
            <a:r>
              <a:rPr lang="es-ES" sz="1200"/>
              <a:t>+2%</a:t>
            </a:r>
            <a:endParaRPr lang="es-MX" sz="1200"/>
          </a:p>
        </p:txBody>
      </p:sp>
      <p:cxnSp>
        <p:nvCxnSpPr>
          <p:cNvPr id="19" name="18 Conector angular"/>
          <p:cNvCxnSpPr/>
          <p:nvPr/>
        </p:nvCxnSpPr>
        <p:spPr>
          <a:xfrm>
            <a:off x="611188" y="4843463"/>
            <a:ext cx="7581900" cy="673100"/>
          </a:xfrm>
          <a:prstGeom prst="bentConnector3">
            <a:avLst>
              <a:gd name="adj1" fmla="val -256"/>
            </a:avLst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8193088" y="4772025"/>
            <a:ext cx="0" cy="744538"/>
          </a:xfrm>
          <a:prstGeom prst="straightConnector1">
            <a:avLst/>
          </a:prstGeom>
          <a:ln w="19050"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0" name="23 Rectángulo"/>
          <p:cNvSpPr>
            <a:spLocks noChangeArrowheads="1"/>
          </p:cNvSpPr>
          <p:nvPr/>
        </p:nvSpPr>
        <p:spPr bwMode="auto">
          <a:xfrm>
            <a:off x="285750" y="6408738"/>
            <a:ext cx="84629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/>
              <a:t>Fuente: Los datos 2008-2009 fueron tomados del Segundo Informe de Actividades 2009- 2010 de Marco Antonio Cortés Guardado. Estadística Institucional. Universidad de Guadalajara. Los datos de 2000 a 2007 provienen del Tercer Informe del SEMS. 2008.</a:t>
            </a:r>
          </a:p>
        </p:txBody>
      </p:sp>
      <p:sp>
        <p:nvSpPr>
          <p:cNvPr id="35851" name="34 Rectángulo"/>
          <p:cNvSpPr>
            <a:spLocks noChangeArrowheads="1"/>
          </p:cNvSpPr>
          <p:nvPr/>
        </p:nvSpPr>
        <p:spPr bwMode="auto">
          <a:xfrm>
            <a:off x="393700" y="188913"/>
            <a:ext cx="8083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/>
              <a:t>Comparativo del número de académicos de tiempo completo de los Centros Universitarios y el SEMS, período 1995-2009.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EC9CC-A534-45CE-AC08-22D5295CCF49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072063" y="461963"/>
            <a:ext cx="3643312" cy="466725"/>
          </a:xfrm>
          <a:prstGeom prst="rect">
            <a:avLst/>
          </a:prstGeom>
          <a:noFill/>
        </p:spPr>
        <p:txBody>
          <a:bodyPr lIns="80912" tIns="40457" rIns="80912" bIns="40457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500" b="1" dirty="0">
                <a:latin typeface="+mn-lt"/>
                <a:cs typeface="+mn-cs"/>
              </a:rPr>
              <a:t>Personal Administrativo</a:t>
            </a:r>
          </a:p>
        </p:txBody>
      </p:sp>
      <p:sp>
        <p:nvSpPr>
          <p:cNvPr id="36867" name="1 CuadroTexto"/>
          <p:cNvSpPr txBox="1">
            <a:spLocks noChangeArrowheads="1"/>
          </p:cNvSpPr>
          <p:nvPr/>
        </p:nvSpPr>
        <p:spPr bwMode="auto">
          <a:xfrm>
            <a:off x="539750" y="1233488"/>
            <a:ext cx="615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Distribución porcentual de la plantilla administrativa del SEMS en 2010B</a:t>
            </a:r>
            <a:endParaRPr lang="es-MX"/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238" y="2060575"/>
            <a:ext cx="7573962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330DD-0B09-4625-9FE4-66F7B32E6CC0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  <p:sp>
        <p:nvSpPr>
          <p:cNvPr id="36870" name="6 CuadroTexto"/>
          <p:cNvSpPr txBox="1">
            <a:spLocks noChangeArrowheads="1"/>
          </p:cNvSpPr>
          <p:nvPr/>
        </p:nvSpPr>
        <p:spPr bwMode="auto">
          <a:xfrm>
            <a:off x="250825" y="6308725"/>
            <a:ext cx="7416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/>
              <a:t>Fuente: Módulo estadístico de la Dirección de Personal, ICOP. Consultado el 26 de enero del 2011.</a:t>
            </a:r>
            <a:endParaRPr lang="es-MX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715000" y="461963"/>
            <a:ext cx="3000375" cy="466725"/>
          </a:xfrm>
          <a:prstGeom prst="rect">
            <a:avLst/>
          </a:prstGeom>
          <a:noFill/>
        </p:spPr>
        <p:txBody>
          <a:bodyPr lIns="80912" tIns="40457" rIns="80912" bIns="40457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500" b="1" dirty="0">
                <a:latin typeface="+mn-lt"/>
                <a:cs typeface="+mn-cs"/>
              </a:rPr>
              <a:t>Gestión financiera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FD5545-A6FC-4278-9331-38257BA5BCDF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00213"/>
            <a:ext cx="73183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3 CuadroTexto"/>
          <p:cNvSpPr txBox="1">
            <a:spLocks noChangeArrowheads="1"/>
          </p:cNvSpPr>
          <p:nvPr/>
        </p:nvSpPr>
        <p:spPr bwMode="auto">
          <a:xfrm>
            <a:off x="296863" y="6165850"/>
            <a:ext cx="792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900"/>
              <a:t>Fuente: Presupuesto de Ingreso y Egresos 2010 de la Universidad de Guadalajara. El dato de alumnos fue tomado de la Numeralia de Diciembre del 2010. COPLADI.</a:t>
            </a:r>
            <a:endParaRPr lang="es-MX" sz="900"/>
          </a:p>
        </p:txBody>
      </p:sp>
      <p:sp>
        <p:nvSpPr>
          <p:cNvPr id="38916" name="4 CuadroTexto"/>
          <p:cNvSpPr txBox="1">
            <a:spLocks noChangeArrowheads="1"/>
          </p:cNvSpPr>
          <p:nvPr/>
        </p:nvSpPr>
        <p:spPr bwMode="auto">
          <a:xfrm>
            <a:off x="376238" y="161925"/>
            <a:ext cx="85677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/>
              <a:t>Comparativo del costo por alumno en la Red universitaria, con base en el Presupuesto 2010.</a:t>
            </a:r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26BC6-9174-49E9-BD7B-877B0C4B2B43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715000" y="461963"/>
            <a:ext cx="3000375" cy="466725"/>
          </a:xfrm>
          <a:prstGeom prst="rect">
            <a:avLst/>
          </a:prstGeom>
          <a:noFill/>
        </p:spPr>
        <p:txBody>
          <a:bodyPr lIns="80912" tIns="40457" rIns="80912" bIns="40457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500" b="1" dirty="0">
                <a:latin typeface="+mn-lt"/>
                <a:cs typeface="+mn-cs"/>
              </a:rPr>
              <a:t>Gestión financiera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492375"/>
            <a:ext cx="6153150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0" name="1 CuadroTexto"/>
          <p:cNvSpPr txBox="1">
            <a:spLocks noChangeArrowheads="1"/>
          </p:cNvSpPr>
          <p:nvPr/>
        </p:nvSpPr>
        <p:spPr bwMode="auto">
          <a:xfrm>
            <a:off x="2332038" y="1341438"/>
            <a:ext cx="44656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/>
              <a:t>Presupuesto del SEMS en 2010</a:t>
            </a:r>
          </a:p>
          <a:p>
            <a:pPr algn="ctr"/>
            <a:r>
              <a:rPr lang="es-ES"/>
              <a:t>Gasto de operación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46BA15-DE4B-4E6A-B6CD-D4452113E78D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  <p:sp>
        <p:nvSpPr>
          <p:cNvPr id="39942" name="3 CuadroTexto"/>
          <p:cNvSpPr txBox="1">
            <a:spLocks noChangeArrowheads="1"/>
          </p:cNvSpPr>
          <p:nvPr/>
        </p:nvSpPr>
        <p:spPr bwMode="auto">
          <a:xfrm>
            <a:off x="107950" y="6321425"/>
            <a:ext cx="72723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/>
              <a:t>Fuente: Datos proporcionados por la Secretaría Administrativa del SEMS. Enero 2011.</a:t>
            </a:r>
            <a:endParaRPr lang="es-MX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840C0-FFD7-4999-9B48-23F05EDE2406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  <p:sp>
        <p:nvSpPr>
          <p:cNvPr id="40963" name="4 CuadroTexto"/>
          <p:cNvSpPr txBox="1">
            <a:spLocks noChangeArrowheads="1"/>
          </p:cNvSpPr>
          <p:nvPr/>
        </p:nvSpPr>
        <p:spPr bwMode="auto">
          <a:xfrm>
            <a:off x="395288" y="908050"/>
            <a:ext cx="4464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/>
              <a:t>Comparativo del Costo por Alumno entre los CU y el SEMS</a:t>
            </a:r>
            <a:endParaRPr lang="es-MX" sz="1200" b="1"/>
          </a:p>
        </p:txBody>
      </p:sp>
      <p:sp>
        <p:nvSpPr>
          <p:cNvPr id="40964" name="11 CuadroTexto"/>
          <p:cNvSpPr txBox="1">
            <a:spLocks noChangeArrowheads="1"/>
          </p:cNvSpPr>
          <p:nvPr/>
        </p:nvSpPr>
        <p:spPr bwMode="auto">
          <a:xfrm>
            <a:off x="395288" y="2636838"/>
            <a:ext cx="4321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/>
              <a:t>Comparativo de la relación de alumnos por PTC entre los CU y el SEMS</a:t>
            </a:r>
          </a:p>
        </p:txBody>
      </p:sp>
      <p:sp>
        <p:nvSpPr>
          <p:cNvPr id="40965" name="6 CuadroTexto"/>
          <p:cNvSpPr txBox="1">
            <a:spLocks noChangeArrowheads="1"/>
          </p:cNvSpPr>
          <p:nvPr/>
        </p:nvSpPr>
        <p:spPr bwMode="auto">
          <a:xfrm>
            <a:off x="431800" y="4437063"/>
            <a:ext cx="4248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/>
              <a:t>Comparativo del número de espacios físicos y personal sindicalizado, entre los CU y el SEMS</a:t>
            </a:r>
            <a:endParaRPr lang="es-MX" sz="1200" b="1"/>
          </a:p>
        </p:txBody>
      </p:sp>
      <p:pic>
        <p:nvPicPr>
          <p:cNvPr id="4096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0" y="4899025"/>
            <a:ext cx="42862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25" y="3103563"/>
            <a:ext cx="426402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4859338" y="1266825"/>
            <a:ext cx="4140200" cy="3662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dirty="0"/>
              <a:t>Retos</a:t>
            </a:r>
          </a:p>
          <a:p>
            <a:pPr>
              <a:defRPr/>
            </a:pPr>
            <a:endParaRPr lang="es-ES" dirty="0"/>
          </a:p>
          <a:p>
            <a:pPr>
              <a:defRPr/>
            </a:pPr>
            <a:r>
              <a:rPr lang="es-ES" sz="1600" dirty="0"/>
              <a:t>Mejora de la calidad y evaluación externa:</a:t>
            </a:r>
          </a:p>
          <a:p>
            <a:pPr>
              <a:defRPr/>
            </a:pPr>
            <a:endParaRPr lang="es-ES" dirty="0"/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400" dirty="0"/>
              <a:t>Ingreso de los planteles al SNB,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400" dirty="0"/>
              <a:t>Certificación de profesores y mejora del GAP,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400" dirty="0"/>
              <a:t>Evaluación y ajustes del BGC,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400" dirty="0"/>
              <a:t>Mejoramiento de la infraestructura física,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400" dirty="0"/>
              <a:t>Reforma curricular de la educación tecnológica.</a:t>
            </a:r>
          </a:p>
          <a:p>
            <a:pPr>
              <a:defRPr/>
            </a:pPr>
            <a:endParaRPr lang="es-ES" dirty="0"/>
          </a:p>
          <a:p>
            <a:pPr>
              <a:defRPr/>
            </a:pPr>
            <a:endParaRPr lang="es-MX" dirty="0"/>
          </a:p>
        </p:txBody>
      </p:sp>
      <p:pic>
        <p:nvPicPr>
          <p:cNvPr id="4096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5" y="1201738"/>
            <a:ext cx="427037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3 Imagen" descr="Logo color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81075"/>
            <a:ext cx="7239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1 CuadroTexto"/>
          <p:cNvSpPr txBox="1">
            <a:spLocks noChangeArrowheads="1"/>
          </p:cNvSpPr>
          <p:nvPr/>
        </p:nvSpPr>
        <p:spPr bwMode="auto">
          <a:xfrm>
            <a:off x="901700" y="2349500"/>
            <a:ext cx="69119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/>
              <a:t>Dra. Ruth Padilla Muñoz</a:t>
            </a:r>
          </a:p>
          <a:p>
            <a:pPr algn="ctr"/>
            <a:r>
              <a:rPr lang="es-ES" sz="1600"/>
              <a:t>Directora General</a:t>
            </a:r>
          </a:p>
          <a:p>
            <a:pPr algn="ctr"/>
            <a:endParaRPr lang="es-ES" sz="1600"/>
          </a:p>
          <a:p>
            <a:pPr algn="ctr"/>
            <a:r>
              <a:rPr lang="es-ES" sz="1600"/>
              <a:t>Mtro. Albert Héctor Medel Ruiz</a:t>
            </a:r>
          </a:p>
          <a:p>
            <a:pPr algn="ctr"/>
            <a:r>
              <a:rPr lang="es-ES" sz="1600"/>
              <a:t>Secretario Académico</a:t>
            </a:r>
          </a:p>
          <a:p>
            <a:pPr algn="ctr"/>
            <a:endParaRPr lang="es-ES" sz="1600"/>
          </a:p>
          <a:p>
            <a:pPr algn="ctr"/>
            <a:r>
              <a:rPr lang="es-ES" sz="1600"/>
              <a:t>Mtro. Jaime Gutiérrez Chávez</a:t>
            </a:r>
          </a:p>
          <a:p>
            <a:pPr algn="ctr"/>
            <a:r>
              <a:rPr lang="es-ES" sz="1600"/>
              <a:t>Secretario Administrativo</a:t>
            </a:r>
            <a:endParaRPr lang="es-MX" sz="1600"/>
          </a:p>
        </p:txBody>
      </p:sp>
      <p:cxnSp>
        <p:nvCxnSpPr>
          <p:cNvPr id="6" name="5 Conector recto"/>
          <p:cNvCxnSpPr/>
          <p:nvPr/>
        </p:nvCxnSpPr>
        <p:spPr>
          <a:xfrm>
            <a:off x="1331913" y="981075"/>
            <a:ext cx="0" cy="1008063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800225" y="1412875"/>
            <a:ext cx="5111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Educación Media Superior</a:t>
            </a:r>
            <a:endParaRPr lang="es-MX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0" name="6 CuadroTexto"/>
          <p:cNvSpPr txBox="1">
            <a:spLocks noChangeArrowheads="1"/>
          </p:cNvSpPr>
          <p:nvPr/>
        </p:nvSpPr>
        <p:spPr bwMode="auto">
          <a:xfrm>
            <a:off x="6659563" y="5876925"/>
            <a:ext cx="2016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/>
              <a:t>http://www.sems.udg.mx/</a:t>
            </a:r>
            <a:endParaRPr lang="es-MX" sz="120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ACE44-62E5-443C-A351-EC259ED42910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928813" y="1358900"/>
            <a:ext cx="1708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s-ES"/>
            </a:defPPr>
            <a:lvl1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  <a:effectLst/>
              </a:rPr>
              <a:t>R. Costa Norte</a:t>
            </a:r>
            <a:endParaRPr lang="es-MX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474" r="52690" b="677"/>
          <a:stretch/>
        </p:blipFill>
        <p:spPr bwMode="auto">
          <a:xfrm>
            <a:off x="6862241" y="985863"/>
            <a:ext cx="1965519" cy="1484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267325" y="1870075"/>
            <a:ext cx="15049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s-ES"/>
            </a:defPPr>
            <a:lvl1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  <a:effectLst/>
              </a:rPr>
              <a:t>R. Costa Sur</a:t>
            </a:r>
            <a:endParaRPr lang="es-MX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614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8" y="2470150"/>
            <a:ext cx="8067675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35530" r="68126" b="21329"/>
          <a:stretch/>
        </p:blipFill>
        <p:spPr bwMode="auto">
          <a:xfrm>
            <a:off x="546969" y="836713"/>
            <a:ext cx="1288728" cy="1633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7 CuadroTexto"/>
          <p:cNvSpPr txBox="1">
            <a:spLocks noChangeArrowheads="1"/>
          </p:cNvSpPr>
          <p:nvPr/>
        </p:nvSpPr>
        <p:spPr bwMode="auto">
          <a:xfrm>
            <a:off x="395288" y="414338"/>
            <a:ext cx="209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Cobertura regional</a:t>
            </a:r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3511550" y="6061075"/>
            <a:ext cx="8382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s-ES"/>
            </a:defPPr>
            <a:lvl1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  <a:effectLst/>
              </a:rPr>
              <a:t>R. Sur</a:t>
            </a:r>
            <a:endParaRPr lang="es-MX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61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388" y="4294188"/>
            <a:ext cx="8067675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929" t="68766" r="10608"/>
          <a:stretch/>
        </p:blipFill>
        <p:spPr bwMode="auto">
          <a:xfrm>
            <a:off x="4427984" y="5415152"/>
            <a:ext cx="1636957" cy="1264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34100" y="5565775"/>
            <a:ext cx="12747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s-ES"/>
            </a:defPPr>
            <a:lvl1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  <a:effectLst/>
              </a:rPr>
              <a:t>R. Sureste</a:t>
            </a:r>
            <a:endParaRPr lang="es-MX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DD971-8D2F-479E-A8D3-86F93F9DAF60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93975"/>
            <a:ext cx="80676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15" t="34535" r="19682" b="24800"/>
          <a:stretch/>
        </p:blipFill>
        <p:spPr bwMode="auto">
          <a:xfrm>
            <a:off x="421968" y="908720"/>
            <a:ext cx="1800199" cy="1685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632450" y="5346700"/>
            <a:ext cx="11715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s-ES"/>
            </a:defPPr>
            <a:lvl1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  <a:effectLst/>
              </a:rPr>
              <a:t>R. Centro</a:t>
            </a:r>
            <a:endParaRPr lang="es-MX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700338" y="1193800"/>
            <a:ext cx="13382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s-ES"/>
            </a:defPPr>
            <a:lvl1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  <a:effectLst/>
              </a:rPr>
              <a:t>R. </a:t>
            </a:r>
            <a:r>
              <a:rPr lang="es-ES" dirty="0" smtClean="0">
                <a:solidFill>
                  <a:schemeClr val="tx1"/>
                </a:solidFill>
                <a:effectLst/>
              </a:rPr>
              <a:t>Ciénega</a:t>
            </a:r>
            <a:endParaRPr lang="es-MX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72" t="40354" r="40562" b="27876"/>
          <a:stretch/>
        </p:blipFill>
        <p:spPr bwMode="auto">
          <a:xfrm>
            <a:off x="6906502" y="4293096"/>
            <a:ext cx="1794995" cy="1748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644900"/>
            <a:ext cx="80676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6" name="9 CuadroTexto"/>
          <p:cNvSpPr txBox="1">
            <a:spLocks noChangeArrowheads="1"/>
          </p:cNvSpPr>
          <p:nvPr/>
        </p:nvSpPr>
        <p:spPr bwMode="auto">
          <a:xfrm>
            <a:off x="395288" y="414338"/>
            <a:ext cx="209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Cobertura regional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F633B-C6DB-4B1D-B650-E8182903AA83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196975"/>
            <a:ext cx="81915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16" t="3619" r="3060" b="3745"/>
          <a:stretch/>
        </p:blipFill>
        <p:spPr bwMode="auto">
          <a:xfrm>
            <a:off x="5796136" y="3573016"/>
            <a:ext cx="2470060" cy="2521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4 CuadroTexto"/>
          <p:cNvSpPr txBox="1">
            <a:spLocks noChangeArrowheads="1"/>
          </p:cNvSpPr>
          <p:nvPr/>
        </p:nvSpPr>
        <p:spPr bwMode="auto">
          <a:xfrm>
            <a:off x="3516313" y="4360863"/>
            <a:ext cx="2159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 dirty="0"/>
              <a:t>Zona Metropolitana de Guadalajara</a:t>
            </a:r>
            <a:endParaRPr lang="es-MX" b="1" dirty="0"/>
          </a:p>
        </p:txBody>
      </p:sp>
      <p:sp>
        <p:nvSpPr>
          <p:cNvPr id="8197" name="4 CuadroTexto"/>
          <p:cNvSpPr txBox="1">
            <a:spLocks noChangeArrowheads="1"/>
          </p:cNvSpPr>
          <p:nvPr/>
        </p:nvSpPr>
        <p:spPr bwMode="auto">
          <a:xfrm>
            <a:off x="395288" y="414338"/>
            <a:ext cx="209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Cobertura regional</a:t>
            </a:r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0F7A2-4C54-43C3-8896-067F14EBEBA7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7245350" y="428625"/>
            <a:ext cx="1466850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500" b="1" dirty="0">
                <a:latin typeface="+mn-lt"/>
                <a:cs typeface="+mn-cs"/>
              </a:rPr>
              <a:t>Matrícula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1 Gráfico"/>
          <p:cNvGraphicFramePr>
            <a:graphicFrameLocks noGrp="1"/>
          </p:cNvGraphicFramePr>
          <p:nvPr/>
        </p:nvGraphicFramePr>
        <p:xfrm>
          <a:off x="179512" y="793393"/>
          <a:ext cx="8683625" cy="537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43" name="1 Rectángulo"/>
          <p:cNvSpPr>
            <a:spLocks noChangeArrowheads="1"/>
          </p:cNvSpPr>
          <p:nvPr/>
        </p:nvSpPr>
        <p:spPr bwMode="auto">
          <a:xfrm>
            <a:off x="395288" y="404813"/>
            <a:ext cx="6840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/>
              <a:t>Evolución de la matrícula en el SEMS, de 1995, 2001-2010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912CE-2E44-4BBD-B848-4BA7011AE728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sp>
        <p:nvSpPr>
          <p:cNvPr id="10245" name="2 CuadroTexto"/>
          <p:cNvSpPr txBox="1">
            <a:spLocks noChangeArrowheads="1"/>
          </p:cNvSpPr>
          <p:nvPr/>
        </p:nvSpPr>
        <p:spPr bwMode="auto">
          <a:xfrm>
            <a:off x="179388" y="6421438"/>
            <a:ext cx="70564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/>
              <a:t>El valor del 2010 corresponde a la matrícula del calendario B.</a:t>
            </a:r>
            <a:endParaRPr lang="es-MX" sz="80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859656" y="1483105"/>
            <a:ext cx="2987847" cy="86681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scene3d>
            <a:camera prst="orthographicFront"/>
            <a:lightRig rig="threePt" dir="t">
              <a:rot lat="0" lon="0" rev="11400000"/>
            </a:lightRig>
          </a:scene3d>
          <a:sp3d extrusionH="76200">
            <a:extrusionClr>
              <a:schemeClr val="bg2">
                <a:lumMod val="75000"/>
              </a:schemeClr>
            </a:extrusionClr>
          </a:sp3d>
        </p:spPr>
        <p:txBody>
          <a:bodyPr>
            <a:normAutofit/>
          </a:bodyPr>
          <a:lstStyle/>
          <a:p>
            <a:pPr algn="ctr">
              <a:defRPr/>
            </a:pPr>
            <a:r>
              <a:rPr lang="es-ES" sz="1200" b="1" dirty="0"/>
              <a:t>Bachillerato General por Áreas Interdisciplinarias Modalidad </a:t>
            </a:r>
            <a:r>
              <a:rPr lang="es-ES" sz="1200" b="1" dirty="0" err="1"/>
              <a:t>Semiescolarizada</a:t>
            </a:r>
            <a:r>
              <a:rPr lang="es-ES" sz="1200" b="1" dirty="0"/>
              <a:t> (BGAIMS)</a:t>
            </a:r>
            <a:endParaRPr lang="es-MX" sz="1200" b="1" dirty="0"/>
          </a:p>
          <a:p>
            <a:pPr algn="ctr">
              <a:defRPr/>
            </a:pPr>
            <a:endParaRPr lang="es-MX" sz="12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549515" y="2497810"/>
            <a:ext cx="2054933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scene3d>
            <a:camera prst="orthographicFront"/>
            <a:lightRig rig="threePt" dir="t">
              <a:rot lat="0" lon="0" rev="11400000"/>
            </a:lightRig>
          </a:scene3d>
          <a:sp3d extrusionH="76200">
            <a:extrusionClr>
              <a:schemeClr val="bg2">
                <a:lumMod val="75000"/>
              </a:schemeClr>
            </a:extrusionClr>
          </a:sp3d>
        </p:spPr>
        <p:txBody>
          <a:bodyPr/>
          <a:lstStyle>
            <a:defPPr>
              <a:defRPr lang="es-ES"/>
            </a:defPPr>
            <a:lvl1pPr algn="ctr">
              <a:defRPr sz="1200" b="1"/>
            </a:lvl1pPr>
          </a:lstStyle>
          <a:p>
            <a:pPr algn="l">
              <a:defRPr/>
            </a:pPr>
            <a:r>
              <a:rPr lang="es-ES" dirty="0" smtClean="0"/>
              <a:t>Primera promoción del</a:t>
            </a:r>
          </a:p>
          <a:p>
            <a:pPr algn="l">
              <a:defRPr/>
            </a:pPr>
            <a:r>
              <a:rPr lang="es-ES" dirty="0" smtClean="0"/>
              <a:t>Bachillerato General por Áreas Interdisciplinarias (Mixto) BGAI</a:t>
            </a:r>
          </a:p>
        </p:txBody>
      </p:sp>
      <p:sp>
        <p:nvSpPr>
          <p:cNvPr id="11272" name="11 CuadroTexto"/>
          <p:cNvSpPr txBox="1">
            <a:spLocks noChangeArrowheads="1"/>
          </p:cNvSpPr>
          <p:nvPr/>
        </p:nvSpPr>
        <p:spPr bwMode="auto">
          <a:xfrm>
            <a:off x="382588" y="466725"/>
            <a:ext cx="3198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Matrícula en modalidad mixta</a:t>
            </a:r>
            <a:endParaRPr lang="es-MX"/>
          </a:p>
        </p:txBody>
      </p:sp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6656388" y="1562100"/>
          <a:ext cx="839787" cy="354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152"/>
                <a:gridCol w="542635"/>
              </a:tblGrid>
              <a:tr h="17700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ZMG</a:t>
                      </a:r>
                      <a:endParaRPr lang="es-MX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56.70%</a:t>
                      </a:r>
                      <a:endParaRPr lang="es-MX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00" marB="0" anchor="b">
                    <a:noFill/>
                  </a:tcPr>
                </a:tc>
              </a:tr>
              <a:tr h="17700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REG</a:t>
                      </a:r>
                      <a:endParaRPr lang="es-MX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49.70%</a:t>
                      </a:r>
                      <a:endParaRPr lang="es-MX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00" marB="0" anchor="b">
                    <a:noFill/>
                  </a:tcPr>
                </a:tc>
              </a:tr>
            </a:tbl>
          </a:graphicData>
        </a:graphic>
      </p:graphicFrame>
      <p:grpSp>
        <p:nvGrpSpPr>
          <p:cNvPr id="18452" name="16 Grupo"/>
          <p:cNvGrpSpPr>
            <a:grpSpLocks/>
          </p:cNvGrpSpPr>
          <p:nvPr/>
        </p:nvGrpSpPr>
        <p:grpSpPr bwMode="auto">
          <a:xfrm>
            <a:off x="2139950" y="2382838"/>
            <a:ext cx="3311525" cy="4249737"/>
            <a:chOff x="827584" y="1628800"/>
            <a:chExt cx="3312368" cy="4248472"/>
          </a:xfrm>
          <a:blipFill>
            <a:blip r:embed="rId2"/>
            <a:stretch>
              <a:fillRect/>
            </a:stretch>
          </a:blipFill>
        </p:grpSpPr>
        <p:sp>
          <p:nvSpPr>
            <p:cNvPr id="2" name="1 Rectángulo"/>
            <p:cNvSpPr/>
            <p:nvPr/>
          </p:nvSpPr>
          <p:spPr>
            <a:xfrm>
              <a:off x="827584" y="3212629"/>
              <a:ext cx="720080" cy="2664296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es-ES" dirty="0">
                  <a:solidFill>
                    <a:schemeClr val="accent6">
                      <a:lumMod val="50000"/>
                    </a:schemeClr>
                  </a:solidFill>
                </a:rPr>
                <a:t>2005</a:t>
              </a:r>
              <a:endParaRPr lang="es-MX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" name="2 Rectángulo"/>
            <p:cNvSpPr/>
            <p:nvPr/>
          </p:nvSpPr>
          <p:spPr>
            <a:xfrm>
              <a:off x="1547664" y="2204517"/>
              <a:ext cx="648072" cy="3672408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es-ES" dirty="0">
                  <a:solidFill>
                    <a:schemeClr val="accent6">
                      <a:lumMod val="50000"/>
                    </a:schemeClr>
                  </a:solidFill>
                </a:rPr>
                <a:t>2006</a:t>
              </a:r>
              <a:endParaRPr lang="es-MX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" name="3 Rectángulo"/>
            <p:cNvSpPr/>
            <p:nvPr/>
          </p:nvSpPr>
          <p:spPr>
            <a:xfrm>
              <a:off x="2195736" y="1628800"/>
              <a:ext cx="648072" cy="4248472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es-ES" dirty="0">
                  <a:solidFill>
                    <a:schemeClr val="accent6">
                      <a:lumMod val="50000"/>
                    </a:schemeClr>
                  </a:solidFill>
                </a:rPr>
                <a:t>2007</a:t>
              </a:r>
              <a:endParaRPr lang="es-MX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" name="4 Rectángulo"/>
            <p:cNvSpPr/>
            <p:nvPr/>
          </p:nvSpPr>
          <p:spPr>
            <a:xfrm>
              <a:off x="2843808" y="2636565"/>
              <a:ext cx="648072" cy="3240360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es-ES" dirty="0">
                  <a:solidFill>
                    <a:schemeClr val="accent6">
                      <a:lumMod val="50000"/>
                    </a:schemeClr>
                  </a:solidFill>
                </a:rPr>
                <a:t>2008</a:t>
              </a:r>
              <a:endParaRPr lang="es-MX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3491880" y="2372163"/>
              <a:ext cx="648072" cy="3505109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es-ES" dirty="0">
                  <a:solidFill>
                    <a:schemeClr val="accent6">
                      <a:lumMod val="50000"/>
                    </a:schemeClr>
                  </a:solidFill>
                </a:rPr>
                <a:t>2009</a:t>
              </a:r>
              <a:endParaRPr lang="es-MX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285" name="13 Grupo"/>
          <p:cNvGrpSpPr>
            <a:grpSpLocks/>
          </p:cNvGrpSpPr>
          <p:nvPr/>
        </p:nvGrpSpPr>
        <p:grpSpPr bwMode="auto">
          <a:xfrm>
            <a:off x="5956300" y="1916113"/>
            <a:ext cx="655638" cy="4716462"/>
            <a:chOff x="5644406" y="1141301"/>
            <a:chExt cx="655786" cy="4715061"/>
          </a:xfrm>
        </p:grpSpPr>
        <p:sp>
          <p:nvSpPr>
            <p:cNvPr id="12" name="11 Rectángulo"/>
            <p:cNvSpPr/>
            <p:nvPr/>
          </p:nvSpPr>
          <p:spPr>
            <a:xfrm>
              <a:off x="5652120" y="3212629"/>
              <a:ext cx="648072" cy="26437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es-ES" dirty="0">
                  <a:solidFill>
                    <a:schemeClr val="accent6">
                      <a:lumMod val="50000"/>
                    </a:schemeClr>
                  </a:solidFill>
                </a:rPr>
                <a:t>2010</a:t>
              </a:r>
              <a:endParaRPr lang="es-MX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5644406" y="1141301"/>
              <a:ext cx="655786" cy="221569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s-ES" sz="1600" dirty="0">
                  <a:solidFill>
                    <a:srgbClr val="FF0000"/>
                  </a:solidFill>
                </a:rPr>
                <a:t>2,826</a:t>
              </a:r>
              <a:endParaRPr lang="es-MX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18 Conector recto"/>
          <p:cNvCxnSpPr/>
          <p:nvPr/>
        </p:nvCxnSpPr>
        <p:spPr>
          <a:xfrm>
            <a:off x="1851025" y="2365375"/>
            <a:ext cx="71438" cy="4248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1922463" y="6613525"/>
            <a:ext cx="5257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H="1">
            <a:off x="1779588" y="4076700"/>
            <a:ext cx="107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9" name="23 CuadroTexto"/>
          <p:cNvSpPr txBox="1">
            <a:spLocks noChangeArrowheads="1"/>
          </p:cNvSpPr>
          <p:nvPr/>
        </p:nvSpPr>
        <p:spPr bwMode="auto">
          <a:xfrm>
            <a:off x="1419225" y="3973513"/>
            <a:ext cx="57626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900"/>
              <a:t>3,400</a:t>
            </a:r>
            <a:endParaRPr lang="es-MX" sz="900"/>
          </a:p>
        </p:txBody>
      </p:sp>
      <p:cxnSp>
        <p:nvCxnSpPr>
          <p:cNvPr id="28" name="27 Conector recto"/>
          <p:cNvCxnSpPr/>
          <p:nvPr/>
        </p:nvCxnSpPr>
        <p:spPr>
          <a:xfrm flipH="1">
            <a:off x="1743075" y="2371725"/>
            <a:ext cx="107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1" name="24 CuadroTexto"/>
          <p:cNvSpPr txBox="1">
            <a:spLocks noChangeArrowheads="1"/>
          </p:cNvSpPr>
          <p:nvPr/>
        </p:nvSpPr>
        <p:spPr bwMode="auto">
          <a:xfrm>
            <a:off x="1377950" y="2262188"/>
            <a:ext cx="4730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900"/>
              <a:t>5,300</a:t>
            </a:r>
            <a:endParaRPr lang="es-MX" sz="900"/>
          </a:p>
        </p:txBody>
      </p:sp>
      <p:sp>
        <p:nvSpPr>
          <p:cNvPr id="11292" name="26 CuadroTexto"/>
          <p:cNvSpPr txBox="1">
            <a:spLocks noChangeArrowheads="1"/>
          </p:cNvSpPr>
          <p:nvPr/>
        </p:nvSpPr>
        <p:spPr bwMode="auto">
          <a:xfrm>
            <a:off x="5980113" y="4200525"/>
            <a:ext cx="6318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FF0000"/>
                </a:solidFill>
              </a:rPr>
              <a:t>3,410</a:t>
            </a:r>
            <a:endParaRPr lang="es-MX" sz="1400">
              <a:solidFill>
                <a:srgbClr val="FF0000"/>
              </a:solidFill>
            </a:endParaRPr>
          </a:p>
        </p:txBody>
      </p:sp>
      <p:sp>
        <p:nvSpPr>
          <p:cNvPr id="11293" name="28 CuadroTexto"/>
          <p:cNvSpPr txBox="1">
            <a:spLocks noChangeArrowheads="1"/>
          </p:cNvSpPr>
          <p:nvPr/>
        </p:nvSpPr>
        <p:spPr bwMode="auto">
          <a:xfrm>
            <a:off x="6477000" y="4779963"/>
            <a:ext cx="1566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/>
              <a:t>Última promoción BGAIMS</a:t>
            </a:r>
            <a:endParaRPr lang="es-MX" sz="1200"/>
          </a:p>
        </p:txBody>
      </p:sp>
      <p:sp>
        <p:nvSpPr>
          <p:cNvPr id="11294" name="29 CuadroTexto"/>
          <p:cNvSpPr txBox="1">
            <a:spLocks noChangeArrowheads="1"/>
          </p:cNvSpPr>
          <p:nvPr/>
        </p:nvSpPr>
        <p:spPr bwMode="auto">
          <a:xfrm>
            <a:off x="5967413" y="1609725"/>
            <a:ext cx="6318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b="1">
                <a:solidFill>
                  <a:srgbClr val="FF0000"/>
                </a:solidFill>
              </a:rPr>
              <a:t>6,236</a:t>
            </a:r>
            <a:endParaRPr lang="es-MX" sz="1400" b="1">
              <a:solidFill>
                <a:srgbClr val="FF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AF166-3883-4E0C-929A-F08D521C77B2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5404</TotalTime>
  <Words>2159</Words>
  <Application>Microsoft Office PowerPoint</Application>
  <PresentationFormat>Carta (216 x 279 mm)</PresentationFormat>
  <Paragraphs>362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Times</vt:lpstr>
      <vt:lpstr>Tema de Office</vt:lpstr>
      <vt:lpstr>El Sistema de Educación Media Superior, en 2010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HMEDEL</dc:creator>
  <cp:lastModifiedBy>2520729</cp:lastModifiedBy>
  <cp:revision>408</cp:revision>
  <cp:lastPrinted>2011-01-28T03:03:21Z</cp:lastPrinted>
  <dcterms:created xsi:type="dcterms:W3CDTF">2007-06-19T20:17:43Z</dcterms:created>
  <dcterms:modified xsi:type="dcterms:W3CDTF">2011-02-01T01:59:37Z</dcterms:modified>
</cp:coreProperties>
</file>