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256" r:id="rId2"/>
    <p:sldId id="295" r:id="rId3"/>
    <p:sldId id="257" r:id="rId4"/>
    <p:sldId id="259" r:id="rId5"/>
    <p:sldId id="260" r:id="rId6"/>
    <p:sldId id="261" r:id="rId7"/>
    <p:sldId id="283" r:id="rId8"/>
    <p:sldId id="288" r:id="rId9"/>
    <p:sldId id="289" r:id="rId10"/>
    <p:sldId id="290" r:id="rId11"/>
    <p:sldId id="300" r:id="rId12"/>
    <p:sldId id="309" r:id="rId13"/>
    <p:sldId id="317" r:id="rId14"/>
    <p:sldId id="267" r:id="rId15"/>
    <p:sldId id="301" r:id="rId16"/>
    <p:sldId id="294" r:id="rId17"/>
    <p:sldId id="319" r:id="rId18"/>
    <p:sldId id="262" r:id="rId19"/>
    <p:sldId id="265" r:id="rId20"/>
    <p:sldId id="310" r:id="rId21"/>
    <p:sldId id="305" r:id="rId22"/>
    <p:sldId id="306" r:id="rId23"/>
    <p:sldId id="318" r:id="rId24"/>
    <p:sldId id="320" r:id="rId25"/>
    <p:sldId id="307" r:id="rId26"/>
    <p:sldId id="308" r:id="rId27"/>
  </p:sldIdLst>
  <p:sldSz cx="9144000" cy="6858000" type="screen4x3"/>
  <p:notesSz cx="7010400" cy="92964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8" userDrawn="1">
          <p15:clr>
            <a:srgbClr val="A4A3A4"/>
          </p15:clr>
        </p15:guide>
        <p15:guide id="2" pos="3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942"/>
    <a:srgbClr val="EAEFF7"/>
    <a:srgbClr val="D2DE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35" autoAdjust="0"/>
    <p:restoredTop sz="95411" autoAdjust="0"/>
  </p:normalViewPr>
  <p:slideViewPr>
    <p:cSldViewPr snapToGrid="0">
      <p:cViewPr varScale="1">
        <p:scale>
          <a:sx n="74" d="100"/>
          <a:sy n="74" d="100"/>
        </p:scale>
        <p:origin x="1248" y="72"/>
      </p:cViewPr>
      <p:guideLst>
        <p:guide orient="horz" pos="278"/>
        <p:guide pos="3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3864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970135" y="0"/>
            <a:ext cx="303864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823723-FF91-4719-A7E2-81B86C56AE88}" type="datetimeFigureOut">
              <a:rPr lang="es-ES" smtClean="0"/>
              <a:t>19/07/2013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2" y="8829676"/>
            <a:ext cx="303864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970135" y="8829676"/>
            <a:ext cx="303864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2C101-1479-4B57-980E-109CA417BD5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23102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038604" cy="4667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159" y="2"/>
            <a:ext cx="3038604" cy="4667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4D0112-BCB5-48E4-AD44-AC068872F461}" type="datetimeFigureOut">
              <a:rPr lang="es-MX" smtClean="0"/>
              <a:t>19/07/2013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0714" y="4474283"/>
            <a:ext cx="5608975" cy="365969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1" y="8829648"/>
            <a:ext cx="3038604" cy="46675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159" y="8829648"/>
            <a:ext cx="3038604" cy="46675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F069AE-DDC8-4D77-8710-A655E9A24A5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80972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069AE-DDC8-4D77-8710-A655E9A24A5E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93107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069AE-DDC8-4D77-8710-A655E9A24A5E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244629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069AE-DDC8-4D77-8710-A655E9A24A5E}" type="slidenum">
              <a:rPr lang="es-MX" smtClean="0"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026887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069AE-DDC8-4D77-8710-A655E9A24A5E}" type="slidenum">
              <a:rPr lang="es-MX" smtClean="0"/>
              <a:t>23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509510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069AE-DDC8-4D77-8710-A655E9A24A5E}" type="slidenum">
              <a:rPr lang="es-MX" smtClean="0"/>
              <a:t>24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91967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 smtClean="0"/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069AE-DDC8-4D77-8710-A655E9A24A5E}" type="slidenum">
              <a:rPr lang="es-MX" smtClean="0"/>
              <a:t>25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833699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069AE-DDC8-4D77-8710-A655E9A24A5E}" type="slidenum">
              <a:rPr lang="es-MX" smtClean="0"/>
              <a:t>26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86070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069AE-DDC8-4D77-8710-A655E9A24A5E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22738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069AE-DDC8-4D77-8710-A655E9A24A5E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25098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069AE-DDC8-4D77-8710-A655E9A24A5E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34416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069AE-DDC8-4D77-8710-A655E9A24A5E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505591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069AE-DDC8-4D77-8710-A655E9A24A5E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271387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069AE-DDC8-4D77-8710-A655E9A24A5E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81113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INCLUYAN AQUÍ SOLO LA ESTRUCTURA DE LA ADMINISTRACIÓN, QUITEN A LOS </a:t>
            </a:r>
            <a:r>
              <a:rPr lang="es-MX" dirty="0" err="1" smtClean="0"/>
              <a:t>Cus</a:t>
            </a:r>
            <a:r>
              <a:rPr lang="es-MX" baseline="0" dirty="0" smtClean="0"/>
              <a:t> PORQUE LA OTRA LÁMINA LA DETERMINA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069AE-DDC8-4D77-8710-A655E9A24A5E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99316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069AE-DDC8-4D77-8710-A655E9A24A5E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65765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9E793-D33B-4B46-9DE4-78457F04D6EC}" type="datetimeFigureOut">
              <a:rPr lang="es-MX" smtClean="0"/>
              <a:pPr/>
              <a:t>19/07/2013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9987D-72DE-4E94-BB77-86AA3C52438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20895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9E793-D33B-4B46-9DE4-78457F04D6EC}" type="datetimeFigureOut">
              <a:rPr lang="es-MX" smtClean="0"/>
              <a:pPr/>
              <a:t>19/07/2013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9987D-72DE-4E94-BB77-86AA3C52438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94994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9E793-D33B-4B46-9DE4-78457F04D6EC}" type="datetimeFigureOut">
              <a:rPr lang="es-MX" smtClean="0"/>
              <a:pPr/>
              <a:t>19/07/2013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9987D-72DE-4E94-BB77-86AA3C52438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10354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9E793-D33B-4B46-9DE4-78457F04D6EC}" type="datetimeFigureOut">
              <a:rPr lang="es-MX" smtClean="0"/>
              <a:pPr/>
              <a:t>19/07/2013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9987D-72DE-4E94-BB77-86AA3C52438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77541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9E793-D33B-4B46-9DE4-78457F04D6EC}" type="datetimeFigureOut">
              <a:rPr lang="es-MX" smtClean="0"/>
              <a:pPr/>
              <a:t>19/07/2013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9987D-72DE-4E94-BB77-86AA3C52438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50038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9E793-D33B-4B46-9DE4-78457F04D6EC}" type="datetimeFigureOut">
              <a:rPr lang="es-MX" smtClean="0"/>
              <a:pPr/>
              <a:t>19/07/2013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9987D-72DE-4E94-BB77-86AA3C52438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8559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9E793-D33B-4B46-9DE4-78457F04D6EC}" type="datetimeFigureOut">
              <a:rPr lang="es-MX" smtClean="0"/>
              <a:pPr/>
              <a:t>19/07/2013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9987D-72DE-4E94-BB77-86AA3C52438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58793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9E793-D33B-4B46-9DE4-78457F04D6EC}" type="datetimeFigureOut">
              <a:rPr lang="es-MX" smtClean="0"/>
              <a:pPr/>
              <a:t>19/07/2013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9987D-72DE-4E94-BB77-86AA3C52438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24157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9E793-D33B-4B46-9DE4-78457F04D6EC}" type="datetimeFigureOut">
              <a:rPr lang="es-MX" smtClean="0"/>
              <a:pPr/>
              <a:t>19/07/2013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9987D-72DE-4E94-BB77-86AA3C52438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91063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9E793-D33B-4B46-9DE4-78457F04D6EC}" type="datetimeFigureOut">
              <a:rPr lang="es-MX" smtClean="0"/>
              <a:pPr/>
              <a:t>19/07/2013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9987D-72DE-4E94-BB77-86AA3C52438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92380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9E793-D33B-4B46-9DE4-78457F04D6EC}" type="datetimeFigureOut">
              <a:rPr lang="es-MX" smtClean="0"/>
              <a:pPr/>
              <a:t>19/07/2013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9987D-72DE-4E94-BB77-86AA3C52438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36594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9E793-D33B-4B46-9DE4-78457F04D6EC}" type="datetimeFigureOut">
              <a:rPr lang="es-MX" smtClean="0"/>
              <a:pPr/>
              <a:t>19/07/2013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A9987D-72DE-4E94-BB77-86AA3C52438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40297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7.jpg"/><Relationship Id="rId2" Type="http://schemas.openxmlformats.org/officeDocument/2006/relationships/slide" Target="slide2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6.xml"/><Relationship Id="rId5" Type="http://schemas.openxmlformats.org/officeDocument/2006/relationships/image" Target="../media/image16.jpg"/><Relationship Id="rId4" Type="http://schemas.openxmlformats.org/officeDocument/2006/relationships/slide" Target="slide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slide" Target="slide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slide" Target="slide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slide" Target="slide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898" y="3429000"/>
            <a:ext cx="6127102" cy="1789923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3016898" y="3647631"/>
            <a:ext cx="61271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rgbClr val="002942"/>
                </a:solidFill>
                <a:latin typeface="Trajan Pro" panose="02020502050506020301" pitchFamily="18" charset="0"/>
              </a:rPr>
              <a:t>Coordinación General Administrativa</a:t>
            </a:r>
            <a:endParaRPr lang="es-MX" sz="3200" b="1" dirty="0">
              <a:solidFill>
                <a:srgbClr val="002942"/>
              </a:solidFill>
              <a:latin typeface="Trajan Pro" panose="02020502050506020301" pitchFamily="18" charset="0"/>
            </a:endParaRPr>
          </a:p>
        </p:txBody>
      </p:sp>
      <p:sp>
        <p:nvSpPr>
          <p:cNvPr id="17" name="2 CuadroTexto"/>
          <p:cNvSpPr txBox="1"/>
          <p:nvPr/>
        </p:nvSpPr>
        <p:spPr>
          <a:xfrm>
            <a:off x="5246681" y="4866815"/>
            <a:ext cx="1951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rgbClr val="002942"/>
                </a:solidFill>
                <a:latin typeface="Trajan Pro" panose="02020502050506020301" pitchFamily="18" charset="0"/>
              </a:rPr>
              <a:t>22 </a:t>
            </a:r>
            <a:r>
              <a:rPr lang="es-MX" b="1" dirty="0">
                <a:solidFill>
                  <a:srgbClr val="002942"/>
                </a:solidFill>
                <a:latin typeface="Trajan Pro" panose="02020502050506020301" pitchFamily="18" charset="0"/>
              </a:rPr>
              <a:t>de </a:t>
            </a:r>
            <a:r>
              <a:rPr lang="es-MX" b="1" dirty="0" smtClean="0">
                <a:solidFill>
                  <a:srgbClr val="002942"/>
                </a:solidFill>
                <a:latin typeface="Trajan Pro" panose="02020502050506020301" pitchFamily="18" charset="0"/>
              </a:rPr>
              <a:t>julio </a:t>
            </a:r>
            <a:r>
              <a:rPr lang="es-MX" b="1" dirty="0">
                <a:solidFill>
                  <a:srgbClr val="002942"/>
                </a:solidFill>
                <a:latin typeface="Trajan Pro" panose="02020502050506020301" pitchFamily="18" charset="0"/>
              </a:rPr>
              <a:t>de 2013</a:t>
            </a:r>
          </a:p>
        </p:txBody>
      </p:sp>
    </p:spTree>
    <p:extLst>
      <p:ext uri="{BB962C8B-B14F-4D97-AF65-F5344CB8AC3E}">
        <p14:creationId xmlns:p14="http://schemas.microsoft.com/office/powerpoint/2010/main" val="360251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12935" y="474561"/>
            <a:ext cx="8548680" cy="51604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MX" sz="2400" b="1" dirty="0" smtClean="0">
                <a:solidFill>
                  <a:srgbClr val="002942"/>
                </a:solidFill>
              </a:rPr>
              <a:t>Junta Operativa del SIIAU</a:t>
            </a:r>
          </a:p>
          <a:p>
            <a:pPr marL="0" indent="0">
              <a:buNone/>
            </a:pPr>
            <a:endParaRPr lang="es-MX" sz="1400" dirty="0" smtClean="0">
              <a:solidFill>
                <a:srgbClr val="002942"/>
              </a:solidFill>
            </a:endParaRPr>
          </a:p>
          <a:p>
            <a:pPr marL="0" indent="0">
              <a:buNone/>
            </a:pPr>
            <a:r>
              <a:rPr lang="es-MX" sz="1400" dirty="0" smtClean="0">
                <a:solidFill>
                  <a:srgbClr val="002942"/>
                </a:solidFill>
              </a:rPr>
              <a:t>Integrada por: </a:t>
            </a:r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ü"/>
            </a:pPr>
            <a:r>
              <a:rPr lang="es-MX" sz="1800" dirty="0" smtClean="0"/>
              <a:t>El Vicerrector Ejecutivo, quien funge como Presidente y Líder de Diseño y Desarrollo de Procesos,</a:t>
            </a:r>
            <a:endParaRPr lang="es-MX" sz="1800" dirty="0"/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ü"/>
            </a:pPr>
            <a:r>
              <a:rPr lang="es-MX" sz="1800" dirty="0" smtClean="0"/>
              <a:t>El Secretario General, responsable de analizar la pertinencia normativa de las iniciativas,</a:t>
            </a:r>
            <a:endParaRPr lang="es-MX" sz="1800" dirty="0"/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ü"/>
            </a:pPr>
            <a:r>
              <a:rPr lang="es-MX" sz="1800" dirty="0" smtClean="0"/>
              <a:t>El Coordinador General de Tecnologías de Información, quien funge como Secretario Técnico,</a:t>
            </a:r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ü"/>
            </a:pPr>
            <a:r>
              <a:rPr lang="es-MX" sz="1800" b="1" dirty="0" smtClean="0"/>
              <a:t>El Coordinador General Administrativo, quien funge como Líder de Gestión del Sistema de Calidad,</a:t>
            </a:r>
            <a:endParaRPr lang="es-MX" sz="1800" b="1" dirty="0"/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ü"/>
            </a:pPr>
            <a:r>
              <a:rPr lang="es-MX" sz="1800" dirty="0" smtClean="0"/>
              <a:t>El Coordinador General de Planeación y Desarrollo Institucional, quien analiza la vinculación de los procesos con la Planeación Estratégica,</a:t>
            </a:r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ü"/>
            </a:pPr>
            <a:r>
              <a:rPr lang="es-MX" sz="1800" dirty="0" smtClean="0"/>
              <a:t>El Coordinador General Académico, quien analiza la pertinencia académica de los procesos, y  </a:t>
            </a:r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ü"/>
            </a:pPr>
            <a:r>
              <a:rPr lang="es-MX" sz="1800" dirty="0" smtClean="0"/>
              <a:t>El Coordinador de Proyectos adscrito a la CGTI, quien funge como Líder en Diseño de Diagramas.</a:t>
            </a:r>
            <a:endParaRPr lang="es-MX" sz="1800" dirty="0"/>
          </a:p>
        </p:txBody>
      </p:sp>
    </p:spTree>
    <p:extLst>
      <p:ext uri="{BB962C8B-B14F-4D97-AF65-F5344CB8AC3E}">
        <p14:creationId xmlns:p14="http://schemas.microsoft.com/office/powerpoint/2010/main" val="375650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7908" y="301742"/>
            <a:ext cx="8886092" cy="57412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MX" sz="2400" b="1" dirty="0" smtClean="0">
                <a:solidFill>
                  <a:srgbClr val="002942"/>
                </a:solidFill>
              </a:rPr>
              <a:t>Comité Técnico del Fondo para el Desarrollo de la Infraestructura de la Red Universitaria </a:t>
            </a:r>
          </a:p>
          <a:p>
            <a:pPr marL="0" indent="0">
              <a:buNone/>
            </a:pPr>
            <a:r>
              <a:rPr lang="es-MX" sz="1600" dirty="0" smtClean="0">
                <a:solidFill>
                  <a:srgbClr val="002942"/>
                </a:solidFill>
              </a:rPr>
              <a:t>Integrado por: </a:t>
            </a:r>
            <a:endParaRPr lang="es-MX" sz="1600" dirty="0" smtClean="0"/>
          </a:p>
          <a:p>
            <a:pPr algn="just"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ü"/>
            </a:pPr>
            <a:r>
              <a:rPr lang="es-MX" sz="1600" dirty="0" smtClean="0"/>
              <a:t>Un represente de los Centros Universitarios Temáticos,</a:t>
            </a:r>
          </a:p>
          <a:p>
            <a:pPr algn="just"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ü"/>
            </a:pPr>
            <a:r>
              <a:rPr lang="es-MX" sz="1600" dirty="0" smtClean="0"/>
              <a:t>Un representante de los Centros Universitarios Regionales,</a:t>
            </a:r>
          </a:p>
          <a:p>
            <a:pPr algn="just"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ü"/>
            </a:pPr>
            <a:r>
              <a:rPr lang="es-MX" sz="1600" dirty="0" smtClean="0"/>
              <a:t>Un representante del Sistema de Educación Media Superior,</a:t>
            </a:r>
          </a:p>
          <a:p>
            <a:pPr algn="just"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ü"/>
            </a:pPr>
            <a:r>
              <a:rPr lang="es-MX" sz="1600" b="1" dirty="0" smtClean="0"/>
              <a:t>Un representante de la Coordinación General Administrativa,</a:t>
            </a:r>
          </a:p>
          <a:p>
            <a:pPr algn="just"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ü"/>
            </a:pPr>
            <a:r>
              <a:rPr lang="es-MX" sz="1600" dirty="0" smtClean="0"/>
              <a:t>Un representante de la Coordinación General Académica,</a:t>
            </a:r>
          </a:p>
          <a:p>
            <a:pPr algn="just"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ü"/>
            </a:pPr>
            <a:r>
              <a:rPr lang="es-MX" sz="1600" dirty="0" smtClean="0"/>
              <a:t>Un representante del Sistema de Universidad Virtual,</a:t>
            </a:r>
            <a:endParaRPr lang="es-MX" sz="1600" dirty="0"/>
          </a:p>
          <a:p>
            <a:pPr algn="just"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ü"/>
            </a:pPr>
            <a:r>
              <a:rPr lang="es-MX" sz="1600" dirty="0" smtClean="0">
                <a:solidFill>
                  <a:srgbClr val="FF0000"/>
                </a:solidFill>
              </a:rPr>
              <a:t>Un representante de la Coordinación General de Extensión,</a:t>
            </a:r>
          </a:p>
          <a:p>
            <a:pPr algn="just"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ü"/>
            </a:pPr>
            <a:r>
              <a:rPr lang="es-MX" sz="1600" b="1" dirty="0" smtClean="0"/>
              <a:t>El Coordinador de Servicios Generales de la Administración General,</a:t>
            </a:r>
          </a:p>
          <a:p>
            <a:pPr algn="just"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ü"/>
            </a:pPr>
            <a:r>
              <a:rPr lang="es-MX" sz="1600" dirty="0" smtClean="0"/>
              <a:t>Un Coordinador de Servicios Generales de un Centro Temático,</a:t>
            </a:r>
          </a:p>
          <a:p>
            <a:pPr algn="just"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ü"/>
            </a:pPr>
            <a:r>
              <a:rPr lang="es-MX" sz="1600" dirty="0" smtClean="0"/>
              <a:t>Un Coordinador de Servicios Generales de un Centro Universitario Regional,</a:t>
            </a:r>
          </a:p>
          <a:p>
            <a:pPr algn="just"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ü"/>
            </a:pPr>
            <a:r>
              <a:rPr lang="es-MX" sz="1600" dirty="0" smtClean="0"/>
              <a:t>El Coordinador de Servicios Generales del Sistema de Educación media Superior,</a:t>
            </a:r>
          </a:p>
          <a:p>
            <a:pPr algn="just"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ü"/>
            </a:pPr>
            <a:r>
              <a:rPr lang="es-MX" sz="1600" dirty="0" smtClean="0"/>
              <a:t>Un perito arquitecto,</a:t>
            </a:r>
          </a:p>
          <a:p>
            <a:pPr algn="just"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ü"/>
            </a:pPr>
            <a:r>
              <a:rPr lang="es-MX" sz="1600" dirty="0" smtClean="0"/>
              <a:t>Un perito en estructuras, y</a:t>
            </a:r>
          </a:p>
          <a:p>
            <a:pPr algn="just"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ü"/>
            </a:pPr>
            <a:r>
              <a:rPr lang="es-MX" sz="1600" dirty="0" smtClean="0"/>
              <a:t>Un perito en medio ambiente.</a:t>
            </a:r>
            <a:endParaRPr lang="es-MX" sz="1100" dirty="0" smtClean="0"/>
          </a:p>
          <a:p>
            <a:pPr marL="0" indent="0" algn="r">
              <a:buClr>
                <a:schemeClr val="bg1">
                  <a:lumMod val="65000"/>
                </a:schemeClr>
              </a:buClr>
              <a:buNone/>
            </a:pPr>
            <a:r>
              <a:rPr lang="es-MX" sz="1100" dirty="0"/>
              <a:t>Artículo 14 del </a:t>
            </a:r>
            <a:r>
              <a:rPr lang="es-MX" sz="1100" i="1" dirty="0"/>
              <a:t>Reglamento general de obras y servicios relacionados con las mismas</a:t>
            </a:r>
            <a:endParaRPr lang="es-MX" sz="1100" dirty="0"/>
          </a:p>
        </p:txBody>
      </p:sp>
    </p:spTree>
    <p:extLst>
      <p:ext uri="{BB962C8B-B14F-4D97-AF65-F5344CB8AC3E}">
        <p14:creationId xmlns:p14="http://schemas.microsoft.com/office/powerpoint/2010/main" val="308806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63415" y="780752"/>
            <a:ext cx="5040923" cy="466884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MX" sz="2400" b="1" dirty="0" smtClean="0">
                <a:solidFill>
                  <a:srgbClr val="002942"/>
                </a:solidFill>
              </a:rPr>
              <a:t>Consejo Técnico de Servicios Generales de la Red Universitaria</a:t>
            </a:r>
          </a:p>
          <a:p>
            <a:pPr marL="0" indent="0" algn="ctr">
              <a:buNone/>
            </a:pPr>
            <a:endParaRPr lang="es-MX" sz="2400" b="1" dirty="0" smtClean="0">
              <a:solidFill>
                <a:srgbClr val="002942"/>
              </a:solidFill>
            </a:endParaRPr>
          </a:p>
          <a:p>
            <a:pPr marL="0" indent="0">
              <a:buNone/>
            </a:pPr>
            <a:r>
              <a:rPr lang="es-MX" sz="1400" dirty="0" smtClean="0">
                <a:solidFill>
                  <a:srgbClr val="002942"/>
                </a:solidFill>
              </a:rPr>
              <a:t>Integrado por: </a:t>
            </a:r>
            <a:endParaRPr lang="es-MX" sz="1400" dirty="0" smtClean="0"/>
          </a:p>
          <a:p>
            <a:pPr algn="just"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ü"/>
            </a:pPr>
            <a:r>
              <a:rPr lang="es-MX" sz="1800" b="1" dirty="0" smtClean="0"/>
              <a:t>Un representante de la Coordinación General Administrativa,</a:t>
            </a:r>
          </a:p>
          <a:p>
            <a:pPr algn="just"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ü"/>
            </a:pPr>
            <a:r>
              <a:rPr lang="es-MX" sz="1800" dirty="0" smtClean="0"/>
              <a:t>Los Coordinadores se </a:t>
            </a:r>
            <a:r>
              <a:rPr lang="es-MX" sz="1800" b="1" dirty="0" smtClean="0"/>
              <a:t>Servicios Generales </a:t>
            </a:r>
            <a:r>
              <a:rPr lang="es-MX" sz="1800" dirty="0" smtClean="0"/>
              <a:t>de los Centros Universitarios, Sistemas y la </a:t>
            </a:r>
            <a:r>
              <a:rPr lang="es-MX" sz="1800" b="1" dirty="0" smtClean="0"/>
              <a:t>Administración General,</a:t>
            </a:r>
          </a:p>
          <a:p>
            <a:pPr algn="just"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ü"/>
            </a:pPr>
            <a:r>
              <a:rPr lang="es-MX" sz="1800" dirty="0" smtClean="0"/>
              <a:t>Un representante de la Coordinación General de Patrimonio,</a:t>
            </a:r>
          </a:p>
          <a:p>
            <a:pPr algn="just"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ü"/>
            </a:pPr>
            <a:r>
              <a:rPr lang="es-MX" sz="1800" dirty="0" smtClean="0"/>
              <a:t>Un representante de la Coordinación de Planeación y Desarrollo Institucional,</a:t>
            </a:r>
          </a:p>
          <a:p>
            <a:pPr algn="just"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ü"/>
            </a:pPr>
            <a:r>
              <a:rPr lang="es-MX" sz="1800" dirty="0" smtClean="0"/>
              <a:t>Un representante de la Contraloría General,</a:t>
            </a:r>
          </a:p>
          <a:p>
            <a:pPr algn="just"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ü"/>
            </a:pPr>
            <a:endParaRPr lang="es-MX" sz="1400" dirty="0" smtClean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586" y="2045209"/>
            <a:ext cx="3184620" cy="21399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1895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-192572" y="271658"/>
            <a:ext cx="7849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200" dirty="0">
                <a:solidFill>
                  <a:srgbClr val="0029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Estructura </a:t>
            </a:r>
            <a:r>
              <a:rPr lang="es-MX" sz="2200" dirty="0" smtClean="0">
                <a:solidFill>
                  <a:srgbClr val="0029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la Coordinación </a:t>
            </a:r>
            <a:r>
              <a:rPr lang="es-MX" sz="2200" dirty="0">
                <a:solidFill>
                  <a:srgbClr val="0029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 </a:t>
            </a:r>
            <a:r>
              <a:rPr lang="es-MX" sz="2200" dirty="0" smtClean="0">
                <a:solidFill>
                  <a:srgbClr val="0029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Administrativa</a:t>
            </a:r>
          </a:p>
          <a:p>
            <a:pPr algn="ctr"/>
            <a:endParaRPr lang="es-MX" sz="2400" dirty="0">
              <a:solidFill>
                <a:srgbClr val="002942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444" y="687156"/>
            <a:ext cx="4307445" cy="553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81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0765" y="391383"/>
            <a:ext cx="6723370" cy="682544"/>
          </a:xfrm>
        </p:spPr>
        <p:txBody>
          <a:bodyPr>
            <a:noAutofit/>
          </a:bodyPr>
          <a:lstStyle/>
          <a:p>
            <a:pPr algn="ctr"/>
            <a:r>
              <a:rPr lang="es-MX" sz="2200" dirty="0">
                <a:solidFill>
                  <a:srgbClr val="0029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Tareas en las que apoyamos </a:t>
            </a:r>
            <a:r>
              <a:rPr lang="es-MX" sz="2200" dirty="0" smtClean="0">
                <a:solidFill>
                  <a:srgbClr val="0029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la Red Universitaria </a:t>
            </a:r>
            <a:endParaRPr lang="es-MX" sz="2200" dirty="0">
              <a:solidFill>
                <a:srgbClr val="0029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80690" y="1495679"/>
            <a:ext cx="5040923" cy="4855157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es-MX" sz="2200" dirty="0" smtClean="0"/>
              <a:t>Fondo de Ampliación de Oferta (FAO) 2010</a:t>
            </a:r>
            <a:r>
              <a:rPr lang="es-MX" sz="2200" dirty="0"/>
              <a:t>.</a:t>
            </a:r>
            <a:endParaRPr lang="es-MX" sz="2200" dirty="0" smtClean="0"/>
          </a:p>
          <a:p>
            <a:pPr algn="just">
              <a:buFont typeface="Wingdings" panose="05000000000000000000" pitchFamily="2" charset="2"/>
              <a:buChar char="ü"/>
            </a:pPr>
            <a:r>
              <a:rPr lang="es-MX" sz="2200" dirty="0" smtClean="0"/>
              <a:t>Fondo de Incremento de la matrícula (FIM) 2009 y 2010.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MX" sz="2200" dirty="0" smtClean="0"/>
              <a:t>Fondo </a:t>
            </a:r>
            <a:r>
              <a:rPr lang="es-MX" sz="2200" dirty="0"/>
              <a:t>de Apoyo para la Infraestructura y Seguridad </a:t>
            </a:r>
            <a:r>
              <a:rPr lang="es-MX" sz="2200" dirty="0" smtClean="0"/>
              <a:t>2012.</a:t>
            </a:r>
            <a:endParaRPr lang="es-MX" sz="2200" dirty="0"/>
          </a:p>
          <a:p>
            <a:pPr algn="just">
              <a:buFont typeface="Wingdings" panose="05000000000000000000" pitchFamily="2" charset="2"/>
              <a:buChar char="ü"/>
            </a:pPr>
            <a:r>
              <a:rPr lang="es-MX" sz="2200" dirty="0" smtClean="0"/>
              <a:t>Fondo </a:t>
            </a:r>
            <a:r>
              <a:rPr lang="es-MX" sz="2200" dirty="0"/>
              <a:t>de Equipamiento de la Biblioteca Pública del Estado de </a:t>
            </a:r>
            <a:r>
              <a:rPr lang="es-MX" sz="2200" dirty="0" smtClean="0"/>
              <a:t>Jalisco 2012.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MX" sz="2200" dirty="0"/>
              <a:t>Administrador del  Fondo Mixto CONACYT - Gobierno del Estado de Jalisco.</a:t>
            </a:r>
          </a:p>
          <a:p>
            <a:pPr algn="just"/>
            <a:endParaRPr lang="es-MX" sz="22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954" y="2063261"/>
            <a:ext cx="3140308" cy="21101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3064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7908" y="1038225"/>
            <a:ext cx="5017477" cy="5084278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ü"/>
            </a:pPr>
            <a:endParaRPr lang="es-MX" sz="2400" dirty="0" smtClean="0"/>
          </a:p>
          <a:p>
            <a:pPr algn="just">
              <a:buFont typeface="Wingdings" panose="05000000000000000000" pitchFamily="2" charset="2"/>
              <a:buChar char="ü"/>
            </a:pPr>
            <a:r>
              <a:rPr lang="es-MX" sz="2400" dirty="0" smtClean="0"/>
              <a:t>Procedimientos de Adquisiciones a través del Comité General de Compras y Adjudicaciones.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MX" sz="2400" dirty="0" smtClean="0"/>
              <a:t>Procedimiento para adjudicaciones de Obras y Servicios relacionados con las mismas.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MX" sz="2400" dirty="0" smtClean="0"/>
              <a:t>Atención </a:t>
            </a:r>
            <a:r>
              <a:rPr lang="es-MX" sz="2400" dirty="0"/>
              <a:t>a la ventanilla única </a:t>
            </a:r>
            <a:r>
              <a:rPr lang="es-MX" sz="2400" dirty="0" smtClean="0"/>
              <a:t>con CAPECE.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MX" sz="2400" dirty="0" smtClean="0"/>
              <a:t>Trámites </a:t>
            </a:r>
            <a:r>
              <a:rPr lang="es-MX" sz="2400" dirty="0"/>
              <a:t>Aduanales </a:t>
            </a:r>
            <a:r>
              <a:rPr lang="es-MX" sz="2400" dirty="0" smtClean="0"/>
              <a:t>-importación,  exportación y consultas en materia de Comercio Exterior.</a:t>
            </a:r>
            <a:endParaRPr lang="es-MX" sz="2400" dirty="0"/>
          </a:p>
          <a:p>
            <a:pPr>
              <a:buFont typeface="Wingdings" panose="05000000000000000000" pitchFamily="2" charset="2"/>
              <a:buChar char="ü"/>
            </a:pPr>
            <a:endParaRPr lang="es-MX" sz="2400" dirty="0"/>
          </a:p>
          <a:p>
            <a:pPr marL="0" indent="0">
              <a:buNone/>
            </a:pPr>
            <a:endParaRPr lang="es-MX" sz="2400" dirty="0" smtClean="0"/>
          </a:p>
          <a:p>
            <a:pPr marL="0" indent="0">
              <a:buNone/>
            </a:pPr>
            <a:endParaRPr lang="es-MX" sz="2400" dirty="0" smtClean="0"/>
          </a:p>
          <a:p>
            <a:pPr>
              <a:buFont typeface="Wingdings" panose="05000000000000000000" pitchFamily="2" charset="2"/>
              <a:buChar char="ü"/>
            </a:pPr>
            <a:endParaRPr lang="es-MX" sz="24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899" y="2031980"/>
            <a:ext cx="3204306" cy="21531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8325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 txBox="1">
            <a:spLocks/>
          </p:cNvSpPr>
          <p:nvPr/>
        </p:nvSpPr>
        <p:spPr>
          <a:xfrm>
            <a:off x="146044" y="1166723"/>
            <a:ext cx="5332980" cy="461586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ü"/>
            </a:pPr>
            <a:r>
              <a:rPr lang="es-MX" sz="2200" dirty="0" smtClean="0"/>
              <a:t>Administración de los seguros diversos -autos, bienes muebles e inmuebles.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MX" sz="2200" dirty="0" smtClean="0"/>
              <a:t>Gestión de permisos ante ayuntamientos para eventos culturales.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MX" sz="2200" dirty="0" smtClean="0"/>
              <a:t>Representación legal de la Universidad de Guadalajara.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MX" sz="2200" dirty="0" smtClean="0"/>
              <a:t>Préstamo de flotilla vehicular y gestión de trámites ante la Secretaría de Finanzas y la Secretaría de Movilidad del Estado de Jalisco.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MX" sz="2200" dirty="0" smtClean="0"/>
              <a:t>Administración de la Telefonía Móvil -Radiocomunicación y Celulares.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823" y="2012151"/>
            <a:ext cx="3233817" cy="21729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807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232124"/>
            <a:ext cx="7886700" cy="10282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 sz="2200" dirty="0" smtClean="0">
                <a:solidFill>
                  <a:srgbClr val="0029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Políticas/Lineamientos que enmarcan las tareas de la CGADM</a:t>
            </a:r>
            <a:endParaRPr lang="es-MX" sz="2200" dirty="0">
              <a:solidFill>
                <a:srgbClr val="0029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381128"/>
            <a:ext cx="7886700" cy="4351338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s-MX" sz="2000" b="1" dirty="0"/>
              <a:t>2. Fortalecimiento de la Red Universitaria y recuperación de la identidad</a:t>
            </a:r>
          </a:p>
          <a:p>
            <a:pPr marL="171450" indent="-171450" algn="just"/>
            <a:r>
              <a:rPr lang="es-MX" sz="2000" dirty="0"/>
              <a:t>Revisar el desempeño e interacciones que mantiene los diferentes elementos de la Red para optimizar su funcionamiento y articulación.</a:t>
            </a:r>
          </a:p>
          <a:p>
            <a:pPr marL="171450" indent="-171450" algn="just"/>
            <a:r>
              <a:rPr lang="es-MX" sz="2000" dirty="0"/>
              <a:t>Simplificación de los procesos y trámites académicos y administrativos de la Red para volver eficiente su desempeño</a:t>
            </a:r>
            <a:r>
              <a:rPr lang="es-MX" sz="2000" dirty="0" smtClean="0"/>
              <a:t>.</a:t>
            </a:r>
          </a:p>
          <a:p>
            <a:pPr marL="0" indent="0" algn="just">
              <a:buNone/>
            </a:pPr>
            <a:r>
              <a:rPr lang="es-MX" sz="2000" b="1" dirty="0" smtClean="0"/>
              <a:t>10</a:t>
            </a:r>
            <a:r>
              <a:rPr lang="es-MX" sz="2000" b="1" dirty="0"/>
              <a:t>.</a:t>
            </a:r>
            <a:r>
              <a:rPr lang="es-MX" sz="4000" b="1" dirty="0"/>
              <a:t> </a:t>
            </a:r>
            <a:r>
              <a:rPr lang="es-MX" sz="2000" b="1" dirty="0"/>
              <a:t>El problema financiero y uso eficiente de los recursos</a:t>
            </a:r>
          </a:p>
          <a:p>
            <a:pPr marL="171450" indent="-171450" algn="just"/>
            <a:r>
              <a:rPr lang="es-MX" sz="2000" dirty="0"/>
              <a:t>Mejorar la eficiencia de gasto universitario en todos los ámbitos de la Red Universitaria</a:t>
            </a:r>
            <a:r>
              <a:rPr lang="es-MX" sz="2000" dirty="0" smtClean="0"/>
              <a:t>.</a:t>
            </a:r>
          </a:p>
          <a:p>
            <a:pPr marL="171450" indent="-171450" algn="just"/>
            <a:endParaRPr lang="es-MX" sz="2000" dirty="0"/>
          </a:p>
          <a:p>
            <a:pPr marL="0" indent="0" algn="just">
              <a:buNone/>
            </a:pPr>
            <a:r>
              <a:rPr lang="es-MX" sz="2000" b="1" dirty="0"/>
              <a:t>12. Transparencia y rendición de cuentas</a:t>
            </a:r>
          </a:p>
          <a:p>
            <a:pPr marL="171450" indent="-171450" algn="just"/>
            <a:r>
              <a:rPr lang="es-MX" sz="2100" dirty="0"/>
              <a:t>Mantener y consolidar a la Universidad de Guadalajara como una de las universidades más transparentes del país</a:t>
            </a:r>
          </a:p>
          <a:p>
            <a:pPr marL="171450" indent="-171450" algn="just"/>
            <a:endParaRPr lang="es-MX" sz="2000" dirty="0"/>
          </a:p>
        </p:txBody>
      </p:sp>
      <p:sp>
        <p:nvSpPr>
          <p:cNvPr id="4" name="CuadroTexto 3"/>
          <p:cNvSpPr txBox="1"/>
          <p:nvPr/>
        </p:nvSpPr>
        <p:spPr>
          <a:xfrm>
            <a:off x="5296619" y="6064369"/>
            <a:ext cx="3533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 smtClean="0"/>
              <a:t>Programa General de Trabajo 2013-2019, presentado </a:t>
            </a:r>
          </a:p>
          <a:p>
            <a:r>
              <a:rPr lang="es-MX" sz="1200" dirty="0"/>
              <a:t>a</a:t>
            </a:r>
            <a:r>
              <a:rPr lang="es-MX" sz="1200" dirty="0" smtClean="0"/>
              <a:t>nte el CGU el 23 de enero de 2013</a:t>
            </a:r>
            <a:endParaRPr lang="es-MX" sz="1200" dirty="0"/>
          </a:p>
        </p:txBody>
      </p:sp>
    </p:spTree>
    <p:extLst>
      <p:ext uri="{BB962C8B-B14F-4D97-AF65-F5344CB8AC3E}">
        <p14:creationId xmlns:p14="http://schemas.microsoft.com/office/powerpoint/2010/main" val="320172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4695" y="311282"/>
            <a:ext cx="7604850" cy="588475"/>
          </a:xfrm>
        </p:spPr>
        <p:txBody>
          <a:bodyPr>
            <a:normAutofit/>
          </a:bodyPr>
          <a:lstStyle/>
          <a:p>
            <a:r>
              <a:rPr lang="es-MX" sz="2400" dirty="0">
                <a:solidFill>
                  <a:srgbClr val="0029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Tareas en </a:t>
            </a:r>
            <a:r>
              <a:rPr lang="es-MX" sz="2400" dirty="0" smtClean="0">
                <a:solidFill>
                  <a:srgbClr val="0029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proceso y en proyecto</a:t>
            </a:r>
            <a:endParaRPr lang="es-MX" sz="2400" dirty="0">
              <a:solidFill>
                <a:srgbClr val="0029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Marcador de contenido 6"/>
          <p:cNvSpPr txBox="1">
            <a:spLocks/>
          </p:cNvSpPr>
          <p:nvPr/>
        </p:nvSpPr>
        <p:spPr>
          <a:xfrm>
            <a:off x="384695" y="1754121"/>
            <a:ext cx="2358505" cy="8601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MX" sz="1700" b="1" dirty="0" smtClean="0"/>
              <a:t>Tareas inmediatas</a:t>
            </a:r>
            <a:r>
              <a:rPr lang="es-MX" sz="1700" dirty="0" smtClean="0"/>
              <a:t>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s-MX" sz="1700" dirty="0" smtClean="0"/>
              <a:t>(1 de abril a julio 2013)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s-MX" sz="1700" dirty="0" smtClean="0"/>
          </a:p>
          <a:p>
            <a:pPr algn="ctr">
              <a:buFont typeface="Wingdings" panose="05000000000000000000" pitchFamily="2" charset="2"/>
              <a:buChar char="ü"/>
            </a:pPr>
            <a:endParaRPr lang="es-MX" dirty="0" smtClean="0"/>
          </a:p>
          <a:p>
            <a:pPr algn="ctr">
              <a:buFont typeface="Wingdings" panose="05000000000000000000" pitchFamily="2" charset="2"/>
              <a:buChar char="ü"/>
            </a:pPr>
            <a:endParaRPr lang="es-MX" dirty="0" smtClean="0"/>
          </a:p>
          <a:p>
            <a:pPr algn="ctr">
              <a:buFont typeface="Wingdings" panose="05000000000000000000" pitchFamily="2" charset="2"/>
              <a:buChar char="ü"/>
            </a:pPr>
            <a:endParaRPr lang="es-MX" dirty="0" smtClean="0"/>
          </a:p>
          <a:p>
            <a:pPr algn="ctr">
              <a:buFont typeface="Wingdings" panose="05000000000000000000" pitchFamily="2" charset="2"/>
              <a:buChar char="ü"/>
            </a:pPr>
            <a:endParaRPr lang="es-MX" dirty="0" smtClean="0"/>
          </a:p>
          <a:p>
            <a:pPr algn="ctr">
              <a:buFont typeface="Wingdings" panose="05000000000000000000" pitchFamily="2" charset="2"/>
              <a:buChar char="ü"/>
            </a:pPr>
            <a:endParaRPr lang="es-MX" dirty="0"/>
          </a:p>
        </p:txBody>
      </p:sp>
      <p:pic>
        <p:nvPicPr>
          <p:cNvPr id="9" name="Imagen 8">
            <a:hlinkClick r:id="rId2" action="ppaction://hlinksldjump" highlightClick="1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78" y="2879868"/>
            <a:ext cx="2354522" cy="15821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0" name="Marcador de contenido 6"/>
          <p:cNvSpPr>
            <a:spLocks noGrp="1"/>
          </p:cNvSpPr>
          <p:nvPr>
            <p:ph idx="1"/>
          </p:nvPr>
        </p:nvSpPr>
        <p:spPr>
          <a:xfrm>
            <a:off x="3379354" y="1762749"/>
            <a:ext cx="2294617" cy="79287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1700" b="1" dirty="0" smtClean="0"/>
              <a:t>Tareas a corto plazo</a:t>
            </a:r>
          </a:p>
          <a:p>
            <a:pPr marL="0" indent="0" algn="ctr">
              <a:buNone/>
            </a:pPr>
            <a:r>
              <a:rPr lang="es-MX" sz="1700" dirty="0" smtClean="0"/>
              <a:t>(a diciembre de 2013)</a:t>
            </a:r>
          </a:p>
          <a:p>
            <a:pPr algn="ctr">
              <a:buFont typeface="Wingdings" panose="05000000000000000000" pitchFamily="2" charset="2"/>
              <a:buChar char="ü"/>
            </a:pPr>
            <a:endParaRPr lang="es-MX" sz="1700" dirty="0"/>
          </a:p>
          <a:p>
            <a:pPr marL="0" indent="0" algn="ctr">
              <a:buNone/>
            </a:pPr>
            <a:endParaRPr lang="es-MX" sz="1700" dirty="0" smtClean="0"/>
          </a:p>
          <a:p>
            <a:pPr marL="0" indent="0" algn="ctr">
              <a:buNone/>
            </a:pPr>
            <a:endParaRPr lang="es-MX" dirty="0" smtClean="0"/>
          </a:p>
          <a:p>
            <a:pPr algn="ctr">
              <a:buFont typeface="Wingdings" panose="05000000000000000000" pitchFamily="2" charset="2"/>
              <a:buChar char="ü"/>
            </a:pPr>
            <a:endParaRPr lang="es-MX" dirty="0"/>
          </a:p>
          <a:p>
            <a:pPr algn="ctr">
              <a:buFont typeface="Wingdings" panose="05000000000000000000" pitchFamily="2" charset="2"/>
              <a:buChar char="ü"/>
            </a:pPr>
            <a:endParaRPr lang="es-MX" dirty="0" smtClean="0"/>
          </a:p>
          <a:p>
            <a:pPr algn="ctr">
              <a:buFont typeface="Wingdings" panose="05000000000000000000" pitchFamily="2" charset="2"/>
              <a:buChar char="ü"/>
            </a:pPr>
            <a:endParaRPr lang="es-MX" dirty="0"/>
          </a:p>
          <a:p>
            <a:pPr algn="ctr">
              <a:buFont typeface="Wingdings" panose="05000000000000000000" pitchFamily="2" charset="2"/>
              <a:buChar char="ü"/>
            </a:pPr>
            <a:endParaRPr lang="es-MX" dirty="0" smtClean="0"/>
          </a:p>
          <a:p>
            <a:pPr marL="0" indent="0" algn="ctr">
              <a:buNone/>
            </a:pPr>
            <a:endParaRPr lang="es-MX" dirty="0"/>
          </a:p>
        </p:txBody>
      </p:sp>
      <p:pic>
        <p:nvPicPr>
          <p:cNvPr id="12" name="Imagen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364" y="2866988"/>
            <a:ext cx="2354521" cy="15821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5" name="Marcador de contenido 6"/>
          <p:cNvSpPr txBox="1">
            <a:spLocks/>
          </p:cNvSpPr>
          <p:nvPr/>
        </p:nvSpPr>
        <p:spPr>
          <a:xfrm>
            <a:off x="6304849" y="1754122"/>
            <a:ext cx="2358505" cy="8601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MX" sz="1700" b="1" dirty="0" smtClean="0"/>
              <a:t>Tareas a mediano plazo</a:t>
            </a:r>
            <a:endParaRPr lang="es-MX" sz="1700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s-MX" sz="1700" dirty="0" smtClean="0"/>
              <a:t>(2015)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s-MX" sz="1700" dirty="0" smtClean="0"/>
          </a:p>
          <a:p>
            <a:pPr algn="ctr">
              <a:buFont typeface="Wingdings" panose="05000000000000000000" pitchFamily="2" charset="2"/>
              <a:buChar char="ü"/>
            </a:pPr>
            <a:endParaRPr lang="es-MX" dirty="0" smtClean="0"/>
          </a:p>
          <a:p>
            <a:pPr algn="ctr">
              <a:buFont typeface="Wingdings" panose="05000000000000000000" pitchFamily="2" charset="2"/>
              <a:buChar char="ü"/>
            </a:pPr>
            <a:endParaRPr lang="es-MX" dirty="0" smtClean="0"/>
          </a:p>
          <a:p>
            <a:pPr algn="ctr">
              <a:buFont typeface="Wingdings" panose="05000000000000000000" pitchFamily="2" charset="2"/>
              <a:buChar char="ü"/>
            </a:pPr>
            <a:endParaRPr lang="es-MX" dirty="0" smtClean="0"/>
          </a:p>
          <a:p>
            <a:pPr algn="ctr">
              <a:buFont typeface="Wingdings" panose="05000000000000000000" pitchFamily="2" charset="2"/>
              <a:buChar char="ü"/>
            </a:pPr>
            <a:endParaRPr lang="es-MX" dirty="0" smtClean="0"/>
          </a:p>
          <a:p>
            <a:pPr algn="ctr">
              <a:buFont typeface="Wingdings" panose="05000000000000000000" pitchFamily="2" charset="2"/>
              <a:buChar char="ü"/>
            </a:pPr>
            <a:endParaRPr lang="es-MX" dirty="0"/>
          </a:p>
        </p:txBody>
      </p:sp>
      <p:pic>
        <p:nvPicPr>
          <p:cNvPr id="18" name="Imagen 1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049" y="2900743"/>
            <a:ext cx="2304288" cy="15483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9136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7257" y="323463"/>
            <a:ext cx="8175674" cy="679010"/>
          </a:xfrm>
        </p:spPr>
        <p:txBody>
          <a:bodyPr>
            <a:normAutofit/>
          </a:bodyPr>
          <a:lstStyle/>
          <a:p>
            <a:r>
              <a:rPr lang="es-MX" sz="2200" dirty="0">
                <a:solidFill>
                  <a:srgbClr val="0029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Problemas que </a:t>
            </a:r>
            <a:r>
              <a:rPr lang="es-MX" sz="2200" dirty="0" smtClean="0">
                <a:solidFill>
                  <a:srgbClr val="0029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enfrentamos </a:t>
            </a:r>
            <a:r>
              <a:rPr lang="es-MX" sz="2200" dirty="0">
                <a:solidFill>
                  <a:srgbClr val="0029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soluciones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-685800" y="198818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s-MX" dirty="0" smtClean="0"/>
              <a:t> </a:t>
            </a:r>
            <a:endParaRPr lang="es-MX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4227775"/>
              </p:ext>
            </p:extLst>
          </p:nvPr>
        </p:nvGraphicFramePr>
        <p:xfrm>
          <a:off x="559799" y="1698673"/>
          <a:ext cx="8095276" cy="356616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4141576"/>
                <a:gridCol w="3953700"/>
              </a:tblGrid>
              <a:tr h="349017">
                <a:tc>
                  <a:txBody>
                    <a:bodyPr/>
                    <a:lstStyle/>
                    <a:p>
                      <a:pPr algn="ctr"/>
                      <a:r>
                        <a:rPr lang="es-MX" sz="1800" dirty="0" smtClean="0"/>
                        <a:t>Problema que involucra a la Red Universitaria</a:t>
                      </a:r>
                      <a:endParaRPr lang="es-MX" sz="1800" dirty="0"/>
                    </a:p>
                  </a:txBody>
                  <a:tcPr>
                    <a:lnB w="12700" cap="flat" cmpd="sng" algn="ctr">
                      <a:solidFill>
                        <a:srgbClr val="002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9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 smtClean="0"/>
                        <a:t>Solución</a:t>
                      </a:r>
                      <a:endParaRPr lang="es-MX" sz="1800" dirty="0"/>
                    </a:p>
                  </a:txBody>
                  <a:tcPr>
                    <a:lnB w="12700" cap="flat" cmpd="sng" algn="ctr">
                      <a:solidFill>
                        <a:srgbClr val="002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942"/>
                    </a:solidFill>
                  </a:tcPr>
                </a:tc>
              </a:tr>
              <a:tr h="510575">
                <a:tc>
                  <a:txBody>
                    <a:bodyPr/>
                    <a:lstStyle/>
                    <a:p>
                      <a:r>
                        <a:rPr lang="es-MX" sz="1800" dirty="0" smtClean="0"/>
                        <a:t>Alta siniestralidad</a:t>
                      </a:r>
                      <a:r>
                        <a:rPr lang="es-MX" sz="1800" baseline="0" dirty="0" smtClean="0"/>
                        <a:t> en seguro de vehículos de la Flotilla Vehicular Universitaria.</a:t>
                      </a:r>
                      <a:endParaRPr lang="es-MX" sz="1800" dirty="0"/>
                    </a:p>
                  </a:txBody>
                  <a:tcPr>
                    <a:lnL w="12700" cap="flat" cmpd="sng" algn="ctr">
                      <a:solidFill>
                        <a:srgbClr val="002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1800" dirty="0" smtClean="0"/>
                        <a:t>Curso</a:t>
                      </a:r>
                      <a:r>
                        <a:rPr lang="es-MX" sz="1800" baseline="0" dirty="0" smtClean="0"/>
                        <a:t> de manejo a la defensiva.</a:t>
                      </a:r>
                      <a:endParaRPr lang="es-MX" sz="1800" dirty="0"/>
                    </a:p>
                  </a:txBody>
                  <a:tcPr>
                    <a:lnL w="12700" cap="flat" cmpd="sng" algn="ctr">
                      <a:solidFill>
                        <a:srgbClr val="002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1523">
                <a:tc>
                  <a:txBody>
                    <a:bodyPr/>
                    <a:lstStyle/>
                    <a:p>
                      <a:pPr algn="just"/>
                      <a:r>
                        <a:rPr lang="es-MX" sz="1800" kern="1200" dirty="0" smtClean="0">
                          <a:effectLst/>
                        </a:rPr>
                        <a:t>Inconsistencia en la Bas</a:t>
                      </a:r>
                      <a:r>
                        <a:rPr lang="es-MX" sz="1800" kern="1200" baseline="0" dirty="0" smtClean="0">
                          <a:effectLst/>
                        </a:rPr>
                        <a:t>e de </a:t>
                      </a:r>
                      <a:r>
                        <a:rPr lang="es-MX" sz="1800" kern="1200" dirty="0" smtClean="0">
                          <a:effectLst/>
                        </a:rPr>
                        <a:t>Datos de los vehículos,</a:t>
                      </a:r>
                      <a:r>
                        <a:rPr lang="es-MX" sz="1800" kern="1200" baseline="0" dirty="0" smtClean="0">
                          <a:effectLst/>
                        </a:rPr>
                        <a:t> </a:t>
                      </a:r>
                      <a:r>
                        <a:rPr lang="es-MX" sz="1800" kern="1200" dirty="0" smtClean="0">
                          <a:effectLst/>
                        </a:rPr>
                        <a:t>por haber tres esferas que atienden a la Flotilla Vehicular: Coordinación</a:t>
                      </a:r>
                      <a:r>
                        <a:rPr lang="es-MX" sz="1800" kern="1200" baseline="0" dirty="0" smtClean="0">
                          <a:effectLst/>
                        </a:rPr>
                        <a:t> General Administrativa</a:t>
                      </a:r>
                      <a:r>
                        <a:rPr lang="es-MX" sz="1800" kern="1200" dirty="0" smtClean="0">
                          <a:effectLst/>
                        </a:rPr>
                        <a:t>, Coordinación</a:t>
                      </a:r>
                      <a:r>
                        <a:rPr lang="es-MX" sz="1800" kern="1200" baseline="0" dirty="0" smtClean="0">
                          <a:effectLst/>
                        </a:rPr>
                        <a:t> General de Patrimonio </a:t>
                      </a:r>
                      <a:r>
                        <a:rPr lang="es-MX" sz="1800" kern="1200" dirty="0" smtClean="0">
                          <a:effectLst/>
                        </a:rPr>
                        <a:t>y la</a:t>
                      </a:r>
                      <a:r>
                        <a:rPr lang="es-MX" sz="1800" kern="1200" baseline="0" dirty="0" smtClean="0">
                          <a:effectLst/>
                        </a:rPr>
                        <a:t> d</a:t>
                      </a:r>
                      <a:r>
                        <a:rPr lang="es-MX" sz="1800" kern="1200" dirty="0" smtClean="0">
                          <a:effectLst/>
                        </a:rPr>
                        <a:t>ependencia resguardarte de la Red,</a:t>
                      </a:r>
                      <a:r>
                        <a:rPr lang="es-MX" sz="1800" kern="1200" baseline="0" dirty="0" smtClean="0">
                          <a:effectLst/>
                        </a:rPr>
                        <a:t> por lo que el registro ante la compañía aseguradora está desactualizado.</a:t>
                      </a:r>
                      <a:endParaRPr lang="es-MX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02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MX" sz="1800" dirty="0" smtClean="0"/>
                        <a:t>Integrar</a:t>
                      </a:r>
                      <a:r>
                        <a:rPr lang="es-MX" sz="1800" baseline="0" dirty="0" smtClean="0"/>
                        <a:t> la base de datos de la Coordinación General de Administrativa con la Coordinación General de Patrimonio, ratificando la información con las dependencias y entidades de la Red Universitaria (en proceso).</a:t>
                      </a:r>
                    </a:p>
                  </a:txBody>
                  <a:tcPr>
                    <a:lnL w="12700" cap="flat" cmpd="sng" algn="ctr">
                      <a:solidFill>
                        <a:srgbClr val="002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934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76263" y="2096218"/>
            <a:ext cx="7886700" cy="2783049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s-MX" sz="2000" dirty="0" smtClean="0">
                <a:solidFill>
                  <a:srgbClr val="00294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Funciones </a:t>
            </a:r>
            <a:r>
              <a:rPr lang="es-MX" sz="2000" dirty="0">
                <a:solidFill>
                  <a:srgbClr val="00294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de la Coordinación General </a:t>
            </a:r>
            <a:r>
              <a:rPr lang="es-MX" sz="2000" dirty="0" smtClean="0">
                <a:solidFill>
                  <a:srgbClr val="00294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Administrativa</a:t>
            </a:r>
          </a:p>
          <a:p>
            <a:pPr marL="457200" indent="-457200">
              <a:buFont typeface="+mj-lt"/>
              <a:buAutoNum type="arabicPeriod"/>
            </a:pPr>
            <a:r>
              <a:rPr lang="es-MX" sz="2000" dirty="0" smtClean="0">
                <a:solidFill>
                  <a:srgbClr val="00294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Estructura </a:t>
            </a:r>
            <a:r>
              <a:rPr lang="es-MX" sz="2000" dirty="0">
                <a:solidFill>
                  <a:srgbClr val="00294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de la Coordinación General </a:t>
            </a:r>
            <a:r>
              <a:rPr lang="es-MX" sz="2000" dirty="0" smtClean="0">
                <a:solidFill>
                  <a:srgbClr val="00294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Administrativa</a:t>
            </a:r>
          </a:p>
          <a:p>
            <a:pPr marL="457200" indent="-457200">
              <a:buFont typeface="+mj-lt"/>
              <a:buAutoNum type="arabicPeriod"/>
            </a:pPr>
            <a:r>
              <a:rPr lang="es-MX" sz="2000" dirty="0" smtClean="0">
                <a:solidFill>
                  <a:srgbClr val="00294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Tareas </a:t>
            </a:r>
            <a:r>
              <a:rPr lang="es-MX" sz="2000" dirty="0">
                <a:solidFill>
                  <a:srgbClr val="00294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en las que se apoya a la Red </a:t>
            </a:r>
            <a:r>
              <a:rPr lang="es-MX" sz="2000" dirty="0" smtClean="0">
                <a:solidFill>
                  <a:srgbClr val="00294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Universitaria</a:t>
            </a:r>
          </a:p>
          <a:p>
            <a:pPr marL="457200" indent="-457200">
              <a:buFont typeface="+mj-lt"/>
              <a:buAutoNum type="arabicPeriod"/>
            </a:pPr>
            <a:r>
              <a:rPr lang="es-MX" sz="2000" dirty="0" smtClean="0">
                <a:solidFill>
                  <a:srgbClr val="00294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Tareas </a:t>
            </a:r>
            <a:r>
              <a:rPr lang="es-MX" sz="2000" dirty="0">
                <a:solidFill>
                  <a:srgbClr val="00294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en proceso y en </a:t>
            </a:r>
            <a:r>
              <a:rPr lang="es-MX" sz="2000" dirty="0" smtClean="0">
                <a:solidFill>
                  <a:srgbClr val="00294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proyecto</a:t>
            </a:r>
          </a:p>
          <a:p>
            <a:pPr marL="457200" indent="-457200">
              <a:buFont typeface="+mj-lt"/>
              <a:buAutoNum type="arabicPeriod"/>
            </a:pPr>
            <a:r>
              <a:rPr lang="es-MX" sz="2000" dirty="0" smtClean="0">
                <a:solidFill>
                  <a:srgbClr val="00294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Problemas </a:t>
            </a:r>
            <a:r>
              <a:rPr lang="es-MX" sz="2000" dirty="0">
                <a:solidFill>
                  <a:srgbClr val="00294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que enfrentamos y </a:t>
            </a:r>
            <a:r>
              <a:rPr lang="es-MX" sz="2000" dirty="0" smtClean="0">
                <a:solidFill>
                  <a:srgbClr val="00294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soluciones</a:t>
            </a:r>
          </a:p>
          <a:p>
            <a:pPr marL="457200" indent="-457200">
              <a:buFont typeface="+mj-lt"/>
              <a:buAutoNum type="arabicPeriod"/>
            </a:pPr>
            <a:r>
              <a:rPr lang="es-MX" sz="2000" dirty="0" smtClean="0">
                <a:solidFill>
                  <a:srgbClr val="00294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Retos</a:t>
            </a:r>
            <a:endParaRPr lang="es-MX" sz="2000" dirty="0">
              <a:solidFill>
                <a:srgbClr val="002942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endParaRPr lang="es-MX" sz="2400" dirty="0"/>
          </a:p>
        </p:txBody>
      </p:sp>
      <p:sp>
        <p:nvSpPr>
          <p:cNvPr id="2" name="CuadroTexto 1"/>
          <p:cNvSpPr txBox="1"/>
          <p:nvPr/>
        </p:nvSpPr>
        <p:spPr>
          <a:xfrm>
            <a:off x="576263" y="636652"/>
            <a:ext cx="788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rgbClr val="00294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Índice</a:t>
            </a:r>
            <a:r>
              <a:rPr lang="es-MX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endParaRPr lang="es-MX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021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s-MX" sz="2200" dirty="0" smtClean="0">
                <a:solidFill>
                  <a:srgbClr val="0029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Retos</a:t>
            </a:r>
            <a:endParaRPr lang="es-MX" sz="2200" dirty="0">
              <a:solidFill>
                <a:srgbClr val="0029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sz="2400" dirty="0" smtClean="0"/>
              <a:t>Contar con planes integrales de construcción (</a:t>
            </a:r>
            <a:r>
              <a:rPr lang="es-MX" sz="2400" i="1" dirty="0" smtClean="0"/>
              <a:t>ejemplo CUCEI</a:t>
            </a:r>
            <a:r>
              <a:rPr lang="es-MX" sz="2400" dirty="0" smtClean="0"/>
              <a:t>). </a:t>
            </a:r>
          </a:p>
          <a:p>
            <a:r>
              <a:rPr lang="es-MX" sz="2400" dirty="0" smtClean="0"/>
              <a:t>Terminar con las obras ya iniciadas, puesto que hay varias inconclusas en los Centros Universitarios y Sistemas por la atomización del recurso.</a:t>
            </a:r>
          </a:p>
          <a:p>
            <a:r>
              <a:rPr lang="es-MX" sz="2400" dirty="0" smtClean="0"/>
              <a:t>Implementar la firma electrónica, previa adecuación normativa</a:t>
            </a:r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47664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94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4400" dirty="0" smtClean="0">
              <a:latin typeface="Trajan Pro" panose="02020502050506020301" pitchFamily="18" charset="0"/>
            </a:endParaRPr>
          </a:p>
          <a:p>
            <a:pPr algn="ctr"/>
            <a:endParaRPr lang="es-MX" sz="4400" dirty="0">
              <a:latin typeface="Trajan Pro" panose="02020502050506020301" pitchFamily="18" charset="0"/>
            </a:endParaRPr>
          </a:p>
          <a:p>
            <a:pPr algn="ctr"/>
            <a:endParaRPr lang="es-MX" sz="4400" dirty="0" smtClean="0">
              <a:latin typeface="Trajan Pro" panose="02020502050506020301" pitchFamily="18" charset="0"/>
            </a:endParaRPr>
          </a:p>
          <a:p>
            <a:pPr algn="ctr"/>
            <a:endParaRPr lang="es-MX" sz="4400" dirty="0">
              <a:latin typeface="Trajan Pro" panose="02020502050506020301" pitchFamily="18" charset="0"/>
            </a:endParaRPr>
          </a:p>
          <a:p>
            <a:pPr algn="ctr"/>
            <a:endParaRPr lang="es-MX" sz="4400" dirty="0" smtClean="0">
              <a:latin typeface="Trajan Pro" panose="02020502050506020301" pitchFamily="18" charset="0"/>
            </a:endParaRPr>
          </a:p>
          <a:p>
            <a:pPr algn="ctr"/>
            <a:endParaRPr lang="es-MX" sz="4400" dirty="0">
              <a:latin typeface="Trajan Pro" panose="02020502050506020301" pitchFamily="18" charset="0"/>
            </a:endParaRPr>
          </a:p>
          <a:p>
            <a:pPr algn="ctr"/>
            <a:r>
              <a:rPr lang="es-MX" sz="4400" dirty="0" smtClean="0">
                <a:latin typeface="Trajan Pro" panose="02020502050506020301" pitchFamily="18" charset="0"/>
              </a:rPr>
              <a:t>CGADM</a:t>
            </a:r>
            <a:endParaRPr lang="es-MX" sz="4400" dirty="0">
              <a:latin typeface="Trajan Pro" panose="02020502050506020301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410465" y="5783316"/>
            <a:ext cx="2372497" cy="494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Rectángulo 5"/>
          <p:cNvSpPr/>
          <p:nvPr/>
        </p:nvSpPr>
        <p:spPr>
          <a:xfrm>
            <a:off x="3397587" y="5866679"/>
            <a:ext cx="2398253" cy="45719"/>
          </a:xfrm>
          <a:prstGeom prst="rect">
            <a:avLst/>
          </a:prstGeom>
          <a:solidFill>
            <a:schemeClr val="bg1"/>
          </a:solidFill>
          <a:ln>
            <a:solidFill>
              <a:srgbClr val="0029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CuadroTexto 1"/>
          <p:cNvSpPr txBox="1"/>
          <p:nvPr/>
        </p:nvSpPr>
        <p:spPr>
          <a:xfrm>
            <a:off x="1720516" y="1227221"/>
            <a:ext cx="57270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9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Gracias</a:t>
            </a:r>
            <a:endParaRPr lang="es-MX" sz="9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32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500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contenido 2"/>
          <p:cNvSpPr txBox="1">
            <a:spLocks/>
          </p:cNvSpPr>
          <p:nvPr/>
        </p:nvSpPr>
        <p:spPr>
          <a:xfrm>
            <a:off x="386500" y="1178350"/>
            <a:ext cx="8452700" cy="527959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s-MX" dirty="0" smtClean="0"/>
          </a:p>
          <a:p>
            <a:pPr marL="0" indent="0">
              <a:buNone/>
            </a:pPr>
            <a:endParaRPr lang="es-MX" dirty="0" smtClean="0"/>
          </a:p>
          <a:p>
            <a:pPr>
              <a:buFont typeface="Wingdings" panose="05000000000000000000" pitchFamily="2" charset="2"/>
              <a:buChar char="ü"/>
            </a:pPr>
            <a:endParaRPr lang="es-MX" dirty="0"/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7841324"/>
              </p:ext>
            </p:extLst>
          </p:nvPr>
        </p:nvGraphicFramePr>
        <p:xfrm>
          <a:off x="554819" y="2612161"/>
          <a:ext cx="7880153" cy="3017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880153"/>
              </a:tblGrid>
              <a:tr h="1443989">
                <a:tc>
                  <a:txBody>
                    <a:bodyPr/>
                    <a:lstStyle/>
                    <a:p>
                      <a:pPr marL="171450" indent="-171450" algn="just">
                        <a:buFont typeface="Arial" panose="020B0604020202020204" pitchFamily="34" charset="0"/>
                        <a:buChar char="•"/>
                      </a:pPr>
                      <a:r>
                        <a:rPr lang="es-MX" sz="2400" dirty="0" smtClean="0"/>
                        <a:t>Manual</a:t>
                      </a:r>
                      <a:r>
                        <a:rPr lang="es-MX" sz="2400" baseline="0" dirty="0" smtClean="0"/>
                        <a:t> de Requisitos, Procedimientos y Formatos de la Coordinación General Administrativa</a:t>
                      </a:r>
                    </a:p>
                    <a:p>
                      <a:pPr marL="171450" indent="-171450" algn="just">
                        <a:buFont typeface="Arial" panose="020B0604020202020204" pitchFamily="34" charset="0"/>
                        <a:buChar char="•"/>
                      </a:pPr>
                      <a:r>
                        <a:rPr lang="es-MX" sz="2400" baseline="0" dirty="0" smtClean="0"/>
                        <a:t>Flujo lineal de contratos y firma de la Apoderada Legal en 48 horas, a través un acuerdo con la Oficina del Abogado General</a:t>
                      </a:r>
                    </a:p>
                    <a:p>
                      <a:pPr marL="171450" indent="-171450" algn="just">
                        <a:buFont typeface="Arial" panose="020B0604020202020204" pitchFamily="34" charset="0"/>
                        <a:buChar char="•"/>
                      </a:pPr>
                      <a:r>
                        <a:rPr lang="es-MX" sz="2400" dirty="0" smtClean="0"/>
                        <a:t>Desarrollo del visor de avance de obras de la UDG</a:t>
                      </a:r>
                    </a:p>
                    <a:p>
                      <a:pPr marL="171450" indent="-171450" algn="just">
                        <a:buFont typeface="Arial" panose="020B0604020202020204" pitchFamily="34" charset="0"/>
                        <a:buChar char="•"/>
                      </a:pPr>
                      <a:r>
                        <a:rPr lang="es-MX" sz="2400" baseline="0" dirty="0" smtClean="0"/>
                        <a:t>Análisis de la Flotilla Vehicular</a:t>
                      </a:r>
                    </a:p>
                    <a:p>
                      <a:pPr marL="171450" indent="-171450" algn="just">
                        <a:buFont typeface="Arial" panose="020B0604020202020204" pitchFamily="34" charset="0"/>
                        <a:buChar char="•"/>
                      </a:pPr>
                      <a:r>
                        <a:rPr lang="es-MX" sz="2400" baseline="0" dirty="0" smtClean="0"/>
                        <a:t>Análisis del uso de la Telefonía Celular</a:t>
                      </a:r>
                    </a:p>
                  </a:txBody>
                  <a:tcPr>
                    <a:lnL w="12700" cap="flat" cmpd="sng" algn="ctr">
                      <a:solidFill>
                        <a:srgbClr val="002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0" y="214987"/>
            <a:ext cx="8525920" cy="14315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Rectángulo 1"/>
          <p:cNvSpPr/>
          <p:nvPr/>
        </p:nvSpPr>
        <p:spPr>
          <a:xfrm>
            <a:off x="2290240" y="164656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MX" dirty="0"/>
              <a:t>Tareas Inmediatas </a:t>
            </a:r>
          </a:p>
          <a:p>
            <a:pPr algn="ctr"/>
            <a:r>
              <a:rPr lang="es-MX" sz="1400" dirty="0"/>
              <a:t>(1 abril – julio 2013)</a:t>
            </a:r>
          </a:p>
        </p:txBody>
      </p:sp>
    </p:spTree>
    <p:extLst>
      <p:ext uri="{BB962C8B-B14F-4D97-AF65-F5344CB8AC3E}">
        <p14:creationId xmlns:p14="http://schemas.microsoft.com/office/powerpoint/2010/main" val="38767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contenido 2"/>
          <p:cNvSpPr txBox="1">
            <a:spLocks/>
          </p:cNvSpPr>
          <p:nvPr/>
        </p:nvSpPr>
        <p:spPr>
          <a:xfrm>
            <a:off x="386500" y="1178350"/>
            <a:ext cx="8452700" cy="527959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s-MX" dirty="0" smtClean="0"/>
          </a:p>
          <a:p>
            <a:pPr marL="0" indent="0">
              <a:buNone/>
            </a:pPr>
            <a:endParaRPr lang="es-MX" dirty="0" smtClean="0"/>
          </a:p>
          <a:p>
            <a:pPr>
              <a:buFont typeface="Wingdings" panose="05000000000000000000" pitchFamily="2" charset="2"/>
              <a:buChar char="ü"/>
            </a:pPr>
            <a:endParaRPr lang="es-MX" dirty="0"/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3228676"/>
              </p:ext>
            </p:extLst>
          </p:nvPr>
        </p:nvGraphicFramePr>
        <p:xfrm>
          <a:off x="313280" y="2767437"/>
          <a:ext cx="8235497" cy="2773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35497"/>
              </a:tblGrid>
              <a:tr h="1443989">
                <a:tc>
                  <a:txBody>
                    <a:bodyPr/>
                    <a:lstStyle/>
                    <a:p>
                      <a:pPr marL="171450" indent="-171450" algn="just">
                        <a:buFont typeface="Arial" panose="020B0604020202020204" pitchFamily="34" charset="0"/>
                        <a:buChar char="•"/>
                      </a:pPr>
                      <a:r>
                        <a:rPr lang="es-MX" sz="2200" baseline="0" dirty="0" smtClean="0">
                          <a:solidFill>
                            <a:schemeClr val="tx1"/>
                          </a:solidFill>
                        </a:rPr>
                        <a:t>Visita a todo los centros para conocer el avance de obras y problemática específica, evitando así, el tomar decisiones de escritorio</a:t>
                      </a:r>
                    </a:p>
                    <a:p>
                      <a:pPr marL="171450" indent="-171450" algn="just">
                        <a:buFont typeface="Arial" panose="020B0604020202020204" pitchFamily="34" charset="0"/>
                        <a:buChar char="•"/>
                      </a:pPr>
                      <a:r>
                        <a:rPr lang="es-MX" sz="2200" dirty="0" smtClean="0"/>
                        <a:t>Participación en Expo proveedores</a:t>
                      </a:r>
                    </a:p>
                    <a:p>
                      <a:pPr marL="171450" marR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2200" dirty="0" smtClean="0"/>
                        <a:t>Renovación de miembros externos del Comité General de Compras y Adjudicaciones</a:t>
                      </a:r>
                    </a:p>
                    <a:p>
                      <a:pPr marL="171450" marR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2200" dirty="0" smtClean="0"/>
                        <a:t>Transmisión</a:t>
                      </a:r>
                      <a:r>
                        <a:rPr lang="es-MX" sz="2200" baseline="0" dirty="0" smtClean="0"/>
                        <a:t> vía página web de los Actos Públicos </a:t>
                      </a:r>
                      <a:r>
                        <a:rPr lang="es-MX" sz="2200" dirty="0" smtClean="0"/>
                        <a:t>del Comité General de Compras y Adjudicaciones</a:t>
                      </a:r>
                    </a:p>
                  </a:txBody>
                  <a:tcPr>
                    <a:lnL w="12700" cap="flat" cmpd="sng" algn="ctr">
                      <a:solidFill>
                        <a:srgbClr val="002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0" y="214987"/>
            <a:ext cx="8525920" cy="14315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Imagen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433" y="6146349"/>
            <a:ext cx="623199" cy="62319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2290240" y="179321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MX" dirty="0"/>
              <a:t>Tareas Inmediatas </a:t>
            </a:r>
          </a:p>
          <a:p>
            <a:pPr algn="ctr"/>
            <a:r>
              <a:rPr lang="es-MX" sz="1400" dirty="0"/>
              <a:t>(1 abril – julio 2013)</a:t>
            </a:r>
          </a:p>
        </p:txBody>
      </p:sp>
    </p:spTree>
    <p:extLst>
      <p:ext uri="{BB962C8B-B14F-4D97-AF65-F5344CB8AC3E}">
        <p14:creationId xmlns:p14="http://schemas.microsoft.com/office/powerpoint/2010/main" val="191580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contenido 2"/>
          <p:cNvSpPr txBox="1">
            <a:spLocks/>
          </p:cNvSpPr>
          <p:nvPr/>
        </p:nvSpPr>
        <p:spPr>
          <a:xfrm>
            <a:off x="386500" y="1178350"/>
            <a:ext cx="8452700" cy="527959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s-MX" dirty="0" smtClean="0"/>
          </a:p>
          <a:p>
            <a:pPr marL="0" indent="0">
              <a:buNone/>
            </a:pPr>
            <a:endParaRPr lang="es-MX" dirty="0" smtClean="0"/>
          </a:p>
          <a:p>
            <a:pPr>
              <a:buFont typeface="Wingdings" panose="05000000000000000000" pitchFamily="2" charset="2"/>
              <a:buChar char="ü"/>
            </a:pPr>
            <a:endParaRPr lang="es-MX" dirty="0"/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5419964"/>
              </p:ext>
            </p:extLst>
          </p:nvPr>
        </p:nvGraphicFramePr>
        <p:xfrm>
          <a:off x="267690" y="3087951"/>
          <a:ext cx="8671776" cy="3017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71776"/>
              </a:tblGrid>
              <a:tr h="1419224">
                <a:tc>
                  <a:txBody>
                    <a:bodyPr/>
                    <a:lstStyle/>
                    <a:p>
                      <a:pPr marL="171450" indent="-171450" algn="just">
                        <a:buFont typeface="Arial" panose="020B0604020202020204" pitchFamily="34" charset="0"/>
                        <a:buChar char="•"/>
                      </a:pPr>
                      <a:r>
                        <a:rPr lang="es-MX" sz="2400" baseline="0" dirty="0" smtClean="0"/>
                        <a:t>Autodiagnóstico de la Administración y Gestión, para obtener la Acreditación Institucional ante CIEES</a:t>
                      </a:r>
                    </a:p>
                    <a:p>
                      <a:pPr marL="171450" marR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2400" baseline="0" dirty="0" smtClean="0"/>
                        <a:t>Automatización de Servicios de Telefonía Móvil</a:t>
                      </a:r>
                    </a:p>
                    <a:p>
                      <a:pPr marL="171450" marR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2400" dirty="0" smtClean="0"/>
                        <a:t>Diagnóstico</a:t>
                      </a:r>
                      <a:r>
                        <a:rPr lang="es-MX" sz="2400" baseline="0" dirty="0" smtClean="0"/>
                        <a:t> </a:t>
                      </a:r>
                      <a:r>
                        <a:rPr lang="es-MX" sz="2400" dirty="0" smtClean="0"/>
                        <a:t>del Programa</a:t>
                      </a:r>
                      <a:r>
                        <a:rPr lang="es-MX" sz="2400" baseline="0" dirty="0" smtClean="0"/>
                        <a:t> de Ahorro y Eficiencia de Energía, Agua y Manejo Sustentable de Residuos</a:t>
                      </a:r>
                    </a:p>
                    <a:p>
                      <a:pPr marL="171450" marR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2400" baseline="0" dirty="0" smtClean="0"/>
                        <a:t>Brigada de Imagen Urbana y calles aledañas al edificio de Rectoría de la Universidad </a:t>
                      </a:r>
                    </a:p>
                    <a:p>
                      <a:pPr marL="171450" indent="-171450" algn="just">
                        <a:buFont typeface="Arial" panose="020B0604020202020204" pitchFamily="34" charset="0"/>
                        <a:buChar char="•"/>
                      </a:pPr>
                      <a:endParaRPr lang="es-MX" sz="2400" baseline="0" dirty="0" smtClean="0"/>
                    </a:p>
                  </a:txBody>
                  <a:tcPr>
                    <a:lnL w="12700" cap="flat" cmpd="sng" algn="ctr">
                      <a:solidFill>
                        <a:srgbClr val="002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6" y="615375"/>
            <a:ext cx="8523094" cy="16031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Rectángulo 1"/>
          <p:cNvSpPr/>
          <p:nvPr/>
        </p:nvSpPr>
        <p:spPr>
          <a:xfrm>
            <a:off x="2291653" y="245835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MX" dirty="0"/>
              <a:t>Tareas </a:t>
            </a:r>
            <a:r>
              <a:rPr lang="es-MX" dirty="0" smtClean="0"/>
              <a:t>a corto plazo</a:t>
            </a:r>
            <a:endParaRPr lang="es-MX" dirty="0"/>
          </a:p>
          <a:p>
            <a:pPr algn="ctr"/>
            <a:r>
              <a:rPr lang="es-MX" dirty="0"/>
              <a:t>(</a:t>
            </a:r>
            <a:r>
              <a:rPr lang="es-MX" sz="1400" dirty="0"/>
              <a:t>a dic. de 2013)</a:t>
            </a:r>
          </a:p>
        </p:txBody>
      </p:sp>
      <p:pic>
        <p:nvPicPr>
          <p:cNvPr id="7" name="Imagen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39" y="6028797"/>
            <a:ext cx="623199" cy="62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5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2"/>
          <p:cNvSpPr txBox="1">
            <a:spLocks/>
          </p:cNvSpPr>
          <p:nvPr/>
        </p:nvSpPr>
        <p:spPr>
          <a:xfrm>
            <a:off x="386500" y="1178350"/>
            <a:ext cx="8452700" cy="527959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s-MX" dirty="0" smtClean="0"/>
          </a:p>
          <a:p>
            <a:pPr marL="0" indent="0">
              <a:buNone/>
            </a:pPr>
            <a:endParaRPr lang="es-MX" dirty="0" smtClean="0"/>
          </a:p>
          <a:p>
            <a:pPr>
              <a:buFont typeface="Wingdings" panose="05000000000000000000" pitchFamily="2" charset="2"/>
              <a:buChar char="ü"/>
            </a:pPr>
            <a:endParaRPr lang="es-MX" dirty="0"/>
          </a:p>
        </p:txBody>
      </p:sp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9652003"/>
              </p:ext>
            </p:extLst>
          </p:nvPr>
        </p:nvGraphicFramePr>
        <p:xfrm>
          <a:off x="277526" y="2743401"/>
          <a:ext cx="8561674" cy="32853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561674"/>
              </a:tblGrid>
              <a:tr h="3285396">
                <a:tc>
                  <a:txBody>
                    <a:bodyPr/>
                    <a:lstStyle/>
                    <a:p>
                      <a:pPr marL="171450" indent="-171450" algn="just">
                        <a:buFont typeface="Arial" panose="020B0604020202020204" pitchFamily="34" charset="0"/>
                        <a:buChar char="•"/>
                      </a:pPr>
                      <a:r>
                        <a:rPr lang="es-MX" sz="2200" dirty="0" smtClean="0"/>
                        <a:t>Proyecto integral de Firma Electrónica</a:t>
                      </a:r>
                    </a:p>
                    <a:p>
                      <a:pPr marL="171450" indent="-171450" algn="just">
                        <a:buFont typeface="Arial" panose="020B0604020202020204" pitchFamily="34" charset="0"/>
                        <a:buChar char="•"/>
                      </a:pPr>
                      <a:r>
                        <a:rPr lang="es-MX" sz="2200" dirty="0" smtClean="0"/>
                        <a:t>Optimización de la </a:t>
                      </a:r>
                      <a:r>
                        <a:rPr lang="es-MX" sz="2200" smtClean="0"/>
                        <a:t>Flotilla</a:t>
                      </a:r>
                      <a:r>
                        <a:rPr lang="es-MX" sz="2200" baseline="0" smtClean="0"/>
                        <a:t> Vehicular</a:t>
                      </a:r>
                      <a:endParaRPr lang="es-MX" sz="2200" baseline="0" dirty="0" smtClean="0"/>
                    </a:p>
                    <a:p>
                      <a:pPr marL="171450" indent="-171450" algn="just">
                        <a:buFont typeface="Arial" panose="020B0604020202020204" pitchFamily="34" charset="0"/>
                        <a:buChar char="•"/>
                      </a:pPr>
                      <a:r>
                        <a:rPr lang="es-MX" sz="2200" baseline="0" dirty="0" smtClean="0"/>
                        <a:t>Contar con todos los Planes Maestros de Infraestructura de toda la Universidad</a:t>
                      </a:r>
                    </a:p>
                    <a:p>
                      <a:pPr marL="171450" marR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2200" dirty="0" smtClean="0"/>
                        <a:t>Sistema de información Geográfica de la Universidad de Guadalajara</a:t>
                      </a:r>
                      <a:endParaRPr lang="es-MX" sz="2200" baseline="0" dirty="0" smtClean="0"/>
                    </a:p>
                    <a:p>
                      <a:pPr marL="171450" marR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2200" baseline="0" dirty="0" smtClean="0"/>
                        <a:t>Proyecto Conceptual de Renovación e Integración de la Imagen Urbana y Arquitectónica del entorno del Edificio de la Rectoría General de la Universidad de Guadalajara</a:t>
                      </a:r>
                      <a:endParaRPr lang="es-MX" sz="2200" dirty="0" smtClean="0"/>
                    </a:p>
                    <a:p>
                      <a:pPr marL="171450" indent="-171450" algn="just">
                        <a:buFont typeface="Arial" panose="020B0604020202020204" pitchFamily="34" charset="0"/>
                        <a:buChar char="•"/>
                      </a:pPr>
                      <a:endParaRPr lang="es-MX" sz="2200" dirty="0" smtClean="0"/>
                    </a:p>
                  </a:txBody>
                  <a:tcPr>
                    <a:lnL w="12700" cap="flat" cmpd="sng" algn="ctr">
                      <a:solidFill>
                        <a:srgbClr val="002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83" y="237592"/>
            <a:ext cx="8537918" cy="16832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Rectángulo 4"/>
          <p:cNvSpPr/>
          <p:nvPr/>
        </p:nvSpPr>
        <p:spPr>
          <a:xfrm>
            <a:off x="2291653" y="2192347"/>
            <a:ext cx="4572000" cy="53860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MX" dirty="0"/>
              <a:t>Tareas </a:t>
            </a:r>
            <a:r>
              <a:rPr lang="es-MX" dirty="0" smtClean="0"/>
              <a:t>mediano plazo</a:t>
            </a:r>
            <a:endParaRPr lang="es-MX" dirty="0"/>
          </a:p>
          <a:p>
            <a:pPr algn="ctr"/>
            <a:r>
              <a:rPr lang="es-MX" sz="1100" b="1" dirty="0"/>
              <a:t>(proyectado a 2015)</a:t>
            </a:r>
          </a:p>
        </p:txBody>
      </p:sp>
      <p:pic>
        <p:nvPicPr>
          <p:cNvPr id="6" name="Imagen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001" y="6146349"/>
            <a:ext cx="623199" cy="62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05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8920" y="118944"/>
            <a:ext cx="8529922" cy="714374"/>
          </a:xfrm>
        </p:spPr>
        <p:txBody>
          <a:bodyPr>
            <a:noAutofit/>
          </a:bodyPr>
          <a:lstStyle/>
          <a:p>
            <a:r>
              <a:rPr lang="es-MX" sz="2200" dirty="0" smtClean="0">
                <a:solidFill>
                  <a:srgbClr val="0029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Funciones de la Coordinación General Administrativa </a:t>
            </a:r>
            <a:endParaRPr lang="es-MX" sz="2200" dirty="0">
              <a:solidFill>
                <a:srgbClr val="0029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06288" y="1076533"/>
            <a:ext cx="4926112" cy="461034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MX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s-MX" sz="2200" dirty="0" smtClean="0"/>
              <a:t> Coordinar, asesorar y supervisar las políticas administrativas y los procesos de programación y presupuestación institucional,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MX" sz="2200" dirty="0" smtClean="0"/>
              <a:t> Revisar  procedimientos previos a la adjudicación de compras, obras o servicios,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MX" sz="2200" dirty="0"/>
              <a:t> </a:t>
            </a:r>
            <a:r>
              <a:rPr lang="es-MX" sz="2200" dirty="0" smtClean="0"/>
              <a:t>Ejecución de obras y su mantenimiento en la Administración General.</a:t>
            </a:r>
          </a:p>
          <a:p>
            <a:pPr marL="0" indent="0">
              <a:buNone/>
            </a:pPr>
            <a:endParaRPr lang="es-MX" sz="2200" dirty="0" smtClean="0"/>
          </a:p>
          <a:p>
            <a:pPr marL="0" indent="0">
              <a:buNone/>
            </a:pPr>
            <a:r>
              <a:rPr lang="es-MX" sz="1200" dirty="0"/>
              <a:t>A</a:t>
            </a:r>
            <a:r>
              <a:rPr lang="es-MX" sz="1200" dirty="0" smtClean="0"/>
              <a:t>rtículo 12, del </a:t>
            </a:r>
            <a:r>
              <a:rPr lang="es-MX" sz="1200" dirty="0"/>
              <a:t>Reglamento Interno de la Administración General</a:t>
            </a:r>
            <a:endParaRPr lang="es-MX" sz="1200" dirty="0" smtClean="0"/>
          </a:p>
          <a:p>
            <a:pPr marL="0" indent="0">
              <a:buNone/>
            </a:pPr>
            <a:endParaRPr lang="es-MX" dirty="0" smtClean="0">
              <a:latin typeface="+mj-lt"/>
            </a:endParaRPr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endParaRPr lang="es-MX" dirty="0" smtClean="0"/>
          </a:p>
          <a:p>
            <a:endParaRPr lang="es-MX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303" y="2020286"/>
            <a:ext cx="3264863" cy="21765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0034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18152" y="947990"/>
            <a:ext cx="5029200" cy="4320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MX" sz="2000" dirty="0" smtClean="0">
                <a:solidFill>
                  <a:srgbClr val="002942"/>
                </a:solidFill>
              </a:rPr>
              <a:t>A través de la </a:t>
            </a:r>
          </a:p>
          <a:p>
            <a:pPr marL="0" indent="0" algn="ctr">
              <a:buNone/>
            </a:pPr>
            <a:r>
              <a:rPr lang="es-MX" sz="2400" b="1" dirty="0" smtClean="0">
                <a:solidFill>
                  <a:srgbClr val="002942"/>
                </a:solidFill>
              </a:rPr>
              <a:t>Coordinación de Servicios Generales</a:t>
            </a:r>
          </a:p>
          <a:p>
            <a:pPr marL="0" indent="0" algn="ctr">
              <a:buNone/>
            </a:pPr>
            <a:endParaRPr lang="es-MX" sz="2400" b="1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s-MX" sz="2400" dirty="0" smtClean="0"/>
              <a:t>Integrar el programa anual de construcciones y adquisiciones territoriales de la Administración General;</a:t>
            </a:r>
          </a:p>
          <a:p>
            <a:pPr>
              <a:buFont typeface="Courier New" panose="02070309020205020404" pitchFamily="49" charset="0"/>
              <a:buChar char="o"/>
            </a:pPr>
            <a:endParaRPr lang="es-MX" sz="2400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s-MX" sz="2400" dirty="0"/>
              <a:t>Coordinar los proyectos de obras y convocatorias de concursos para la asignación de contratos, de la Administración </a:t>
            </a:r>
            <a:r>
              <a:rPr lang="es-MX" sz="2400" dirty="0" smtClean="0"/>
              <a:t>General;</a:t>
            </a:r>
          </a:p>
          <a:p>
            <a:pPr marL="0" indent="0" algn="just">
              <a:buNone/>
            </a:pPr>
            <a:endParaRPr lang="es-MX" sz="2000" dirty="0" smtClean="0"/>
          </a:p>
          <a:p>
            <a:pPr marL="0" indent="0" algn="just">
              <a:buNone/>
            </a:pPr>
            <a:r>
              <a:rPr lang="es-MX" sz="1100" dirty="0" smtClean="0"/>
              <a:t>Artículo </a:t>
            </a:r>
            <a:r>
              <a:rPr lang="es-MX" sz="1100" dirty="0"/>
              <a:t>12, del Reglamento Interno de la Administración General</a:t>
            </a:r>
          </a:p>
          <a:p>
            <a:pPr algn="just"/>
            <a:endParaRPr lang="es-MX" sz="24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032" y="2030843"/>
            <a:ext cx="3205998" cy="21542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2214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68550" y="717298"/>
            <a:ext cx="5045061" cy="4819199"/>
          </a:xfrm>
        </p:spPr>
        <p:txBody>
          <a:bodyPr>
            <a:normAutofit fontScale="92500" lnSpcReduction="1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s-MX" sz="2400" dirty="0" smtClean="0"/>
              <a:t> Formular, proyectos y presupuestos de obras civiles, eléctricas e </a:t>
            </a:r>
            <a:r>
              <a:rPr lang="es-MX" sz="2400" dirty="0" err="1" smtClean="0"/>
              <a:t>hidrosanitarias</a:t>
            </a:r>
            <a:r>
              <a:rPr lang="es-MX" sz="2400" dirty="0" smtClean="0"/>
              <a:t>,</a:t>
            </a:r>
          </a:p>
          <a:p>
            <a:pPr marL="0" indent="0">
              <a:buNone/>
            </a:pPr>
            <a:endParaRPr lang="es-MX" sz="2400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s-MX" sz="2400" dirty="0" smtClean="0"/>
              <a:t>Apoyar al Comité General de Compras y Adjudicaciones en la selección de las compañías proveedoras y contratistas; así como supervisar su desempeño,</a:t>
            </a:r>
          </a:p>
          <a:p>
            <a:pPr>
              <a:buFont typeface="Courier New" panose="02070309020205020404" pitchFamily="49" charset="0"/>
              <a:buChar char="o"/>
            </a:pPr>
            <a:endParaRPr lang="es-MX" sz="2400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s-MX" sz="2400" dirty="0" smtClean="0"/>
              <a:t>Gestionar ante </a:t>
            </a:r>
            <a:r>
              <a:rPr lang="es-MX" sz="2400" dirty="0"/>
              <a:t>instituciones y organismos federales, estatales y del sector privado, </a:t>
            </a:r>
            <a:r>
              <a:rPr lang="es-MX" sz="2400" dirty="0" smtClean="0"/>
              <a:t>recursos </a:t>
            </a:r>
            <a:r>
              <a:rPr lang="es-MX" sz="2400" dirty="0"/>
              <a:t>materiales y financieros para la creación de infraestructura necesaria</a:t>
            </a:r>
            <a:r>
              <a:rPr lang="es-MX" sz="2400" dirty="0" smtClean="0"/>
              <a:t>.</a:t>
            </a:r>
          </a:p>
          <a:p>
            <a:pPr marL="0" indent="0">
              <a:buNone/>
            </a:pPr>
            <a:endParaRPr lang="es-MX" sz="2000" dirty="0" smtClean="0"/>
          </a:p>
          <a:p>
            <a:pPr marL="0" indent="0">
              <a:buNone/>
            </a:pPr>
            <a:r>
              <a:rPr lang="es-MX" sz="1200" dirty="0"/>
              <a:t>Artículo 12, del Reglamento Interno de la Administración General</a:t>
            </a:r>
          </a:p>
          <a:p>
            <a:pPr>
              <a:buFont typeface="Courier New" panose="02070309020205020404" pitchFamily="49" charset="0"/>
              <a:buChar char="o"/>
            </a:pPr>
            <a:endParaRPr lang="es-MX" sz="2400" dirty="0"/>
          </a:p>
          <a:p>
            <a:endParaRPr lang="es-MX" sz="2400" dirty="0"/>
          </a:p>
          <a:p>
            <a:pPr>
              <a:buFont typeface="Courier New" panose="02070309020205020404" pitchFamily="49" charset="0"/>
              <a:buChar char="o"/>
            </a:pPr>
            <a:endParaRPr lang="es-MX" sz="2400" dirty="0" smtClean="0"/>
          </a:p>
          <a:p>
            <a:endParaRPr lang="es-MX" dirty="0" smtClean="0"/>
          </a:p>
          <a:p>
            <a:endParaRPr lang="es-MX" dirty="0" smtClean="0"/>
          </a:p>
          <a:p>
            <a:pPr marL="0" indent="0">
              <a:buNone/>
            </a:pP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304" y="2056933"/>
            <a:ext cx="3184620" cy="21399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5376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2203" y="451326"/>
            <a:ext cx="5052646" cy="5374588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s-MX" dirty="0" smtClean="0">
                <a:solidFill>
                  <a:srgbClr val="002942"/>
                </a:solidFill>
              </a:rPr>
              <a:t>A través de la </a:t>
            </a:r>
          </a:p>
          <a:p>
            <a:pPr marL="0" indent="0" algn="ctr">
              <a:buNone/>
            </a:pPr>
            <a:r>
              <a:rPr lang="es-MX" b="1" dirty="0" smtClean="0">
                <a:solidFill>
                  <a:srgbClr val="002942"/>
                </a:solidFill>
              </a:rPr>
              <a:t>Unidad de Presupuesto</a:t>
            </a:r>
          </a:p>
          <a:p>
            <a:pPr marL="0" indent="0" algn="ctr">
              <a:buNone/>
            </a:pPr>
            <a:endParaRPr lang="es-MX" sz="2200" b="1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s-MX" sz="2600" dirty="0" smtClean="0"/>
              <a:t>Participar en la elaboración del Proyecto del Presupuesto Anual de Ingresos y Egresos,</a:t>
            </a:r>
          </a:p>
          <a:p>
            <a:pPr>
              <a:buFont typeface="Courier New" panose="02070309020205020404" pitchFamily="49" charset="0"/>
              <a:buChar char="o"/>
            </a:pPr>
            <a:endParaRPr lang="es-MX" sz="2600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s-MX" sz="2600" dirty="0" smtClean="0"/>
              <a:t>Fungir como órgano de asesoría técnica de las autoridades universitarias en materia presupuestal,</a:t>
            </a:r>
          </a:p>
          <a:p>
            <a:pPr>
              <a:buFont typeface="Courier New" panose="02070309020205020404" pitchFamily="49" charset="0"/>
              <a:buChar char="o"/>
            </a:pPr>
            <a:endParaRPr lang="es-MX" sz="2600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s-MX" sz="2600" dirty="0"/>
              <a:t>Recomendar a la Vicerrectoría Ejecutiva, políticas y prioridades para la planeación, ejercicio y control del </a:t>
            </a:r>
            <a:r>
              <a:rPr lang="es-MX" sz="2600" dirty="0" smtClean="0"/>
              <a:t>gasto universitario</a:t>
            </a:r>
            <a:r>
              <a:rPr lang="es-MX" sz="2600" dirty="0"/>
              <a:t>.</a:t>
            </a:r>
            <a:endParaRPr lang="es-MX" sz="2600" dirty="0" smtClean="0"/>
          </a:p>
          <a:p>
            <a:pPr marL="0" indent="0" algn="just">
              <a:buNone/>
            </a:pPr>
            <a:endParaRPr lang="es-MX" sz="2200" dirty="0" smtClean="0"/>
          </a:p>
          <a:p>
            <a:pPr marL="0" indent="0" algn="just">
              <a:buNone/>
            </a:pPr>
            <a:r>
              <a:rPr lang="es-MX" sz="1200" dirty="0"/>
              <a:t>Artículo 12, del Reglamento Interno de la Administración General</a:t>
            </a:r>
          </a:p>
          <a:p>
            <a:pPr algn="just">
              <a:buFont typeface="Courier New" panose="02070309020205020404" pitchFamily="49" charset="0"/>
              <a:buChar char="o"/>
            </a:pPr>
            <a:endParaRPr lang="es-MX" sz="2400" dirty="0" smtClean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026" y="2080378"/>
            <a:ext cx="3149728" cy="21164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8747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78470" y="142990"/>
            <a:ext cx="5178582" cy="621702"/>
          </a:xfrm>
        </p:spPr>
        <p:txBody>
          <a:bodyPr>
            <a:noAutofit/>
          </a:bodyPr>
          <a:lstStyle/>
          <a:p>
            <a:pPr algn="ctr"/>
            <a:r>
              <a:rPr lang="es-MX" sz="2400" b="1" dirty="0" smtClean="0">
                <a:latin typeface="+mn-lt"/>
              </a:rPr>
              <a:t/>
            </a:r>
            <a:br>
              <a:rPr lang="es-MX" sz="2400" b="1" dirty="0" smtClean="0">
                <a:latin typeface="+mn-lt"/>
              </a:rPr>
            </a:br>
            <a:r>
              <a:rPr lang="es-MX" sz="2400" dirty="0" smtClean="0">
                <a:solidFill>
                  <a:srgbClr val="002942"/>
                </a:solidFill>
                <a:latin typeface="+mn-lt"/>
              </a:rPr>
              <a:t>Comités de la Administración General</a:t>
            </a:r>
            <a:br>
              <a:rPr lang="es-MX" sz="2400" dirty="0" smtClean="0">
                <a:solidFill>
                  <a:srgbClr val="002942"/>
                </a:solidFill>
                <a:latin typeface="+mn-lt"/>
              </a:rPr>
            </a:br>
            <a:r>
              <a:rPr lang="es-MX" sz="2400" dirty="0" smtClean="0">
                <a:latin typeface="+mn-lt"/>
              </a:rPr>
              <a:t> </a:t>
            </a:r>
            <a:endParaRPr lang="es-MX" sz="2400" dirty="0">
              <a:latin typeface="+mn-lt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63058" y="764689"/>
            <a:ext cx="5240215" cy="482549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MX" sz="2400" b="1" dirty="0" smtClean="0">
                <a:solidFill>
                  <a:srgbClr val="002942"/>
                </a:solidFill>
              </a:rPr>
              <a:t>Comité General de Compras y Adjudicaciones</a:t>
            </a:r>
            <a:endParaRPr lang="es-MX" sz="2400" dirty="0">
              <a:solidFill>
                <a:srgbClr val="002942"/>
              </a:solidFill>
            </a:endParaRPr>
          </a:p>
          <a:p>
            <a:pPr marL="0" indent="0">
              <a:buNone/>
            </a:pPr>
            <a:endParaRPr lang="es-MX" sz="1400" dirty="0" smtClean="0">
              <a:solidFill>
                <a:srgbClr val="002942"/>
              </a:solidFill>
            </a:endParaRPr>
          </a:p>
          <a:p>
            <a:pPr marL="0" indent="0">
              <a:buNone/>
            </a:pPr>
            <a:r>
              <a:rPr lang="es-MX" sz="1400" dirty="0" smtClean="0">
                <a:solidFill>
                  <a:srgbClr val="002942"/>
                </a:solidFill>
              </a:rPr>
              <a:t>Integrado por: </a:t>
            </a:r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ü"/>
            </a:pPr>
            <a:r>
              <a:rPr lang="es-MX" sz="1800" dirty="0" smtClean="0"/>
              <a:t>Un representante del Gobierno del Estado,</a:t>
            </a:r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ü"/>
            </a:pPr>
            <a:r>
              <a:rPr lang="es-MX" sz="1800" dirty="0" smtClean="0"/>
              <a:t>El presidente del Consejo Social de la UDG,</a:t>
            </a:r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ü"/>
            </a:pPr>
            <a:r>
              <a:rPr lang="es-MX" sz="1800" dirty="0" smtClean="0"/>
              <a:t>Un representante del Consejo de Cámaras Industriales de Jalisco,</a:t>
            </a:r>
          </a:p>
          <a:p>
            <a:pPr>
              <a:lnSpc>
                <a:spcPct val="100000"/>
              </a:lnSpc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ü"/>
            </a:pPr>
            <a:r>
              <a:rPr lang="es-MX" sz="1800" dirty="0" smtClean="0"/>
              <a:t>Un  representante de la Cámara Nacional de Comercio de Guadalajara,</a:t>
            </a:r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ü"/>
            </a:pPr>
            <a:r>
              <a:rPr lang="es-MX" sz="1800" dirty="0" smtClean="0"/>
              <a:t>Un representante del Centro Empresarial de Jalisco,</a:t>
            </a:r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ü"/>
            </a:pPr>
            <a:r>
              <a:rPr lang="es-MX" sz="1800" dirty="0" smtClean="0"/>
              <a:t>Un representante del Consejo de Rectores, y</a:t>
            </a:r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ü"/>
            </a:pPr>
            <a:r>
              <a:rPr lang="es-MX" sz="1800" b="1" dirty="0" smtClean="0"/>
              <a:t>El Coordinador General Administrativo, quien funge como Secretario Ejecutivo.</a:t>
            </a:r>
          </a:p>
          <a:p>
            <a:endParaRPr lang="es-MX" sz="2400" dirty="0" smtClean="0"/>
          </a:p>
          <a:p>
            <a:endParaRPr lang="es-MX" sz="2400" dirty="0" smtClean="0"/>
          </a:p>
          <a:p>
            <a:pPr marL="0" indent="0">
              <a:buNone/>
            </a:pPr>
            <a:endParaRPr lang="es-MX" sz="24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408" y="2032780"/>
            <a:ext cx="3219288" cy="21632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8058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46186" y="669958"/>
            <a:ext cx="8897814" cy="522792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MX" b="1" dirty="0">
                <a:solidFill>
                  <a:srgbClr val="002942"/>
                </a:solidFill>
              </a:rPr>
              <a:t>Comité Revisor de Procedimientos Previos a las Adquisiciones y Adjudicación de Obras y </a:t>
            </a:r>
            <a:r>
              <a:rPr lang="es-MX" b="1" dirty="0" smtClean="0">
                <a:solidFill>
                  <a:srgbClr val="002942"/>
                </a:solidFill>
              </a:rPr>
              <a:t>Servicios</a:t>
            </a:r>
          </a:p>
          <a:p>
            <a:pPr marL="0" indent="0">
              <a:buNone/>
            </a:pPr>
            <a:r>
              <a:rPr lang="es-MX" sz="1600" dirty="0" smtClean="0">
                <a:solidFill>
                  <a:srgbClr val="002942"/>
                </a:solidFill>
              </a:rPr>
              <a:t>Integrado por: </a:t>
            </a:r>
          </a:p>
          <a:p>
            <a:pPr algn="just"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ü"/>
            </a:pPr>
            <a:r>
              <a:rPr lang="es-MX" sz="2000" b="1" dirty="0" smtClean="0"/>
              <a:t>El Coordinador General Administrativo, quien lo preside,</a:t>
            </a:r>
          </a:p>
          <a:p>
            <a:pPr algn="just"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ü"/>
            </a:pPr>
            <a:r>
              <a:rPr lang="es-MX" sz="2000" b="1" dirty="0" smtClean="0"/>
              <a:t>El Coordinador de Servicios Generales de la Administración General, quien funge como Secretario Técnico,</a:t>
            </a:r>
          </a:p>
          <a:p>
            <a:pPr algn="just"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ü"/>
            </a:pPr>
            <a:r>
              <a:rPr lang="es-MX" sz="2000" dirty="0" smtClean="0"/>
              <a:t>Un representante de los Centros Universitarios Temáticos, </a:t>
            </a:r>
          </a:p>
          <a:p>
            <a:pPr algn="just"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ü"/>
            </a:pPr>
            <a:r>
              <a:rPr lang="es-MX" sz="2000" dirty="0" smtClean="0"/>
              <a:t>Un representante de los Centros Universitarios Regionales,</a:t>
            </a:r>
          </a:p>
          <a:p>
            <a:pPr algn="just"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ü"/>
            </a:pPr>
            <a:r>
              <a:rPr lang="es-MX" sz="2000" dirty="0" smtClean="0"/>
              <a:t>Un representante de la Coordinación de Servicios Generales del SEMS,</a:t>
            </a:r>
          </a:p>
          <a:p>
            <a:pPr algn="just"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ü"/>
            </a:pPr>
            <a:r>
              <a:rPr lang="es-MX" sz="2000" b="1" dirty="0" smtClean="0"/>
              <a:t>Un especialista en Costos y Presupuestos</a:t>
            </a:r>
            <a:r>
              <a:rPr lang="es-MX" sz="2000" dirty="0" smtClean="0"/>
              <a:t>,</a:t>
            </a:r>
          </a:p>
          <a:p>
            <a:pPr algn="just"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ü"/>
            </a:pPr>
            <a:r>
              <a:rPr lang="es-MX" sz="2000" dirty="0" smtClean="0"/>
              <a:t>Un representante de la Oficina del Abogado General.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6985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7908" y="287433"/>
            <a:ext cx="5040923" cy="482549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MX" sz="2400" b="1" dirty="0" smtClean="0">
                <a:solidFill>
                  <a:srgbClr val="002942"/>
                </a:solidFill>
              </a:rPr>
              <a:t>Comité </a:t>
            </a:r>
            <a:r>
              <a:rPr lang="es-MX" sz="2400" b="1" dirty="0">
                <a:solidFill>
                  <a:srgbClr val="002942"/>
                </a:solidFill>
              </a:rPr>
              <a:t>Técnico del Plan de Ahorro </a:t>
            </a:r>
            <a:r>
              <a:rPr lang="es-MX" sz="2400" b="1" dirty="0" smtClean="0">
                <a:solidFill>
                  <a:srgbClr val="002942"/>
                </a:solidFill>
              </a:rPr>
              <a:t>Institucional</a:t>
            </a:r>
          </a:p>
          <a:p>
            <a:pPr marL="0" indent="0">
              <a:buNone/>
            </a:pPr>
            <a:endParaRPr lang="es-MX" sz="1400" dirty="0" smtClean="0">
              <a:solidFill>
                <a:srgbClr val="002942"/>
              </a:solidFill>
            </a:endParaRPr>
          </a:p>
          <a:p>
            <a:pPr marL="0" indent="0">
              <a:buNone/>
            </a:pPr>
            <a:r>
              <a:rPr lang="es-MX" sz="1400" dirty="0" smtClean="0">
                <a:solidFill>
                  <a:srgbClr val="002942"/>
                </a:solidFill>
              </a:rPr>
              <a:t>Integrado por: </a:t>
            </a:r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ü"/>
            </a:pPr>
            <a:r>
              <a:rPr lang="es-MX" sz="1800" b="1" dirty="0" smtClean="0"/>
              <a:t>El Coordinador General Administrativo, quien lo preside,</a:t>
            </a:r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ü"/>
            </a:pPr>
            <a:r>
              <a:rPr lang="es-MX" sz="1800" b="1" dirty="0" smtClean="0"/>
              <a:t>El Jefe de la Unidad de Presupuesto, quien funge como Secretario Técnico,</a:t>
            </a:r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ü"/>
            </a:pPr>
            <a:r>
              <a:rPr lang="es-MX" sz="1800" dirty="0"/>
              <a:t>Un representante de los Centros Universitarios Temáticos, </a:t>
            </a:r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ü"/>
            </a:pPr>
            <a:r>
              <a:rPr lang="es-MX" sz="1800" dirty="0"/>
              <a:t>Un representante de los Centros Universitarios Regionales,</a:t>
            </a:r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ü"/>
            </a:pPr>
            <a:r>
              <a:rPr lang="es-MX" sz="1800" dirty="0"/>
              <a:t>Un representante </a:t>
            </a:r>
            <a:r>
              <a:rPr lang="es-MX" sz="1800" dirty="0" smtClean="0"/>
              <a:t>del Sistema de Educación Media Superior,</a:t>
            </a:r>
            <a:endParaRPr lang="es-MX" sz="1800" dirty="0"/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ü"/>
            </a:pPr>
            <a:r>
              <a:rPr lang="es-MX" sz="1800" dirty="0" smtClean="0"/>
              <a:t>Un </a:t>
            </a:r>
            <a:r>
              <a:rPr lang="es-MX" sz="1800" dirty="0"/>
              <a:t>representante de la Oficina del Abogado </a:t>
            </a:r>
            <a:r>
              <a:rPr lang="es-MX" sz="1800" dirty="0" smtClean="0"/>
              <a:t>General.</a:t>
            </a:r>
          </a:p>
          <a:p>
            <a:pPr marL="0" indent="0">
              <a:buNone/>
            </a:pPr>
            <a:endParaRPr lang="es-MX" sz="24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12" y="2035084"/>
            <a:ext cx="3199687" cy="21500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49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4293</TotalTime>
  <Words>1650</Words>
  <Application>Microsoft Office PowerPoint</Application>
  <PresentationFormat>Presentación en pantalla (4:3)</PresentationFormat>
  <Paragraphs>231</Paragraphs>
  <Slides>26</Slides>
  <Notes>15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4" baseType="lpstr">
      <vt:lpstr>Arial</vt:lpstr>
      <vt:lpstr>Calibri</vt:lpstr>
      <vt:lpstr>Calibri Light</vt:lpstr>
      <vt:lpstr>Courier New</vt:lpstr>
      <vt:lpstr>Times New Roman</vt:lpstr>
      <vt:lpstr>Trajan Pro</vt:lpstr>
      <vt:lpstr>Wingdings</vt:lpstr>
      <vt:lpstr>Tema de Office</vt:lpstr>
      <vt:lpstr>Presentación de PowerPoint</vt:lpstr>
      <vt:lpstr>Presentación de PowerPoint</vt:lpstr>
      <vt:lpstr>1. Funciones de la Coordinación General Administrativa </vt:lpstr>
      <vt:lpstr>Presentación de PowerPoint</vt:lpstr>
      <vt:lpstr>Presentación de PowerPoint</vt:lpstr>
      <vt:lpstr>Presentación de PowerPoint</vt:lpstr>
      <vt:lpstr> Comités de la Administración General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3. Tareas en las que apoyamos a la Red Universitaria </vt:lpstr>
      <vt:lpstr>Presentación de PowerPoint</vt:lpstr>
      <vt:lpstr>Presentación de PowerPoint</vt:lpstr>
      <vt:lpstr>Políticas/Lineamientos que enmarcan las tareas de la CGADM</vt:lpstr>
      <vt:lpstr>4. Tareas en proceso y en proyecto</vt:lpstr>
      <vt:lpstr>5. Problemas que enfrentamos y soluciones</vt:lpstr>
      <vt:lpstr>6. Retos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Coordinación General Administrativa</dc:title>
  <dc:creator>Esmeralda</dc:creator>
  <cp:lastModifiedBy>Eduardo</cp:lastModifiedBy>
  <cp:revision>425</cp:revision>
  <cp:lastPrinted>2013-07-17T18:11:02Z</cp:lastPrinted>
  <dcterms:created xsi:type="dcterms:W3CDTF">2013-07-03T21:42:11Z</dcterms:created>
  <dcterms:modified xsi:type="dcterms:W3CDTF">2013-07-19T23:28:23Z</dcterms:modified>
</cp:coreProperties>
</file>