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7" r:id="rId3"/>
    <p:sldId id="259" r:id="rId4"/>
    <p:sldId id="258" r:id="rId5"/>
    <p:sldId id="260" r:id="rId6"/>
    <p:sldId id="262" r:id="rId7"/>
    <p:sldId id="261" r:id="rId8"/>
    <p:sldId id="266"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499"/>
    <a:srgbClr val="6E2449"/>
    <a:srgbClr val="77274F"/>
    <a:srgbClr val="993366"/>
    <a:srgbClr val="4376B3"/>
    <a:srgbClr val="666699"/>
    <a:srgbClr val="571D3A"/>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3944" autoAdjust="0"/>
  </p:normalViewPr>
  <p:slideViewPr>
    <p:cSldViewPr>
      <p:cViewPr>
        <p:scale>
          <a:sx n="100" d="100"/>
          <a:sy n="100" d="100"/>
        </p:scale>
        <p:origin x="-21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36BA5-2021-410A-881E-D8B45E2B9CE0}" type="datetimeFigureOut">
              <a:rPr lang="es-MX" smtClean="0"/>
              <a:t>21/08/2012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136A6-14C4-4F96-8C3A-291269346CFA}" type="slidenum">
              <a:rPr lang="es-MX" smtClean="0"/>
              <a:t>‹Nº›</a:t>
            </a:fld>
            <a:endParaRPr lang="es-MX"/>
          </a:p>
        </p:txBody>
      </p:sp>
    </p:spTree>
    <p:extLst>
      <p:ext uri="{BB962C8B-B14F-4D97-AF65-F5344CB8AC3E}">
        <p14:creationId xmlns:p14="http://schemas.microsoft.com/office/powerpoint/2010/main" val="349077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AF136A6-14C4-4F96-8C3A-291269346CFA}" type="slidenum">
              <a:rPr lang="es-MX" smtClean="0"/>
              <a:t>3</a:t>
            </a:fld>
            <a:endParaRPr lang="es-MX"/>
          </a:p>
        </p:txBody>
      </p:sp>
    </p:spTree>
    <p:extLst>
      <p:ext uri="{BB962C8B-B14F-4D97-AF65-F5344CB8AC3E}">
        <p14:creationId xmlns:p14="http://schemas.microsoft.com/office/powerpoint/2010/main" val="22774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159733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161623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75299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102800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142498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302238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153669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389589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191172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44695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C1FCAA9-C0E8-4A8C-AA10-754F9A1EAB6A}" type="datetimeFigureOut">
              <a:rPr lang="es-MX" smtClean="0"/>
              <a:t>21/08/2012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A6EB99B-7DFB-4F04-A8AD-842067DEB72C}" type="slidenum">
              <a:rPr lang="es-MX" smtClean="0"/>
              <a:t>‹Nº›</a:t>
            </a:fld>
            <a:endParaRPr lang="es-MX"/>
          </a:p>
        </p:txBody>
      </p:sp>
    </p:spTree>
    <p:extLst>
      <p:ext uri="{BB962C8B-B14F-4D97-AF65-F5344CB8AC3E}">
        <p14:creationId xmlns:p14="http://schemas.microsoft.com/office/powerpoint/2010/main" val="249237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FCAA9-C0E8-4A8C-AA10-754F9A1EAB6A}" type="datetimeFigureOut">
              <a:rPr lang="es-MX" smtClean="0"/>
              <a:t>21/08/2012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B99B-7DFB-4F04-A8AD-842067DEB72C}" type="slidenum">
              <a:rPr lang="es-MX" smtClean="0"/>
              <a:t>‹Nº›</a:t>
            </a:fld>
            <a:endParaRPr lang="es-MX"/>
          </a:p>
        </p:txBody>
      </p:sp>
    </p:spTree>
    <p:extLst>
      <p:ext uri="{BB962C8B-B14F-4D97-AF65-F5344CB8AC3E}">
        <p14:creationId xmlns:p14="http://schemas.microsoft.com/office/powerpoint/2010/main" val="365365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orbisimages.com/stock-photo/royalty-free/42-32101916/business-people-working-with-a-computer" TargetMode="Externa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204" t="19500" r="7807" b="32677"/>
          <a:stretch/>
        </p:blipFill>
        <p:spPr bwMode="auto">
          <a:xfrm>
            <a:off x="635774" y="0"/>
            <a:ext cx="804538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0" y="5157191"/>
            <a:ext cx="9144000" cy="1834499"/>
          </a:xfrm>
          <a:prstGeom prst="rect">
            <a:avLst/>
          </a:prstGeom>
          <a:solidFill>
            <a:srgbClr val="6E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4" name="3 CuadroTexto"/>
          <p:cNvSpPr txBox="1"/>
          <p:nvPr/>
        </p:nvSpPr>
        <p:spPr>
          <a:xfrm>
            <a:off x="380749" y="5222298"/>
            <a:ext cx="8496944" cy="461665"/>
          </a:xfrm>
          <a:prstGeom prst="rect">
            <a:avLst/>
          </a:prstGeom>
          <a:noFill/>
        </p:spPr>
        <p:txBody>
          <a:bodyPr wrap="square" rtlCol="0">
            <a:spAutoFit/>
            <a:scene3d>
              <a:camera prst="orthographicFront">
                <a:rot lat="0" lon="0" rev="0"/>
              </a:camera>
              <a:lightRig rig="threePt" dir="t"/>
            </a:scene3d>
          </a:bodyPr>
          <a:lstStyle/>
          <a:p>
            <a:r>
              <a:rPr lang="es-MX" sz="2400" b="1" cap="small" spc="100" dirty="0" smtClean="0">
                <a:solidFill>
                  <a:schemeClr val="bg1"/>
                </a:solidFill>
                <a:latin typeface="Aharoni" pitchFamily="2" charset="-79"/>
                <a:cs typeface="Aharoni" pitchFamily="2" charset="-79"/>
              </a:rPr>
              <a:t>Gestiones en apoyo a la Flexibilidad Curricular</a:t>
            </a:r>
          </a:p>
        </p:txBody>
      </p:sp>
      <p:pic>
        <p:nvPicPr>
          <p:cNvPr id="7170" name="Picture 2" descr="Z:\Escudos\Escudo blanco y negro.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734" y="116631"/>
            <a:ext cx="720080" cy="91180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270046" y="6614027"/>
            <a:ext cx="4519714" cy="246221"/>
          </a:xfrm>
          <a:prstGeom prst="rect">
            <a:avLst/>
          </a:prstGeom>
          <a:noFill/>
        </p:spPr>
        <p:txBody>
          <a:bodyPr wrap="square" rtlCol="0">
            <a:spAutoFit/>
          </a:bodyPr>
          <a:lstStyle/>
          <a:p>
            <a:r>
              <a:rPr lang="es-MX" sz="1000" spc="300" dirty="0" smtClean="0">
                <a:solidFill>
                  <a:schemeClr val="bg1"/>
                </a:solidFill>
                <a:latin typeface="Arial Narrow" pitchFamily="34" charset="0"/>
              </a:rPr>
              <a:t>Consejo </a:t>
            </a:r>
            <a:r>
              <a:rPr lang="es-MX" sz="1000" spc="300" dirty="0">
                <a:solidFill>
                  <a:schemeClr val="bg1"/>
                </a:solidFill>
                <a:latin typeface="Arial Narrow" pitchFamily="34" charset="0"/>
              </a:rPr>
              <a:t>de </a:t>
            </a:r>
            <a:r>
              <a:rPr lang="es-MX" sz="1000" spc="300" dirty="0" smtClean="0">
                <a:solidFill>
                  <a:schemeClr val="bg1"/>
                </a:solidFill>
                <a:latin typeface="Arial Narrow" pitchFamily="34" charset="0"/>
              </a:rPr>
              <a:t>Rectores, 22 de agosto 2012</a:t>
            </a:r>
            <a:endParaRPr lang="es-MX" sz="1000" spc="300" dirty="0">
              <a:solidFill>
                <a:schemeClr val="bg1"/>
              </a:solidFill>
              <a:latin typeface="Arial Narrow" pitchFamily="34" charset="0"/>
            </a:endParaRPr>
          </a:p>
        </p:txBody>
      </p:sp>
      <p:sp>
        <p:nvSpPr>
          <p:cNvPr id="8" name="7 Rectángulo"/>
          <p:cNvSpPr/>
          <p:nvPr/>
        </p:nvSpPr>
        <p:spPr>
          <a:xfrm>
            <a:off x="3338" y="5062435"/>
            <a:ext cx="9144000" cy="94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4270046" y="6381328"/>
            <a:ext cx="4863370" cy="276999"/>
          </a:xfrm>
          <a:prstGeom prst="rect">
            <a:avLst/>
          </a:prstGeom>
        </p:spPr>
        <p:txBody>
          <a:bodyPr wrap="square">
            <a:spAutoFit/>
          </a:bodyPr>
          <a:lstStyle/>
          <a:p>
            <a:r>
              <a:rPr lang="es-MX" sz="1200" spc="100" dirty="0">
                <a:solidFill>
                  <a:schemeClr val="bg1"/>
                </a:solidFill>
                <a:latin typeface="Arial" pitchFamily="34" charset="0"/>
                <a:cs typeface="Arial" pitchFamily="34" charset="0"/>
              </a:rPr>
              <a:t>U</a:t>
            </a:r>
            <a:r>
              <a:rPr lang="es-MX" sz="1100" spc="100" dirty="0">
                <a:solidFill>
                  <a:schemeClr val="bg1"/>
                </a:solidFill>
                <a:latin typeface="Arial" pitchFamily="34" charset="0"/>
                <a:cs typeface="Arial" pitchFamily="34" charset="0"/>
              </a:rPr>
              <a:t>niversidad de </a:t>
            </a:r>
            <a:r>
              <a:rPr lang="es-MX" sz="1200" spc="100" dirty="0" smtClean="0">
                <a:solidFill>
                  <a:schemeClr val="bg1"/>
                </a:solidFill>
                <a:latin typeface="Arial" pitchFamily="34" charset="0"/>
                <a:cs typeface="Arial" pitchFamily="34" charset="0"/>
              </a:rPr>
              <a:t>G</a:t>
            </a:r>
            <a:r>
              <a:rPr lang="es-MX" sz="1100" spc="100" dirty="0" smtClean="0">
                <a:solidFill>
                  <a:schemeClr val="bg1"/>
                </a:solidFill>
                <a:latin typeface="Arial" pitchFamily="34" charset="0"/>
                <a:cs typeface="Arial" pitchFamily="34" charset="0"/>
              </a:rPr>
              <a:t>uadalajara, Coordinación </a:t>
            </a:r>
            <a:r>
              <a:rPr lang="es-MX" sz="1100" spc="100" dirty="0">
                <a:solidFill>
                  <a:schemeClr val="bg1"/>
                </a:solidFill>
                <a:latin typeface="Arial" pitchFamily="34" charset="0"/>
                <a:cs typeface="Arial" pitchFamily="34" charset="0"/>
              </a:rPr>
              <a:t>de Control </a:t>
            </a:r>
            <a:r>
              <a:rPr lang="es-MX" sz="1100" spc="100" dirty="0" smtClean="0">
                <a:solidFill>
                  <a:schemeClr val="bg1"/>
                </a:solidFill>
                <a:latin typeface="Arial" pitchFamily="34" charset="0"/>
                <a:cs typeface="Arial" pitchFamily="34" charset="0"/>
              </a:rPr>
              <a:t>Escolar</a:t>
            </a:r>
            <a:endParaRPr lang="es-MX" sz="1100" spc="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442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04830" y="332656"/>
            <a:ext cx="3289456" cy="338554"/>
          </a:xfrm>
          <a:prstGeom prst="rect">
            <a:avLst/>
          </a:prstGeom>
          <a:solidFill>
            <a:srgbClr val="993366"/>
          </a:solidFill>
        </p:spPr>
        <p:txBody>
          <a:bodyPr wrap="square" rtlCol="0">
            <a:spAutoFit/>
          </a:bodyPr>
          <a:lstStyle/>
          <a:p>
            <a:pPr algn="just"/>
            <a:r>
              <a:rPr lang="es-MX" sz="1600" b="1" dirty="0" smtClean="0">
                <a:solidFill>
                  <a:schemeClr val="bg1"/>
                </a:solidFill>
                <a:latin typeface="Arial" pitchFamily="34" charset="0"/>
                <a:cs typeface="Arial" pitchFamily="34" charset="0"/>
              </a:rPr>
              <a:t>Periodo Adicional de Registro</a:t>
            </a:r>
            <a:endParaRPr lang="es-MX" dirty="0" smtClean="0">
              <a:solidFill>
                <a:schemeClr val="bg1"/>
              </a:solidFill>
            </a:endParaRPr>
          </a:p>
        </p:txBody>
      </p:sp>
      <p:sp>
        <p:nvSpPr>
          <p:cNvPr id="5" name="4 CuadroTexto"/>
          <p:cNvSpPr txBox="1"/>
          <p:nvPr/>
        </p:nvSpPr>
        <p:spPr>
          <a:xfrm>
            <a:off x="599981" y="1249627"/>
            <a:ext cx="5623354" cy="4293483"/>
          </a:xfrm>
          <a:prstGeom prst="rect">
            <a:avLst/>
          </a:prstGeom>
          <a:noFill/>
        </p:spPr>
        <p:txBody>
          <a:bodyPr wrap="square" rtlCol="0">
            <a:spAutoFit/>
          </a:bodyPr>
          <a:lstStyle/>
          <a:p>
            <a:pPr algn="just">
              <a:lnSpc>
                <a:spcPct val="150000"/>
              </a:lnSpc>
            </a:pPr>
            <a:r>
              <a:rPr lang="es-MX" sz="1400" dirty="0" smtClean="0">
                <a:latin typeface="Arial" pitchFamily="34" charset="0"/>
                <a:cs typeface="Arial" pitchFamily="34" charset="0"/>
              </a:rPr>
              <a:t>Aprobado por el Rector General de la Universidad de Guadalajara, el 29 de marzo del 2012 mediante oficio RGS/XXII/408/2012. </a:t>
            </a:r>
          </a:p>
          <a:p>
            <a:pPr algn="just">
              <a:lnSpc>
                <a:spcPct val="150000"/>
              </a:lnSpc>
            </a:pPr>
            <a:endParaRPr lang="es-MX" sz="1400" dirty="0" smtClean="0">
              <a:latin typeface="Arial" pitchFamily="34" charset="0"/>
              <a:cs typeface="Arial" pitchFamily="34" charset="0"/>
            </a:endParaRPr>
          </a:p>
          <a:p>
            <a:pPr algn="just">
              <a:lnSpc>
                <a:spcPct val="150000"/>
              </a:lnSpc>
            </a:pPr>
            <a:r>
              <a:rPr lang="es-MX" sz="1400" dirty="0" smtClean="0">
                <a:latin typeface="Arial" pitchFamily="34" charset="0"/>
                <a:cs typeface="Arial" pitchFamily="34" charset="0"/>
              </a:rPr>
              <a:t>Actividad de seguimiento a lo estipulado en el Acuerdo RGS/001/2012, publicado en la Gaceta Universitaria el 26 de marzo del presente.</a:t>
            </a:r>
          </a:p>
          <a:p>
            <a:pPr algn="just">
              <a:lnSpc>
                <a:spcPct val="150000"/>
              </a:lnSpc>
            </a:pPr>
            <a:r>
              <a:rPr lang="es-MX" sz="1400" dirty="0" smtClean="0">
                <a:latin typeface="Arial" pitchFamily="34" charset="0"/>
                <a:cs typeface="Arial" pitchFamily="34" charset="0"/>
              </a:rPr>
              <a:t> </a:t>
            </a:r>
          </a:p>
          <a:p>
            <a:pPr algn="just">
              <a:lnSpc>
                <a:spcPct val="150000"/>
              </a:lnSpc>
            </a:pPr>
            <a:r>
              <a:rPr lang="es-MX" sz="1400" dirty="0" smtClean="0">
                <a:latin typeface="Arial" pitchFamily="34" charset="0"/>
                <a:cs typeface="Arial" pitchFamily="34" charset="0"/>
              </a:rPr>
              <a:t>“Se autoriza el periodo adicional de registro a cursos para cupos disponibles en secciones vigentes para el ciclo escolar 2012 “B”, que comprende del 20 de agosto al 13 de septiembre del 2012, aplicable a los Centros Universitarios que integran la Red Universitaria, el cual operará bajo las siguientes reglas” : </a:t>
            </a:r>
          </a:p>
          <a:p>
            <a:pPr algn="just">
              <a:lnSpc>
                <a:spcPct val="150000"/>
              </a:lnSpc>
            </a:pPr>
            <a:endParaRPr lang="es-MX" sz="1400" dirty="0" smtClean="0">
              <a:latin typeface="Arial" pitchFamily="34" charset="0"/>
              <a:cs typeface="Arial" pitchFamily="34" charset="0"/>
            </a:endParaRP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6179" t="83476" b="5026"/>
          <a:stretch/>
        </p:blipFill>
        <p:spPr bwMode="auto">
          <a:xfrm>
            <a:off x="6732240" y="5547048"/>
            <a:ext cx="2411760" cy="93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0" y="6525344"/>
            <a:ext cx="9144000" cy="396378"/>
          </a:xfrm>
          <a:prstGeom prst="rect">
            <a:avLst/>
          </a:prstGeom>
          <a:solidFill>
            <a:srgbClr val="772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0" y="6455463"/>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1" name="Picture 7"/>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25313" t="11523" r="23594" b="5273"/>
          <a:stretch/>
        </p:blipFill>
        <p:spPr bwMode="auto">
          <a:xfrm>
            <a:off x="7142943" y="1029013"/>
            <a:ext cx="1590353" cy="207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27031" t="14844" r="25938" b="7617"/>
          <a:stretch/>
        </p:blipFill>
        <p:spPr bwMode="auto">
          <a:xfrm>
            <a:off x="6732240" y="3068960"/>
            <a:ext cx="1617977" cy="213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94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6179" t="83476" b="5026"/>
          <a:stretch/>
        </p:blipFill>
        <p:spPr bwMode="auto">
          <a:xfrm>
            <a:off x="7020272" y="5658268"/>
            <a:ext cx="2123728" cy="82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49813" y="168746"/>
            <a:ext cx="7141619" cy="6232475"/>
          </a:xfrm>
          <a:prstGeom prst="rect">
            <a:avLst/>
          </a:prstGeom>
        </p:spPr>
        <p:txBody>
          <a:bodyPr wrap="square">
            <a:spAutoFit/>
          </a:bodyPr>
          <a:lstStyle/>
          <a:p>
            <a:pPr lvl="0">
              <a:lnSpc>
                <a:spcPct val="150000"/>
              </a:lnSpc>
            </a:pPr>
            <a:r>
              <a:rPr lang="es-MX" sz="1400" b="1" dirty="0" smtClean="0">
                <a:latin typeface="Arial" pitchFamily="34" charset="0"/>
                <a:cs typeface="Arial" pitchFamily="34" charset="0"/>
              </a:rPr>
              <a:t>1.  </a:t>
            </a:r>
            <a:r>
              <a:rPr lang="es-MX" sz="1400" dirty="0" smtClean="0">
                <a:latin typeface="Arial" pitchFamily="34" charset="0"/>
                <a:cs typeface="Arial" pitchFamily="34" charset="0"/>
              </a:rPr>
              <a:t>Cada Centro Universitario publicará en su página web los cupos disponibles.</a:t>
            </a:r>
          </a:p>
          <a:p>
            <a:pPr marL="352425" lvl="0">
              <a:lnSpc>
                <a:spcPct val="150000"/>
              </a:lnSpc>
            </a:pPr>
            <a:endParaRPr lang="es-MX" sz="1400" dirty="0" smtClean="0">
              <a:latin typeface="Arial" pitchFamily="34" charset="0"/>
              <a:cs typeface="Arial" pitchFamily="34" charset="0"/>
            </a:endParaRPr>
          </a:p>
          <a:p>
            <a:pPr lvl="0">
              <a:lnSpc>
                <a:spcPct val="150000"/>
              </a:lnSpc>
            </a:pPr>
            <a:r>
              <a:rPr lang="es-MX" sz="1400" b="1" dirty="0" smtClean="0">
                <a:latin typeface="Arial" pitchFamily="34" charset="0"/>
                <a:cs typeface="Arial" pitchFamily="34" charset="0"/>
              </a:rPr>
              <a:t>2.  </a:t>
            </a:r>
            <a:r>
              <a:rPr lang="es-MX" sz="1400" dirty="0" smtClean="0">
                <a:latin typeface="Arial" pitchFamily="34" charset="0"/>
                <a:cs typeface="Arial" pitchFamily="34" charset="0"/>
              </a:rPr>
              <a:t>La oferta de cursos para la movilidad de alumnos en la Red Universitaria </a:t>
            </a:r>
          </a:p>
          <a:p>
            <a:pPr marL="274638" lvl="0">
              <a:lnSpc>
                <a:spcPct val="150000"/>
              </a:lnSpc>
            </a:pPr>
            <a:r>
              <a:rPr lang="es-MX" sz="1400" dirty="0" smtClean="0">
                <a:latin typeface="Arial" pitchFamily="34" charset="0"/>
                <a:cs typeface="Arial" pitchFamily="34" charset="0"/>
              </a:rPr>
              <a:t>operará bajo las siguientes variantes que a continuación se expresan de forma </a:t>
            </a:r>
          </a:p>
          <a:p>
            <a:pPr marL="274638" lvl="0">
              <a:lnSpc>
                <a:spcPct val="150000"/>
              </a:lnSpc>
            </a:pPr>
            <a:r>
              <a:rPr lang="es-MX" sz="1400" dirty="0" smtClean="0">
                <a:latin typeface="Arial" pitchFamily="34" charset="0"/>
                <a:cs typeface="Arial" pitchFamily="34" charset="0"/>
              </a:rPr>
              <a:t>enunciativa más no limitativa.</a:t>
            </a:r>
          </a:p>
          <a:p>
            <a:pPr>
              <a:lnSpc>
                <a:spcPct val="150000"/>
              </a:lnSpc>
            </a:pPr>
            <a:endParaRPr lang="es-MX" sz="1400" b="1" dirty="0" smtClean="0">
              <a:latin typeface="Arial" pitchFamily="34" charset="0"/>
              <a:cs typeface="Arial" pitchFamily="34" charset="0"/>
            </a:endParaRPr>
          </a:p>
          <a:p>
            <a:pPr>
              <a:lnSpc>
                <a:spcPct val="150000"/>
              </a:lnSpc>
            </a:pPr>
            <a:r>
              <a:rPr lang="es-MX" sz="1400" b="1" dirty="0" smtClean="0">
                <a:latin typeface="Arial" pitchFamily="34" charset="0"/>
                <a:cs typeface="Arial" pitchFamily="34" charset="0"/>
              </a:rPr>
              <a:t>Secciones con cupo disponible:</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alumnos de la misma carrera y Centro.</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alumnos de la misma carrera (de toda la Red Universitaria)</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alumnos del mismo Centro (diferente carrera) </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alumnos de una carrera diferente (de toda la Red Universitaria)</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alumnos de una determinada carrera y determinado Centro </a:t>
            </a:r>
          </a:p>
          <a:p>
            <a:pPr marL="806450" lvl="0">
              <a:lnSpc>
                <a:spcPct val="200000"/>
              </a:lnSpc>
              <a:buClr>
                <a:srgbClr val="993366"/>
              </a:buClr>
              <a:buSzPct val="120000"/>
            </a:pPr>
            <a:r>
              <a:rPr lang="es-MX" sz="1400" dirty="0" smtClean="0">
                <a:latin typeface="Arial" pitchFamily="34" charset="0"/>
                <a:cs typeface="Arial" pitchFamily="34" charset="0"/>
              </a:rPr>
              <a:t>(diferente carrera, diferente Centro)</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alumnos de un determinado Centro </a:t>
            </a:r>
          </a:p>
          <a:p>
            <a:pPr marL="806450" lvl="0">
              <a:lnSpc>
                <a:spcPct val="200000"/>
              </a:lnSpc>
              <a:buClr>
                <a:srgbClr val="993366"/>
              </a:buClr>
              <a:buSzPct val="120000"/>
            </a:pPr>
            <a:r>
              <a:rPr lang="es-MX" sz="1400" dirty="0" smtClean="0">
                <a:latin typeface="Arial" pitchFamily="34" charset="0"/>
                <a:cs typeface="Arial" pitchFamily="34" charset="0"/>
              </a:rPr>
              <a:t>(diferente al que se encuentra inscrito)</a:t>
            </a:r>
          </a:p>
          <a:p>
            <a:pPr marL="820738" lvl="0" indent="-285750">
              <a:lnSpc>
                <a:spcPct val="200000"/>
              </a:lnSpc>
              <a:buClr>
                <a:srgbClr val="993366"/>
              </a:buClr>
              <a:buSzPct val="120000"/>
              <a:buFont typeface="Wingdings" pitchFamily="2" charset="2"/>
              <a:buChar char="§"/>
            </a:pPr>
            <a:r>
              <a:rPr lang="es-MX" sz="1400" dirty="0" smtClean="0">
                <a:latin typeface="Arial" pitchFamily="34" charset="0"/>
                <a:cs typeface="Arial" pitchFamily="34" charset="0"/>
              </a:rPr>
              <a:t>Para todos los alumnos con estatus activo.</a:t>
            </a:r>
          </a:p>
        </p:txBody>
      </p:sp>
      <p:sp>
        <p:nvSpPr>
          <p:cNvPr id="4" name="3 Rectángulo"/>
          <p:cNvSpPr/>
          <p:nvPr/>
        </p:nvSpPr>
        <p:spPr>
          <a:xfrm>
            <a:off x="0" y="6525344"/>
            <a:ext cx="9144000" cy="396378"/>
          </a:xfrm>
          <a:prstGeom prst="rect">
            <a:avLst/>
          </a:prstGeom>
          <a:solidFill>
            <a:srgbClr val="772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0" y="6455463"/>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8309" t="24620" r="12500" b="70180"/>
          <a:stretch/>
        </p:blipFill>
        <p:spPr bwMode="auto">
          <a:xfrm>
            <a:off x="7481237" y="147827"/>
            <a:ext cx="1307054" cy="32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70464" t="24219" r="13106" b="70825"/>
          <a:stretch/>
        </p:blipFill>
        <p:spPr bwMode="auto">
          <a:xfrm>
            <a:off x="7481238" y="505193"/>
            <a:ext cx="1307053" cy="31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73423" t="29040" r="12500" b="65737"/>
          <a:stretch/>
        </p:blipFill>
        <p:spPr bwMode="auto">
          <a:xfrm>
            <a:off x="7481238" y="890853"/>
            <a:ext cx="1323144" cy="37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71429" t="25156" r="13105" b="69888"/>
          <a:stretch/>
        </p:blipFill>
        <p:spPr bwMode="auto">
          <a:xfrm>
            <a:off x="7481237" y="1340768"/>
            <a:ext cx="1307054" cy="32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69714" t="24219" r="14107" b="69888"/>
          <a:stretch/>
        </p:blipFill>
        <p:spPr bwMode="auto">
          <a:xfrm>
            <a:off x="7506611" y="2134966"/>
            <a:ext cx="1281680" cy="3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68309" t="25157" r="19442" b="70959"/>
          <a:stretch/>
        </p:blipFill>
        <p:spPr bwMode="auto">
          <a:xfrm>
            <a:off x="7484599" y="1729870"/>
            <a:ext cx="1293164" cy="33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rotWithShape="1">
          <a:blip r:embed="rId10">
            <a:extLst>
              <a:ext uri="{28A0092B-C50C-407E-A947-70E740481C1C}">
                <a14:useLocalDpi xmlns:a14="http://schemas.microsoft.com/office/drawing/2010/main" val="0"/>
              </a:ext>
            </a:extLst>
          </a:blip>
          <a:srcRect l="69071" t="24218" r="13106" b="69383"/>
          <a:stretch/>
        </p:blipFill>
        <p:spPr bwMode="auto">
          <a:xfrm>
            <a:off x="7506609" y="2549958"/>
            <a:ext cx="1281682" cy="37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rotWithShape="1">
          <a:blip r:embed="rId11">
            <a:extLst>
              <a:ext uri="{28A0092B-C50C-407E-A947-70E740481C1C}">
                <a14:useLocalDpi xmlns:a14="http://schemas.microsoft.com/office/drawing/2010/main" val="0"/>
              </a:ext>
            </a:extLst>
          </a:blip>
          <a:srcRect l="70893" t="24219" r="14690" b="71094"/>
          <a:stretch/>
        </p:blipFill>
        <p:spPr bwMode="auto">
          <a:xfrm>
            <a:off x="7506611" y="2951606"/>
            <a:ext cx="1281678" cy="33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rotWithShape="1">
          <a:blip r:embed="rId12">
            <a:extLst>
              <a:ext uri="{28A0092B-C50C-407E-A947-70E740481C1C}">
                <a14:useLocalDpi xmlns:a14="http://schemas.microsoft.com/office/drawing/2010/main" val="0"/>
              </a:ext>
            </a:extLst>
          </a:blip>
          <a:srcRect l="67714" t="24509" r="12893" b="70681"/>
          <a:stretch/>
        </p:blipFill>
        <p:spPr bwMode="auto">
          <a:xfrm>
            <a:off x="7491432" y="3379351"/>
            <a:ext cx="1273093" cy="25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13">
            <a:extLst>
              <a:ext uri="{28A0092B-C50C-407E-A947-70E740481C1C}">
                <a14:useLocalDpi xmlns:a14="http://schemas.microsoft.com/office/drawing/2010/main" val="0"/>
              </a:ext>
            </a:extLst>
          </a:blip>
          <a:srcRect l="71750" t="23936" r="12500" b="70424"/>
          <a:stretch/>
        </p:blipFill>
        <p:spPr bwMode="auto">
          <a:xfrm>
            <a:off x="7506608" y="3709908"/>
            <a:ext cx="1281682" cy="36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rotWithShape="1">
          <a:blip r:embed="rId14">
            <a:extLst>
              <a:ext uri="{28A0092B-C50C-407E-A947-70E740481C1C}">
                <a14:useLocalDpi xmlns:a14="http://schemas.microsoft.com/office/drawing/2010/main" val="0"/>
              </a:ext>
            </a:extLst>
          </a:blip>
          <a:srcRect l="66803" t="23936" r="12500" b="70156"/>
          <a:stretch/>
        </p:blipFill>
        <p:spPr bwMode="auto">
          <a:xfrm>
            <a:off x="7530440" y="4158171"/>
            <a:ext cx="1221548" cy="27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rotWithShape="1">
          <a:blip r:embed="rId15">
            <a:extLst>
              <a:ext uri="{28A0092B-C50C-407E-A947-70E740481C1C}">
                <a14:useLocalDpi xmlns:a14="http://schemas.microsoft.com/office/drawing/2010/main" val="0"/>
              </a:ext>
            </a:extLst>
          </a:blip>
          <a:srcRect l="68309" t="23936" r="14161" b="70290"/>
          <a:stretch/>
        </p:blipFill>
        <p:spPr bwMode="auto">
          <a:xfrm>
            <a:off x="7504666" y="4941168"/>
            <a:ext cx="1273096" cy="3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rotWithShape="1">
          <a:blip r:embed="rId16">
            <a:extLst>
              <a:ext uri="{28A0092B-C50C-407E-A947-70E740481C1C}">
                <a14:useLocalDpi xmlns:a14="http://schemas.microsoft.com/office/drawing/2010/main" val="0"/>
              </a:ext>
            </a:extLst>
          </a:blip>
          <a:srcRect l="69253" t="23936" r="13672" b="70424"/>
          <a:stretch/>
        </p:blipFill>
        <p:spPr bwMode="auto">
          <a:xfrm>
            <a:off x="7559935" y="5373216"/>
            <a:ext cx="1175026" cy="31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rotWithShape="1">
          <a:blip r:embed="rId17">
            <a:extLst>
              <a:ext uri="{28A0092B-C50C-407E-A947-70E740481C1C}">
                <a14:useLocalDpi xmlns:a14="http://schemas.microsoft.com/office/drawing/2010/main" val="0"/>
              </a:ext>
            </a:extLst>
          </a:blip>
          <a:srcRect l="72447" t="23936" r="12500" b="70424"/>
          <a:stretch/>
        </p:blipFill>
        <p:spPr bwMode="auto">
          <a:xfrm>
            <a:off x="7528760" y="4503032"/>
            <a:ext cx="1258475" cy="36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381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914329"/>
            <a:ext cx="4608512" cy="4401205"/>
          </a:xfrm>
          <a:prstGeom prst="rect">
            <a:avLst/>
          </a:prstGeom>
        </p:spPr>
        <p:txBody>
          <a:bodyPr wrap="square">
            <a:spAutoFit/>
          </a:bodyPr>
          <a:lstStyle/>
          <a:p>
            <a:pPr marL="271463" lvl="0" indent="-271463" algn="just">
              <a:lnSpc>
                <a:spcPct val="200000"/>
              </a:lnSpc>
            </a:pPr>
            <a:r>
              <a:rPr lang="es-MX" sz="1400" b="1" dirty="0" smtClean="0">
                <a:latin typeface="Arial" pitchFamily="34" charset="0"/>
                <a:cs typeface="Arial" pitchFamily="34" charset="0"/>
              </a:rPr>
              <a:t>3. </a:t>
            </a:r>
            <a:r>
              <a:rPr lang="es-MX" sz="1400" dirty="0" smtClean="0">
                <a:latin typeface="Arial" pitchFamily="34" charset="0"/>
                <a:cs typeface="Arial" pitchFamily="34" charset="0"/>
              </a:rPr>
              <a:t>Las instancias de la red universitaria involucradas determinarán dentro de los días comprendidos del 20 de agosto al 13 de septiembre de 2012, el periodo  en que los alumnos podrán realizar el registro a cursos por cupo disponible, así como las variantes a las cuales se ajustarán. Lo anterior, se deberá notificar por escrito al Titular de la Coordinación de Control Escolar de la Administración General de la Universidad de Guadalajara.</a:t>
            </a:r>
            <a:endParaRPr lang="es-MX" sz="1400" dirty="0">
              <a:latin typeface="Arial" pitchFamily="34" charset="0"/>
              <a:cs typeface="Arial" pitchFamily="34" charset="0"/>
            </a:endParaRPr>
          </a:p>
        </p:txBody>
      </p:sp>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6179" t="83476" b="5026"/>
          <a:stretch/>
        </p:blipFill>
        <p:spPr bwMode="auto">
          <a:xfrm>
            <a:off x="6732240" y="5547048"/>
            <a:ext cx="2411760" cy="93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6525344"/>
            <a:ext cx="9144000" cy="396378"/>
          </a:xfrm>
          <a:prstGeom prst="rect">
            <a:avLst/>
          </a:prstGeom>
          <a:solidFill>
            <a:srgbClr val="772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0" y="6455463"/>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064" y="1052736"/>
            <a:ext cx="3951432" cy="393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444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6179" t="83476" b="5026"/>
          <a:stretch/>
        </p:blipFill>
        <p:spPr bwMode="auto">
          <a:xfrm>
            <a:off x="7241316" y="5743622"/>
            <a:ext cx="1902684" cy="73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6525344"/>
            <a:ext cx="9144000" cy="396378"/>
          </a:xfrm>
          <a:prstGeom prst="rect">
            <a:avLst/>
          </a:prstGeom>
          <a:solidFill>
            <a:srgbClr val="772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0" y="6455463"/>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379455" y="260648"/>
            <a:ext cx="2894051" cy="338554"/>
          </a:xfrm>
          <a:prstGeom prst="rect">
            <a:avLst/>
          </a:prstGeom>
          <a:solidFill>
            <a:srgbClr val="993366"/>
          </a:solidFill>
        </p:spPr>
        <p:txBody>
          <a:bodyPr wrap="square" rtlCol="0">
            <a:spAutoFit/>
          </a:bodyPr>
          <a:lstStyle/>
          <a:p>
            <a:pPr algn="ctr"/>
            <a:r>
              <a:rPr lang="es-MX" sz="1600" b="1" dirty="0" smtClean="0">
                <a:solidFill>
                  <a:schemeClr val="bg1"/>
                </a:solidFill>
                <a:latin typeface="Arial" pitchFamily="34" charset="0"/>
                <a:cs typeface="Arial" pitchFamily="34" charset="0"/>
              </a:rPr>
              <a:t>Políticas de operación</a:t>
            </a:r>
            <a:endParaRPr lang="es-MX" sz="1600" b="1" dirty="0">
              <a:solidFill>
                <a:schemeClr val="bg1"/>
              </a:solidFill>
              <a:latin typeface="Arial" pitchFamily="34" charset="0"/>
              <a:cs typeface="Arial" pitchFamily="34" charset="0"/>
            </a:endParaRPr>
          </a:p>
        </p:txBody>
      </p:sp>
      <p:sp>
        <p:nvSpPr>
          <p:cNvPr id="10" name="9 CuadroTexto"/>
          <p:cNvSpPr txBox="1"/>
          <p:nvPr/>
        </p:nvSpPr>
        <p:spPr>
          <a:xfrm>
            <a:off x="349714" y="908720"/>
            <a:ext cx="8444571" cy="3508653"/>
          </a:xfrm>
          <a:prstGeom prst="rect">
            <a:avLst/>
          </a:prstGeom>
          <a:noFill/>
        </p:spPr>
        <p:txBody>
          <a:bodyPr wrap="square" rtlCol="0">
            <a:spAutoFit/>
          </a:bodyPr>
          <a:lstStyle/>
          <a:p>
            <a:pPr algn="just">
              <a:lnSpc>
                <a:spcPct val="150000"/>
              </a:lnSpc>
            </a:pPr>
            <a:r>
              <a:rPr lang="es-MX" sz="1400" dirty="0" smtClean="0">
                <a:latin typeface="Arial" pitchFamily="34" charset="0"/>
                <a:cs typeface="Arial" pitchFamily="34" charset="0"/>
              </a:rPr>
              <a:t>El Consejo Técnico de Control Escolar a sesionado de manera permanente desde el inicio del presente año, con la finalidad de socializar, consensar y definir las políticas de operación para poner en marcha las actividades en apoyo de la flexibilidad curricular; entre los acuerdos más relevantes se encuentran:  </a:t>
            </a:r>
          </a:p>
          <a:p>
            <a:pPr algn="just">
              <a:lnSpc>
                <a:spcPct val="150000"/>
              </a:lnSpc>
            </a:pPr>
            <a:endParaRPr lang="es-MX" sz="1400" dirty="0" smtClean="0">
              <a:latin typeface="Arial" pitchFamily="34" charset="0"/>
              <a:cs typeface="Arial" pitchFamily="34" charset="0"/>
            </a:endParaRPr>
          </a:p>
          <a:p>
            <a:pPr marL="285750" indent="-285750" algn="just">
              <a:lnSpc>
                <a:spcPct val="150000"/>
              </a:lnSpc>
              <a:buFont typeface="Wingdings" pitchFamily="2" charset="2"/>
              <a:buChar char="§"/>
            </a:pPr>
            <a:r>
              <a:rPr lang="es-MX" sz="1400" dirty="0" smtClean="0">
                <a:latin typeface="Arial" pitchFamily="34" charset="0"/>
                <a:cs typeface="Arial" pitchFamily="34" charset="0"/>
              </a:rPr>
              <a:t>Aprobación y operación de nuevas funcionalidades para registros y periodos en el Modulo Escolar del Sistema Integral de Información y Administración Universitaria (SIIAU), denominadas “Forma no valida” y “</a:t>
            </a:r>
            <a:r>
              <a:rPr lang="es-MX" sz="1400" dirty="0" err="1" smtClean="0">
                <a:latin typeface="Arial" pitchFamily="34" charset="0"/>
                <a:cs typeface="Arial" pitchFamily="34" charset="0"/>
              </a:rPr>
              <a:t>Shainst</a:t>
            </a:r>
            <a:r>
              <a:rPr lang="es-MX" sz="1400" dirty="0" smtClean="0">
                <a:latin typeface="Arial" pitchFamily="34" charset="0"/>
                <a:cs typeface="Arial" pitchFamily="34" charset="0"/>
              </a:rPr>
              <a:t>”,  cuyos beneficios por citar algunos son: permitir el registro de alumnos de toda la Red Universitaria con las excepción de alumnos de sedes especiales; evitar los conflictos de horarios; permitir a los Coordinadores de Control Escolar de la Red otorgar privilegios específicos a su personal para administrar cada rol en la funcionalidad de registro de movilidad en la Red. </a:t>
            </a:r>
            <a:endParaRPr lang="es-MX" sz="1400" dirty="0"/>
          </a:p>
          <a:p>
            <a:pPr lvl="0"/>
            <a:endParaRPr lang="es-MX" sz="1200" dirty="0"/>
          </a:p>
        </p:txBody>
      </p:sp>
      <p:pic>
        <p:nvPicPr>
          <p:cNvPr id="4099" name="Picture 3" descr="Z:\2 Consejo Técnico de Control Escolar\sesión 019 06 de junio 10\fotos consejo 4jun2010\040620106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686" b="38838"/>
          <a:stretch/>
        </p:blipFill>
        <p:spPr bwMode="auto">
          <a:xfrm>
            <a:off x="1699726" y="4530427"/>
            <a:ext cx="6015258" cy="143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3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6179" t="83476" b="5026"/>
          <a:stretch/>
        </p:blipFill>
        <p:spPr bwMode="auto">
          <a:xfrm>
            <a:off x="6732240" y="5547048"/>
            <a:ext cx="2411760" cy="93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6525344"/>
            <a:ext cx="9144000" cy="396378"/>
          </a:xfrm>
          <a:prstGeom prst="rect">
            <a:avLst/>
          </a:prstGeom>
          <a:solidFill>
            <a:srgbClr val="772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0" y="6455463"/>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590457" y="799271"/>
            <a:ext cx="7951903" cy="4939814"/>
          </a:xfrm>
          <a:prstGeom prst="rect">
            <a:avLst/>
          </a:prstGeom>
          <a:noFill/>
        </p:spPr>
        <p:txBody>
          <a:bodyPr wrap="square" rtlCol="0">
            <a:spAutoFit/>
          </a:bodyPr>
          <a:lstStyle/>
          <a:p>
            <a:pPr marL="285750" indent="-285750" algn="just">
              <a:lnSpc>
                <a:spcPct val="150000"/>
              </a:lnSpc>
              <a:buFont typeface="Wingdings" pitchFamily="2" charset="2"/>
              <a:buChar char="§"/>
            </a:pPr>
            <a:r>
              <a:rPr lang="es-MX" sz="1400" dirty="0" smtClean="0">
                <a:latin typeface="Arial" pitchFamily="34" charset="0"/>
                <a:cs typeface="Arial" pitchFamily="34" charset="0"/>
              </a:rPr>
              <a:t>Específicamente en la funcionalidad </a:t>
            </a:r>
            <a:r>
              <a:rPr lang="es-MX" sz="1400" b="1" dirty="0" smtClean="0">
                <a:solidFill>
                  <a:srgbClr val="C00000"/>
                </a:solidFill>
                <a:latin typeface="Arial" pitchFamily="34" charset="0"/>
                <a:cs typeface="Arial" pitchFamily="34" charset="0"/>
              </a:rPr>
              <a:t>”</a:t>
            </a:r>
            <a:r>
              <a:rPr lang="es-MX" sz="1400" b="1" dirty="0" err="1">
                <a:solidFill>
                  <a:srgbClr val="C00000"/>
                </a:solidFill>
                <a:latin typeface="Arial" pitchFamily="34" charset="0"/>
                <a:cs typeface="Arial" pitchFamily="34" charset="0"/>
              </a:rPr>
              <a:t>S</a:t>
            </a:r>
            <a:r>
              <a:rPr lang="es-MX" sz="1400" b="1" dirty="0" err="1" smtClean="0">
                <a:solidFill>
                  <a:srgbClr val="C00000"/>
                </a:solidFill>
                <a:latin typeface="Arial" pitchFamily="34" charset="0"/>
                <a:cs typeface="Arial" pitchFamily="34" charset="0"/>
              </a:rPr>
              <a:t>hainst</a:t>
            </a:r>
            <a:r>
              <a:rPr lang="es-MX" sz="1400" b="1" dirty="0" smtClean="0">
                <a:solidFill>
                  <a:srgbClr val="C00000"/>
                </a:solidFill>
                <a:latin typeface="Arial" pitchFamily="34" charset="0"/>
                <a:cs typeface="Arial" pitchFamily="34" charset="0"/>
              </a:rPr>
              <a:t>”</a:t>
            </a:r>
            <a:r>
              <a:rPr lang="es-MX" sz="1400" dirty="0" smtClean="0">
                <a:solidFill>
                  <a:srgbClr val="C00000"/>
                </a:solidFill>
                <a:latin typeface="Arial" pitchFamily="34" charset="0"/>
                <a:cs typeface="Arial" pitchFamily="34" charset="0"/>
              </a:rPr>
              <a:t> </a:t>
            </a:r>
            <a:r>
              <a:rPr lang="es-MX" sz="1400" dirty="0" smtClean="0">
                <a:latin typeface="Arial" pitchFamily="34" charset="0"/>
                <a:cs typeface="Arial" pitchFamily="34" charset="0"/>
              </a:rPr>
              <a:t>se permite el registro </a:t>
            </a:r>
          </a:p>
          <a:p>
            <a:pPr marL="273050" algn="just">
              <a:lnSpc>
                <a:spcPct val="150000"/>
              </a:lnSpc>
            </a:pPr>
            <a:r>
              <a:rPr lang="es-MX" sz="1400" dirty="0" smtClean="0">
                <a:latin typeface="Arial" pitchFamily="34" charset="0"/>
                <a:cs typeface="Arial" pitchFamily="34" charset="0"/>
              </a:rPr>
              <a:t>en </a:t>
            </a:r>
            <a:r>
              <a:rPr lang="es-MX" sz="1400" dirty="0" err="1" smtClean="0">
                <a:latin typeface="Arial" pitchFamily="34" charset="0"/>
                <a:cs typeface="Arial" pitchFamily="34" charset="0"/>
              </a:rPr>
              <a:t>kárdex</a:t>
            </a:r>
            <a:r>
              <a:rPr lang="es-MX" sz="1400" dirty="0" smtClean="0">
                <a:latin typeface="Arial" pitchFamily="34" charset="0"/>
                <a:cs typeface="Arial" pitchFamily="34" charset="0"/>
              </a:rPr>
              <a:t> en los siguiente casos:</a:t>
            </a:r>
          </a:p>
          <a:p>
            <a:pPr marL="273050" algn="just">
              <a:lnSpc>
                <a:spcPct val="150000"/>
              </a:lnSpc>
            </a:pPr>
            <a:endParaRPr lang="es-MX" sz="1400" dirty="0">
              <a:latin typeface="Arial" pitchFamily="34" charset="0"/>
              <a:cs typeface="Arial" pitchFamily="34" charset="0"/>
            </a:endParaRPr>
          </a:p>
          <a:p>
            <a:pPr marL="985838" indent="-177800" algn="just">
              <a:lnSpc>
                <a:spcPct val="150000"/>
              </a:lnSpc>
              <a:buFont typeface="Wingdings" pitchFamily="2" charset="2"/>
              <a:buChar char="ü"/>
            </a:pPr>
            <a:r>
              <a:rPr lang="es-MX" sz="1400" dirty="0">
                <a:latin typeface="Arial" pitchFamily="34" charset="0"/>
                <a:cs typeface="Arial" pitchFamily="34" charset="0"/>
              </a:rPr>
              <a:t>Cursos concluidos en otras dependencias de la Red Universitaria; </a:t>
            </a:r>
          </a:p>
          <a:p>
            <a:pPr marL="985838" indent="-177800" algn="just">
              <a:lnSpc>
                <a:spcPct val="150000"/>
              </a:lnSpc>
              <a:buFont typeface="Wingdings" pitchFamily="2" charset="2"/>
              <a:buChar char="ü"/>
            </a:pPr>
            <a:r>
              <a:rPr lang="es-MX" sz="1400" dirty="0">
                <a:latin typeface="Arial" pitchFamily="34" charset="0"/>
                <a:cs typeface="Arial" pitchFamily="34" charset="0"/>
              </a:rPr>
              <a:t>Cursos concluidos fuera de la Universidad de Guadalajara; </a:t>
            </a:r>
          </a:p>
          <a:p>
            <a:pPr marL="985838" indent="-177800" algn="just">
              <a:lnSpc>
                <a:spcPct val="150000"/>
              </a:lnSpc>
              <a:buFont typeface="Wingdings" pitchFamily="2" charset="2"/>
              <a:buChar char="ü"/>
            </a:pPr>
            <a:r>
              <a:rPr lang="es-MX" sz="1400" dirty="0">
                <a:latin typeface="Arial" pitchFamily="34" charset="0"/>
                <a:cs typeface="Arial" pitchFamily="34" charset="0"/>
              </a:rPr>
              <a:t>Cursos y actividades académicas que no forman parte del plan de estudios.</a:t>
            </a:r>
            <a:endParaRPr lang="es-MX" sz="1200" dirty="0"/>
          </a:p>
          <a:p>
            <a:pPr marL="285750" indent="-285750" algn="just">
              <a:lnSpc>
                <a:spcPct val="150000"/>
              </a:lnSpc>
              <a:buFont typeface="Wingdings" pitchFamily="2" charset="2"/>
              <a:buChar char="ü"/>
            </a:pPr>
            <a:endParaRPr lang="es-MX" sz="1400" dirty="0" smtClean="0">
              <a:latin typeface="Arial" pitchFamily="34" charset="0"/>
              <a:cs typeface="Arial" pitchFamily="34" charset="0"/>
            </a:endParaRPr>
          </a:p>
          <a:p>
            <a:pPr marL="285750" indent="-285750" algn="just">
              <a:lnSpc>
                <a:spcPct val="150000"/>
              </a:lnSpc>
              <a:buFont typeface="Wingdings" pitchFamily="2" charset="2"/>
              <a:buChar char="§"/>
            </a:pPr>
            <a:r>
              <a:rPr lang="es-MX" sz="1400" dirty="0" smtClean="0">
                <a:latin typeface="Arial" pitchFamily="34" charset="0"/>
                <a:cs typeface="Arial" pitchFamily="34" charset="0"/>
              </a:rPr>
              <a:t>Se aprobó la estructura para el </a:t>
            </a:r>
            <a:r>
              <a:rPr lang="es-MX" sz="1400" b="1" dirty="0" smtClean="0">
                <a:solidFill>
                  <a:srgbClr val="C00000"/>
                </a:solidFill>
                <a:latin typeface="Arial" pitchFamily="34" charset="0"/>
                <a:cs typeface="Arial" pitchFamily="34" charset="0"/>
              </a:rPr>
              <a:t>Módulo de Movilidad</a:t>
            </a:r>
            <a:r>
              <a:rPr lang="es-MX" sz="1400" b="1" dirty="0" smtClean="0">
                <a:latin typeface="Arial" pitchFamily="34" charset="0"/>
                <a:cs typeface="Arial" pitchFamily="34" charset="0"/>
              </a:rPr>
              <a:t> </a:t>
            </a:r>
            <a:r>
              <a:rPr lang="es-MX" sz="1400" dirty="0" smtClean="0">
                <a:latin typeface="Arial" pitchFamily="34" charset="0"/>
                <a:cs typeface="Arial" pitchFamily="34" charset="0"/>
              </a:rPr>
              <a:t>presentada por la Coordinación General de Tecnologías de Información; la cual actualmente se encuentra </a:t>
            </a:r>
            <a:r>
              <a:rPr lang="es-MX" sz="1400" dirty="0">
                <a:latin typeface="Arial" pitchFamily="34" charset="0"/>
                <a:cs typeface="Arial" pitchFamily="34" charset="0"/>
              </a:rPr>
              <a:t>disponible para la Red Universitaria </a:t>
            </a:r>
            <a:r>
              <a:rPr lang="es-MX" sz="1400" dirty="0" smtClean="0">
                <a:latin typeface="Arial" pitchFamily="34" charset="0"/>
                <a:cs typeface="Arial" pitchFamily="34" charset="0"/>
              </a:rPr>
              <a:t>con las </a:t>
            </a:r>
            <a:r>
              <a:rPr lang="es-MX" sz="1400" dirty="0">
                <a:latin typeface="Arial" pitchFamily="34" charset="0"/>
                <a:cs typeface="Arial" pitchFamily="34" charset="0"/>
              </a:rPr>
              <a:t>funcionalidades de</a:t>
            </a:r>
            <a:r>
              <a:rPr lang="es-MX" sz="1400" dirty="0" smtClean="0">
                <a:latin typeface="Arial" pitchFamily="34" charset="0"/>
                <a:cs typeface="Arial" pitchFamily="34" charset="0"/>
              </a:rPr>
              <a:t>:</a:t>
            </a:r>
          </a:p>
          <a:p>
            <a:pPr marL="273050" algn="just">
              <a:lnSpc>
                <a:spcPct val="150000"/>
              </a:lnSpc>
            </a:pPr>
            <a:endParaRPr lang="es-MX" sz="1400" dirty="0" smtClean="0">
              <a:latin typeface="Arial" pitchFamily="34" charset="0"/>
              <a:cs typeface="Arial" pitchFamily="34" charset="0"/>
            </a:endParaRPr>
          </a:p>
          <a:p>
            <a:pPr marL="808038" indent="177800" algn="just">
              <a:lnSpc>
                <a:spcPct val="150000"/>
              </a:lnSpc>
              <a:buFont typeface="Wingdings" pitchFamily="2" charset="2"/>
              <a:buChar char="ü"/>
            </a:pPr>
            <a:r>
              <a:rPr lang="es-MX" sz="1400" dirty="0" smtClean="0">
                <a:latin typeface="Arial" pitchFamily="34" charset="0"/>
                <a:cs typeface="Arial" pitchFamily="34" charset="0"/>
              </a:rPr>
              <a:t>Registro </a:t>
            </a:r>
            <a:r>
              <a:rPr lang="es-MX" sz="1400" dirty="0">
                <a:latin typeface="Arial" pitchFamily="34" charset="0"/>
                <a:cs typeface="Arial" pitchFamily="34" charset="0"/>
              </a:rPr>
              <a:t>de la </a:t>
            </a:r>
            <a:r>
              <a:rPr lang="es-MX" sz="1400" dirty="0" smtClean="0">
                <a:latin typeface="Arial" pitchFamily="34" charset="0"/>
                <a:cs typeface="Arial" pitchFamily="34" charset="0"/>
              </a:rPr>
              <a:t>oferta </a:t>
            </a:r>
            <a:r>
              <a:rPr lang="es-MX" sz="1400" dirty="0">
                <a:latin typeface="Arial" pitchFamily="34" charset="0"/>
                <a:cs typeface="Arial" pitchFamily="34" charset="0"/>
              </a:rPr>
              <a:t>de </a:t>
            </a:r>
            <a:r>
              <a:rPr lang="es-MX" sz="1400" dirty="0" smtClean="0">
                <a:latin typeface="Arial" pitchFamily="34" charset="0"/>
                <a:cs typeface="Arial" pitchFamily="34" charset="0"/>
              </a:rPr>
              <a:t>cursos para movilidad</a:t>
            </a:r>
            <a:r>
              <a:rPr lang="es-MX" sz="1400" dirty="0">
                <a:latin typeface="Arial" pitchFamily="34" charset="0"/>
                <a:cs typeface="Arial" pitchFamily="34" charset="0"/>
              </a:rPr>
              <a:t>.</a:t>
            </a:r>
          </a:p>
          <a:p>
            <a:pPr marL="808038" indent="177800" algn="just">
              <a:lnSpc>
                <a:spcPct val="150000"/>
              </a:lnSpc>
              <a:buFont typeface="Wingdings" pitchFamily="2" charset="2"/>
              <a:buChar char="ü"/>
            </a:pPr>
            <a:r>
              <a:rPr lang="es-MX" sz="1400" dirty="0" smtClean="0">
                <a:latin typeface="Arial" pitchFamily="34" charset="0"/>
                <a:cs typeface="Arial" pitchFamily="34" charset="0"/>
              </a:rPr>
              <a:t>Generación de agenda </a:t>
            </a:r>
            <a:r>
              <a:rPr lang="es-MX" sz="1400" dirty="0">
                <a:latin typeface="Arial" pitchFamily="34" charset="0"/>
                <a:cs typeface="Arial" pitchFamily="34" charset="0"/>
              </a:rPr>
              <a:t>de </a:t>
            </a:r>
            <a:r>
              <a:rPr lang="es-MX" sz="1400" dirty="0" smtClean="0">
                <a:latin typeface="Arial" pitchFamily="34" charset="0"/>
                <a:cs typeface="Arial" pitchFamily="34" charset="0"/>
              </a:rPr>
              <a:t>movilidad.</a:t>
            </a:r>
          </a:p>
          <a:p>
            <a:pPr marL="808038" indent="177800" algn="just">
              <a:lnSpc>
                <a:spcPct val="150000"/>
              </a:lnSpc>
              <a:buFont typeface="Wingdings" pitchFamily="2" charset="2"/>
              <a:buChar char="ü"/>
            </a:pPr>
            <a:r>
              <a:rPr lang="es-MX" sz="1400" dirty="0" smtClean="0">
                <a:latin typeface="Arial" pitchFamily="34" charset="0"/>
                <a:cs typeface="Arial" pitchFamily="34" charset="0"/>
              </a:rPr>
              <a:t>Proceso </a:t>
            </a:r>
            <a:r>
              <a:rPr lang="es-MX" sz="1400" dirty="0">
                <a:latin typeface="Arial" pitchFamily="34" charset="0"/>
                <a:cs typeface="Arial" pitchFamily="34" charset="0"/>
              </a:rPr>
              <a:t>de </a:t>
            </a:r>
            <a:r>
              <a:rPr lang="es-MX" sz="1400" dirty="0" smtClean="0">
                <a:latin typeface="Arial" pitchFamily="34" charset="0"/>
                <a:cs typeface="Arial" pitchFamily="34" charset="0"/>
              </a:rPr>
              <a:t>auto-registro </a:t>
            </a:r>
            <a:r>
              <a:rPr lang="es-MX" sz="1400" dirty="0">
                <a:latin typeface="Arial" pitchFamily="34" charset="0"/>
                <a:cs typeface="Arial" pitchFamily="34" charset="0"/>
              </a:rPr>
              <a:t>de </a:t>
            </a:r>
            <a:r>
              <a:rPr lang="es-MX" sz="1400" dirty="0" smtClean="0">
                <a:latin typeface="Arial" pitchFamily="34" charset="0"/>
                <a:cs typeface="Arial" pitchFamily="34" charset="0"/>
              </a:rPr>
              <a:t>movilidad </a:t>
            </a:r>
            <a:r>
              <a:rPr lang="es-MX" sz="1400" dirty="0">
                <a:latin typeface="Arial" pitchFamily="34" charset="0"/>
                <a:cs typeface="Arial" pitchFamily="34" charset="0"/>
              </a:rPr>
              <a:t>de alumnos </a:t>
            </a:r>
            <a:r>
              <a:rPr lang="es-MX" sz="1400" dirty="0" smtClean="0">
                <a:latin typeface="Arial" pitchFamily="34" charset="0"/>
                <a:cs typeface="Arial" pitchFamily="34" charset="0"/>
              </a:rPr>
              <a:t>para el periodo adicional y, </a:t>
            </a:r>
          </a:p>
          <a:p>
            <a:pPr marL="808038" indent="177800" algn="just">
              <a:lnSpc>
                <a:spcPct val="150000"/>
              </a:lnSpc>
              <a:buFont typeface="Wingdings" pitchFamily="2" charset="2"/>
              <a:buChar char="ü"/>
            </a:pPr>
            <a:r>
              <a:rPr lang="es-MX" sz="1400" dirty="0" smtClean="0">
                <a:latin typeface="Arial" pitchFamily="34" charset="0"/>
                <a:cs typeface="Arial" pitchFamily="34" charset="0"/>
              </a:rPr>
              <a:t>Proceso de registro de alumnos por parte de las Coordinaciones de Control Escolar.</a:t>
            </a:r>
            <a:endParaRPr lang="es-MX" sz="1400" dirty="0">
              <a:latin typeface="Arial" pitchFamily="34" charset="0"/>
              <a:cs typeface="Arial" pitchFamily="34" charset="0"/>
            </a:endParaRPr>
          </a:p>
        </p:txBody>
      </p:sp>
      <p:pic>
        <p:nvPicPr>
          <p:cNvPr id="8" name="Picture 2" descr="http://t0.gstatic.com/images?q=tbn:ANd9GcQYdK-wsqYJyRwx-L5UnWjYHx8_Ox5mPkI7HdVzCPeodSavYA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720" y="116632"/>
            <a:ext cx="2137944" cy="64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4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media3.corbisimages.com/CorbisImage/hover/32/10/1916/32101916/Corbis-42-321019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382" y="3790789"/>
            <a:ext cx="2164027" cy="14344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76179" t="83476" b="5026"/>
          <a:stretch/>
        </p:blipFill>
        <p:spPr bwMode="auto">
          <a:xfrm>
            <a:off x="6732240" y="5547048"/>
            <a:ext cx="2411760" cy="93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6525344"/>
            <a:ext cx="9144000" cy="396378"/>
          </a:xfrm>
          <a:prstGeom prst="rect">
            <a:avLst/>
          </a:prstGeom>
          <a:solidFill>
            <a:srgbClr val="772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0" y="6455463"/>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512125" y="404664"/>
            <a:ext cx="3712997" cy="338554"/>
          </a:xfrm>
          <a:prstGeom prst="rect">
            <a:avLst/>
          </a:prstGeom>
          <a:solidFill>
            <a:srgbClr val="993366"/>
          </a:solidFill>
        </p:spPr>
        <p:txBody>
          <a:bodyPr wrap="square" rtlCol="0">
            <a:spAutoFit/>
          </a:bodyPr>
          <a:lstStyle/>
          <a:p>
            <a:r>
              <a:rPr lang="es-MX" sz="1600" b="1" dirty="0" smtClean="0">
                <a:solidFill>
                  <a:schemeClr val="bg1"/>
                </a:solidFill>
                <a:latin typeface="Arial" pitchFamily="34" charset="0"/>
                <a:cs typeface="Arial" pitchFamily="34" charset="0"/>
              </a:rPr>
              <a:t>Trabajo en conjunto con la CGTI </a:t>
            </a:r>
            <a:endParaRPr lang="es-MX" sz="1600" b="1" dirty="0">
              <a:solidFill>
                <a:schemeClr val="bg1"/>
              </a:solidFill>
              <a:latin typeface="Arial" pitchFamily="34" charset="0"/>
              <a:cs typeface="Arial" pitchFamily="34" charset="0"/>
            </a:endParaRPr>
          </a:p>
        </p:txBody>
      </p:sp>
      <p:pic>
        <p:nvPicPr>
          <p:cNvPr id="5124" name="Picture 4" descr="http://www.cgti.udg.mx/sites/default/files/curso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297" y="3239755"/>
            <a:ext cx="1645943" cy="11020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gti.udg.mx/sites/default/files/soporte_head2.jpg"/>
          <p:cNvPicPr>
            <a:picLocks noChangeAspect="1" noChangeArrowheads="1"/>
          </p:cNvPicPr>
          <p:nvPr/>
        </p:nvPicPr>
        <p:blipFill rotWithShape="1">
          <a:blip r:embed="rId6">
            <a:extLst>
              <a:ext uri="{28A0092B-C50C-407E-A947-70E740481C1C}">
                <a14:useLocalDpi xmlns:a14="http://schemas.microsoft.com/office/drawing/2010/main" val="0"/>
              </a:ext>
            </a:extLst>
          </a:blip>
          <a:srcRect t="11534" r="75942" b="23159"/>
          <a:stretch/>
        </p:blipFill>
        <p:spPr bwMode="auto">
          <a:xfrm>
            <a:off x="5220072" y="4316005"/>
            <a:ext cx="1669977" cy="114968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12125" y="1268760"/>
            <a:ext cx="7992888" cy="1668214"/>
          </a:xfrm>
          <a:prstGeom prst="rect">
            <a:avLst/>
          </a:prstGeom>
          <a:noFill/>
        </p:spPr>
        <p:txBody>
          <a:bodyPr wrap="square" rtlCol="0">
            <a:spAutoFit/>
          </a:bodyPr>
          <a:lstStyle/>
          <a:p>
            <a:pPr marL="285750" indent="-285750" algn="just">
              <a:lnSpc>
                <a:spcPct val="150000"/>
              </a:lnSpc>
              <a:buFont typeface="Wingdings" pitchFamily="2" charset="2"/>
              <a:buChar char="§"/>
            </a:pPr>
            <a:r>
              <a:rPr lang="es-MX" sz="1400" dirty="0" smtClean="0">
                <a:latin typeface="Arial" pitchFamily="34" charset="0"/>
                <a:cs typeface="Arial" pitchFamily="34" charset="0"/>
              </a:rPr>
              <a:t>Actualmente de manera conjunta con la Coordinacion General de Tecnologías de Información </a:t>
            </a:r>
            <a:r>
              <a:rPr lang="es-MX" sz="1400" dirty="0">
                <a:latin typeface="Arial" pitchFamily="34" charset="0"/>
                <a:cs typeface="Arial" pitchFamily="34" charset="0"/>
              </a:rPr>
              <a:t>s</a:t>
            </a:r>
            <a:r>
              <a:rPr lang="es-MX" sz="1400" dirty="0" smtClean="0">
                <a:latin typeface="Arial" pitchFamily="34" charset="0"/>
                <a:cs typeface="Arial" pitchFamily="34" charset="0"/>
              </a:rPr>
              <a:t>e encuentra en revisión la funcionalidad para el </a:t>
            </a:r>
            <a:r>
              <a:rPr lang="es-MX" sz="1400" b="1" dirty="0">
                <a:solidFill>
                  <a:srgbClr val="C00000"/>
                </a:solidFill>
                <a:latin typeface="Arial" pitchFamily="34" charset="0"/>
                <a:cs typeface="Arial" pitchFamily="34" charset="0"/>
              </a:rPr>
              <a:t>Módulo de Seguridad</a:t>
            </a:r>
            <a:r>
              <a:rPr lang="es-MX" sz="1400" b="1" dirty="0">
                <a:latin typeface="Arial" pitchFamily="34" charset="0"/>
                <a:cs typeface="Arial" pitchFamily="34" charset="0"/>
              </a:rPr>
              <a:t>, </a:t>
            </a:r>
            <a:r>
              <a:rPr lang="es-MX" sz="1400" dirty="0">
                <a:latin typeface="Arial" pitchFamily="34" charset="0"/>
                <a:cs typeface="Arial" pitchFamily="34" charset="0"/>
              </a:rPr>
              <a:t>que permitirá que los Coordinadores de Control Escolar de los Centros Universitarios, administren los privilegios de los </a:t>
            </a:r>
            <a:r>
              <a:rPr lang="es-MX" sz="1400" dirty="0" smtClean="0">
                <a:latin typeface="Arial" pitchFamily="34" charset="0"/>
                <a:cs typeface="Arial" pitchFamily="34" charset="0"/>
              </a:rPr>
              <a:t>usuarios de su Centro en </a:t>
            </a:r>
            <a:r>
              <a:rPr lang="es-MX" sz="1400" dirty="0">
                <a:latin typeface="Arial" pitchFamily="34" charset="0"/>
                <a:cs typeface="Arial" pitchFamily="34" charset="0"/>
              </a:rPr>
              <a:t>el Sistema Integral de Información y Administración Universitaria (SIIAU), Módulo </a:t>
            </a:r>
            <a:r>
              <a:rPr lang="es-MX" sz="1400" dirty="0" smtClean="0">
                <a:latin typeface="Arial" pitchFamily="34" charset="0"/>
                <a:cs typeface="Arial" pitchFamily="34" charset="0"/>
              </a:rPr>
              <a:t>Escolar.</a:t>
            </a:r>
          </a:p>
        </p:txBody>
      </p:sp>
      <p:sp>
        <p:nvSpPr>
          <p:cNvPr id="6" name="5 CuadroTexto"/>
          <p:cNvSpPr txBox="1"/>
          <p:nvPr/>
        </p:nvSpPr>
        <p:spPr>
          <a:xfrm>
            <a:off x="681901" y="3284984"/>
            <a:ext cx="3816424" cy="1708160"/>
          </a:xfrm>
          <a:prstGeom prst="rect">
            <a:avLst/>
          </a:prstGeom>
          <a:noFill/>
        </p:spPr>
        <p:txBody>
          <a:bodyPr wrap="square" rtlCol="0">
            <a:spAutoFit/>
          </a:bodyPr>
          <a:lstStyle/>
          <a:p>
            <a:pPr marL="285750" indent="-285750" algn="just">
              <a:lnSpc>
                <a:spcPct val="150000"/>
              </a:lnSpc>
              <a:buFont typeface="Wingdings" pitchFamily="2" charset="2"/>
              <a:buChar char="§"/>
            </a:pPr>
            <a:r>
              <a:rPr lang="es-MX" sz="1400" dirty="0">
                <a:latin typeface="Arial" pitchFamily="34" charset="0"/>
                <a:cs typeface="Arial" pitchFamily="34" charset="0"/>
              </a:rPr>
              <a:t>Se encuentra en proceso la elaboración de </a:t>
            </a:r>
            <a:r>
              <a:rPr lang="es-MX" sz="1400" dirty="0" smtClean="0">
                <a:latin typeface="Arial" pitchFamily="34" charset="0"/>
                <a:cs typeface="Arial" pitchFamily="34" charset="0"/>
              </a:rPr>
              <a:t>los </a:t>
            </a:r>
            <a:r>
              <a:rPr lang="es-MX" sz="1400" b="1" dirty="0" smtClean="0">
                <a:solidFill>
                  <a:srgbClr val="C00000"/>
                </a:solidFill>
                <a:latin typeface="Arial" pitchFamily="34" charset="0"/>
                <a:cs typeface="Arial" pitchFamily="34" charset="0"/>
              </a:rPr>
              <a:t>Perfiles </a:t>
            </a:r>
            <a:r>
              <a:rPr lang="es-MX" sz="1400" b="1" dirty="0">
                <a:solidFill>
                  <a:srgbClr val="C00000"/>
                </a:solidFill>
                <a:latin typeface="Arial" pitchFamily="34" charset="0"/>
                <a:cs typeface="Arial" pitchFamily="34" charset="0"/>
              </a:rPr>
              <a:t>de Usuario </a:t>
            </a:r>
            <a:r>
              <a:rPr lang="es-MX" sz="1400" dirty="0">
                <a:latin typeface="Arial" pitchFamily="34" charset="0"/>
                <a:cs typeface="Arial" pitchFamily="34" charset="0"/>
              </a:rPr>
              <a:t>para la operación del </a:t>
            </a:r>
            <a:r>
              <a:rPr lang="es-MX" sz="1400" dirty="0" smtClean="0">
                <a:latin typeface="Arial" pitchFamily="34" charset="0"/>
                <a:cs typeface="Arial" pitchFamily="34" charset="0"/>
              </a:rPr>
              <a:t>sistema por </a:t>
            </a:r>
            <a:r>
              <a:rPr lang="es-MX" sz="1400" dirty="0">
                <a:latin typeface="Arial" pitchFamily="34" charset="0"/>
                <a:cs typeface="Arial" pitchFamily="34" charset="0"/>
              </a:rPr>
              <a:t>parte de las Coordinaciones de Control </a:t>
            </a:r>
            <a:r>
              <a:rPr lang="es-MX" sz="1400" dirty="0" smtClean="0">
                <a:latin typeface="Arial" pitchFamily="34" charset="0"/>
                <a:cs typeface="Arial" pitchFamily="34" charset="0"/>
              </a:rPr>
              <a:t>Escolar de </a:t>
            </a:r>
            <a:r>
              <a:rPr lang="es-MX" sz="1400" dirty="0">
                <a:latin typeface="Arial" pitchFamily="34" charset="0"/>
                <a:cs typeface="Arial" pitchFamily="34" charset="0"/>
              </a:rPr>
              <a:t>la Red Universitaria. </a:t>
            </a:r>
          </a:p>
        </p:txBody>
      </p:sp>
    </p:spTree>
    <p:extLst>
      <p:ext uri="{BB962C8B-B14F-4D97-AF65-F5344CB8AC3E}">
        <p14:creationId xmlns:p14="http://schemas.microsoft.com/office/powerpoint/2010/main" val="345226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204" t="19500" r="7807" b="33627"/>
          <a:stretch/>
        </p:blipFill>
        <p:spPr bwMode="auto">
          <a:xfrm>
            <a:off x="3707904" y="178557"/>
            <a:ext cx="5207029" cy="418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2102" y="5162871"/>
            <a:ext cx="9144000" cy="1700809"/>
          </a:xfrm>
          <a:prstGeom prst="rect">
            <a:avLst/>
          </a:prstGeom>
          <a:solidFill>
            <a:srgbClr val="6E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4" name="3 CuadroTexto"/>
          <p:cNvSpPr txBox="1"/>
          <p:nvPr/>
        </p:nvSpPr>
        <p:spPr>
          <a:xfrm>
            <a:off x="6893337" y="5373215"/>
            <a:ext cx="2218561" cy="461665"/>
          </a:xfrm>
          <a:prstGeom prst="rect">
            <a:avLst/>
          </a:prstGeom>
          <a:noFill/>
        </p:spPr>
        <p:txBody>
          <a:bodyPr wrap="square" rtlCol="0">
            <a:spAutoFit/>
            <a:scene3d>
              <a:camera prst="orthographicFront">
                <a:rot lat="0" lon="0" rev="0"/>
              </a:camera>
              <a:lightRig rig="threePt" dir="t"/>
            </a:scene3d>
          </a:bodyPr>
          <a:lstStyle/>
          <a:p>
            <a:r>
              <a:rPr lang="es-MX" sz="2400" b="1" cap="small" spc="600" dirty="0" smtClean="0">
                <a:solidFill>
                  <a:schemeClr val="bg1"/>
                </a:solidFill>
                <a:latin typeface="Aharoni" pitchFamily="2" charset="-79"/>
                <a:cs typeface="Aharoni" pitchFamily="2" charset="-79"/>
              </a:rPr>
              <a:t>GRACIAS</a:t>
            </a:r>
          </a:p>
        </p:txBody>
      </p:sp>
      <p:pic>
        <p:nvPicPr>
          <p:cNvPr id="7170" name="Picture 2" descr="Z:\Escudos\Escudo blanco y neg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48680"/>
            <a:ext cx="792089" cy="100298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061225" y="6381328"/>
            <a:ext cx="2841082" cy="261610"/>
          </a:xfrm>
          <a:prstGeom prst="rect">
            <a:avLst/>
          </a:prstGeom>
          <a:noFill/>
        </p:spPr>
        <p:txBody>
          <a:bodyPr wrap="square" rtlCol="0">
            <a:spAutoFit/>
          </a:bodyPr>
          <a:lstStyle/>
          <a:p>
            <a:pPr algn="r"/>
            <a:r>
              <a:rPr lang="es-MX" sz="1100" dirty="0" smtClean="0">
                <a:solidFill>
                  <a:schemeClr val="bg1"/>
                </a:solidFill>
                <a:latin typeface="Arial Narrow" pitchFamily="34" charset="0"/>
              </a:rPr>
              <a:t>22 de agosto 2012</a:t>
            </a:r>
            <a:endParaRPr lang="es-MX" sz="1100" dirty="0">
              <a:solidFill>
                <a:schemeClr val="bg1"/>
              </a:solidFill>
              <a:latin typeface="Arial Narrow" pitchFamily="34" charset="0"/>
            </a:endParaRPr>
          </a:p>
        </p:txBody>
      </p:sp>
      <p:sp>
        <p:nvSpPr>
          <p:cNvPr id="8" name="7 Rectángulo"/>
          <p:cNvSpPr/>
          <p:nvPr/>
        </p:nvSpPr>
        <p:spPr>
          <a:xfrm>
            <a:off x="0" y="5062434"/>
            <a:ext cx="9147338" cy="79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301080" y="2201089"/>
            <a:ext cx="2952328" cy="553998"/>
          </a:xfrm>
          <a:prstGeom prst="rect">
            <a:avLst/>
          </a:prstGeom>
        </p:spPr>
        <p:txBody>
          <a:bodyPr wrap="square">
            <a:spAutoFit/>
          </a:bodyPr>
          <a:lstStyle/>
          <a:p>
            <a:pPr algn="ctr"/>
            <a:r>
              <a:rPr lang="es-MX" sz="1600" b="1" spc="100" dirty="0" smtClean="0">
                <a:latin typeface="Arial Narrow" pitchFamily="34" charset="0"/>
                <a:cs typeface="Arial" pitchFamily="34" charset="0"/>
              </a:rPr>
              <a:t>Universidad de Guadalajara </a:t>
            </a:r>
          </a:p>
          <a:p>
            <a:pPr algn="ctr"/>
            <a:r>
              <a:rPr lang="es-MX" sz="1400" dirty="0" smtClean="0">
                <a:latin typeface="Arial Narrow" pitchFamily="34" charset="0"/>
                <a:cs typeface="Arial" pitchFamily="34" charset="0"/>
              </a:rPr>
              <a:t>Coordinación </a:t>
            </a:r>
            <a:r>
              <a:rPr lang="es-MX" sz="1400" dirty="0">
                <a:latin typeface="Arial Narrow" pitchFamily="34" charset="0"/>
                <a:cs typeface="Arial" pitchFamily="34" charset="0"/>
              </a:rPr>
              <a:t>de Control </a:t>
            </a:r>
            <a:r>
              <a:rPr lang="es-MX" sz="1400" dirty="0" smtClean="0">
                <a:latin typeface="Arial Narrow" pitchFamily="34" charset="0"/>
                <a:cs typeface="Arial" pitchFamily="34" charset="0"/>
              </a:rPr>
              <a:t>Escolar</a:t>
            </a:r>
            <a:endParaRPr lang="es-MX" sz="1400" dirty="0">
              <a:latin typeface="Arial Narrow" pitchFamily="34" charset="0"/>
              <a:cs typeface="Arial" pitchFamily="34" charset="0"/>
            </a:endParaRPr>
          </a:p>
        </p:txBody>
      </p:sp>
    </p:spTree>
    <p:extLst>
      <p:ext uri="{BB962C8B-B14F-4D97-AF65-F5344CB8AC3E}">
        <p14:creationId xmlns:p14="http://schemas.microsoft.com/office/powerpoint/2010/main" val="3430054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728</Words>
  <Application>Microsoft Office PowerPoint</Application>
  <PresentationFormat>Presentación en pantalla (4:3)</PresentationFormat>
  <Paragraphs>51</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Llamas Villanueva, Myrna</dc:creator>
  <cp:lastModifiedBy>Llamas Villanueva, Myrna</cp:lastModifiedBy>
  <cp:revision>80</cp:revision>
  <dcterms:created xsi:type="dcterms:W3CDTF">2012-07-16T16:38:33Z</dcterms:created>
  <dcterms:modified xsi:type="dcterms:W3CDTF">2012-08-21T19:04:00Z</dcterms:modified>
</cp:coreProperties>
</file>