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charts/chart1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27"/>
  </p:notesMasterIdLst>
  <p:sldIdLst>
    <p:sldId id="256" r:id="rId2"/>
    <p:sldId id="278" r:id="rId3"/>
    <p:sldId id="258" r:id="rId4"/>
    <p:sldId id="280" r:id="rId5"/>
    <p:sldId id="257" r:id="rId6"/>
    <p:sldId id="259" r:id="rId7"/>
    <p:sldId id="281" r:id="rId8"/>
    <p:sldId id="260" r:id="rId9"/>
    <p:sldId id="261" r:id="rId10"/>
    <p:sldId id="262" r:id="rId11"/>
    <p:sldId id="263" r:id="rId12"/>
    <p:sldId id="264" r:id="rId13"/>
    <p:sldId id="283" r:id="rId14"/>
    <p:sldId id="267" r:id="rId15"/>
    <p:sldId id="276" r:id="rId16"/>
    <p:sldId id="284" r:id="rId17"/>
    <p:sldId id="269" r:id="rId18"/>
    <p:sldId id="271" r:id="rId19"/>
    <p:sldId id="274" r:id="rId20"/>
    <p:sldId id="285" r:id="rId21"/>
    <p:sldId id="275" r:id="rId22"/>
    <p:sldId id="286" r:id="rId23"/>
    <p:sldId id="287" r:id="rId24"/>
    <p:sldId id="288" r:id="rId25"/>
    <p:sldId id="289" r:id="rId26"/>
  </p:sldIdLst>
  <p:sldSz cx="9144000" cy="6858000" type="screen4x3"/>
  <p:notesSz cx="6858000" cy="9144000"/>
  <p:defaultTextStyle>
    <a:defPPr>
      <a:defRPr lang="es-MX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>
        <p:scale>
          <a:sx n="76" d="100"/>
          <a:sy n="76" d="100"/>
        </p:scale>
        <p:origin x="-1788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Documents%20and%20Settings\Academica\Escritorio\Encuesta%202\Graficos\graficos%20encuenta%2060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s-MX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lang="es-MX"/>
            </a:pPr>
            <a:r>
              <a:rPr lang="es-MX" sz="2400" dirty="0" smtClean="0">
                <a:solidFill>
                  <a:srgbClr val="0070C0"/>
                </a:solidFill>
              </a:rPr>
              <a:t>¿Qué</a:t>
            </a:r>
            <a:r>
              <a:rPr lang="es-MX" sz="2400" baseline="0" dirty="0" smtClean="0">
                <a:solidFill>
                  <a:srgbClr val="0070C0"/>
                </a:solidFill>
              </a:rPr>
              <a:t> es lo que te hace falta como periodista en tu formación?</a:t>
            </a:r>
            <a:endParaRPr lang="es-MX" sz="2400" dirty="0">
              <a:solidFill>
                <a:srgbClr val="0070C0"/>
              </a:solidFill>
            </a:endParaRPr>
          </a:p>
        </c:rich>
      </c:tx>
      <c:layout/>
    </c:title>
    <c:view3D>
      <c:rotX val="75"/>
      <c:perspective val="30"/>
    </c:view3D>
    <c:plotArea>
      <c:layout/>
      <c:pie3DChart>
        <c:varyColors val="1"/>
        <c:ser>
          <c:idx val="0"/>
          <c:order val="0"/>
          <c:dLbls>
            <c:dLbl>
              <c:idx val="3"/>
              <c:layout/>
              <c:tx>
                <c:rich>
                  <a:bodyPr/>
                  <a:lstStyle/>
                  <a:p>
                    <a:r>
                      <a:rPr lang="es-MX"/>
                      <a:t>Prácticas </a:t>
                    </a:r>
                    <a:r>
                      <a:rPr lang="es-MX" smtClean="0"/>
                      <a:t>profesionales </a:t>
                    </a:r>
                    <a:r>
                      <a:rPr lang="es-MX" dirty="0"/>
                      <a:t>en diversos campos
9%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</c:dLbls>
          <c:cat>
            <c:strRef>
              <c:f>Hoja1!$A$216:$A$222</c:f>
              <c:strCache>
                <c:ptCount val="7"/>
                <c:pt idx="0">
                  <c:v>Idiomas</c:v>
                </c:pt>
                <c:pt idx="1">
                  <c:v>Conocimientos Teóricos</c:v>
                </c:pt>
                <c:pt idx="2">
                  <c:v>Redacción</c:v>
                </c:pt>
                <c:pt idx="3">
                  <c:v>Prácticas profecionales en diversos campos</c:v>
                </c:pt>
                <c:pt idx="4">
                  <c:v>Formación ética</c:v>
                </c:pt>
                <c:pt idx="5">
                  <c:v>Otro</c:v>
                </c:pt>
                <c:pt idx="6">
                  <c:v>NC/NS</c:v>
                </c:pt>
              </c:strCache>
            </c:strRef>
          </c:cat>
          <c:val>
            <c:numRef>
              <c:f>Hoja1!$B$216:$B$222</c:f>
              <c:numCache>
                <c:formatCode>General</c:formatCode>
                <c:ptCount val="7"/>
                <c:pt idx="0">
                  <c:v>39</c:v>
                </c:pt>
                <c:pt idx="1">
                  <c:v>2</c:v>
                </c:pt>
                <c:pt idx="2">
                  <c:v>9</c:v>
                </c:pt>
                <c:pt idx="3">
                  <c:v>5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</c:chart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E05A773-A271-43DB-B097-3FF3BA8F70D2}" type="doc">
      <dgm:prSet loTypeId="urn:microsoft.com/office/officeart/2005/8/layout/architecture+Icon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es-MX"/>
        </a:p>
      </dgm:t>
    </dgm:pt>
    <dgm:pt modelId="{EA6352D9-C0DA-4910-914B-C0D00C5932E5}">
      <dgm:prSet phldrT="[Texto]"/>
      <dgm:spPr/>
      <dgm:t>
        <a:bodyPr/>
        <a:lstStyle/>
        <a:p>
          <a:r>
            <a:rPr lang="es-MX" dirty="0" smtClean="0"/>
            <a:t>Antecedentes </a:t>
          </a:r>
          <a:endParaRPr lang="es-MX" dirty="0"/>
        </a:p>
      </dgm:t>
    </dgm:pt>
    <dgm:pt modelId="{7A28F237-E089-4279-A57B-43CD458BF66F}" type="parTrans" cxnId="{ED763ED1-6103-4FA6-A3E8-C300C73EA263}">
      <dgm:prSet/>
      <dgm:spPr/>
      <dgm:t>
        <a:bodyPr/>
        <a:lstStyle/>
        <a:p>
          <a:endParaRPr lang="es-MX"/>
        </a:p>
      </dgm:t>
    </dgm:pt>
    <dgm:pt modelId="{B21C8D20-EA8D-4445-849E-A377BA136E76}" type="sibTrans" cxnId="{ED763ED1-6103-4FA6-A3E8-C300C73EA263}">
      <dgm:prSet/>
      <dgm:spPr/>
      <dgm:t>
        <a:bodyPr/>
        <a:lstStyle/>
        <a:p>
          <a:endParaRPr lang="es-MX"/>
        </a:p>
      </dgm:t>
    </dgm:pt>
    <dgm:pt modelId="{A6ABADA6-8985-4C4C-9242-1294158D0DBD}" type="pres">
      <dgm:prSet presAssocID="{3E05A773-A271-43DB-B097-3FF3BA8F70D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E892EEEB-3996-42C5-BBDF-97B3562FB0CA}" type="pres">
      <dgm:prSet presAssocID="{EA6352D9-C0DA-4910-914B-C0D00C5932E5}" presName="vertOne" presStyleCnt="0"/>
      <dgm:spPr/>
    </dgm:pt>
    <dgm:pt modelId="{E0363B76-34D8-4F46-BDC4-B9E5F61C4418}" type="pres">
      <dgm:prSet presAssocID="{EA6352D9-C0DA-4910-914B-C0D00C5932E5}" presName="txOne" presStyleLbl="node0" presStyleIdx="0" presStyleCnt="1" custLinFactY="100000" custLinFactNeighborX="-16495" custLinFactNeighborY="17983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B1F72E1-A3A7-4BEE-80EB-AE81105CE9B0}" type="pres">
      <dgm:prSet presAssocID="{EA6352D9-C0DA-4910-914B-C0D00C5932E5}" presName="horzOne" presStyleCnt="0"/>
      <dgm:spPr/>
    </dgm:pt>
  </dgm:ptLst>
  <dgm:cxnLst>
    <dgm:cxn modelId="{8FFE488E-CEF8-4152-A59F-6A08D43C5F1F}" type="presOf" srcId="{EA6352D9-C0DA-4910-914B-C0D00C5932E5}" destId="{E0363B76-34D8-4F46-BDC4-B9E5F61C4418}" srcOrd="0" destOrd="0" presId="urn:microsoft.com/office/officeart/2005/8/layout/architecture+Icon"/>
    <dgm:cxn modelId="{FAFCDE7F-8A71-4F4A-AFDD-6FD195FBBB9A}" type="presOf" srcId="{3E05A773-A271-43DB-B097-3FF3BA8F70D2}" destId="{A6ABADA6-8985-4C4C-9242-1294158D0DBD}" srcOrd="0" destOrd="0" presId="urn:microsoft.com/office/officeart/2005/8/layout/architecture+Icon"/>
    <dgm:cxn modelId="{ED763ED1-6103-4FA6-A3E8-C300C73EA263}" srcId="{3E05A773-A271-43DB-B097-3FF3BA8F70D2}" destId="{EA6352D9-C0DA-4910-914B-C0D00C5932E5}" srcOrd="0" destOrd="0" parTransId="{7A28F237-E089-4279-A57B-43CD458BF66F}" sibTransId="{B21C8D20-EA8D-4445-849E-A377BA136E76}"/>
    <dgm:cxn modelId="{FCC9E4FC-4047-4788-A3A8-7121C6BF212E}" type="presParOf" srcId="{A6ABADA6-8985-4C4C-9242-1294158D0DBD}" destId="{E892EEEB-3996-42C5-BBDF-97B3562FB0CA}" srcOrd="0" destOrd="0" presId="urn:microsoft.com/office/officeart/2005/8/layout/architecture+Icon"/>
    <dgm:cxn modelId="{F49450FB-6970-4A3A-939E-5BEFECC377B1}" type="presParOf" srcId="{E892EEEB-3996-42C5-BBDF-97B3562FB0CA}" destId="{E0363B76-34D8-4F46-BDC4-B9E5F61C4418}" srcOrd="0" destOrd="0" presId="urn:microsoft.com/office/officeart/2005/8/layout/architecture+Icon"/>
    <dgm:cxn modelId="{65228D80-757D-4A07-8888-001619125FE2}" type="presParOf" srcId="{E892EEEB-3996-42C5-BBDF-97B3562FB0CA}" destId="{2B1F72E1-A3A7-4BEE-80EB-AE81105CE9B0}" srcOrd="1" destOrd="0" presId="urn:microsoft.com/office/officeart/2005/8/layout/architecture+Icon"/>
  </dgm:cxnLst>
  <dgm:bg/>
  <dgm:whole/>
  <dgm:extLst>
    <a:ext uri="http://schemas.microsoft.com/office/drawing/2008/diagram">
      <dsp:dataModelExt xmlns:dsp="http://schemas.microsoft.com/office/drawing/2008/diagram" xmlns="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D9D554-01C4-4108-9363-25409F7752A8}" type="doc">
      <dgm:prSet loTypeId="urn:microsoft.com/office/officeart/2005/8/layout/vList5" loCatId="list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es-MX"/>
        </a:p>
      </dgm:t>
    </dgm:pt>
    <dgm:pt modelId="{D21A9DB6-2F05-4B90-ADFB-64D1BB5BECA7}">
      <dgm:prSet phldrT="[Texto]"/>
      <dgm:spPr/>
      <dgm:t>
        <a:bodyPr/>
        <a:lstStyle/>
        <a:p>
          <a:r>
            <a:rPr lang="es-MX" b="1" dirty="0" smtClean="0"/>
            <a:t>Enero</a:t>
          </a:r>
          <a:r>
            <a:rPr lang="en-US" b="1" dirty="0" smtClean="0"/>
            <a:t> de 2005.</a:t>
          </a:r>
          <a:endParaRPr lang="es-MX" dirty="0"/>
        </a:p>
      </dgm:t>
    </dgm:pt>
    <dgm:pt modelId="{F68BC74B-05BD-43B2-BF78-1F35121EE7E2}" type="parTrans" cxnId="{627DDBBB-2DB4-4C68-901C-3AD5066345B7}">
      <dgm:prSet/>
      <dgm:spPr/>
      <dgm:t>
        <a:bodyPr/>
        <a:lstStyle/>
        <a:p>
          <a:endParaRPr lang="es-MX"/>
        </a:p>
      </dgm:t>
    </dgm:pt>
    <dgm:pt modelId="{12FFD17A-6B07-4BC6-B7D5-E2881C1DD6CC}" type="sibTrans" cxnId="{627DDBBB-2DB4-4C68-901C-3AD5066345B7}">
      <dgm:prSet/>
      <dgm:spPr/>
      <dgm:t>
        <a:bodyPr/>
        <a:lstStyle/>
        <a:p>
          <a:endParaRPr lang="es-MX"/>
        </a:p>
      </dgm:t>
    </dgm:pt>
    <dgm:pt modelId="{A4A3AA2D-D45E-4E19-B319-7CAC5D7EF78C}">
      <dgm:prSet phldrT="[Texto]"/>
      <dgm:spPr/>
      <dgm:t>
        <a:bodyPr/>
        <a:lstStyle/>
        <a:p>
          <a:r>
            <a:rPr lang="es-ES" b="1" dirty="0" smtClean="0"/>
            <a:t> Agosto de 2008 </a:t>
          </a:r>
          <a:endParaRPr lang="es-MX" dirty="0"/>
        </a:p>
      </dgm:t>
    </dgm:pt>
    <dgm:pt modelId="{43EE348A-5095-46B4-A318-67753EC98F94}" type="parTrans" cxnId="{3E0E7407-5FC1-455D-B1A4-168CCAA5A2ED}">
      <dgm:prSet/>
      <dgm:spPr/>
      <dgm:t>
        <a:bodyPr/>
        <a:lstStyle/>
        <a:p>
          <a:endParaRPr lang="es-MX"/>
        </a:p>
      </dgm:t>
    </dgm:pt>
    <dgm:pt modelId="{ED86F717-8E02-4632-8B6A-106A480838E3}" type="sibTrans" cxnId="{3E0E7407-5FC1-455D-B1A4-168CCAA5A2ED}">
      <dgm:prSet/>
      <dgm:spPr/>
      <dgm:t>
        <a:bodyPr/>
        <a:lstStyle/>
        <a:p>
          <a:endParaRPr lang="es-MX"/>
        </a:p>
      </dgm:t>
    </dgm:pt>
    <dgm:pt modelId="{92859B37-D8B6-486B-8C40-A563ABC457F7}">
      <dgm:prSet phldrT="[Texto]"/>
      <dgm:spPr/>
      <dgm:t>
        <a:bodyPr/>
        <a:lstStyle/>
        <a:p>
          <a:r>
            <a:rPr lang="es-ES" b="1" dirty="0" smtClean="0"/>
            <a:t>Apertura de la carrera de Periodismo en el Centro Universitario del Sur (</a:t>
          </a:r>
          <a:r>
            <a:rPr lang="es-ES" b="1" dirty="0" err="1" smtClean="0"/>
            <a:t>CuSur</a:t>
          </a:r>
          <a:r>
            <a:rPr lang="es-ES" b="1" dirty="0" smtClean="0"/>
            <a:t>).</a:t>
          </a:r>
          <a:endParaRPr lang="es-MX" dirty="0"/>
        </a:p>
      </dgm:t>
    </dgm:pt>
    <dgm:pt modelId="{0235808C-D456-4A36-B0BD-0505DC1BBBAE}" type="parTrans" cxnId="{9EA4760C-4DA3-4361-8C57-D3467DF94C2B}">
      <dgm:prSet/>
      <dgm:spPr/>
      <dgm:t>
        <a:bodyPr/>
        <a:lstStyle/>
        <a:p>
          <a:endParaRPr lang="es-MX"/>
        </a:p>
      </dgm:t>
    </dgm:pt>
    <dgm:pt modelId="{BFEA3D20-39E5-494F-B561-E10687540281}" type="sibTrans" cxnId="{9EA4760C-4DA3-4361-8C57-D3467DF94C2B}">
      <dgm:prSet/>
      <dgm:spPr/>
      <dgm:t>
        <a:bodyPr/>
        <a:lstStyle/>
        <a:p>
          <a:endParaRPr lang="es-MX"/>
        </a:p>
      </dgm:t>
    </dgm:pt>
    <dgm:pt modelId="{62932132-F5C1-49CB-AB04-9D49F6D33DFA}">
      <dgm:prSet phldrT="[Texto]"/>
      <dgm:spPr/>
      <dgm:t>
        <a:bodyPr/>
        <a:lstStyle/>
        <a:p>
          <a:r>
            <a:rPr lang="en-US" b="1" dirty="0" smtClean="0"/>
            <a:t> </a:t>
          </a:r>
          <a:r>
            <a:rPr lang="es-MX" b="1" noProof="0" dirty="0" smtClean="0"/>
            <a:t>Septiembre</a:t>
          </a:r>
          <a:r>
            <a:rPr lang="en-US" b="1" dirty="0" smtClean="0"/>
            <a:t> de 2008 </a:t>
          </a:r>
          <a:endParaRPr lang="es-MX" dirty="0"/>
        </a:p>
      </dgm:t>
    </dgm:pt>
    <dgm:pt modelId="{AE63ABB2-3AEF-40BF-8ABF-CC7F2D0E0134}" type="parTrans" cxnId="{14B1B72B-FF52-4AB0-9C11-4C858D669424}">
      <dgm:prSet/>
      <dgm:spPr/>
      <dgm:t>
        <a:bodyPr/>
        <a:lstStyle/>
        <a:p>
          <a:endParaRPr lang="es-MX"/>
        </a:p>
      </dgm:t>
    </dgm:pt>
    <dgm:pt modelId="{688C9B0A-E5D3-4617-9B92-832B1E1D8AA0}" type="sibTrans" cxnId="{14B1B72B-FF52-4AB0-9C11-4C858D669424}">
      <dgm:prSet/>
      <dgm:spPr/>
      <dgm:t>
        <a:bodyPr/>
        <a:lstStyle/>
        <a:p>
          <a:endParaRPr lang="es-MX"/>
        </a:p>
      </dgm:t>
    </dgm:pt>
    <dgm:pt modelId="{4B88B09B-F6E8-4B3B-9766-5818308564B4}">
      <dgm:prSet phldrT="[Texto]"/>
      <dgm:spPr/>
      <dgm:t>
        <a:bodyPr/>
        <a:lstStyle/>
        <a:p>
          <a:r>
            <a:rPr lang="en-US" b="1" dirty="0" smtClean="0"/>
            <a:t>Primeros egresados de </a:t>
          </a:r>
          <a:r>
            <a:rPr lang="es-ES_tradnl" b="1" dirty="0" smtClean="0"/>
            <a:t>Periodismo</a:t>
          </a:r>
          <a:endParaRPr lang="es-MX" dirty="0"/>
        </a:p>
      </dgm:t>
    </dgm:pt>
    <dgm:pt modelId="{ACF52A4D-E9EA-46FF-90C2-1B7631468A70}" type="parTrans" cxnId="{D68B9A0A-6064-4B50-8C81-00A25C76F8D0}">
      <dgm:prSet/>
      <dgm:spPr/>
      <dgm:t>
        <a:bodyPr/>
        <a:lstStyle/>
        <a:p>
          <a:endParaRPr lang="es-MX"/>
        </a:p>
      </dgm:t>
    </dgm:pt>
    <dgm:pt modelId="{C438B169-96AD-44A9-BADE-507082C9E1EF}" type="sibTrans" cxnId="{D68B9A0A-6064-4B50-8C81-00A25C76F8D0}">
      <dgm:prSet/>
      <dgm:spPr/>
      <dgm:t>
        <a:bodyPr/>
        <a:lstStyle/>
        <a:p>
          <a:endParaRPr lang="es-MX"/>
        </a:p>
      </dgm:t>
    </dgm:pt>
    <dgm:pt modelId="{F72D272E-2514-4D46-858D-BE572EF9AC7C}">
      <dgm:prSet phldrT="[Texto]" custT="1"/>
      <dgm:spPr/>
      <dgm:t>
        <a:bodyPr/>
        <a:lstStyle/>
        <a:p>
          <a:r>
            <a:rPr lang="es-MX" sz="2500" b="1" noProof="0" dirty="0" smtClean="0"/>
            <a:t> </a:t>
          </a:r>
          <a:endParaRPr lang="es-MX" sz="2500" b="1" noProof="0" dirty="0" smtClean="0">
            <a:solidFill>
              <a:schemeClr val="accent1">
                <a:lumMod val="75000"/>
              </a:schemeClr>
            </a:solidFill>
          </a:endParaRPr>
        </a:p>
        <a:p>
          <a:r>
            <a:rPr lang="es-MX" sz="2500" b="1" noProof="0" dirty="0" smtClean="0"/>
            <a:t>2008: Se inician los trabajos para la evaluación curricular.</a:t>
          </a:r>
        </a:p>
        <a:p>
          <a:r>
            <a:rPr lang="es-ES_tradnl" sz="2500" b="1" noProof="0" dirty="0" smtClean="0"/>
            <a:t>2011: Se inician los trabajos conjuntos entre el </a:t>
          </a:r>
          <a:r>
            <a:rPr lang="es-ES_tradnl" sz="2500" b="1" noProof="0" dirty="0" err="1" smtClean="0"/>
            <a:t>CUCiénega</a:t>
          </a:r>
          <a:r>
            <a:rPr lang="es-ES_tradnl" sz="2500" b="1" noProof="0" dirty="0" smtClean="0"/>
            <a:t> y </a:t>
          </a:r>
          <a:r>
            <a:rPr lang="es-ES_tradnl" sz="2500" b="1" noProof="0" dirty="0" err="1" smtClean="0"/>
            <a:t>CUSur</a:t>
          </a:r>
          <a:r>
            <a:rPr lang="es-ES_tradnl" sz="2500" b="1" noProof="0" dirty="0" smtClean="0"/>
            <a:t>  bajo la coordinación de CIEP</a:t>
          </a:r>
          <a:r>
            <a:rPr lang="es-ES_tradnl" sz="2400" b="1" noProof="0" dirty="0" smtClean="0"/>
            <a:t>.</a:t>
          </a:r>
          <a:endParaRPr lang="es-MX" sz="2400" b="1" noProof="0" dirty="0"/>
        </a:p>
      </dgm:t>
    </dgm:pt>
    <dgm:pt modelId="{31C6E886-91A3-4047-BA35-9EFAD341394D}" type="parTrans" cxnId="{6C58F663-BDE4-45D3-9A08-72B2D95A6F31}">
      <dgm:prSet/>
      <dgm:spPr/>
      <dgm:t>
        <a:bodyPr/>
        <a:lstStyle/>
        <a:p>
          <a:endParaRPr lang="es-MX"/>
        </a:p>
      </dgm:t>
    </dgm:pt>
    <dgm:pt modelId="{904FF583-38BF-43DE-8A24-A35F7A951F6E}" type="sibTrans" cxnId="{6C58F663-BDE4-45D3-9A08-72B2D95A6F31}">
      <dgm:prSet/>
      <dgm:spPr/>
      <dgm:t>
        <a:bodyPr/>
        <a:lstStyle/>
        <a:p>
          <a:endParaRPr lang="es-MX"/>
        </a:p>
      </dgm:t>
    </dgm:pt>
    <dgm:pt modelId="{15C1E7C5-CE13-4737-B581-F9EA6F1D7BC0}">
      <dgm:prSet phldrT="[Texto]"/>
      <dgm:spPr/>
      <dgm:t>
        <a:bodyPr/>
        <a:lstStyle/>
        <a:p>
          <a:pPr algn="just"/>
          <a:r>
            <a:rPr lang="en-US" b="1" dirty="0" smtClean="0"/>
            <a:t>La </a:t>
          </a:r>
          <a:r>
            <a:rPr lang="en-US" b="1" dirty="0" err="1" smtClean="0"/>
            <a:t>Licenciatura</a:t>
          </a:r>
          <a:r>
            <a:rPr lang="en-US" b="1" dirty="0" smtClean="0"/>
            <a:t> en </a:t>
          </a:r>
          <a:r>
            <a:rPr lang="en-US" b="1" dirty="0" err="1" smtClean="0"/>
            <a:t>Periodismo</a:t>
          </a:r>
          <a:r>
            <a:rPr lang="en-US" b="1" dirty="0" smtClean="0"/>
            <a:t> se </a:t>
          </a:r>
          <a:r>
            <a:rPr lang="es-MX" b="1" dirty="0" smtClean="0"/>
            <a:t>comenzó</a:t>
          </a:r>
          <a:r>
            <a:rPr lang="en-US" b="1" dirty="0" smtClean="0"/>
            <a:t> a </a:t>
          </a:r>
          <a:r>
            <a:rPr lang="en-US" b="1" dirty="0" err="1" smtClean="0"/>
            <a:t>ofertar</a:t>
          </a:r>
          <a:r>
            <a:rPr lang="en-US" b="1" dirty="0" smtClean="0"/>
            <a:t> en el Centro </a:t>
          </a:r>
          <a:r>
            <a:rPr lang="en-US" b="1" dirty="0" err="1" smtClean="0"/>
            <a:t>Universitario</a:t>
          </a:r>
          <a:r>
            <a:rPr lang="en-US" b="1" dirty="0" smtClean="0"/>
            <a:t> de la Ciénega (</a:t>
          </a:r>
          <a:r>
            <a:rPr lang="en-US" b="1" dirty="0" err="1" smtClean="0"/>
            <a:t>CUCiénega</a:t>
          </a:r>
          <a:r>
            <a:rPr lang="en-US" b="1" dirty="0" smtClean="0"/>
            <a:t>).</a:t>
          </a:r>
          <a:endParaRPr lang="es-MX" dirty="0"/>
        </a:p>
      </dgm:t>
    </dgm:pt>
    <dgm:pt modelId="{BC5A92D6-B1F9-4455-8522-95BFE53A7E43}" type="sibTrans" cxnId="{8F9D5C60-33B6-4F40-85C0-DA7410B2C0FA}">
      <dgm:prSet/>
      <dgm:spPr/>
      <dgm:t>
        <a:bodyPr/>
        <a:lstStyle/>
        <a:p>
          <a:endParaRPr lang="es-MX"/>
        </a:p>
      </dgm:t>
    </dgm:pt>
    <dgm:pt modelId="{6BA29704-ECDA-4BFE-98A6-3D95AE5023EE}" type="parTrans" cxnId="{8F9D5C60-33B6-4F40-85C0-DA7410B2C0FA}">
      <dgm:prSet/>
      <dgm:spPr/>
      <dgm:t>
        <a:bodyPr/>
        <a:lstStyle/>
        <a:p>
          <a:endParaRPr lang="es-MX"/>
        </a:p>
      </dgm:t>
    </dgm:pt>
    <dgm:pt modelId="{BC81299F-8963-4136-83E3-8838014D4EE8}" type="pres">
      <dgm:prSet presAssocID="{52D9D554-01C4-4108-9363-25409F7752A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E58BF8F-28E4-4B7A-8399-642BF4988118}" type="pres">
      <dgm:prSet presAssocID="{D21A9DB6-2F05-4B90-ADFB-64D1BB5BECA7}" presName="linNode" presStyleCnt="0"/>
      <dgm:spPr/>
    </dgm:pt>
    <dgm:pt modelId="{17D0EA85-3943-4A6A-BD6A-E6ADDE100967}" type="pres">
      <dgm:prSet presAssocID="{D21A9DB6-2F05-4B90-ADFB-64D1BB5BECA7}" presName="parentText" presStyleLbl="node1" presStyleIdx="0" presStyleCnt="4" custLinFactNeighborX="-123" custLinFactNeighborY="-4157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66ECB55-D3B5-4172-9ADC-BA019A574AF8}" type="pres">
      <dgm:prSet presAssocID="{D21A9DB6-2F05-4B90-ADFB-64D1BB5BECA7}" presName="descendantText" presStyleLbl="alignAccFollowNode1" presStyleIdx="0" presStyleCnt="3" custLinFactNeighborX="1226" custLinFactNeighborY="-300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832DF18-DBF2-4F73-8E4B-F384A5A6C669}" type="pres">
      <dgm:prSet presAssocID="{12FFD17A-6B07-4BC6-B7D5-E2881C1DD6CC}" presName="sp" presStyleCnt="0"/>
      <dgm:spPr/>
    </dgm:pt>
    <dgm:pt modelId="{012FAE3A-6D18-4F6D-A783-0D0365C8A0A7}" type="pres">
      <dgm:prSet presAssocID="{A4A3AA2D-D45E-4E19-B319-7CAC5D7EF78C}" presName="linNode" presStyleCnt="0"/>
      <dgm:spPr/>
    </dgm:pt>
    <dgm:pt modelId="{F9EF1D49-5F04-47E8-BECB-DCDE2E944F56}" type="pres">
      <dgm:prSet presAssocID="{A4A3AA2D-D45E-4E19-B319-7CAC5D7EF78C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F504E63-48ED-4C2C-B850-FEC0B1428CE3}" type="pres">
      <dgm:prSet presAssocID="{A4A3AA2D-D45E-4E19-B319-7CAC5D7EF78C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3A63673-2918-47D3-97BA-5417C7478068}" type="pres">
      <dgm:prSet presAssocID="{ED86F717-8E02-4632-8B6A-106A480838E3}" presName="sp" presStyleCnt="0"/>
      <dgm:spPr/>
    </dgm:pt>
    <dgm:pt modelId="{F40BC883-3704-40BB-BC70-6D1B50F27678}" type="pres">
      <dgm:prSet presAssocID="{62932132-F5C1-49CB-AB04-9D49F6D33DFA}" presName="linNode" presStyleCnt="0"/>
      <dgm:spPr/>
    </dgm:pt>
    <dgm:pt modelId="{4E97339E-F88A-4E16-9233-2AEDF3868FFF}" type="pres">
      <dgm:prSet presAssocID="{62932132-F5C1-49CB-AB04-9D49F6D33DFA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99BE92A-62CB-4D92-BA30-EB08015E02E9}" type="pres">
      <dgm:prSet presAssocID="{62932132-F5C1-49CB-AB04-9D49F6D33DFA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F1F7604-CCE3-4E2F-841F-7E611904EC7A}" type="pres">
      <dgm:prSet presAssocID="{688C9B0A-E5D3-4617-9B92-832B1E1D8AA0}" presName="sp" presStyleCnt="0"/>
      <dgm:spPr/>
    </dgm:pt>
    <dgm:pt modelId="{F5C10C43-3336-4DD6-9E26-7C002750C2A1}" type="pres">
      <dgm:prSet presAssocID="{F72D272E-2514-4D46-858D-BE572EF9AC7C}" presName="linNode" presStyleCnt="0"/>
      <dgm:spPr/>
    </dgm:pt>
    <dgm:pt modelId="{999AEEF2-03EB-419D-8BC6-8EA120608B28}" type="pres">
      <dgm:prSet presAssocID="{F72D272E-2514-4D46-858D-BE572EF9AC7C}" presName="parentText" presStyleLbl="node1" presStyleIdx="3" presStyleCnt="4" custScaleX="247170" custScaleY="267507" custLinFactNeighborX="24725" custLinFactNeighborY="402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9EAAB1A-D0DB-4A77-B373-E810FCFADAC0}" type="presOf" srcId="{F72D272E-2514-4D46-858D-BE572EF9AC7C}" destId="{999AEEF2-03EB-419D-8BC6-8EA120608B28}" srcOrd="0" destOrd="0" presId="urn:microsoft.com/office/officeart/2005/8/layout/vList5"/>
    <dgm:cxn modelId="{627DDBBB-2DB4-4C68-901C-3AD5066345B7}" srcId="{52D9D554-01C4-4108-9363-25409F7752A8}" destId="{D21A9DB6-2F05-4B90-ADFB-64D1BB5BECA7}" srcOrd="0" destOrd="0" parTransId="{F68BC74B-05BD-43B2-BF78-1F35121EE7E2}" sibTransId="{12FFD17A-6B07-4BC6-B7D5-E2881C1DD6CC}"/>
    <dgm:cxn modelId="{D1935FC8-5989-40EC-9B33-44B4FA426C72}" type="presOf" srcId="{62932132-F5C1-49CB-AB04-9D49F6D33DFA}" destId="{4E97339E-F88A-4E16-9233-2AEDF3868FFF}" srcOrd="0" destOrd="0" presId="urn:microsoft.com/office/officeart/2005/8/layout/vList5"/>
    <dgm:cxn modelId="{81F31129-EDE6-4EA8-BF49-0312D94C8650}" type="presOf" srcId="{92859B37-D8B6-486B-8C40-A563ABC457F7}" destId="{2F504E63-48ED-4C2C-B850-FEC0B1428CE3}" srcOrd="0" destOrd="0" presId="urn:microsoft.com/office/officeart/2005/8/layout/vList5"/>
    <dgm:cxn modelId="{14B1B72B-FF52-4AB0-9C11-4C858D669424}" srcId="{52D9D554-01C4-4108-9363-25409F7752A8}" destId="{62932132-F5C1-49CB-AB04-9D49F6D33DFA}" srcOrd="2" destOrd="0" parTransId="{AE63ABB2-3AEF-40BF-8ABF-CC7F2D0E0134}" sibTransId="{688C9B0A-E5D3-4617-9B92-832B1E1D8AA0}"/>
    <dgm:cxn modelId="{6C58F663-BDE4-45D3-9A08-72B2D95A6F31}" srcId="{52D9D554-01C4-4108-9363-25409F7752A8}" destId="{F72D272E-2514-4D46-858D-BE572EF9AC7C}" srcOrd="3" destOrd="0" parTransId="{31C6E886-91A3-4047-BA35-9EFAD341394D}" sibTransId="{904FF583-38BF-43DE-8A24-A35F7A951F6E}"/>
    <dgm:cxn modelId="{D68B9A0A-6064-4B50-8C81-00A25C76F8D0}" srcId="{62932132-F5C1-49CB-AB04-9D49F6D33DFA}" destId="{4B88B09B-F6E8-4B3B-9766-5818308564B4}" srcOrd="0" destOrd="0" parTransId="{ACF52A4D-E9EA-46FF-90C2-1B7631468A70}" sibTransId="{C438B169-96AD-44A9-BADE-507082C9E1EF}"/>
    <dgm:cxn modelId="{8ABA46F0-D5DA-4C8B-9B48-6B371D41AC9C}" type="presOf" srcId="{4B88B09B-F6E8-4B3B-9766-5818308564B4}" destId="{699BE92A-62CB-4D92-BA30-EB08015E02E9}" srcOrd="0" destOrd="0" presId="urn:microsoft.com/office/officeart/2005/8/layout/vList5"/>
    <dgm:cxn modelId="{8F9D5C60-33B6-4F40-85C0-DA7410B2C0FA}" srcId="{D21A9DB6-2F05-4B90-ADFB-64D1BB5BECA7}" destId="{15C1E7C5-CE13-4737-B581-F9EA6F1D7BC0}" srcOrd="0" destOrd="0" parTransId="{6BA29704-ECDA-4BFE-98A6-3D95AE5023EE}" sibTransId="{BC5A92D6-B1F9-4455-8522-95BFE53A7E43}"/>
    <dgm:cxn modelId="{3B11AD7A-3449-4E3C-8A76-F8190DA40940}" type="presOf" srcId="{52D9D554-01C4-4108-9363-25409F7752A8}" destId="{BC81299F-8963-4136-83E3-8838014D4EE8}" srcOrd="0" destOrd="0" presId="urn:microsoft.com/office/officeart/2005/8/layout/vList5"/>
    <dgm:cxn modelId="{84D3404F-240D-4F7D-B86C-6956453081BB}" type="presOf" srcId="{D21A9DB6-2F05-4B90-ADFB-64D1BB5BECA7}" destId="{17D0EA85-3943-4A6A-BD6A-E6ADDE100967}" srcOrd="0" destOrd="0" presId="urn:microsoft.com/office/officeart/2005/8/layout/vList5"/>
    <dgm:cxn modelId="{9EA4760C-4DA3-4361-8C57-D3467DF94C2B}" srcId="{A4A3AA2D-D45E-4E19-B319-7CAC5D7EF78C}" destId="{92859B37-D8B6-486B-8C40-A563ABC457F7}" srcOrd="0" destOrd="0" parTransId="{0235808C-D456-4A36-B0BD-0505DC1BBBAE}" sibTransId="{BFEA3D20-39E5-494F-B561-E10687540281}"/>
    <dgm:cxn modelId="{35459110-14C2-4775-9710-C9B583C62EA4}" type="presOf" srcId="{15C1E7C5-CE13-4737-B581-F9EA6F1D7BC0}" destId="{566ECB55-D3B5-4172-9ADC-BA019A574AF8}" srcOrd="0" destOrd="0" presId="urn:microsoft.com/office/officeart/2005/8/layout/vList5"/>
    <dgm:cxn modelId="{3E0E7407-5FC1-455D-B1A4-168CCAA5A2ED}" srcId="{52D9D554-01C4-4108-9363-25409F7752A8}" destId="{A4A3AA2D-D45E-4E19-B319-7CAC5D7EF78C}" srcOrd="1" destOrd="0" parTransId="{43EE348A-5095-46B4-A318-67753EC98F94}" sibTransId="{ED86F717-8E02-4632-8B6A-106A480838E3}"/>
    <dgm:cxn modelId="{E58E7A14-36D3-410E-B49F-D17E93D8207E}" type="presOf" srcId="{A4A3AA2D-D45E-4E19-B319-7CAC5D7EF78C}" destId="{F9EF1D49-5F04-47E8-BECB-DCDE2E944F56}" srcOrd="0" destOrd="0" presId="urn:microsoft.com/office/officeart/2005/8/layout/vList5"/>
    <dgm:cxn modelId="{AEA92F24-D989-4C0E-AA8E-914DBF0CA797}" type="presParOf" srcId="{BC81299F-8963-4136-83E3-8838014D4EE8}" destId="{CE58BF8F-28E4-4B7A-8399-642BF4988118}" srcOrd="0" destOrd="0" presId="urn:microsoft.com/office/officeart/2005/8/layout/vList5"/>
    <dgm:cxn modelId="{938C6560-F32C-452C-938C-FB1CDCE43028}" type="presParOf" srcId="{CE58BF8F-28E4-4B7A-8399-642BF4988118}" destId="{17D0EA85-3943-4A6A-BD6A-E6ADDE100967}" srcOrd="0" destOrd="0" presId="urn:microsoft.com/office/officeart/2005/8/layout/vList5"/>
    <dgm:cxn modelId="{A5E4D337-83D9-4829-A505-6CA4C3DF78A1}" type="presParOf" srcId="{CE58BF8F-28E4-4B7A-8399-642BF4988118}" destId="{566ECB55-D3B5-4172-9ADC-BA019A574AF8}" srcOrd="1" destOrd="0" presId="urn:microsoft.com/office/officeart/2005/8/layout/vList5"/>
    <dgm:cxn modelId="{4068FADB-A734-4335-A894-F98D570B9DF8}" type="presParOf" srcId="{BC81299F-8963-4136-83E3-8838014D4EE8}" destId="{E832DF18-DBF2-4F73-8E4B-F384A5A6C669}" srcOrd="1" destOrd="0" presId="urn:microsoft.com/office/officeart/2005/8/layout/vList5"/>
    <dgm:cxn modelId="{565CBB03-CFC6-47DD-A4EB-79DB4B14A66C}" type="presParOf" srcId="{BC81299F-8963-4136-83E3-8838014D4EE8}" destId="{012FAE3A-6D18-4F6D-A783-0D0365C8A0A7}" srcOrd="2" destOrd="0" presId="urn:microsoft.com/office/officeart/2005/8/layout/vList5"/>
    <dgm:cxn modelId="{1CC829C1-363C-4453-9E7E-A463DB0D66AF}" type="presParOf" srcId="{012FAE3A-6D18-4F6D-A783-0D0365C8A0A7}" destId="{F9EF1D49-5F04-47E8-BECB-DCDE2E944F56}" srcOrd="0" destOrd="0" presId="urn:microsoft.com/office/officeart/2005/8/layout/vList5"/>
    <dgm:cxn modelId="{91973C89-2431-46E2-916B-9BE5AFF4D07C}" type="presParOf" srcId="{012FAE3A-6D18-4F6D-A783-0D0365C8A0A7}" destId="{2F504E63-48ED-4C2C-B850-FEC0B1428CE3}" srcOrd="1" destOrd="0" presId="urn:microsoft.com/office/officeart/2005/8/layout/vList5"/>
    <dgm:cxn modelId="{2C04C558-F4A6-402E-8608-48983E099180}" type="presParOf" srcId="{BC81299F-8963-4136-83E3-8838014D4EE8}" destId="{23A63673-2918-47D3-97BA-5417C7478068}" srcOrd="3" destOrd="0" presId="urn:microsoft.com/office/officeart/2005/8/layout/vList5"/>
    <dgm:cxn modelId="{B7458F90-4960-415E-964B-93C409AD9408}" type="presParOf" srcId="{BC81299F-8963-4136-83E3-8838014D4EE8}" destId="{F40BC883-3704-40BB-BC70-6D1B50F27678}" srcOrd="4" destOrd="0" presId="urn:microsoft.com/office/officeart/2005/8/layout/vList5"/>
    <dgm:cxn modelId="{A8BBFA71-948F-4686-8F88-8A3C4CB53A9E}" type="presParOf" srcId="{F40BC883-3704-40BB-BC70-6D1B50F27678}" destId="{4E97339E-F88A-4E16-9233-2AEDF3868FFF}" srcOrd="0" destOrd="0" presId="urn:microsoft.com/office/officeart/2005/8/layout/vList5"/>
    <dgm:cxn modelId="{B29DFAA9-AC57-4B49-BBF4-9941F93CB7B1}" type="presParOf" srcId="{F40BC883-3704-40BB-BC70-6D1B50F27678}" destId="{699BE92A-62CB-4D92-BA30-EB08015E02E9}" srcOrd="1" destOrd="0" presId="urn:microsoft.com/office/officeart/2005/8/layout/vList5"/>
    <dgm:cxn modelId="{0A05A6DA-5032-4100-AD11-FAA6FD8644CF}" type="presParOf" srcId="{BC81299F-8963-4136-83E3-8838014D4EE8}" destId="{7F1F7604-CCE3-4E2F-841F-7E611904EC7A}" srcOrd="5" destOrd="0" presId="urn:microsoft.com/office/officeart/2005/8/layout/vList5"/>
    <dgm:cxn modelId="{31DB46CB-C71E-4D75-9C0D-623CADFEE6D2}" type="presParOf" srcId="{BC81299F-8963-4136-83E3-8838014D4EE8}" destId="{F5C10C43-3336-4DD6-9E26-7C002750C2A1}" srcOrd="6" destOrd="0" presId="urn:microsoft.com/office/officeart/2005/8/layout/vList5"/>
    <dgm:cxn modelId="{C99853B9-1F2D-4526-A6CC-45974C2A16DA}" type="presParOf" srcId="{F5C10C43-3336-4DD6-9E26-7C002750C2A1}" destId="{999AEEF2-03EB-419D-8BC6-8EA120608B2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4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5F5B0F-E7D7-433C-ADEC-6804D404B85B}" type="doc">
      <dgm:prSet loTypeId="urn:microsoft.com/office/officeart/2005/8/layout/vList5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es-MX"/>
        </a:p>
      </dgm:t>
    </dgm:pt>
    <dgm:pt modelId="{22E6EB22-E30C-438B-8274-337FBF00481D}">
      <dgm:prSet phldrT="[Texto]"/>
      <dgm:spPr/>
      <dgm:t>
        <a:bodyPr/>
        <a:lstStyle/>
        <a:p>
          <a:r>
            <a:rPr lang="es-ES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</a:rPr>
            <a:t>Diagnóstico y evaluación del plan curricular</a:t>
          </a:r>
          <a:endParaRPr lang="es-MX" dirty="0"/>
        </a:p>
      </dgm:t>
    </dgm:pt>
    <dgm:pt modelId="{BAD6907A-2819-40D6-9F1B-326A3360BB1E}" type="parTrans" cxnId="{8CD47A3E-FA0F-4AD8-AB3F-D2A53DA382E7}">
      <dgm:prSet/>
      <dgm:spPr/>
      <dgm:t>
        <a:bodyPr/>
        <a:lstStyle/>
        <a:p>
          <a:endParaRPr lang="es-MX"/>
        </a:p>
      </dgm:t>
    </dgm:pt>
    <dgm:pt modelId="{5B433DC1-E5D9-454A-B970-1903769D2C68}" type="sibTrans" cxnId="{8CD47A3E-FA0F-4AD8-AB3F-D2A53DA382E7}">
      <dgm:prSet/>
      <dgm:spPr/>
      <dgm:t>
        <a:bodyPr/>
        <a:lstStyle/>
        <a:p>
          <a:endParaRPr lang="es-MX"/>
        </a:p>
      </dgm:t>
    </dgm:pt>
    <dgm:pt modelId="{B4E0FC60-74DE-40F7-83DD-D612C605B695}">
      <dgm:prSet phldrT="[Texto]"/>
      <dgm:spPr/>
      <dgm:t>
        <a:bodyPr/>
        <a:lstStyle/>
        <a:p>
          <a:r>
            <a:rPr lang="es-ES" b="1" dirty="0" smtClean="0">
              <a:solidFill>
                <a:schemeClr val="accent5">
                  <a:lumMod val="50000"/>
                </a:schemeClr>
              </a:solidFill>
            </a:rPr>
            <a:t>Encuestas a estudiantes, egresados para conocer sus opiniones sobre el actual plan de estudios .</a:t>
          </a:r>
          <a:r>
            <a:rPr lang="es-ES" dirty="0" smtClean="0">
              <a:solidFill>
                <a:schemeClr val="accent5">
                  <a:lumMod val="50000"/>
                </a:schemeClr>
              </a:solidFill>
            </a:rPr>
            <a:t> </a:t>
          </a:r>
          <a:endParaRPr lang="es-MX" dirty="0">
            <a:solidFill>
              <a:schemeClr val="accent5">
                <a:lumMod val="50000"/>
              </a:schemeClr>
            </a:solidFill>
          </a:endParaRPr>
        </a:p>
      </dgm:t>
    </dgm:pt>
    <dgm:pt modelId="{BC114ED8-F474-4388-90FB-97C26FBC6AD7}" type="parTrans" cxnId="{DFC76EDC-04AA-4D50-A1DA-612E95C06DCC}">
      <dgm:prSet/>
      <dgm:spPr/>
      <dgm:t>
        <a:bodyPr/>
        <a:lstStyle/>
        <a:p>
          <a:endParaRPr lang="es-MX"/>
        </a:p>
      </dgm:t>
    </dgm:pt>
    <dgm:pt modelId="{6B272D60-5A96-4A49-9F5D-C9A10C14F36B}" type="sibTrans" cxnId="{DFC76EDC-04AA-4D50-A1DA-612E95C06DCC}">
      <dgm:prSet/>
      <dgm:spPr/>
      <dgm:t>
        <a:bodyPr/>
        <a:lstStyle/>
        <a:p>
          <a:endParaRPr lang="es-MX"/>
        </a:p>
      </dgm:t>
    </dgm:pt>
    <dgm:pt modelId="{38312C4D-A2E6-48B0-89BE-82F354D6DDDD}">
      <dgm:prSet phldrT="[Texto]"/>
      <dgm:spPr/>
      <dgm:t>
        <a:bodyPr anchor="b"/>
        <a:lstStyle/>
        <a:p>
          <a:pPr algn="ctr"/>
          <a:r>
            <a:rPr lang="es-ES" b="1" dirty="0" smtClean="0">
              <a:solidFill>
                <a:schemeClr val="tx1"/>
              </a:solidFill>
              <a:latin typeface="Arial Narrow" pitchFamily="34" charset="0"/>
            </a:rPr>
            <a:t>Diagnóstico de las necesidades sociales y del mercado laboral</a:t>
          </a:r>
          <a:endParaRPr lang="es-ES" dirty="0" smtClean="0">
            <a:solidFill>
              <a:schemeClr val="tx1"/>
            </a:solidFill>
            <a:latin typeface="Arial Narrow" pitchFamily="34" charset="0"/>
          </a:endParaRPr>
        </a:p>
        <a:p>
          <a:pPr algn="ctr"/>
          <a:endParaRPr lang="es-MX" dirty="0"/>
        </a:p>
      </dgm:t>
    </dgm:pt>
    <dgm:pt modelId="{CA684308-5FEB-40B0-AED9-3DB8F9336DD2}" type="parTrans" cxnId="{58F53A7E-AF37-4A52-87AE-91FD2439D67A}">
      <dgm:prSet/>
      <dgm:spPr/>
      <dgm:t>
        <a:bodyPr/>
        <a:lstStyle/>
        <a:p>
          <a:endParaRPr lang="es-MX"/>
        </a:p>
      </dgm:t>
    </dgm:pt>
    <dgm:pt modelId="{A2946B1A-BE97-450E-A9C1-5FF1F079CE5F}" type="sibTrans" cxnId="{58F53A7E-AF37-4A52-87AE-91FD2439D67A}">
      <dgm:prSet/>
      <dgm:spPr/>
      <dgm:t>
        <a:bodyPr/>
        <a:lstStyle/>
        <a:p>
          <a:endParaRPr lang="es-MX"/>
        </a:p>
      </dgm:t>
    </dgm:pt>
    <dgm:pt modelId="{DF98C81E-035C-479C-BFF3-2AB305F67BFC}">
      <dgm:prSet phldrT="[Texto]" custT="1"/>
      <dgm:spPr/>
      <dgm:t>
        <a:bodyPr/>
        <a:lstStyle/>
        <a:p>
          <a:pPr algn="just"/>
          <a:endParaRPr lang="es-MX" sz="1800" dirty="0">
            <a:solidFill>
              <a:schemeClr val="accent5">
                <a:lumMod val="50000"/>
              </a:schemeClr>
            </a:solidFill>
          </a:endParaRPr>
        </a:p>
      </dgm:t>
    </dgm:pt>
    <dgm:pt modelId="{99AE68DC-C109-4A6E-B7BB-C3225FAF5F6B}" type="parTrans" cxnId="{511B057A-83E4-49AC-B02E-4DDD0EF7A33E}">
      <dgm:prSet/>
      <dgm:spPr/>
      <dgm:t>
        <a:bodyPr/>
        <a:lstStyle/>
        <a:p>
          <a:endParaRPr lang="es-MX"/>
        </a:p>
      </dgm:t>
    </dgm:pt>
    <dgm:pt modelId="{E36BE74C-E0DA-4541-987B-45E2574B2BB9}" type="sibTrans" cxnId="{511B057A-83E4-49AC-B02E-4DDD0EF7A33E}">
      <dgm:prSet/>
      <dgm:spPr/>
      <dgm:t>
        <a:bodyPr/>
        <a:lstStyle/>
        <a:p>
          <a:endParaRPr lang="es-MX"/>
        </a:p>
      </dgm:t>
    </dgm:pt>
    <dgm:pt modelId="{96BC3390-A0C8-4183-9468-602A6B4D54F7}">
      <dgm:prSet/>
      <dgm:spPr/>
      <dgm:t>
        <a:bodyPr/>
        <a:lstStyle/>
        <a:p>
          <a:endParaRPr lang="es-MX" dirty="0"/>
        </a:p>
      </dgm:t>
    </dgm:pt>
    <dgm:pt modelId="{4C1690A1-16B5-46F2-8890-548C57C8EE98}" type="parTrans" cxnId="{6495FCE0-89A4-40DC-A4A8-437FA2364B4A}">
      <dgm:prSet/>
      <dgm:spPr/>
      <dgm:t>
        <a:bodyPr/>
        <a:lstStyle/>
        <a:p>
          <a:endParaRPr lang="es-MX"/>
        </a:p>
      </dgm:t>
    </dgm:pt>
    <dgm:pt modelId="{7EBA969D-00E2-4DBB-A1F2-35302DDDF1A8}" type="sibTrans" cxnId="{6495FCE0-89A4-40DC-A4A8-437FA2364B4A}">
      <dgm:prSet/>
      <dgm:spPr/>
      <dgm:t>
        <a:bodyPr/>
        <a:lstStyle/>
        <a:p>
          <a:endParaRPr lang="es-MX"/>
        </a:p>
      </dgm:t>
    </dgm:pt>
    <dgm:pt modelId="{E982A1D2-DB0B-4F98-9BD1-9FF5D4B877BA}">
      <dgm:prSet custT="1"/>
      <dgm:spPr/>
      <dgm:t>
        <a:bodyPr/>
        <a:lstStyle/>
        <a:p>
          <a:pPr algn="just"/>
          <a:r>
            <a:rPr lang="es-ES" sz="1800" b="1" dirty="0" smtClean="0">
              <a:solidFill>
                <a:schemeClr val="accent5">
                  <a:lumMod val="50000"/>
                </a:schemeClr>
              </a:solidFill>
            </a:rPr>
            <a:t>Un estudio de contexto social para  configurar la oferta del mercado laboral.</a:t>
          </a:r>
          <a:endParaRPr lang="es-ES" sz="1800" b="1" dirty="0">
            <a:solidFill>
              <a:schemeClr val="accent5">
                <a:lumMod val="50000"/>
              </a:schemeClr>
            </a:solidFill>
          </a:endParaRPr>
        </a:p>
      </dgm:t>
    </dgm:pt>
    <dgm:pt modelId="{61982124-A589-4EA5-B78D-8503546E3A83}" type="parTrans" cxnId="{46E8888E-93FA-4450-989C-2A8DFBB4ADD8}">
      <dgm:prSet/>
      <dgm:spPr/>
      <dgm:t>
        <a:bodyPr/>
        <a:lstStyle/>
        <a:p>
          <a:endParaRPr lang="es-MX"/>
        </a:p>
      </dgm:t>
    </dgm:pt>
    <dgm:pt modelId="{95AD4537-44CE-468D-BD1F-87B3CD4F4496}" type="sibTrans" cxnId="{46E8888E-93FA-4450-989C-2A8DFBB4ADD8}">
      <dgm:prSet/>
      <dgm:spPr/>
      <dgm:t>
        <a:bodyPr/>
        <a:lstStyle/>
        <a:p>
          <a:endParaRPr lang="es-MX"/>
        </a:p>
      </dgm:t>
    </dgm:pt>
    <dgm:pt modelId="{3EE94329-08AB-4582-BF42-642DDC5CE64C}">
      <dgm:prSet phldrT="[Texto]" custT="1"/>
      <dgm:spPr/>
      <dgm:t>
        <a:bodyPr/>
        <a:lstStyle/>
        <a:p>
          <a:pPr algn="just"/>
          <a:r>
            <a:rPr lang="es-ES" sz="1800" b="1" dirty="0" smtClean="0">
              <a:solidFill>
                <a:schemeClr val="accent5">
                  <a:lumMod val="50000"/>
                </a:schemeClr>
              </a:solidFill>
            </a:rPr>
            <a:t>El estudio internacional </a:t>
          </a:r>
          <a:r>
            <a:rPr lang="es-ES" sz="1800" b="1" i="1" dirty="0" smtClean="0">
              <a:solidFill>
                <a:schemeClr val="accent5">
                  <a:lumMod val="50000"/>
                </a:schemeClr>
              </a:solidFill>
            </a:rPr>
            <a:t>Necesidades de formación para medios digitales en América Latina </a:t>
          </a:r>
          <a:r>
            <a:rPr lang="es-ES" sz="1800" b="1" dirty="0" smtClean="0">
              <a:solidFill>
                <a:schemeClr val="accent5">
                  <a:lumMod val="50000"/>
                </a:schemeClr>
              </a:solidFill>
            </a:rPr>
            <a:t>(2009), de Guillermo Franco. </a:t>
          </a:r>
          <a:endParaRPr lang="es-MX" sz="1800" dirty="0">
            <a:solidFill>
              <a:schemeClr val="accent5">
                <a:lumMod val="50000"/>
              </a:schemeClr>
            </a:solidFill>
          </a:endParaRPr>
        </a:p>
      </dgm:t>
    </dgm:pt>
    <dgm:pt modelId="{4A5F4792-4832-4235-89EC-1D0A88C9C3CD}" type="parTrans" cxnId="{9EDE0562-D145-4396-8522-1E599844AA35}">
      <dgm:prSet/>
      <dgm:spPr/>
      <dgm:t>
        <a:bodyPr/>
        <a:lstStyle/>
        <a:p>
          <a:endParaRPr lang="es-MX"/>
        </a:p>
      </dgm:t>
    </dgm:pt>
    <dgm:pt modelId="{95CA16D7-5AE2-42AE-85BF-0C190CD5FCA1}" type="sibTrans" cxnId="{9EDE0562-D145-4396-8522-1E599844AA35}">
      <dgm:prSet/>
      <dgm:spPr/>
      <dgm:t>
        <a:bodyPr/>
        <a:lstStyle/>
        <a:p>
          <a:endParaRPr lang="es-MX"/>
        </a:p>
      </dgm:t>
    </dgm:pt>
    <dgm:pt modelId="{B9F1ACED-E813-4D79-B255-0BD98C78125E}">
      <dgm:prSet custT="1"/>
      <dgm:spPr/>
      <dgm:t>
        <a:bodyPr/>
        <a:lstStyle/>
        <a:p>
          <a:pPr algn="just"/>
          <a:r>
            <a:rPr lang="es-ES" sz="1800" b="1" dirty="0" smtClean="0">
              <a:solidFill>
                <a:schemeClr val="accent5">
                  <a:lumMod val="50000"/>
                </a:schemeClr>
              </a:solidFill>
            </a:rPr>
            <a:t>Detectar  necesidades de formación que exige el campo laboral. </a:t>
          </a:r>
          <a:endParaRPr lang="es-ES" sz="1800" b="1" dirty="0">
            <a:solidFill>
              <a:schemeClr val="accent5">
                <a:lumMod val="50000"/>
              </a:schemeClr>
            </a:solidFill>
          </a:endParaRPr>
        </a:p>
      </dgm:t>
    </dgm:pt>
    <dgm:pt modelId="{09CA0429-1B6C-4B54-A5DC-2CD1015ACC88}" type="parTrans" cxnId="{56B20A46-76AA-4331-ADC3-A69438D5D5AD}">
      <dgm:prSet/>
      <dgm:spPr/>
      <dgm:t>
        <a:bodyPr/>
        <a:lstStyle/>
        <a:p>
          <a:endParaRPr lang="es-MX"/>
        </a:p>
      </dgm:t>
    </dgm:pt>
    <dgm:pt modelId="{1485F241-DA02-43D6-90AA-841B72D94E02}" type="sibTrans" cxnId="{56B20A46-76AA-4331-ADC3-A69438D5D5AD}">
      <dgm:prSet/>
      <dgm:spPr/>
      <dgm:t>
        <a:bodyPr/>
        <a:lstStyle/>
        <a:p>
          <a:endParaRPr lang="es-MX"/>
        </a:p>
      </dgm:t>
    </dgm:pt>
    <dgm:pt modelId="{448386E5-1974-41AE-A110-5391B5BDDE20}">
      <dgm:prSet/>
      <dgm:spPr/>
      <dgm:t>
        <a:bodyPr/>
        <a:lstStyle/>
        <a:p>
          <a:pPr algn="l"/>
          <a:endParaRPr lang="es-MX" sz="900" dirty="0"/>
        </a:p>
      </dgm:t>
    </dgm:pt>
    <dgm:pt modelId="{C6609847-346A-4A39-A932-3557CE138647}" type="parTrans" cxnId="{8712A663-9F15-48D0-94E8-CC67F311BAB2}">
      <dgm:prSet/>
      <dgm:spPr/>
      <dgm:t>
        <a:bodyPr/>
        <a:lstStyle/>
        <a:p>
          <a:endParaRPr lang="es-MX"/>
        </a:p>
      </dgm:t>
    </dgm:pt>
    <dgm:pt modelId="{CB27A792-3DFF-4C27-9B09-2E4ADC27799E}" type="sibTrans" cxnId="{8712A663-9F15-48D0-94E8-CC67F311BAB2}">
      <dgm:prSet/>
      <dgm:spPr/>
      <dgm:t>
        <a:bodyPr/>
        <a:lstStyle/>
        <a:p>
          <a:endParaRPr lang="es-MX"/>
        </a:p>
      </dgm:t>
    </dgm:pt>
    <dgm:pt modelId="{954226EF-B3BB-4332-B490-0E0059F0BF2C}">
      <dgm:prSet custT="1"/>
      <dgm:spPr/>
      <dgm:t>
        <a:bodyPr/>
        <a:lstStyle/>
        <a:p>
          <a:pPr algn="just"/>
          <a:endParaRPr lang="es-ES" sz="1800" b="1" dirty="0">
            <a:solidFill>
              <a:schemeClr val="accent5">
                <a:lumMod val="50000"/>
              </a:schemeClr>
            </a:solidFill>
          </a:endParaRPr>
        </a:p>
      </dgm:t>
    </dgm:pt>
    <dgm:pt modelId="{34D2EA92-3495-42E6-85DD-DFB6404CBCA3}" type="parTrans" cxnId="{B7B3064C-B6AB-474D-9847-2E335E29B2DE}">
      <dgm:prSet/>
      <dgm:spPr/>
      <dgm:t>
        <a:bodyPr/>
        <a:lstStyle/>
        <a:p>
          <a:endParaRPr lang="es-MX"/>
        </a:p>
      </dgm:t>
    </dgm:pt>
    <dgm:pt modelId="{4304D3BA-019F-4480-B4EC-3989EBC58923}" type="sibTrans" cxnId="{B7B3064C-B6AB-474D-9847-2E335E29B2DE}">
      <dgm:prSet/>
      <dgm:spPr/>
      <dgm:t>
        <a:bodyPr/>
        <a:lstStyle/>
        <a:p>
          <a:endParaRPr lang="es-MX"/>
        </a:p>
      </dgm:t>
    </dgm:pt>
    <dgm:pt modelId="{DAD6200F-262B-4293-9073-A81BF78FE640}">
      <dgm:prSet custT="1"/>
      <dgm:spPr/>
      <dgm:t>
        <a:bodyPr/>
        <a:lstStyle/>
        <a:p>
          <a:pPr algn="just"/>
          <a:endParaRPr lang="es-ES" sz="1800" b="1" dirty="0">
            <a:solidFill>
              <a:schemeClr val="accent5">
                <a:lumMod val="50000"/>
              </a:schemeClr>
            </a:solidFill>
          </a:endParaRPr>
        </a:p>
      </dgm:t>
    </dgm:pt>
    <dgm:pt modelId="{92DFCF77-2B8A-4854-9B11-E43D1BCD31FD}" type="parTrans" cxnId="{C4873BAA-AF56-4B0B-BF86-5A1E76D19422}">
      <dgm:prSet/>
      <dgm:spPr/>
      <dgm:t>
        <a:bodyPr/>
        <a:lstStyle/>
        <a:p>
          <a:endParaRPr lang="es-MX"/>
        </a:p>
      </dgm:t>
    </dgm:pt>
    <dgm:pt modelId="{20F2B326-9B2B-4D5E-AD15-AAD394D77A36}" type="sibTrans" cxnId="{C4873BAA-AF56-4B0B-BF86-5A1E76D19422}">
      <dgm:prSet/>
      <dgm:spPr/>
      <dgm:t>
        <a:bodyPr/>
        <a:lstStyle/>
        <a:p>
          <a:endParaRPr lang="es-MX"/>
        </a:p>
      </dgm:t>
    </dgm:pt>
    <dgm:pt modelId="{77CFAB17-4CD4-496F-B17D-324A353CB013}" type="pres">
      <dgm:prSet presAssocID="{CE5F5B0F-E7D7-433C-ADEC-6804D404B8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87892A1-BE35-4E3B-B8FF-C5157571C1DF}" type="pres">
      <dgm:prSet presAssocID="{22E6EB22-E30C-438B-8274-337FBF00481D}" presName="linNode" presStyleCnt="0"/>
      <dgm:spPr/>
    </dgm:pt>
    <dgm:pt modelId="{A639A1AB-AB5F-43C6-AAEC-9113FBF55295}" type="pres">
      <dgm:prSet presAssocID="{22E6EB22-E30C-438B-8274-337FBF00481D}" presName="parentText" presStyleLbl="node1" presStyleIdx="0" presStyleCnt="2" custLinFactNeighborX="-34305" custLinFactNeighborY="-40046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74A8B0D-96A8-4886-9FCB-E55E1B5E0EFF}" type="pres">
      <dgm:prSet presAssocID="{22E6EB22-E30C-438B-8274-337FBF00481D}" presName="descendantText" presStyleLbl="alignAccFollowNode1" presStyleIdx="0" presStyleCnt="2" custLinFactNeighborX="-7" custLinFactNeighborY="-148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7A36279-E288-4622-8803-34F73C153C99}" type="pres">
      <dgm:prSet presAssocID="{5B433DC1-E5D9-454A-B970-1903769D2C68}" presName="sp" presStyleCnt="0"/>
      <dgm:spPr/>
    </dgm:pt>
    <dgm:pt modelId="{29A84F9C-082E-4D80-BA75-4801078757A2}" type="pres">
      <dgm:prSet presAssocID="{38312C4D-A2E6-48B0-89BE-82F354D6DDDD}" presName="linNode" presStyleCnt="0"/>
      <dgm:spPr/>
    </dgm:pt>
    <dgm:pt modelId="{ED26D3A2-A284-47A8-A7EC-5775CB8E3165}" type="pres">
      <dgm:prSet presAssocID="{38312C4D-A2E6-48B0-89BE-82F354D6DDDD}" presName="parentText" presStyleLbl="node1" presStyleIdx="1" presStyleCnt="2" custScaleX="88846" custScaleY="91856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B39CE0E-F2BC-47FD-B652-42869CAE273B}" type="pres">
      <dgm:prSet presAssocID="{38312C4D-A2E6-48B0-89BE-82F354D6DDDD}" presName="descendantText" presStyleLbl="alignAccFollowNode1" presStyleIdx="1" presStyleCnt="2" custScaleY="23121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89FF26C-73EA-43A5-B18D-EFC0915F20A1}" type="presOf" srcId="{3EE94329-08AB-4582-BF42-642DDC5CE64C}" destId="{1B39CE0E-F2BC-47FD-B652-42869CAE273B}" srcOrd="0" destOrd="5" presId="urn:microsoft.com/office/officeart/2005/8/layout/vList5"/>
    <dgm:cxn modelId="{7608FE3F-7414-41E3-8D75-7AD38C2EB2DF}" type="presOf" srcId="{22E6EB22-E30C-438B-8274-337FBF00481D}" destId="{A639A1AB-AB5F-43C6-AAEC-9113FBF55295}" srcOrd="0" destOrd="0" presId="urn:microsoft.com/office/officeart/2005/8/layout/vList5"/>
    <dgm:cxn modelId="{B3567951-FE54-4D91-BC05-06FDBEE5329F}" type="presOf" srcId="{DF98C81E-035C-479C-BFF3-2AB305F67BFC}" destId="{1B39CE0E-F2BC-47FD-B652-42869CAE273B}" srcOrd="0" destOrd="0" presId="urn:microsoft.com/office/officeart/2005/8/layout/vList5"/>
    <dgm:cxn modelId="{58F53A7E-AF37-4A52-87AE-91FD2439D67A}" srcId="{CE5F5B0F-E7D7-433C-ADEC-6804D404B85B}" destId="{38312C4D-A2E6-48B0-89BE-82F354D6DDDD}" srcOrd="1" destOrd="0" parTransId="{CA684308-5FEB-40B0-AED9-3DB8F9336DD2}" sibTransId="{A2946B1A-BE97-450E-A9C1-5FF1F079CE5F}"/>
    <dgm:cxn modelId="{66C31944-918A-4F5D-8FD2-FEAACA4ABE73}" type="presOf" srcId="{DAD6200F-262B-4293-9073-A81BF78FE640}" destId="{1B39CE0E-F2BC-47FD-B652-42869CAE273B}" srcOrd="0" destOrd="2" presId="urn:microsoft.com/office/officeart/2005/8/layout/vList5"/>
    <dgm:cxn modelId="{1D674BDC-CCDD-4532-AD4A-0A9B8E02EEC3}" type="presOf" srcId="{448386E5-1974-41AE-A110-5391B5BDDE20}" destId="{1B39CE0E-F2BC-47FD-B652-42869CAE273B}" srcOrd="0" destOrd="6" presId="urn:microsoft.com/office/officeart/2005/8/layout/vList5"/>
    <dgm:cxn modelId="{C4873BAA-AF56-4B0B-BF86-5A1E76D19422}" srcId="{38312C4D-A2E6-48B0-89BE-82F354D6DDDD}" destId="{DAD6200F-262B-4293-9073-A81BF78FE640}" srcOrd="2" destOrd="0" parTransId="{92DFCF77-2B8A-4854-9B11-E43D1BCD31FD}" sibTransId="{20F2B326-9B2B-4D5E-AD15-AAD394D77A36}"/>
    <dgm:cxn modelId="{0173FE3C-CAC5-40E4-AF84-86AD6EEA33DD}" type="presOf" srcId="{CE5F5B0F-E7D7-433C-ADEC-6804D404B85B}" destId="{77CFAB17-4CD4-496F-B17D-324A353CB013}" srcOrd="0" destOrd="0" presId="urn:microsoft.com/office/officeart/2005/8/layout/vList5"/>
    <dgm:cxn modelId="{B7B3064C-B6AB-474D-9847-2E335E29B2DE}" srcId="{38312C4D-A2E6-48B0-89BE-82F354D6DDDD}" destId="{954226EF-B3BB-4332-B490-0E0059F0BF2C}" srcOrd="4" destOrd="0" parTransId="{34D2EA92-3495-42E6-85DD-DFB6404CBCA3}" sibTransId="{4304D3BA-019F-4480-B4EC-3989EBC58923}"/>
    <dgm:cxn modelId="{6495FCE0-89A4-40DC-A4A8-437FA2364B4A}" srcId="{22E6EB22-E30C-438B-8274-337FBF00481D}" destId="{96BC3390-A0C8-4183-9468-602A6B4D54F7}" srcOrd="1" destOrd="0" parTransId="{4C1690A1-16B5-46F2-8890-548C57C8EE98}" sibTransId="{7EBA969D-00E2-4DBB-A1F2-35302DDDF1A8}"/>
    <dgm:cxn modelId="{A7AE259B-8B76-4F51-B915-7C41DBA4D7B3}" type="presOf" srcId="{B9F1ACED-E813-4D79-B255-0BD98C78125E}" destId="{1B39CE0E-F2BC-47FD-B652-42869CAE273B}" srcOrd="0" destOrd="3" presId="urn:microsoft.com/office/officeart/2005/8/layout/vList5"/>
    <dgm:cxn modelId="{36E2252B-FA82-4E6E-831B-3040BF4B5ABD}" type="presOf" srcId="{B4E0FC60-74DE-40F7-83DD-D612C605B695}" destId="{174A8B0D-96A8-4886-9FCB-E55E1B5E0EFF}" srcOrd="0" destOrd="0" presId="urn:microsoft.com/office/officeart/2005/8/layout/vList5"/>
    <dgm:cxn modelId="{8712A663-9F15-48D0-94E8-CC67F311BAB2}" srcId="{38312C4D-A2E6-48B0-89BE-82F354D6DDDD}" destId="{448386E5-1974-41AE-A110-5391B5BDDE20}" srcOrd="6" destOrd="0" parTransId="{C6609847-346A-4A39-A932-3557CE138647}" sibTransId="{CB27A792-3DFF-4C27-9B09-2E4ADC27799E}"/>
    <dgm:cxn modelId="{DFC76EDC-04AA-4D50-A1DA-612E95C06DCC}" srcId="{22E6EB22-E30C-438B-8274-337FBF00481D}" destId="{B4E0FC60-74DE-40F7-83DD-D612C605B695}" srcOrd="0" destOrd="0" parTransId="{BC114ED8-F474-4388-90FB-97C26FBC6AD7}" sibTransId="{6B272D60-5A96-4A49-9F5D-C9A10C14F36B}"/>
    <dgm:cxn modelId="{D366D1B9-EC6E-43EA-884F-0F020FBB59E2}" type="presOf" srcId="{954226EF-B3BB-4332-B490-0E0059F0BF2C}" destId="{1B39CE0E-F2BC-47FD-B652-42869CAE273B}" srcOrd="0" destOrd="4" presId="urn:microsoft.com/office/officeart/2005/8/layout/vList5"/>
    <dgm:cxn modelId="{511B057A-83E4-49AC-B02E-4DDD0EF7A33E}" srcId="{38312C4D-A2E6-48B0-89BE-82F354D6DDDD}" destId="{DF98C81E-035C-479C-BFF3-2AB305F67BFC}" srcOrd="0" destOrd="0" parTransId="{99AE68DC-C109-4A6E-B7BB-C3225FAF5F6B}" sibTransId="{E36BE74C-E0DA-4541-987B-45E2574B2BB9}"/>
    <dgm:cxn modelId="{BA54DDDA-0ACF-4907-B16F-7C9ABF9E3AB5}" type="presOf" srcId="{38312C4D-A2E6-48B0-89BE-82F354D6DDDD}" destId="{ED26D3A2-A284-47A8-A7EC-5775CB8E3165}" srcOrd="0" destOrd="0" presId="urn:microsoft.com/office/officeart/2005/8/layout/vList5"/>
    <dgm:cxn modelId="{AC57143E-3B11-42C7-8210-A19DAC978962}" type="presOf" srcId="{E982A1D2-DB0B-4F98-9BD1-9FF5D4B877BA}" destId="{1B39CE0E-F2BC-47FD-B652-42869CAE273B}" srcOrd="0" destOrd="1" presId="urn:microsoft.com/office/officeart/2005/8/layout/vList5"/>
    <dgm:cxn modelId="{9EDE0562-D145-4396-8522-1E599844AA35}" srcId="{38312C4D-A2E6-48B0-89BE-82F354D6DDDD}" destId="{3EE94329-08AB-4582-BF42-642DDC5CE64C}" srcOrd="5" destOrd="0" parTransId="{4A5F4792-4832-4235-89EC-1D0A88C9C3CD}" sibTransId="{95CA16D7-5AE2-42AE-85BF-0C190CD5FCA1}"/>
    <dgm:cxn modelId="{46E8888E-93FA-4450-989C-2A8DFBB4ADD8}" srcId="{38312C4D-A2E6-48B0-89BE-82F354D6DDDD}" destId="{E982A1D2-DB0B-4F98-9BD1-9FF5D4B877BA}" srcOrd="1" destOrd="0" parTransId="{61982124-A589-4EA5-B78D-8503546E3A83}" sibTransId="{95AD4537-44CE-468D-BD1F-87B3CD4F4496}"/>
    <dgm:cxn modelId="{B394B6E7-18BE-489A-A161-D810AD397062}" type="presOf" srcId="{96BC3390-A0C8-4183-9468-602A6B4D54F7}" destId="{174A8B0D-96A8-4886-9FCB-E55E1B5E0EFF}" srcOrd="0" destOrd="1" presId="urn:microsoft.com/office/officeart/2005/8/layout/vList5"/>
    <dgm:cxn modelId="{56B20A46-76AA-4331-ADC3-A69438D5D5AD}" srcId="{38312C4D-A2E6-48B0-89BE-82F354D6DDDD}" destId="{B9F1ACED-E813-4D79-B255-0BD98C78125E}" srcOrd="3" destOrd="0" parTransId="{09CA0429-1B6C-4B54-A5DC-2CD1015ACC88}" sibTransId="{1485F241-DA02-43D6-90AA-841B72D94E02}"/>
    <dgm:cxn modelId="{8CD47A3E-FA0F-4AD8-AB3F-D2A53DA382E7}" srcId="{CE5F5B0F-E7D7-433C-ADEC-6804D404B85B}" destId="{22E6EB22-E30C-438B-8274-337FBF00481D}" srcOrd="0" destOrd="0" parTransId="{BAD6907A-2819-40D6-9F1B-326A3360BB1E}" sibTransId="{5B433DC1-E5D9-454A-B970-1903769D2C68}"/>
    <dgm:cxn modelId="{A3CFB077-E2A3-4BCE-80C7-50A20BF53C6A}" type="presParOf" srcId="{77CFAB17-4CD4-496F-B17D-324A353CB013}" destId="{B87892A1-BE35-4E3B-B8FF-C5157571C1DF}" srcOrd="0" destOrd="0" presId="urn:microsoft.com/office/officeart/2005/8/layout/vList5"/>
    <dgm:cxn modelId="{90497C6A-C842-4523-9364-11D807F36F15}" type="presParOf" srcId="{B87892A1-BE35-4E3B-B8FF-C5157571C1DF}" destId="{A639A1AB-AB5F-43C6-AAEC-9113FBF55295}" srcOrd="0" destOrd="0" presId="urn:microsoft.com/office/officeart/2005/8/layout/vList5"/>
    <dgm:cxn modelId="{8DC95B78-ABB2-4FF0-A381-7FB679DB76AF}" type="presParOf" srcId="{B87892A1-BE35-4E3B-B8FF-C5157571C1DF}" destId="{174A8B0D-96A8-4886-9FCB-E55E1B5E0EFF}" srcOrd="1" destOrd="0" presId="urn:microsoft.com/office/officeart/2005/8/layout/vList5"/>
    <dgm:cxn modelId="{04D7888D-98AC-4E19-8C01-006EB4B0EF90}" type="presParOf" srcId="{77CFAB17-4CD4-496F-B17D-324A353CB013}" destId="{57A36279-E288-4622-8803-34F73C153C99}" srcOrd="1" destOrd="0" presId="urn:microsoft.com/office/officeart/2005/8/layout/vList5"/>
    <dgm:cxn modelId="{DC005A4B-78A3-4A40-BE38-E4E94B0A60BD}" type="presParOf" srcId="{77CFAB17-4CD4-496F-B17D-324A353CB013}" destId="{29A84F9C-082E-4D80-BA75-4801078757A2}" srcOrd="2" destOrd="0" presId="urn:microsoft.com/office/officeart/2005/8/layout/vList5"/>
    <dgm:cxn modelId="{C7D34760-9D70-4477-9958-202D5A17CE36}" type="presParOf" srcId="{29A84F9C-082E-4D80-BA75-4801078757A2}" destId="{ED26D3A2-A284-47A8-A7EC-5775CB8E3165}" srcOrd="0" destOrd="0" presId="urn:microsoft.com/office/officeart/2005/8/layout/vList5"/>
    <dgm:cxn modelId="{54C5288C-4C07-41E0-8387-1EE0C3102F64}" type="presParOf" srcId="{29A84F9C-082E-4D80-BA75-4801078757A2}" destId="{1B39CE0E-F2BC-47FD-B652-42869CAE273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5F5B0F-E7D7-433C-ADEC-6804D404B85B}" type="doc">
      <dgm:prSet loTypeId="urn:microsoft.com/office/officeart/2005/8/layout/vList5" loCatId="list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es-MX"/>
        </a:p>
      </dgm:t>
    </dgm:pt>
    <dgm:pt modelId="{22E6EB22-E30C-438B-8274-337FBF00481D}">
      <dgm:prSet phldrT="[Texto]"/>
      <dgm:spPr/>
      <dgm:t>
        <a:bodyPr/>
        <a:lstStyle/>
        <a:p>
          <a:r>
            <a:rPr lang="es-ES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</a:rPr>
            <a:t>Diagnóstico de los avances en el periodismo y las ciencias de la información</a:t>
          </a:r>
          <a:endParaRPr lang="es-MX" dirty="0"/>
        </a:p>
      </dgm:t>
    </dgm:pt>
    <dgm:pt modelId="{BAD6907A-2819-40D6-9F1B-326A3360BB1E}" type="parTrans" cxnId="{8CD47A3E-FA0F-4AD8-AB3F-D2A53DA382E7}">
      <dgm:prSet/>
      <dgm:spPr/>
      <dgm:t>
        <a:bodyPr/>
        <a:lstStyle/>
        <a:p>
          <a:endParaRPr lang="es-MX"/>
        </a:p>
      </dgm:t>
    </dgm:pt>
    <dgm:pt modelId="{5B433DC1-E5D9-454A-B970-1903769D2C68}" type="sibTrans" cxnId="{8CD47A3E-FA0F-4AD8-AB3F-D2A53DA382E7}">
      <dgm:prSet/>
      <dgm:spPr/>
      <dgm:t>
        <a:bodyPr/>
        <a:lstStyle/>
        <a:p>
          <a:endParaRPr lang="es-MX"/>
        </a:p>
      </dgm:t>
    </dgm:pt>
    <dgm:pt modelId="{38312C4D-A2E6-48B0-89BE-82F354D6DDDD}">
      <dgm:prSet phldrT="[Texto]"/>
      <dgm:spPr/>
      <dgm:t>
        <a:bodyPr/>
        <a:lstStyle/>
        <a:p>
          <a:pPr algn="ctr"/>
          <a:r>
            <a:rPr lang="es-ES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</a:rPr>
            <a:t>Diagnóstico de la oferta educativa de periodismo en México y América Latina</a:t>
          </a:r>
          <a:r>
            <a:rPr lang="es-ES" dirty="0" smtClean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</a:rPr>
            <a:t> </a:t>
          </a:r>
          <a:endParaRPr lang="es-MX" dirty="0"/>
        </a:p>
      </dgm:t>
    </dgm:pt>
    <dgm:pt modelId="{CA684308-5FEB-40B0-AED9-3DB8F9336DD2}" type="parTrans" cxnId="{58F53A7E-AF37-4A52-87AE-91FD2439D67A}">
      <dgm:prSet/>
      <dgm:spPr/>
      <dgm:t>
        <a:bodyPr/>
        <a:lstStyle/>
        <a:p>
          <a:endParaRPr lang="es-MX"/>
        </a:p>
      </dgm:t>
    </dgm:pt>
    <dgm:pt modelId="{A2946B1A-BE97-450E-A9C1-5FF1F079CE5F}" type="sibTrans" cxnId="{58F53A7E-AF37-4A52-87AE-91FD2439D67A}">
      <dgm:prSet/>
      <dgm:spPr/>
      <dgm:t>
        <a:bodyPr/>
        <a:lstStyle/>
        <a:p>
          <a:endParaRPr lang="es-MX"/>
        </a:p>
      </dgm:t>
    </dgm:pt>
    <dgm:pt modelId="{DF98C81E-035C-479C-BFF3-2AB305F67BFC}">
      <dgm:prSet phldrT="[Texto]" custT="1"/>
      <dgm:spPr/>
      <dgm:t>
        <a:bodyPr/>
        <a:lstStyle/>
        <a:p>
          <a:pPr algn="just"/>
          <a:endParaRPr lang="es-MX" sz="1800" dirty="0"/>
        </a:p>
      </dgm:t>
    </dgm:pt>
    <dgm:pt modelId="{99AE68DC-C109-4A6E-B7BB-C3225FAF5F6B}" type="parTrans" cxnId="{511B057A-83E4-49AC-B02E-4DDD0EF7A33E}">
      <dgm:prSet/>
      <dgm:spPr/>
      <dgm:t>
        <a:bodyPr/>
        <a:lstStyle/>
        <a:p>
          <a:endParaRPr lang="es-MX"/>
        </a:p>
      </dgm:t>
    </dgm:pt>
    <dgm:pt modelId="{E36BE74C-E0DA-4541-987B-45E2574B2BB9}" type="sibTrans" cxnId="{511B057A-83E4-49AC-B02E-4DDD0EF7A33E}">
      <dgm:prSet/>
      <dgm:spPr/>
      <dgm:t>
        <a:bodyPr/>
        <a:lstStyle/>
        <a:p>
          <a:endParaRPr lang="es-MX"/>
        </a:p>
      </dgm:t>
    </dgm:pt>
    <dgm:pt modelId="{8D5BB49F-42EF-4804-931E-86646E7E3E0B}">
      <dgm:prSet custT="1"/>
      <dgm:spPr/>
      <dgm:t>
        <a:bodyPr/>
        <a:lstStyle/>
        <a:p>
          <a:pPr algn="just"/>
          <a:r>
            <a:rPr lang="es-ES" sz="1800" b="1" dirty="0" smtClean="0">
              <a:solidFill>
                <a:schemeClr val="tx2">
                  <a:lumMod val="50000"/>
                </a:schemeClr>
              </a:solidFill>
            </a:rPr>
            <a:t>Se revisaron los programas educativos de las principales universidades de América Latina y España.</a:t>
          </a:r>
          <a:endParaRPr lang="es-ES" sz="1800" b="1" dirty="0">
            <a:solidFill>
              <a:schemeClr val="tx2">
                <a:lumMod val="50000"/>
              </a:schemeClr>
            </a:solidFill>
          </a:endParaRPr>
        </a:p>
      </dgm:t>
    </dgm:pt>
    <dgm:pt modelId="{4F97D9A2-9354-488E-B599-26720C1E4F89}" type="parTrans" cxnId="{91E17A41-4D18-4AE4-A374-8087AFB9128D}">
      <dgm:prSet/>
      <dgm:spPr/>
      <dgm:t>
        <a:bodyPr/>
        <a:lstStyle/>
        <a:p>
          <a:endParaRPr lang="es-MX"/>
        </a:p>
      </dgm:t>
    </dgm:pt>
    <dgm:pt modelId="{48F6599A-E0B1-4617-B1B2-EFF9F773B30B}" type="sibTrans" cxnId="{91E17A41-4D18-4AE4-A374-8087AFB9128D}">
      <dgm:prSet/>
      <dgm:spPr/>
      <dgm:t>
        <a:bodyPr/>
        <a:lstStyle/>
        <a:p>
          <a:endParaRPr lang="es-MX"/>
        </a:p>
      </dgm:t>
    </dgm:pt>
    <dgm:pt modelId="{96BC3390-A0C8-4183-9468-602A6B4D54F7}">
      <dgm:prSet/>
      <dgm:spPr/>
      <dgm:t>
        <a:bodyPr/>
        <a:lstStyle/>
        <a:p>
          <a:pPr algn="l"/>
          <a:endParaRPr lang="es-MX" sz="1700" dirty="0"/>
        </a:p>
      </dgm:t>
    </dgm:pt>
    <dgm:pt modelId="{7EBA969D-00E2-4DBB-A1F2-35302DDDF1A8}" type="sibTrans" cxnId="{6495FCE0-89A4-40DC-A4A8-437FA2364B4A}">
      <dgm:prSet/>
      <dgm:spPr/>
      <dgm:t>
        <a:bodyPr/>
        <a:lstStyle/>
        <a:p>
          <a:endParaRPr lang="es-MX"/>
        </a:p>
      </dgm:t>
    </dgm:pt>
    <dgm:pt modelId="{4C1690A1-16B5-46F2-8890-548C57C8EE98}" type="parTrans" cxnId="{6495FCE0-89A4-40DC-A4A8-437FA2364B4A}">
      <dgm:prSet/>
      <dgm:spPr/>
      <dgm:t>
        <a:bodyPr/>
        <a:lstStyle/>
        <a:p>
          <a:endParaRPr lang="es-MX"/>
        </a:p>
      </dgm:t>
    </dgm:pt>
    <dgm:pt modelId="{69C15CCE-C3BA-4225-9ED8-31BB85B820E1}">
      <dgm:prSet phldrT="[Texto]" custT="1"/>
      <dgm:spPr/>
      <dgm:t>
        <a:bodyPr/>
        <a:lstStyle/>
        <a:p>
          <a:pPr algn="just"/>
          <a:r>
            <a:rPr lang="es-ES" sz="2000" b="1" dirty="0" smtClean="0">
              <a:solidFill>
                <a:schemeClr val="tx2">
                  <a:lumMod val="50000"/>
                </a:schemeClr>
              </a:solidFill>
            </a:rPr>
            <a:t>Se entrevistó a periodistas y expertos en periodismo.</a:t>
          </a:r>
          <a:endParaRPr lang="es-MX" sz="2000" dirty="0"/>
        </a:p>
      </dgm:t>
    </dgm:pt>
    <dgm:pt modelId="{F5C11879-8806-4652-ACE4-CF6564CC83A0}" type="sibTrans" cxnId="{587C6475-FCC8-43D2-86AA-8789C6CB9786}">
      <dgm:prSet/>
      <dgm:spPr/>
      <dgm:t>
        <a:bodyPr/>
        <a:lstStyle/>
        <a:p>
          <a:endParaRPr lang="es-MX"/>
        </a:p>
      </dgm:t>
    </dgm:pt>
    <dgm:pt modelId="{4BCEF77D-D709-42AC-A4C5-5BD55B6E8546}" type="parTrans" cxnId="{587C6475-FCC8-43D2-86AA-8789C6CB9786}">
      <dgm:prSet/>
      <dgm:spPr/>
      <dgm:t>
        <a:bodyPr/>
        <a:lstStyle/>
        <a:p>
          <a:endParaRPr lang="es-MX"/>
        </a:p>
      </dgm:t>
    </dgm:pt>
    <dgm:pt modelId="{E305D745-3FCF-4C8D-B742-0EBAB58C9E91}">
      <dgm:prSet phldrT="[Texto]" custT="1"/>
      <dgm:spPr/>
      <dgm:t>
        <a:bodyPr/>
        <a:lstStyle/>
        <a:p>
          <a:pPr algn="just"/>
          <a:endParaRPr lang="es-MX" sz="2000" dirty="0"/>
        </a:p>
      </dgm:t>
    </dgm:pt>
    <dgm:pt modelId="{234CAE8F-B0EC-4DFA-928D-9E0DAAC5107A}" type="sibTrans" cxnId="{ABFCFC77-49FA-4828-B945-3829395B678F}">
      <dgm:prSet/>
      <dgm:spPr/>
      <dgm:t>
        <a:bodyPr/>
        <a:lstStyle/>
        <a:p>
          <a:endParaRPr lang="es-MX"/>
        </a:p>
      </dgm:t>
    </dgm:pt>
    <dgm:pt modelId="{3D64084A-23A0-4A6F-B852-BE3EA758C414}" type="parTrans" cxnId="{ABFCFC77-49FA-4828-B945-3829395B678F}">
      <dgm:prSet/>
      <dgm:spPr/>
      <dgm:t>
        <a:bodyPr/>
        <a:lstStyle/>
        <a:p>
          <a:endParaRPr lang="es-MX"/>
        </a:p>
      </dgm:t>
    </dgm:pt>
    <dgm:pt modelId="{B4E0FC60-74DE-40F7-83DD-D612C605B695}">
      <dgm:prSet phldrT="[Texto]" custT="1"/>
      <dgm:spPr/>
      <dgm:t>
        <a:bodyPr/>
        <a:lstStyle/>
        <a:p>
          <a:pPr algn="just"/>
          <a:r>
            <a:rPr lang="es-ES" sz="2000" b="1" dirty="0" smtClean="0">
              <a:solidFill>
                <a:schemeClr val="tx2">
                  <a:lumMod val="50000"/>
                </a:schemeClr>
              </a:solidFill>
            </a:rPr>
            <a:t>Reuniones de trabajo con académicos y expertos del periodismo. </a:t>
          </a:r>
          <a:endParaRPr lang="es-MX" sz="2000" dirty="0"/>
        </a:p>
      </dgm:t>
    </dgm:pt>
    <dgm:pt modelId="{6B272D60-5A96-4A49-9F5D-C9A10C14F36B}" type="sibTrans" cxnId="{DFC76EDC-04AA-4D50-A1DA-612E95C06DCC}">
      <dgm:prSet/>
      <dgm:spPr/>
      <dgm:t>
        <a:bodyPr/>
        <a:lstStyle/>
        <a:p>
          <a:endParaRPr lang="es-MX"/>
        </a:p>
      </dgm:t>
    </dgm:pt>
    <dgm:pt modelId="{BC114ED8-F474-4388-90FB-97C26FBC6AD7}" type="parTrans" cxnId="{DFC76EDC-04AA-4D50-A1DA-612E95C06DCC}">
      <dgm:prSet/>
      <dgm:spPr/>
      <dgm:t>
        <a:bodyPr/>
        <a:lstStyle/>
        <a:p>
          <a:endParaRPr lang="es-MX"/>
        </a:p>
      </dgm:t>
    </dgm:pt>
    <dgm:pt modelId="{77CFAB17-4CD4-496F-B17D-324A353CB013}" type="pres">
      <dgm:prSet presAssocID="{CE5F5B0F-E7D7-433C-ADEC-6804D404B85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B87892A1-BE35-4E3B-B8FF-C5157571C1DF}" type="pres">
      <dgm:prSet presAssocID="{22E6EB22-E30C-438B-8274-337FBF00481D}" presName="linNode" presStyleCnt="0"/>
      <dgm:spPr/>
    </dgm:pt>
    <dgm:pt modelId="{A639A1AB-AB5F-43C6-AAEC-9113FBF55295}" type="pres">
      <dgm:prSet presAssocID="{22E6EB22-E30C-438B-8274-337FBF00481D}" presName="parentText" presStyleLbl="node1" presStyleIdx="0" presStyleCnt="2" custLinFactNeighborX="-3277" custLinFactNeighborY="-13024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74A8B0D-96A8-4886-9FCB-E55E1B5E0EFF}" type="pres">
      <dgm:prSet presAssocID="{22E6EB22-E30C-438B-8274-337FBF00481D}" presName="descendantText" presStyleLbl="alignAccFollowNode1" presStyleIdx="0" presStyleCnt="2" custScaleX="81274" custScaleY="87115" custLinFactNeighborX="-7" custLinFactNeighborY="-148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7A36279-E288-4622-8803-34F73C153C99}" type="pres">
      <dgm:prSet presAssocID="{5B433DC1-E5D9-454A-B970-1903769D2C68}" presName="sp" presStyleCnt="0"/>
      <dgm:spPr/>
    </dgm:pt>
    <dgm:pt modelId="{29A84F9C-082E-4D80-BA75-4801078757A2}" type="pres">
      <dgm:prSet presAssocID="{38312C4D-A2E6-48B0-89BE-82F354D6DDDD}" presName="linNode" presStyleCnt="0"/>
      <dgm:spPr/>
    </dgm:pt>
    <dgm:pt modelId="{ED26D3A2-A284-47A8-A7EC-5775CB8E3165}" type="pres">
      <dgm:prSet presAssocID="{38312C4D-A2E6-48B0-89BE-82F354D6DDDD}" presName="parentText" presStyleLbl="node1" presStyleIdx="1" presStyleCnt="2" custScaleX="88846" custScaleY="91856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B39CE0E-F2BC-47FD-B652-42869CAE273B}" type="pres">
      <dgm:prSet presAssocID="{38312C4D-A2E6-48B0-89BE-82F354D6DDDD}" presName="descendantText" presStyleLbl="alignAccFollowNode1" presStyleIdx="1" presStyleCnt="2" custScaleY="8064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91E17A41-4D18-4AE4-A374-8087AFB9128D}" srcId="{38312C4D-A2E6-48B0-89BE-82F354D6DDDD}" destId="{8D5BB49F-42EF-4804-931E-86646E7E3E0B}" srcOrd="1" destOrd="0" parTransId="{4F97D9A2-9354-488E-B599-26720C1E4F89}" sibTransId="{48F6599A-E0B1-4617-B1B2-EFF9F773B30B}"/>
    <dgm:cxn modelId="{EA4D776C-5E64-45CF-9489-5CF0C3BE7F80}" type="presOf" srcId="{DF98C81E-035C-479C-BFF3-2AB305F67BFC}" destId="{1B39CE0E-F2BC-47FD-B652-42869CAE273B}" srcOrd="0" destOrd="0" presId="urn:microsoft.com/office/officeart/2005/8/layout/vList5"/>
    <dgm:cxn modelId="{58F53A7E-AF37-4A52-87AE-91FD2439D67A}" srcId="{CE5F5B0F-E7D7-433C-ADEC-6804D404B85B}" destId="{38312C4D-A2E6-48B0-89BE-82F354D6DDDD}" srcOrd="1" destOrd="0" parTransId="{CA684308-5FEB-40B0-AED9-3DB8F9336DD2}" sibTransId="{A2946B1A-BE97-450E-A9C1-5FF1F079CE5F}"/>
    <dgm:cxn modelId="{6495FCE0-89A4-40DC-A4A8-437FA2364B4A}" srcId="{22E6EB22-E30C-438B-8274-337FBF00481D}" destId="{96BC3390-A0C8-4183-9468-602A6B4D54F7}" srcOrd="3" destOrd="0" parTransId="{4C1690A1-16B5-46F2-8890-548C57C8EE98}" sibTransId="{7EBA969D-00E2-4DBB-A1F2-35302DDDF1A8}"/>
    <dgm:cxn modelId="{1AE85081-67C8-43D3-B7DA-82E0BD27545C}" type="presOf" srcId="{96BC3390-A0C8-4183-9468-602A6B4D54F7}" destId="{174A8B0D-96A8-4886-9FCB-E55E1B5E0EFF}" srcOrd="0" destOrd="3" presId="urn:microsoft.com/office/officeart/2005/8/layout/vList5"/>
    <dgm:cxn modelId="{ABFCFC77-49FA-4828-B945-3829395B678F}" srcId="{22E6EB22-E30C-438B-8274-337FBF00481D}" destId="{E305D745-3FCF-4C8D-B742-0EBAB58C9E91}" srcOrd="1" destOrd="0" parTransId="{3D64084A-23A0-4A6F-B852-BE3EA758C414}" sibTransId="{234CAE8F-B0EC-4DFA-928D-9E0DAAC5107A}"/>
    <dgm:cxn modelId="{DFC76EDC-04AA-4D50-A1DA-612E95C06DCC}" srcId="{22E6EB22-E30C-438B-8274-337FBF00481D}" destId="{B4E0FC60-74DE-40F7-83DD-D612C605B695}" srcOrd="0" destOrd="0" parTransId="{BC114ED8-F474-4388-90FB-97C26FBC6AD7}" sibTransId="{6B272D60-5A96-4A49-9F5D-C9A10C14F36B}"/>
    <dgm:cxn modelId="{511B057A-83E4-49AC-B02E-4DDD0EF7A33E}" srcId="{38312C4D-A2E6-48B0-89BE-82F354D6DDDD}" destId="{DF98C81E-035C-479C-BFF3-2AB305F67BFC}" srcOrd="0" destOrd="0" parTransId="{99AE68DC-C109-4A6E-B7BB-C3225FAF5F6B}" sibTransId="{E36BE74C-E0DA-4541-987B-45E2574B2BB9}"/>
    <dgm:cxn modelId="{C8BAFF41-5E3C-4796-A451-9BC4CBB4E45F}" type="presOf" srcId="{B4E0FC60-74DE-40F7-83DD-D612C605B695}" destId="{174A8B0D-96A8-4886-9FCB-E55E1B5E0EFF}" srcOrd="0" destOrd="0" presId="urn:microsoft.com/office/officeart/2005/8/layout/vList5"/>
    <dgm:cxn modelId="{CADAD145-6BBC-43C7-B394-3FD2AED6821A}" type="presOf" srcId="{E305D745-3FCF-4C8D-B742-0EBAB58C9E91}" destId="{174A8B0D-96A8-4886-9FCB-E55E1B5E0EFF}" srcOrd="0" destOrd="1" presId="urn:microsoft.com/office/officeart/2005/8/layout/vList5"/>
    <dgm:cxn modelId="{71823172-CFB3-436E-A30B-2ED243BDCDB6}" type="presOf" srcId="{22E6EB22-E30C-438B-8274-337FBF00481D}" destId="{A639A1AB-AB5F-43C6-AAEC-9113FBF55295}" srcOrd="0" destOrd="0" presId="urn:microsoft.com/office/officeart/2005/8/layout/vList5"/>
    <dgm:cxn modelId="{F77CF22A-5BA0-4254-9C24-2240C2BDF02E}" type="presOf" srcId="{38312C4D-A2E6-48B0-89BE-82F354D6DDDD}" destId="{ED26D3A2-A284-47A8-A7EC-5775CB8E3165}" srcOrd="0" destOrd="0" presId="urn:microsoft.com/office/officeart/2005/8/layout/vList5"/>
    <dgm:cxn modelId="{16B97229-FCDB-4106-94B6-B07EB944753C}" type="presOf" srcId="{8D5BB49F-42EF-4804-931E-86646E7E3E0B}" destId="{1B39CE0E-F2BC-47FD-B652-42869CAE273B}" srcOrd="0" destOrd="1" presId="urn:microsoft.com/office/officeart/2005/8/layout/vList5"/>
    <dgm:cxn modelId="{7A5A4E62-2F4A-4B32-9A3E-34C8BD990323}" type="presOf" srcId="{69C15CCE-C3BA-4225-9ED8-31BB85B820E1}" destId="{174A8B0D-96A8-4886-9FCB-E55E1B5E0EFF}" srcOrd="0" destOrd="2" presId="urn:microsoft.com/office/officeart/2005/8/layout/vList5"/>
    <dgm:cxn modelId="{8CD47A3E-FA0F-4AD8-AB3F-D2A53DA382E7}" srcId="{CE5F5B0F-E7D7-433C-ADEC-6804D404B85B}" destId="{22E6EB22-E30C-438B-8274-337FBF00481D}" srcOrd="0" destOrd="0" parTransId="{BAD6907A-2819-40D6-9F1B-326A3360BB1E}" sibTransId="{5B433DC1-E5D9-454A-B970-1903769D2C68}"/>
    <dgm:cxn modelId="{AA963893-9524-4D9C-AEDB-C99C0B8549D1}" type="presOf" srcId="{CE5F5B0F-E7D7-433C-ADEC-6804D404B85B}" destId="{77CFAB17-4CD4-496F-B17D-324A353CB013}" srcOrd="0" destOrd="0" presId="urn:microsoft.com/office/officeart/2005/8/layout/vList5"/>
    <dgm:cxn modelId="{587C6475-FCC8-43D2-86AA-8789C6CB9786}" srcId="{22E6EB22-E30C-438B-8274-337FBF00481D}" destId="{69C15CCE-C3BA-4225-9ED8-31BB85B820E1}" srcOrd="2" destOrd="0" parTransId="{4BCEF77D-D709-42AC-A4C5-5BD55B6E8546}" sibTransId="{F5C11879-8806-4652-ACE4-CF6564CC83A0}"/>
    <dgm:cxn modelId="{1B9EC4DD-799D-4215-B7F4-7167B2781448}" type="presParOf" srcId="{77CFAB17-4CD4-496F-B17D-324A353CB013}" destId="{B87892A1-BE35-4E3B-B8FF-C5157571C1DF}" srcOrd="0" destOrd="0" presId="urn:microsoft.com/office/officeart/2005/8/layout/vList5"/>
    <dgm:cxn modelId="{722A83F2-900C-49FF-92ED-138AE09C754C}" type="presParOf" srcId="{B87892A1-BE35-4E3B-B8FF-C5157571C1DF}" destId="{A639A1AB-AB5F-43C6-AAEC-9113FBF55295}" srcOrd="0" destOrd="0" presId="urn:microsoft.com/office/officeart/2005/8/layout/vList5"/>
    <dgm:cxn modelId="{CC78C4B2-3705-4FF9-9404-A28FC8BF55FF}" type="presParOf" srcId="{B87892A1-BE35-4E3B-B8FF-C5157571C1DF}" destId="{174A8B0D-96A8-4886-9FCB-E55E1B5E0EFF}" srcOrd="1" destOrd="0" presId="urn:microsoft.com/office/officeart/2005/8/layout/vList5"/>
    <dgm:cxn modelId="{C3CE306E-2C48-4DD7-899E-062CAE725A82}" type="presParOf" srcId="{77CFAB17-4CD4-496F-B17D-324A353CB013}" destId="{57A36279-E288-4622-8803-34F73C153C99}" srcOrd="1" destOrd="0" presId="urn:microsoft.com/office/officeart/2005/8/layout/vList5"/>
    <dgm:cxn modelId="{A29D4E1F-2EF2-4C65-B671-C741E20AEE67}" type="presParOf" srcId="{77CFAB17-4CD4-496F-B17D-324A353CB013}" destId="{29A84F9C-082E-4D80-BA75-4801078757A2}" srcOrd="2" destOrd="0" presId="urn:microsoft.com/office/officeart/2005/8/layout/vList5"/>
    <dgm:cxn modelId="{00E26864-9E3D-463D-B4E1-95B934888609}" type="presParOf" srcId="{29A84F9C-082E-4D80-BA75-4801078757A2}" destId="{ED26D3A2-A284-47A8-A7EC-5775CB8E3165}" srcOrd="0" destOrd="0" presId="urn:microsoft.com/office/officeart/2005/8/layout/vList5"/>
    <dgm:cxn modelId="{F0C580CC-A7F9-4C1F-ADDB-D15979FE1DC9}" type="presParOf" srcId="{29A84F9C-082E-4D80-BA75-4801078757A2}" destId="{1B39CE0E-F2BC-47FD-B652-42869CAE273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4B12B64-183B-4CBA-9857-E907DDDCB7BD}" type="doc">
      <dgm:prSet loTypeId="urn:microsoft.com/office/officeart/2009/3/layout/HorizontalOrganizationChart" loCatId="hierarchy" qsTypeId="urn:microsoft.com/office/officeart/2005/8/quickstyle/3d1" qsCatId="3D" csTypeId="urn:microsoft.com/office/officeart/2005/8/colors/accent1_2#5" csCatId="accent1" phldr="1"/>
      <dgm:spPr/>
      <dgm:t>
        <a:bodyPr/>
        <a:lstStyle/>
        <a:p>
          <a:endParaRPr lang="es-MX"/>
        </a:p>
      </dgm:t>
    </dgm:pt>
    <dgm:pt modelId="{2EDBEFDC-4437-46A7-9715-7A141A468A16}">
      <dgm:prSet phldrT="[Texto]" custT="1"/>
      <dgm:spPr/>
      <dgm:t>
        <a:bodyPr/>
        <a:lstStyle/>
        <a:p>
          <a:r>
            <a:rPr lang="es-ES" sz="1800" b="1" dirty="0" smtClean="0"/>
            <a:t>HALLAZGOS GENERALES DEL DIAGNÓSTICO </a:t>
          </a:r>
          <a:endParaRPr lang="es-MX" sz="1800" dirty="0"/>
        </a:p>
      </dgm:t>
    </dgm:pt>
    <dgm:pt modelId="{AC049363-CA67-45B5-8E52-78284D5C67DE}" type="parTrans" cxnId="{0DFAAA06-B4A3-4145-862F-4CBADAD9B171}">
      <dgm:prSet/>
      <dgm:spPr/>
      <dgm:t>
        <a:bodyPr/>
        <a:lstStyle/>
        <a:p>
          <a:endParaRPr lang="es-MX"/>
        </a:p>
      </dgm:t>
    </dgm:pt>
    <dgm:pt modelId="{63DF2AF9-3345-48B0-8C70-6FD90D9BB8BE}" type="sibTrans" cxnId="{0DFAAA06-B4A3-4145-862F-4CBADAD9B171}">
      <dgm:prSet/>
      <dgm:spPr/>
      <dgm:t>
        <a:bodyPr/>
        <a:lstStyle/>
        <a:p>
          <a:endParaRPr lang="es-MX"/>
        </a:p>
      </dgm:t>
    </dgm:pt>
    <dgm:pt modelId="{7EAAC614-6EA0-49A8-9C22-48F4D7B85744}">
      <dgm:prSet phldrT="[Texto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/>
      <dgm:t>
        <a:bodyPr anchor="ctr"/>
        <a:lstStyle/>
        <a:p>
          <a:pPr algn="just"/>
          <a:r>
            <a:rPr lang="es-ES" sz="2000" b="1" dirty="0" smtClean="0"/>
            <a:t>El impacto que generan las </a:t>
          </a:r>
        </a:p>
        <a:p>
          <a:pPr algn="just"/>
          <a:r>
            <a:rPr lang="es-ES" sz="2000" b="1" dirty="0" smtClean="0"/>
            <a:t>nuevas tecnologías </a:t>
          </a:r>
        </a:p>
        <a:p>
          <a:pPr algn="just"/>
          <a:r>
            <a:rPr lang="es-ES" sz="2000" b="1" dirty="0" smtClean="0"/>
            <a:t>en el quehacer periodístico. </a:t>
          </a:r>
        </a:p>
        <a:p>
          <a:pPr algn="ctr"/>
          <a:endParaRPr lang="es-MX" sz="1500" dirty="0"/>
        </a:p>
      </dgm:t>
    </dgm:pt>
    <dgm:pt modelId="{F673CC3E-2197-4F5F-AE6B-F738FF6F3606}" type="parTrans" cxnId="{60E950F8-AD0C-41CB-BB4D-A5049D83FEA6}">
      <dgm:prSet/>
      <dgm:spPr/>
      <dgm:t>
        <a:bodyPr/>
        <a:lstStyle/>
        <a:p>
          <a:endParaRPr lang="es-MX"/>
        </a:p>
      </dgm:t>
    </dgm:pt>
    <dgm:pt modelId="{570B62FD-D92B-49DC-8FB8-EE9341DB5589}" type="sibTrans" cxnId="{60E950F8-AD0C-41CB-BB4D-A5049D83FEA6}">
      <dgm:prSet/>
      <dgm:spPr/>
      <dgm:t>
        <a:bodyPr/>
        <a:lstStyle/>
        <a:p>
          <a:endParaRPr lang="es-MX"/>
        </a:p>
      </dgm:t>
    </dgm:pt>
    <dgm:pt modelId="{E1AE4B7D-74F0-4C8F-831A-608D1B6AC3F5}">
      <dgm:prSet phldrT="[Texto]" custT="1"/>
      <dgm:spPr/>
      <dgm:t>
        <a:bodyPr/>
        <a:lstStyle/>
        <a:p>
          <a:r>
            <a:rPr lang="es-ES" sz="2000" b="1" dirty="0" smtClean="0"/>
            <a:t>Los nuevos roles y funciones de los periodistas en el contexto actual. </a:t>
          </a:r>
          <a:endParaRPr lang="es-MX" sz="2000" dirty="0"/>
        </a:p>
      </dgm:t>
    </dgm:pt>
    <dgm:pt modelId="{5D4C6B7A-A1FB-4C92-9F42-F202045CFAEC}" type="parTrans" cxnId="{4202E833-FB04-40D3-910F-174E97CC48DF}">
      <dgm:prSet/>
      <dgm:spPr/>
      <dgm:t>
        <a:bodyPr/>
        <a:lstStyle/>
        <a:p>
          <a:endParaRPr lang="es-MX"/>
        </a:p>
      </dgm:t>
    </dgm:pt>
    <dgm:pt modelId="{CB4036AB-A155-44B0-B508-96EAE2D8BDB6}" type="sibTrans" cxnId="{4202E833-FB04-40D3-910F-174E97CC48DF}">
      <dgm:prSet/>
      <dgm:spPr/>
      <dgm:t>
        <a:bodyPr/>
        <a:lstStyle/>
        <a:p>
          <a:endParaRPr lang="es-MX"/>
        </a:p>
      </dgm:t>
    </dgm:pt>
    <dgm:pt modelId="{83E03A3D-182F-46E9-91A7-6838D2F3B27F}">
      <dgm:prSet phldrT="[Texto]" custT="1"/>
      <dgm:spPr/>
      <dgm:t>
        <a:bodyPr/>
        <a:lstStyle/>
        <a:p>
          <a:pPr algn="just"/>
          <a:r>
            <a:rPr lang="es-ES_tradnl" sz="2000" b="1" dirty="0" smtClean="0"/>
            <a:t>Diversificación del mercado laboral en Jalisco y México.</a:t>
          </a:r>
          <a:endParaRPr lang="es-MX" sz="2000" b="1" dirty="0"/>
        </a:p>
      </dgm:t>
    </dgm:pt>
    <dgm:pt modelId="{E0D85035-0315-4E95-B877-917C964B5BF8}" type="parTrans" cxnId="{29ED0D89-80F2-4508-B18E-0744FF24A3D9}">
      <dgm:prSet/>
      <dgm:spPr/>
      <dgm:t>
        <a:bodyPr/>
        <a:lstStyle/>
        <a:p>
          <a:endParaRPr lang="es-MX"/>
        </a:p>
      </dgm:t>
    </dgm:pt>
    <dgm:pt modelId="{51AB10B2-1BCD-4F75-B89D-90D6529B0C9F}" type="sibTrans" cxnId="{29ED0D89-80F2-4508-B18E-0744FF24A3D9}">
      <dgm:prSet/>
      <dgm:spPr/>
      <dgm:t>
        <a:bodyPr/>
        <a:lstStyle/>
        <a:p>
          <a:endParaRPr lang="es-MX"/>
        </a:p>
      </dgm:t>
    </dgm:pt>
    <dgm:pt modelId="{1D6249A0-EBB6-43CF-869C-5B1D12674710}" type="pres">
      <dgm:prSet presAssocID="{E4B12B64-183B-4CBA-9857-E907DDDCB7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193E3790-D9AD-450F-965D-50B1575E794E}" type="pres">
      <dgm:prSet presAssocID="{2EDBEFDC-4437-46A7-9715-7A141A468A16}" presName="hierRoot1" presStyleCnt="0">
        <dgm:presLayoutVars>
          <dgm:hierBranch val="init"/>
        </dgm:presLayoutVars>
      </dgm:prSet>
      <dgm:spPr/>
    </dgm:pt>
    <dgm:pt modelId="{6913719B-E7B0-49AC-AD65-B2A0C9C9BF02}" type="pres">
      <dgm:prSet presAssocID="{2EDBEFDC-4437-46A7-9715-7A141A468A16}" presName="rootComposite1" presStyleCnt="0"/>
      <dgm:spPr/>
    </dgm:pt>
    <dgm:pt modelId="{8C5EAFDA-9791-40EA-9BEB-0AD224F464E5}" type="pres">
      <dgm:prSet presAssocID="{2EDBEFDC-4437-46A7-9715-7A141A468A1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95E4944-1974-4AD3-982E-18E1017CD593}" type="pres">
      <dgm:prSet presAssocID="{2EDBEFDC-4437-46A7-9715-7A141A468A16}" presName="rootConnector1" presStyleLbl="node1" presStyleIdx="0" presStyleCnt="0"/>
      <dgm:spPr/>
      <dgm:t>
        <a:bodyPr/>
        <a:lstStyle/>
        <a:p>
          <a:endParaRPr lang="es-MX"/>
        </a:p>
      </dgm:t>
    </dgm:pt>
    <dgm:pt modelId="{9E3645DE-2B31-4E4F-8F62-7FE1ABD4EDFB}" type="pres">
      <dgm:prSet presAssocID="{2EDBEFDC-4437-46A7-9715-7A141A468A16}" presName="hierChild2" presStyleCnt="0"/>
      <dgm:spPr/>
    </dgm:pt>
    <dgm:pt modelId="{4E395158-F537-40AA-9AFF-9E31C10DB393}" type="pres">
      <dgm:prSet presAssocID="{F673CC3E-2197-4F5F-AE6B-F738FF6F3606}" presName="Name64" presStyleLbl="parChTrans1D2" presStyleIdx="0" presStyleCnt="3"/>
      <dgm:spPr/>
      <dgm:t>
        <a:bodyPr/>
        <a:lstStyle/>
        <a:p>
          <a:endParaRPr lang="es-MX"/>
        </a:p>
      </dgm:t>
    </dgm:pt>
    <dgm:pt modelId="{BAC60884-728D-46A9-9024-71AE617C5D47}" type="pres">
      <dgm:prSet presAssocID="{7EAAC614-6EA0-49A8-9C22-48F4D7B85744}" presName="hierRoot2" presStyleCnt="0">
        <dgm:presLayoutVars>
          <dgm:hierBranch val="init"/>
        </dgm:presLayoutVars>
      </dgm:prSet>
      <dgm:spPr/>
    </dgm:pt>
    <dgm:pt modelId="{5352308A-E67A-411A-95BA-3AB751A5F738}" type="pres">
      <dgm:prSet presAssocID="{7EAAC614-6EA0-49A8-9C22-48F4D7B85744}" presName="rootComposite" presStyleCnt="0"/>
      <dgm:spPr/>
    </dgm:pt>
    <dgm:pt modelId="{480DE37D-9581-4FCC-8035-328D368D7FA4}" type="pres">
      <dgm:prSet presAssocID="{7EAAC614-6EA0-49A8-9C22-48F4D7B85744}" presName="rootText" presStyleLbl="node2" presStyleIdx="0" presStyleCnt="3" custScaleX="99229" custScaleY="11959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379BA91-AF88-4958-BC5B-939102E9F471}" type="pres">
      <dgm:prSet presAssocID="{7EAAC614-6EA0-49A8-9C22-48F4D7B85744}" presName="rootConnector" presStyleLbl="node2" presStyleIdx="0" presStyleCnt="3"/>
      <dgm:spPr/>
      <dgm:t>
        <a:bodyPr/>
        <a:lstStyle/>
        <a:p>
          <a:endParaRPr lang="es-MX"/>
        </a:p>
      </dgm:t>
    </dgm:pt>
    <dgm:pt modelId="{35324EBB-06C0-4307-9CAF-4B2AA7A07DD5}" type="pres">
      <dgm:prSet presAssocID="{7EAAC614-6EA0-49A8-9C22-48F4D7B85744}" presName="hierChild4" presStyleCnt="0"/>
      <dgm:spPr/>
    </dgm:pt>
    <dgm:pt modelId="{40E0945D-38BC-483C-853E-1F4754626BA5}" type="pres">
      <dgm:prSet presAssocID="{7EAAC614-6EA0-49A8-9C22-48F4D7B85744}" presName="hierChild5" presStyleCnt="0"/>
      <dgm:spPr/>
    </dgm:pt>
    <dgm:pt modelId="{54804990-30BE-4751-B4B2-9518C563598E}" type="pres">
      <dgm:prSet presAssocID="{5D4C6B7A-A1FB-4C92-9F42-F202045CFAEC}" presName="Name64" presStyleLbl="parChTrans1D2" presStyleIdx="1" presStyleCnt="3"/>
      <dgm:spPr/>
      <dgm:t>
        <a:bodyPr/>
        <a:lstStyle/>
        <a:p>
          <a:endParaRPr lang="es-MX"/>
        </a:p>
      </dgm:t>
    </dgm:pt>
    <dgm:pt modelId="{9CF4E4C2-485C-4719-96A3-35EF284AF501}" type="pres">
      <dgm:prSet presAssocID="{E1AE4B7D-74F0-4C8F-831A-608D1B6AC3F5}" presName="hierRoot2" presStyleCnt="0">
        <dgm:presLayoutVars>
          <dgm:hierBranch val="init"/>
        </dgm:presLayoutVars>
      </dgm:prSet>
      <dgm:spPr/>
    </dgm:pt>
    <dgm:pt modelId="{6CC14A54-3B01-4206-8CC1-FAC548C2B4DD}" type="pres">
      <dgm:prSet presAssocID="{E1AE4B7D-74F0-4C8F-831A-608D1B6AC3F5}" presName="rootComposite" presStyleCnt="0"/>
      <dgm:spPr/>
    </dgm:pt>
    <dgm:pt modelId="{A368EBD8-2A18-4564-865E-572885AC9892}" type="pres">
      <dgm:prSet presAssocID="{E1AE4B7D-74F0-4C8F-831A-608D1B6AC3F5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53D7A0F-E59F-462D-9A33-02C0BC145F3C}" type="pres">
      <dgm:prSet presAssocID="{E1AE4B7D-74F0-4C8F-831A-608D1B6AC3F5}" presName="rootConnector" presStyleLbl="node2" presStyleIdx="1" presStyleCnt="3"/>
      <dgm:spPr/>
      <dgm:t>
        <a:bodyPr/>
        <a:lstStyle/>
        <a:p>
          <a:endParaRPr lang="es-MX"/>
        </a:p>
      </dgm:t>
    </dgm:pt>
    <dgm:pt modelId="{1C567B18-3E27-4716-BC84-73CF5ACBA002}" type="pres">
      <dgm:prSet presAssocID="{E1AE4B7D-74F0-4C8F-831A-608D1B6AC3F5}" presName="hierChild4" presStyleCnt="0"/>
      <dgm:spPr/>
    </dgm:pt>
    <dgm:pt modelId="{BFE62B37-B318-4F47-B065-851F4C7143FB}" type="pres">
      <dgm:prSet presAssocID="{E1AE4B7D-74F0-4C8F-831A-608D1B6AC3F5}" presName="hierChild5" presStyleCnt="0"/>
      <dgm:spPr/>
    </dgm:pt>
    <dgm:pt modelId="{D13A2F33-2C6F-4DA1-866D-97D6F991292D}" type="pres">
      <dgm:prSet presAssocID="{E0D85035-0315-4E95-B877-917C964B5BF8}" presName="Name64" presStyleLbl="parChTrans1D2" presStyleIdx="2" presStyleCnt="3"/>
      <dgm:spPr/>
      <dgm:t>
        <a:bodyPr/>
        <a:lstStyle/>
        <a:p>
          <a:endParaRPr lang="es-MX"/>
        </a:p>
      </dgm:t>
    </dgm:pt>
    <dgm:pt modelId="{D1AEBAD6-055E-4486-8B4B-3CF40CDF0C59}" type="pres">
      <dgm:prSet presAssocID="{83E03A3D-182F-46E9-91A7-6838D2F3B27F}" presName="hierRoot2" presStyleCnt="0">
        <dgm:presLayoutVars>
          <dgm:hierBranch val="init"/>
        </dgm:presLayoutVars>
      </dgm:prSet>
      <dgm:spPr/>
    </dgm:pt>
    <dgm:pt modelId="{487AAAF9-162C-42A4-BA92-7730872CE96E}" type="pres">
      <dgm:prSet presAssocID="{83E03A3D-182F-46E9-91A7-6838D2F3B27F}" presName="rootComposite" presStyleCnt="0"/>
      <dgm:spPr/>
    </dgm:pt>
    <dgm:pt modelId="{21BA662A-8CC3-4B1E-85EA-4E3F2D29D45B}" type="pres">
      <dgm:prSet presAssocID="{83E03A3D-182F-46E9-91A7-6838D2F3B27F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8B26FC9-0915-4502-AC42-9E977830DAC0}" type="pres">
      <dgm:prSet presAssocID="{83E03A3D-182F-46E9-91A7-6838D2F3B27F}" presName="rootConnector" presStyleLbl="node2" presStyleIdx="2" presStyleCnt="3"/>
      <dgm:spPr/>
      <dgm:t>
        <a:bodyPr/>
        <a:lstStyle/>
        <a:p>
          <a:endParaRPr lang="es-MX"/>
        </a:p>
      </dgm:t>
    </dgm:pt>
    <dgm:pt modelId="{C7EA75F1-9D4D-4C66-9080-37E1CA349CD6}" type="pres">
      <dgm:prSet presAssocID="{83E03A3D-182F-46E9-91A7-6838D2F3B27F}" presName="hierChild4" presStyleCnt="0"/>
      <dgm:spPr/>
    </dgm:pt>
    <dgm:pt modelId="{8F6039BF-24A7-487B-BFAC-0C8A9F5EC298}" type="pres">
      <dgm:prSet presAssocID="{83E03A3D-182F-46E9-91A7-6838D2F3B27F}" presName="hierChild5" presStyleCnt="0"/>
      <dgm:spPr/>
    </dgm:pt>
    <dgm:pt modelId="{736198DF-6EAD-4DDE-B5DF-FA2ED92990C1}" type="pres">
      <dgm:prSet presAssocID="{2EDBEFDC-4437-46A7-9715-7A141A468A16}" presName="hierChild3" presStyleCnt="0"/>
      <dgm:spPr/>
    </dgm:pt>
  </dgm:ptLst>
  <dgm:cxnLst>
    <dgm:cxn modelId="{407C700E-B10A-46E6-86B8-2877E62D5715}" type="presOf" srcId="{F673CC3E-2197-4F5F-AE6B-F738FF6F3606}" destId="{4E395158-F537-40AA-9AFF-9E31C10DB393}" srcOrd="0" destOrd="0" presId="urn:microsoft.com/office/officeart/2009/3/layout/HorizontalOrganizationChart"/>
    <dgm:cxn modelId="{142D006B-8EA1-437E-A30E-63AE9BD4EA21}" type="presOf" srcId="{E0D85035-0315-4E95-B877-917C964B5BF8}" destId="{D13A2F33-2C6F-4DA1-866D-97D6F991292D}" srcOrd="0" destOrd="0" presId="urn:microsoft.com/office/officeart/2009/3/layout/HorizontalOrganizationChart"/>
    <dgm:cxn modelId="{BB76A812-B4EE-4DE1-A134-7DBF43B234B8}" type="presOf" srcId="{7EAAC614-6EA0-49A8-9C22-48F4D7B85744}" destId="{480DE37D-9581-4FCC-8035-328D368D7FA4}" srcOrd="0" destOrd="0" presId="urn:microsoft.com/office/officeart/2009/3/layout/HorizontalOrganizationChart"/>
    <dgm:cxn modelId="{60E950F8-AD0C-41CB-BB4D-A5049D83FEA6}" srcId="{2EDBEFDC-4437-46A7-9715-7A141A468A16}" destId="{7EAAC614-6EA0-49A8-9C22-48F4D7B85744}" srcOrd="0" destOrd="0" parTransId="{F673CC3E-2197-4F5F-AE6B-F738FF6F3606}" sibTransId="{570B62FD-D92B-49DC-8FB8-EE9341DB5589}"/>
    <dgm:cxn modelId="{B0F4BA5A-9A38-4C71-8FDA-CEA603E38562}" type="presOf" srcId="{E4B12B64-183B-4CBA-9857-E907DDDCB7BD}" destId="{1D6249A0-EBB6-43CF-869C-5B1D12674710}" srcOrd="0" destOrd="0" presId="urn:microsoft.com/office/officeart/2009/3/layout/HorizontalOrganizationChart"/>
    <dgm:cxn modelId="{0EB3F823-0778-49E9-B8E9-5F626241A38E}" type="presOf" srcId="{2EDBEFDC-4437-46A7-9715-7A141A468A16}" destId="{495E4944-1974-4AD3-982E-18E1017CD593}" srcOrd="1" destOrd="0" presId="urn:microsoft.com/office/officeart/2009/3/layout/HorizontalOrganizationChart"/>
    <dgm:cxn modelId="{0DFAAA06-B4A3-4145-862F-4CBADAD9B171}" srcId="{E4B12B64-183B-4CBA-9857-E907DDDCB7BD}" destId="{2EDBEFDC-4437-46A7-9715-7A141A468A16}" srcOrd="0" destOrd="0" parTransId="{AC049363-CA67-45B5-8E52-78284D5C67DE}" sibTransId="{63DF2AF9-3345-48B0-8C70-6FD90D9BB8BE}"/>
    <dgm:cxn modelId="{174B9064-3266-43D0-83B1-CAC2E9393559}" type="presOf" srcId="{7EAAC614-6EA0-49A8-9C22-48F4D7B85744}" destId="{4379BA91-AF88-4958-BC5B-939102E9F471}" srcOrd="1" destOrd="0" presId="urn:microsoft.com/office/officeart/2009/3/layout/HorizontalOrganizationChart"/>
    <dgm:cxn modelId="{4202E833-FB04-40D3-910F-174E97CC48DF}" srcId="{2EDBEFDC-4437-46A7-9715-7A141A468A16}" destId="{E1AE4B7D-74F0-4C8F-831A-608D1B6AC3F5}" srcOrd="1" destOrd="0" parTransId="{5D4C6B7A-A1FB-4C92-9F42-F202045CFAEC}" sibTransId="{CB4036AB-A155-44B0-B508-96EAE2D8BDB6}"/>
    <dgm:cxn modelId="{081E2BEB-812F-4EA7-AB6B-324C13936221}" type="presOf" srcId="{83E03A3D-182F-46E9-91A7-6838D2F3B27F}" destId="{21BA662A-8CC3-4B1E-85EA-4E3F2D29D45B}" srcOrd="0" destOrd="0" presId="urn:microsoft.com/office/officeart/2009/3/layout/HorizontalOrganizationChart"/>
    <dgm:cxn modelId="{B9FC38A7-1A56-4E82-B15D-EF01E87FE853}" type="presOf" srcId="{E1AE4B7D-74F0-4C8F-831A-608D1B6AC3F5}" destId="{153D7A0F-E59F-462D-9A33-02C0BC145F3C}" srcOrd="1" destOrd="0" presId="urn:microsoft.com/office/officeart/2009/3/layout/HorizontalOrganizationChart"/>
    <dgm:cxn modelId="{29ED0D89-80F2-4508-B18E-0744FF24A3D9}" srcId="{2EDBEFDC-4437-46A7-9715-7A141A468A16}" destId="{83E03A3D-182F-46E9-91A7-6838D2F3B27F}" srcOrd="2" destOrd="0" parTransId="{E0D85035-0315-4E95-B877-917C964B5BF8}" sibTransId="{51AB10B2-1BCD-4F75-B89D-90D6529B0C9F}"/>
    <dgm:cxn modelId="{A7C5720B-18EB-42BF-944A-21C50767A918}" type="presOf" srcId="{2EDBEFDC-4437-46A7-9715-7A141A468A16}" destId="{8C5EAFDA-9791-40EA-9BEB-0AD224F464E5}" srcOrd="0" destOrd="0" presId="urn:microsoft.com/office/officeart/2009/3/layout/HorizontalOrganizationChart"/>
    <dgm:cxn modelId="{2E04121E-4559-4EDB-B3BA-17B22B28795A}" type="presOf" srcId="{E1AE4B7D-74F0-4C8F-831A-608D1B6AC3F5}" destId="{A368EBD8-2A18-4564-865E-572885AC9892}" srcOrd="0" destOrd="0" presId="urn:microsoft.com/office/officeart/2009/3/layout/HorizontalOrganizationChart"/>
    <dgm:cxn modelId="{CF9A1895-A0A0-46BE-9A98-5167C5E53C4D}" type="presOf" srcId="{5D4C6B7A-A1FB-4C92-9F42-F202045CFAEC}" destId="{54804990-30BE-4751-B4B2-9518C563598E}" srcOrd="0" destOrd="0" presId="urn:microsoft.com/office/officeart/2009/3/layout/HorizontalOrganizationChart"/>
    <dgm:cxn modelId="{0E65486A-F925-4713-9F0E-79398198CCBC}" type="presOf" srcId="{83E03A3D-182F-46E9-91A7-6838D2F3B27F}" destId="{B8B26FC9-0915-4502-AC42-9E977830DAC0}" srcOrd="1" destOrd="0" presId="urn:microsoft.com/office/officeart/2009/3/layout/HorizontalOrganizationChart"/>
    <dgm:cxn modelId="{5F943444-4EF3-4EF5-9D01-66ECEA6A3370}" type="presParOf" srcId="{1D6249A0-EBB6-43CF-869C-5B1D12674710}" destId="{193E3790-D9AD-450F-965D-50B1575E794E}" srcOrd="0" destOrd="0" presId="urn:microsoft.com/office/officeart/2009/3/layout/HorizontalOrganizationChart"/>
    <dgm:cxn modelId="{77161238-C4F3-46DD-8153-42172E07152C}" type="presParOf" srcId="{193E3790-D9AD-450F-965D-50B1575E794E}" destId="{6913719B-E7B0-49AC-AD65-B2A0C9C9BF02}" srcOrd="0" destOrd="0" presId="urn:microsoft.com/office/officeart/2009/3/layout/HorizontalOrganizationChart"/>
    <dgm:cxn modelId="{0AFBBA77-8475-4733-ACFF-2378BCB8099A}" type="presParOf" srcId="{6913719B-E7B0-49AC-AD65-B2A0C9C9BF02}" destId="{8C5EAFDA-9791-40EA-9BEB-0AD224F464E5}" srcOrd="0" destOrd="0" presId="urn:microsoft.com/office/officeart/2009/3/layout/HorizontalOrganizationChart"/>
    <dgm:cxn modelId="{22FCFC3D-B389-4E5A-93E3-D3D747409A2F}" type="presParOf" srcId="{6913719B-E7B0-49AC-AD65-B2A0C9C9BF02}" destId="{495E4944-1974-4AD3-982E-18E1017CD593}" srcOrd="1" destOrd="0" presId="urn:microsoft.com/office/officeart/2009/3/layout/HorizontalOrganizationChart"/>
    <dgm:cxn modelId="{EFE06551-B11A-4B53-9E57-5ED2C6AE65CB}" type="presParOf" srcId="{193E3790-D9AD-450F-965D-50B1575E794E}" destId="{9E3645DE-2B31-4E4F-8F62-7FE1ABD4EDFB}" srcOrd="1" destOrd="0" presId="urn:microsoft.com/office/officeart/2009/3/layout/HorizontalOrganizationChart"/>
    <dgm:cxn modelId="{9FC4C6AB-1FD5-4BF7-BF2A-1B42C966FA74}" type="presParOf" srcId="{9E3645DE-2B31-4E4F-8F62-7FE1ABD4EDFB}" destId="{4E395158-F537-40AA-9AFF-9E31C10DB393}" srcOrd="0" destOrd="0" presId="urn:microsoft.com/office/officeart/2009/3/layout/HorizontalOrganizationChart"/>
    <dgm:cxn modelId="{0ED059DA-3CC4-4805-BA9E-6FD5F7EADDAE}" type="presParOf" srcId="{9E3645DE-2B31-4E4F-8F62-7FE1ABD4EDFB}" destId="{BAC60884-728D-46A9-9024-71AE617C5D47}" srcOrd="1" destOrd="0" presId="urn:microsoft.com/office/officeart/2009/3/layout/HorizontalOrganizationChart"/>
    <dgm:cxn modelId="{0B452D33-1A5E-46E7-BE88-2D6928636546}" type="presParOf" srcId="{BAC60884-728D-46A9-9024-71AE617C5D47}" destId="{5352308A-E67A-411A-95BA-3AB751A5F738}" srcOrd="0" destOrd="0" presId="urn:microsoft.com/office/officeart/2009/3/layout/HorizontalOrganizationChart"/>
    <dgm:cxn modelId="{CB7D519B-84BF-47C0-9404-3491624E8904}" type="presParOf" srcId="{5352308A-E67A-411A-95BA-3AB751A5F738}" destId="{480DE37D-9581-4FCC-8035-328D368D7FA4}" srcOrd="0" destOrd="0" presId="urn:microsoft.com/office/officeart/2009/3/layout/HorizontalOrganizationChart"/>
    <dgm:cxn modelId="{EFB00D3F-6B4D-4CC7-83FD-C6020CEDBB9E}" type="presParOf" srcId="{5352308A-E67A-411A-95BA-3AB751A5F738}" destId="{4379BA91-AF88-4958-BC5B-939102E9F471}" srcOrd="1" destOrd="0" presId="urn:microsoft.com/office/officeart/2009/3/layout/HorizontalOrganizationChart"/>
    <dgm:cxn modelId="{0E85FA05-CBE3-49D1-9072-FD663077D7BC}" type="presParOf" srcId="{BAC60884-728D-46A9-9024-71AE617C5D47}" destId="{35324EBB-06C0-4307-9CAF-4B2AA7A07DD5}" srcOrd="1" destOrd="0" presId="urn:microsoft.com/office/officeart/2009/3/layout/HorizontalOrganizationChart"/>
    <dgm:cxn modelId="{4D39A69A-BA2B-4893-BF3D-62000E618FDA}" type="presParOf" srcId="{BAC60884-728D-46A9-9024-71AE617C5D47}" destId="{40E0945D-38BC-483C-853E-1F4754626BA5}" srcOrd="2" destOrd="0" presId="urn:microsoft.com/office/officeart/2009/3/layout/HorizontalOrganizationChart"/>
    <dgm:cxn modelId="{5DB8DFC0-44CD-47BC-83D6-D3C9EC2F01AB}" type="presParOf" srcId="{9E3645DE-2B31-4E4F-8F62-7FE1ABD4EDFB}" destId="{54804990-30BE-4751-B4B2-9518C563598E}" srcOrd="2" destOrd="0" presId="urn:microsoft.com/office/officeart/2009/3/layout/HorizontalOrganizationChart"/>
    <dgm:cxn modelId="{062F57F6-1CF4-4D0C-960A-B159800AE988}" type="presParOf" srcId="{9E3645DE-2B31-4E4F-8F62-7FE1ABD4EDFB}" destId="{9CF4E4C2-485C-4719-96A3-35EF284AF501}" srcOrd="3" destOrd="0" presId="urn:microsoft.com/office/officeart/2009/3/layout/HorizontalOrganizationChart"/>
    <dgm:cxn modelId="{FA728ED9-C81A-4C6A-90B0-48E1486422D2}" type="presParOf" srcId="{9CF4E4C2-485C-4719-96A3-35EF284AF501}" destId="{6CC14A54-3B01-4206-8CC1-FAC548C2B4DD}" srcOrd="0" destOrd="0" presId="urn:microsoft.com/office/officeart/2009/3/layout/HorizontalOrganizationChart"/>
    <dgm:cxn modelId="{4A1410FC-DC61-45F4-AF1E-F3AEC5BAA87B}" type="presParOf" srcId="{6CC14A54-3B01-4206-8CC1-FAC548C2B4DD}" destId="{A368EBD8-2A18-4564-865E-572885AC9892}" srcOrd="0" destOrd="0" presId="urn:microsoft.com/office/officeart/2009/3/layout/HorizontalOrganizationChart"/>
    <dgm:cxn modelId="{4C8134BA-CD19-4185-AA9B-876D39F30A89}" type="presParOf" srcId="{6CC14A54-3B01-4206-8CC1-FAC548C2B4DD}" destId="{153D7A0F-E59F-462D-9A33-02C0BC145F3C}" srcOrd="1" destOrd="0" presId="urn:microsoft.com/office/officeart/2009/3/layout/HorizontalOrganizationChart"/>
    <dgm:cxn modelId="{B5EA39E9-22E6-4F68-B75D-0A797A7D913D}" type="presParOf" srcId="{9CF4E4C2-485C-4719-96A3-35EF284AF501}" destId="{1C567B18-3E27-4716-BC84-73CF5ACBA002}" srcOrd="1" destOrd="0" presId="urn:microsoft.com/office/officeart/2009/3/layout/HorizontalOrganizationChart"/>
    <dgm:cxn modelId="{96484C31-E0BA-45ED-A5D2-4DD7D143FBB4}" type="presParOf" srcId="{9CF4E4C2-485C-4719-96A3-35EF284AF501}" destId="{BFE62B37-B318-4F47-B065-851F4C7143FB}" srcOrd="2" destOrd="0" presId="urn:microsoft.com/office/officeart/2009/3/layout/HorizontalOrganizationChart"/>
    <dgm:cxn modelId="{7D510AEE-EC30-42D0-943F-72E8F48453DE}" type="presParOf" srcId="{9E3645DE-2B31-4E4F-8F62-7FE1ABD4EDFB}" destId="{D13A2F33-2C6F-4DA1-866D-97D6F991292D}" srcOrd="4" destOrd="0" presId="urn:microsoft.com/office/officeart/2009/3/layout/HorizontalOrganizationChart"/>
    <dgm:cxn modelId="{A72DBC2F-0608-493E-A88A-287A06190FE2}" type="presParOf" srcId="{9E3645DE-2B31-4E4F-8F62-7FE1ABD4EDFB}" destId="{D1AEBAD6-055E-4486-8B4B-3CF40CDF0C59}" srcOrd="5" destOrd="0" presId="urn:microsoft.com/office/officeart/2009/3/layout/HorizontalOrganizationChart"/>
    <dgm:cxn modelId="{3EFC9229-C1DA-46B9-BDC7-830103D0C0B0}" type="presParOf" srcId="{D1AEBAD6-055E-4486-8B4B-3CF40CDF0C59}" destId="{487AAAF9-162C-42A4-BA92-7730872CE96E}" srcOrd="0" destOrd="0" presId="urn:microsoft.com/office/officeart/2009/3/layout/HorizontalOrganizationChart"/>
    <dgm:cxn modelId="{89806469-BD41-41FA-8CCB-BE77DD32A12B}" type="presParOf" srcId="{487AAAF9-162C-42A4-BA92-7730872CE96E}" destId="{21BA662A-8CC3-4B1E-85EA-4E3F2D29D45B}" srcOrd="0" destOrd="0" presId="urn:microsoft.com/office/officeart/2009/3/layout/HorizontalOrganizationChart"/>
    <dgm:cxn modelId="{12676F94-1039-4CA9-9DA2-810A919A2548}" type="presParOf" srcId="{487AAAF9-162C-42A4-BA92-7730872CE96E}" destId="{B8B26FC9-0915-4502-AC42-9E977830DAC0}" srcOrd="1" destOrd="0" presId="urn:microsoft.com/office/officeart/2009/3/layout/HorizontalOrganizationChart"/>
    <dgm:cxn modelId="{093EEFAE-BEB5-4210-AC20-EDB15390390A}" type="presParOf" srcId="{D1AEBAD6-055E-4486-8B4B-3CF40CDF0C59}" destId="{C7EA75F1-9D4D-4C66-9080-37E1CA349CD6}" srcOrd="1" destOrd="0" presId="urn:microsoft.com/office/officeart/2009/3/layout/HorizontalOrganizationChart"/>
    <dgm:cxn modelId="{22CD391F-A841-4395-9E51-50A8C958EACE}" type="presParOf" srcId="{D1AEBAD6-055E-4486-8B4B-3CF40CDF0C59}" destId="{8F6039BF-24A7-487B-BFAC-0C8A9F5EC298}" srcOrd="2" destOrd="0" presId="urn:microsoft.com/office/officeart/2009/3/layout/HorizontalOrganizationChart"/>
    <dgm:cxn modelId="{5ECB4075-E74C-4FA9-B51B-4EC6D6ED496C}" type="presParOf" srcId="{193E3790-D9AD-450F-965D-50B1575E794E}" destId="{736198DF-6EAD-4DDE-B5DF-FA2ED92990C1}" srcOrd="2" destOrd="0" presId="urn:microsoft.com/office/officeart/2009/3/layout/HorizontalOrganizationChart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363B76-34D8-4F46-BDC4-B9E5F61C4418}">
      <dsp:nvSpPr>
        <dsp:cNvPr id="0" name=""/>
        <dsp:cNvSpPr/>
      </dsp:nvSpPr>
      <dsp:spPr>
        <a:xfrm>
          <a:off x="0" y="0"/>
          <a:ext cx="4272136" cy="5052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200" kern="1200" dirty="0" smtClean="0"/>
            <a:t>Antecedentes </a:t>
          </a:r>
          <a:endParaRPr lang="es-MX" sz="2200" kern="1200" dirty="0"/>
        </a:p>
      </dsp:txBody>
      <dsp:txXfrm>
        <a:off x="0" y="0"/>
        <a:ext cx="4272136" cy="50523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6ECB55-D3B5-4172-9ADC-BA019A574AF8}">
      <dsp:nvSpPr>
        <dsp:cNvPr id="0" name=""/>
        <dsp:cNvSpPr/>
      </dsp:nvSpPr>
      <dsp:spPr>
        <a:xfrm rot="5400000">
          <a:off x="4903142" y="-2064954"/>
          <a:ext cx="672318" cy="493110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just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La </a:t>
          </a:r>
          <a:r>
            <a:rPr lang="en-US" sz="1600" b="1" kern="1200" dirty="0" err="1" smtClean="0"/>
            <a:t>Licenciatura</a:t>
          </a:r>
          <a:r>
            <a:rPr lang="en-US" sz="1600" b="1" kern="1200" dirty="0" smtClean="0"/>
            <a:t> en </a:t>
          </a:r>
          <a:r>
            <a:rPr lang="en-US" sz="1600" b="1" kern="1200" dirty="0" err="1" smtClean="0"/>
            <a:t>Periodismo</a:t>
          </a:r>
          <a:r>
            <a:rPr lang="en-US" sz="1600" b="1" kern="1200" dirty="0" smtClean="0"/>
            <a:t> se </a:t>
          </a:r>
          <a:r>
            <a:rPr lang="es-MX" sz="1600" b="1" kern="1200" dirty="0" smtClean="0"/>
            <a:t>comenzó</a:t>
          </a:r>
          <a:r>
            <a:rPr lang="en-US" sz="1600" b="1" kern="1200" dirty="0" smtClean="0"/>
            <a:t> a </a:t>
          </a:r>
          <a:r>
            <a:rPr lang="en-US" sz="1600" b="1" kern="1200" dirty="0" err="1" smtClean="0"/>
            <a:t>ofertar</a:t>
          </a:r>
          <a:r>
            <a:rPr lang="en-US" sz="1600" b="1" kern="1200" dirty="0" smtClean="0"/>
            <a:t> en el Centro </a:t>
          </a:r>
          <a:r>
            <a:rPr lang="en-US" sz="1600" b="1" kern="1200" dirty="0" err="1" smtClean="0"/>
            <a:t>Universitario</a:t>
          </a:r>
          <a:r>
            <a:rPr lang="en-US" sz="1600" b="1" kern="1200" dirty="0" smtClean="0"/>
            <a:t> de la Ciénega (</a:t>
          </a:r>
          <a:r>
            <a:rPr lang="en-US" sz="1600" b="1" kern="1200" dirty="0" err="1" smtClean="0"/>
            <a:t>CUCiénega</a:t>
          </a:r>
          <a:r>
            <a:rPr lang="en-US" sz="1600" b="1" kern="1200" dirty="0" smtClean="0"/>
            <a:t>).</a:t>
          </a:r>
          <a:endParaRPr lang="es-MX" sz="1600" kern="1200" dirty="0"/>
        </a:p>
      </dsp:txBody>
      <dsp:txXfrm rot="5400000">
        <a:off x="4903142" y="-2064954"/>
        <a:ext cx="672318" cy="4931107"/>
      </dsp:txXfrm>
    </dsp:sp>
    <dsp:sp modelId="{17D0EA85-3943-4A6A-BD6A-E6ADDE100967}">
      <dsp:nvSpPr>
        <dsp:cNvPr id="0" name=""/>
        <dsp:cNvSpPr/>
      </dsp:nvSpPr>
      <dsp:spPr>
        <a:xfrm>
          <a:off x="0" y="0"/>
          <a:ext cx="2773748" cy="8403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300" b="1" kern="1200" dirty="0" smtClean="0"/>
            <a:t>Enero</a:t>
          </a:r>
          <a:r>
            <a:rPr lang="en-US" sz="2300" b="1" kern="1200" dirty="0" smtClean="0"/>
            <a:t> de 2005.</a:t>
          </a:r>
          <a:endParaRPr lang="es-MX" sz="2300" kern="1200" dirty="0"/>
        </a:p>
      </dsp:txBody>
      <dsp:txXfrm>
        <a:off x="0" y="0"/>
        <a:ext cx="2773748" cy="840398"/>
      </dsp:txXfrm>
    </dsp:sp>
    <dsp:sp modelId="{2F504E63-48ED-4C2C-B850-FEC0B1428CE3}">
      <dsp:nvSpPr>
        <dsp:cNvPr id="0" name=""/>
        <dsp:cNvSpPr/>
      </dsp:nvSpPr>
      <dsp:spPr>
        <a:xfrm rot="5400000">
          <a:off x="4903142" y="-1162353"/>
          <a:ext cx="672318" cy="493110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600" b="1" kern="1200" dirty="0" smtClean="0"/>
            <a:t>Apertura de la carrera de Periodismo en el Centro Universitario del Sur (</a:t>
          </a:r>
          <a:r>
            <a:rPr lang="es-ES" sz="1600" b="1" kern="1200" dirty="0" err="1" smtClean="0"/>
            <a:t>CuSur</a:t>
          </a:r>
          <a:r>
            <a:rPr lang="es-ES" sz="1600" b="1" kern="1200" dirty="0" smtClean="0"/>
            <a:t>).</a:t>
          </a:r>
          <a:endParaRPr lang="es-MX" sz="1600" kern="1200" dirty="0"/>
        </a:p>
      </dsp:txBody>
      <dsp:txXfrm rot="5400000">
        <a:off x="4903142" y="-1162353"/>
        <a:ext cx="672318" cy="4931107"/>
      </dsp:txXfrm>
    </dsp:sp>
    <dsp:sp modelId="{F9EF1D49-5F04-47E8-BECB-DCDE2E944F56}">
      <dsp:nvSpPr>
        <dsp:cNvPr id="0" name=""/>
        <dsp:cNvSpPr/>
      </dsp:nvSpPr>
      <dsp:spPr>
        <a:xfrm>
          <a:off x="0" y="883001"/>
          <a:ext cx="2773748" cy="8403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300" b="1" kern="1200" dirty="0" smtClean="0"/>
            <a:t> Agosto de 2008 </a:t>
          </a:r>
          <a:endParaRPr lang="es-MX" sz="2300" kern="1200" dirty="0"/>
        </a:p>
      </dsp:txBody>
      <dsp:txXfrm>
        <a:off x="0" y="883001"/>
        <a:ext cx="2773748" cy="840398"/>
      </dsp:txXfrm>
    </dsp:sp>
    <dsp:sp modelId="{699BE92A-62CB-4D92-BA30-EB08015E02E9}">
      <dsp:nvSpPr>
        <dsp:cNvPr id="0" name=""/>
        <dsp:cNvSpPr/>
      </dsp:nvSpPr>
      <dsp:spPr>
        <a:xfrm rot="5400000">
          <a:off x="4903142" y="-279935"/>
          <a:ext cx="672318" cy="493110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b="1" kern="1200" dirty="0" smtClean="0"/>
            <a:t>Primeros egresados de </a:t>
          </a:r>
          <a:r>
            <a:rPr lang="es-ES_tradnl" sz="1600" b="1" kern="1200" dirty="0" smtClean="0"/>
            <a:t>Periodismo</a:t>
          </a:r>
          <a:endParaRPr lang="es-MX" sz="1600" kern="1200" dirty="0"/>
        </a:p>
      </dsp:txBody>
      <dsp:txXfrm rot="5400000">
        <a:off x="4903142" y="-279935"/>
        <a:ext cx="672318" cy="4931107"/>
      </dsp:txXfrm>
    </dsp:sp>
    <dsp:sp modelId="{4E97339E-F88A-4E16-9233-2AEDF3868FFF}">
      <dsp:nvSpPr>
        <dsp:cNvPr id="0" name=""/>
        <dsp:cNvSpPr/>
      </dsp:nvSpPr>
      <dsp:spPr>
        <a:xfrm>
          <a:off x="0" y="1765419"/>
          <a:ext cx="2773748" cy="84039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1" kern="1200" dirty="0" smtClean="0"/>
            <a:t> </a:t>
          </a:r>
          <a:r>
            <a:rPr lang="es-MX" sz="2300" b="1" kern="1200" noProof="0" dirty="0" smtClean="0"/>
            <a:t>Septiembre</a:t>
          </a:r>
          <a:r>
            <a:rPr lang="en-US" sz="2300" b="1" kern="1200" dirty="0" smtClean="0"/>
            <a:t> de 2008 </a:t>
          </a:r>
          <a:endParaRPr lang="es-MX" sz="2300" kern="1200" dirty="0"/>
        </a:p>
      </dsp:txBody>
      <dsp:txXfrm>
        <a:off x="0" y="1765419"/>
        <a:ext cx="2773748" cy="840398"/>
      </dsp:txXfrm>
    </dsp:sp>
    <dsp:sp modelId="{999AEEF2-03EB-419D-8BC6-8EA120608B28}">
      <dsp:nvSpPr>
        <dsp:cNvPr id="0" name=""/>
        <dsp:cNvSpPr/>
      </dsp:nvSpPr>
      <dsp:spPr>
        <a:xfrm>
          <a:off x="685139" y="2648420"/>
          <a:ext cx="6849178" cy="22481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47625" rIns="95250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b="1" kern="1200" noProof="0" dirty="0" smtClean="0"/>
            <a:t> </a:t>
          </a:r>
          <a:endParaRPr lang="es-MX" sz="2500" b="1" kern="1200" noProof="0" dirty="0" smtClean="0">
            <a:solidFill>
              <a:schemeClr val="accent1">
                <a:lumMod val="75000"/>
              </a:schemeClr>
            </a:solidFill>
          </a:endParaRP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b="1" kern="1200" noProof="0" dirty="0" smtClean="0"/>
            <a:t>2008: Se inician los trabajos para la evaluación curricular.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500" b="1" kern="1200" noProof="0" dirty="0" smtClean="0"/>
            <a:t>2011: Se inician los trabajos conjuntos entre el </a:t>
          </a:r>
          <a:r>
            <a:rPr lang="es-ES_tradnl" sz="2500" b="1" kern="1200" noProof="0" dirty="0" err="1" smtClean="0"/>
            <a:t>CUCiénega</a:t>
          </a:r>
          <a:r>
            <a:rPr lang="es-ES_tradnl" sz="2500" b="1" kern="1200" noProof="0" dirty="0" smtClean="0"/>
            <a:t> y </a:t>
          </a:r>
          <a:r>
            <a:rPr lang="es-ES_tradnl" sz="2500" b="1" kern="1200" noProof="0" dirty="0" err="1" smtClean="0"/>
            <a:t>CUSur</a:t>
          </a:r>
          <a:r>
            <a:rPr lang="es-ES_tradnl" sz="2500" b="1" kern="1200" noProof="0" dirty="0" smtClean="0"/>
            <a:t>  bajo la coordinación de CIEP</a:t>
          </a:r>
          <a:r>
            <a:rPr lang="es-ES_tradnl" sz="2400" b="1" kern="1200" noProof="0" dirty="0" smtClean="0"/>
            <a:t>.</a:t>
          </a:r>
          <a:endParaRPr lang="es-MX" sz="2400" b="1" kern="1200" noProof="0" dirty="0"/>
        </a:p>
      </dsp:txBody>
      <dsp:txXfrm>
        <a:off x="685139" y="2648420"/>
        <a:ext cx="6849178" cy="224812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4A8B0D-96A8-4886-9FCB-E55E1B5E0EFF}">
      <dsp:nvSpPr>
        <dsp:cNvPr id="0" name=""/>
        <dsp:cNvSpPr/>
      </dsp:nvSpPr>
      <dsp:spPr>
        <a:xfrm rot="5400000">
          <a:off x="4252104" y="-1404415"/>
          <a:ext cx="1588676" cy="474976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300" b="1" kern="1200" dirty="0" smtClean="0">
              <a:solidFill>
                <a:schemeClr val="accent5">
                  <a:lumMod val="50000"/>
                </a:schemeClr>
              </a:solidFill>
            </a:rPr>
            <a:t>Encuestas a estudiantes, egresados para conocer sus opiniones sobre el actual plan de estudios .</a:t>
          </a:r>
          <a:r>
            <a:rPr lang="es-ES" sz="2300" kern="1200" dirty="0" smtClean="0">
              <a:solidFill>
                <a:schemeClr val="accent5">
                  <a:lumMod val="50000"/>
                </a:schemeClr>
              </a:solidFill>
            </a:rPr>
            <a:t> </a:t>
          </a:r>
          <a:endParaRPr lang="es-MX" sz="2300" kern="1200" dirty="0">
            <a:solidFill>
              <a:schemeClr val="accent5">
                <a:lumMod val="50000"/>
              </a:schemeClr>
            </a:solidFill>
          </a:endParaRP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2300" kern="1200" dirty="0"/>
        </a:p>
      </dsp:txBody>
      <dsp:txXfrm rot="5400000">
        <a:off x="4252104" y="-1404415"/>
        <a:ext cx="1588676" cy="4749768"/>
      </dsp:txXfrm>
    </dsp:sp>
    <dsp:sp modelId="{A639A1AB-AB5F-43C6-AAEC-9113FBF55295}">
      <dsp:nvSpPr>
        <dsp:cNvPr id="0" name=""/>
        <dsp:cNvSpPr/>
      </dsp:nvSpPr>
      <dsp:spPr>
        <a:xfrm>
          <a:off x="0" y="0"/>
          <a:ext cx="2671745" cy="19858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</a:rPr>
            <a:t>Diagnóstico y evaluación del plan curricular</a:t>
          </a:r>
          <a:endParaRPr lang="es-MX" sz="2100" kern="1200" dirty="0"/>
        </a:p>
      </dsp:txBody>
      <dsp:txXfrm>
        <a:off x="0" y="0"/>
        <a:ext cx="2671745" cy="1985845"/>
      </dsp:txXfrm>
    </dsp:sp>
    <dsp:sp modelId="{1B39CE0E-F2BC-47FD-B652-42869CAE273B}">
      <dsp:nvSpPr>
        <dsp:cNvPr id="0" name=""/>
        <dsp:cNvSpPr/>
      </dsp:nvSpPr>
      <dsp:spPr>
        <a:xfrm rot="5400000">
          <a:off x="2907356" y="1550323"/>
          <a:ext cx="3673258" cy="474513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800" kern="1200" dirty="0">
            <a:solidFill>
              <a:schemeClr val="accent5">
                <a:lumMod val="50000"/>
              </a:schemeClr>
            </a:solidFill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b="1" kern="1200" dirty="0" smtClean="0">
              <a:solidFill>
                <a:schemeClr val="accent5">
                  <a:lumMod val="50000"/>
                </a:schemeClr>
              </a:solidFill>
            </a:rPr>
            <a:t>Un estudio de contexto social para  configurar la oferta del mercado laboral.</a:t>
          </a:r>
          <a:endParaRPr lang="es-ES" sz="1800" b="1" kern="1200" dirty="0">
            <a:solidFill>
              <a:schemeClr val="accent5">
                <a:lumMod val="50000"/>
              </a:schemeClr>
            </a:solidFill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800" b="1" kern="1200" dirty="0">
            <a:solidFill>
              <a:schemeClr val="accent5">
                <a:lumMod val="50000"/>
              </a:schemeClr>
            </a:solidFill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b="1" kern="1200" dirty="0" smtClean="0">
              <a:solidFill>
                <a:schemeClr val="accent5">
                  <a:lumMod val="50000"/>
                </a:schemeClr>
              </a:solidFill>
            </a:rPr>
            <a:t>Detectar  necesidades de formación que exige el campo laboral. </a:t>
          </a:r>
          <a:endParaRPr lang="es-ES" sz="1800" b="1" kern="1200" dirty="0">
            <a:solidFill>
              <a:schemeClr val="accent5">
                <a:lumMod val="50000"/>
              </a:schemeClr>
            </a:solidFill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ES" sz="1800" b="1" kern="1200" dirty="0">
            <a:solidFill>
              <a:schemeClr val="accent5">
                <a:lumMod val="50000"/>
              </a:schemeClr>
            </a:solidFill>
          </a:endParaRPr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b="1" kern="1200" dirty="0" smtClean="0">
              <a:solidFill>
                <a:schemeClr val="accent5">
                  <a:lumMod val="50000"/>
                </a:schemeClr>
              </a:solidFill>
            </a:rPr>
            <a:t>El estudio internacional </a:t>
          </a:r>
          <a:r>
            <a:rPr lang="es-ES" sz="1800" b="1" i="1" kern="1200" dirty="0" smtClean="0">
              <a:solidFill>
                <a:schemeClr val="accent5">
                  <a:lumMod val="50000"/>
                </a:schemeClr>
              </a:solidFill>
            </a:rPr>
            <a:t>Necesidades de formación para medios digitales en América Latina </a:t>
          </a:r>
          <a:r>
            <a:rPr lang="es-ES" sz="1800" b="1" kern="1200" dirty="0" smtClean="0">
              <a:solidFill>
                <a:schemeClr val="accent5">
                  <a:lumMod val="50000"/>
                </a:schemeClr>
              </a:solidFill>
            </a:rPr>
            <a:t>(2009), de Guillermo Franco. </a:t>
          </a:r>
          <a:endParaRPr lang="es-MX" sz="1800" kern="1200" dirty="0">
            <a:solidFill>
              <a:schemeClr val="accent5">
                <a:lumMod val="50000"/>
              </a:schemeClr>
            </a:solidFill>
          </a:endParaRPr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900" kern="1200" dirty="0"/>
        </a:p>
      </dsp:txBody>
      <dsp:txXfrm rot="5400000">
        <a:off x="2907356" y="1550323"/>
        <a:ext cx="3673258" cy="4745130"/>
      </dsp:txXfrm>
    </dsp:sp>
    <dsp:sp modelId="{ED26D3A2-A284-47A8-A7EC-5775CB8E3165}">
      <dsp:nvSpPr>
        <dsp:cNvPr id="0" name=""/>
        <dsp:cNvSpPr/>
      </dsp:nvSpPr>
      <dsp:spPr>
        <a:xfrm>
          <a:off x="0" y="3010829"/>
          <a:ext cx="2371420" cy="18241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b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100" b="1" kern="1200" dirty="0" smtClean="0">
              <a:solidFill>
                <a:schemeClr val="tx1"/>
              </a:solidFill>
              <a:latin typeface="Arial Narrow" pitchFamily="34" charset="0"/>
            </a:rPr>
            <a:t>Diagnóstico de las necesidades sociales y del mercado laboral</a:t>
          </a:r>
          <a:endParaRPr lang="es-ES" sz="2100" kern="1200" dirty="0" smtClean="0">
            <a:solidFill>
              <a:schemeClr val="tx1"/>
            </a:solidFill>
            <a:latin typeface="Arial Narrow" pitchFamily="34" charset="0"/>
          </a:endParaRP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2100" kern="1200" dirty="0"/>
        </a:p>
      </dsp:txBody>
      <dsp:txXfrm>
        <a:off x="0" y="3010829"/>
        <a:ext cx="2371420" cy="182411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4A8B0D-96A8-4886-9FCB-E55E1B5E0EFF}">
      <dsp:nvSpPr>
        <dsp:cNvPr id="0" name=""/>
        <dsp:cNvSpPr/>
      </dsp:nvSpPr>
      <dsp:spPr>
        <a:xfrm rot="5400000">
          <a:off x="3731366" y="-501249"/>
          <a:ext cx="2038717" cy="3860327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b="1" kern="1200" dirty="0" smtClean="0">
              <a:solidFill>
                <a:schemeClr val="tx2">
                  <a:lumMod val="50000"/>
                </a:schemeClr>
              </a:solidFill>
            </a:rPr>
            <a:t>Reuniones de trabajo con académicos y expertos del periodismo. </a:t>
          </a:r>
          <a:endParaRPr lang="es-MX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2000" kern="1200" dirty="0"/>
        </a:p>
        <a:p>
          <a:pPr marL="228600" lvl="1" indent="-228600" algn="just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2000" b="1" kern="1200" dirty="0" smtClean="0">
              <a:solidFill>
                <a:schemeClr val="tx2">
                  <a:lumMod val="50000"/>
                </a:schemeClr>
              </a:solidFill>
            </a:rPr>
            <a:t>Se entrevistó a periodistas y expertos en periodismo.</a:t>
          </a:r>
          <a:endParaRPr lang="es-MX" sz="20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700" kern="1200" dirty="0"/>
        </a:p>
      </dsp:txBody>
      <dsp:txXfrm rot="5400000">
        <a:off x="3731366" y="-501249"/>
        <a:ext cx="2038717" cy="3860327"/>
      </dsp:txXfrm>
    </dsp:sp>
    <dsp:sp modelId="{A639A1AB-AB5F-43C6-AAEC-9113FBF55295}">
      <dsp:nvSpPr>
        <dsp:cNvPr id="0" name=""/>
        <dsp:cNvSpPr/>
      </dsp:nvSpPr>
      <dsp:spPr>
        <a:xfrm>
          <a:off x="0" y="0"/>
          <a:ext cx="2671745" cy="2925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</a:rPr>
            <a:t>Diagnóstico de los avances en el periodismo y las ciencias de la información</a:t>
          </a:r>
          <a:endParaRPr lang="es-MX" sz="2600" kern="1200" dirty="0"/>
        </a:p>
      </dsp:txBody>
      <dsp:txXfrm>
        <a:off x="0" y="0"/>
        <a:ext cx="2671745" cy="2925325"/>
      </dsp:txXfrm>
    </dsp:sp>
    <dsp:sp modelId="{1B39CE0E-F2BC-47FD-B652-42869CAE273B}">
      <dsp:nvSpPr>
        <dsp:cNvPr id="0" name=""/>
        <dsp:cNvSpPr/>
      </dsp:nvSpPr>
      <dsp:spPr>
        <a:xfrm rot="5400000">
          <a:off x="3953951" y="2041231"/>
          <a:ext cx="1887349" cy="474976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MX" sz="1800" kern="1200" dirty="0"/>
        </a:p>
        <a:p>
          <a:pPr marL="171450" lvl="1" indent="-171450" algn="just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800" b="1" kern="1200" dirty="0" smtClean="0">
              <a:solidFill>
                <a:schemeClr val="tx2">
                  <a:lumMod val="50000"/>
                </a:schemeClr>
              </a:solidFill>
            </a:rPr>
            <a:t>Se revisaron los programas educativos de las principales universidades de América Latina y España.</a:t>
          </a:r>
          <a:endParaRPr lang="es-ES" sz="1800" b="1" kern="1200" dirty="0">
            <a:solidFill>
              <a:schemeClr val="tx2">
                <a:lumMod val="50000"/>
              </a:schemeClr>
            </a:solidFill>
          </a:endParaRPr>
        </a:p>
      </dsp:txBody>
      <dsp:txXfrm rot="5400000">
        <a:off x="3953951" y="2041231"/>
        <a:ext cx="1887349" cy="4749768"/>
      </dsp:txXfrm>
    </dsp:sp>
    <dsp:sp modelId="{ED26D3A2-A284-47A8-A7EC-5775CB8E3165}">
      <dsp:nvSpPr>
        <dsp:cNvPr id="0" name=""/>
        <dsp:cNvSpPr/>
      </dsp:nvSpPr>
      <dsp:spPr>
        <a:xfrm>
          <a:off x="149003" y="3072572"/>
          <a:ext cx="2373738" cy="26870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600" b="1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</a:rPr>
            <a:t>Diagnóstico de la oferta educativa de periodismo en México y América Latina</a:t>
          </a:r>
          <a:r>
            <a:rPr lang="es-ES" sz="2600" kern="1200" dirty="0" smtClean="0">
              <a:solidFill>
                <a:schemeClr val="tx1">
                  <a:lumMod val="95000"/>
                  <a:lumOff val="5000"/>
                </a:schemeClr>
              </a:solidFill>
              <a:latin typeface="Arial Narrow" pitchFamily="34" charset="0"/>
            </a:rPr>
            <a:t> </a:t>
          </a:r>
          <a:endParaRPr lang="es-MX" sz="2600" kern="1200" dirty="0"/>
        </a:p>
      </dsp:txBody>
      <dsp:txXfrm>
        <a:off x="149003" y="3072572"/>
        <a:ext cx="2373738" cy="2687086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13A2F33-2C6F-4DA1-866D-97D6F991292D}">
      <dsp:nvSpPr>
        <dsp:cNvPr id="0" name=""/>
        <dsp:cNvSpPr/>
      </dsp:nvSpPr>
      <dsp:spPr>
        <a:xfrm>
          <a:off x="3846026" y="2929429"/>
          <a:ext cx="768378" cy="17668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4189" y="0"/>
              </a:lnTo>
              <a:lnTo>
                <a:pt x="384189" y="1766802"/>
              </a:lnTo>
              <a:lnTo>
                <a:pt x="768378" y="17668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804990-30BE-4751-B4B2-9518C563598E}">
      <dsp:nvSpPr>
        <dsp:cNvPr id="0" name=""/>
        <dsp:cNvSpPr/>
      </dsp:nvSpPr>
      <dsp:spPr>
        <a:xfrm>
          <a:off x="3846026" y="2929429"/>
          <a:ext cx="768378" cy="1147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4189" y="0"/>
              </a:lnTo>
              <a:lnTo>
                <a:pt x="384189" y="114787"/>
              </a:lnTo>
              <a:lnTo>
                <a:pt x="768378" y="1147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395158-F537-40AA-9AFF-9E31C10DB393}">
      <dsp:nvSpPr>
        <dsp:cNvPr id="0" name=""/>
        <dsp:cNvSpPr/>
      </dsp:nvSpPr>
      <dsp:spPr>
        <a:xfrm>
          <a:off x="3846026" y="1277414"/>
          <a:ext cx="768378" cy="1652014"/>
        </a:xfrm>
        <a:custGeom>
          <a:avLst/>
          <a:gdLst/>
          <a:ahLst/>
          <a:cxnLst/>
          <a:rect l="0" t="0" r="0" b="0"/>
          <a:pathLst>
            <a:path>
              <a:moveTo>
                <a:pt x="0" y="1652014"/>
              </a:moveTo>
              <a:lnTo>
                <a:pt x="384189" y="1652014"/>
              </a:lnTo>
              <a:lnTo>
                <a:pt x="384189" y="0"/>
              </a:lnTo>
              <a:lnTo>
                <a:pt x="76837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5EAFDA-9791-40EA-9BEB-0AD224F464E5}">
      <dsp:nvSpPr>
        <dsp:cNvPr id="0" name=""/>
        <dsp:cNvSpPr/>
      </dsp:nvSpPr>
      <dsp:spPr>
        <a:xfrm>
          <a:off x="4131" y="2343540"/>
          <a:ext cx="3841894" cy="11717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800" b="1" kern="1200" dirty="0" smtClean="0"/>
            <a:t>HALLAZGOS GENERALES DEL DIAGNÓSTICO </a:t>
          </a:r>
          <a:endParaRPr lang="es-MX" sz="1800" kern="1200" dirty="0"/>
        </a:p>
      </dsp:txBody>
      <dsp:txXfrm>
        <a:off x="4131" y="2343540"/>
        <a:ext cx="3841894" cy="1171777"/>
      </dsp:txXfrm>
    </dsp:sp>
    <dsp:sp modelId="{480DE37D-9581-4FCC-8035-328D368D7FA4}">
      <dsp:nvSpPr>
        <dsp:cNvPr id="0" name=""/>
        <dsp:cNvSpPr/>
      </dsp:nvSpPr>
      <dsp:spPr>
        <a:xfrm>
          <a:off x="4614404" y="576737"/>
          <a:ext cx="3812273" cy="1401352"/>
        </a:xfrm>
        <a:prstGeom prst="rect">
          <a:avLst/>
        </a:prstGeom>
        <a:solidFill>
          <a:schemeClr val="accent1"/>
        </a:solidFill>
        <a:ln>
          <a:noFill/>
        </a:ln>
        <a:effectLst/>
        <a:scene3d>
          <a:camera prst="orthographicFront"/>
          <a:lightRig rig="flat" dir="t"/>
        </a:scene3d>
        <a:sp3d contourW="10160" prstMaterial="dkEdge">
          <a:bevelT w="38100" h="50800" prst="angle"/>
          <a:contourClr>
            <a:schemeClr val="accent1">
              <a:shade val="40000"/>
              <a:satMod val="150000"/>
            </a:schemeClr>
          </a:contourClr>
        </a:sp3d>
      </dsp:spPr>
      <dsp:style>
        <a:lnRef idx="0">
          <a:schemeClr val="accent1"/>
        </a:lnRef>
        <a:fillRef idx="3">
          <a:schemeClr val="accent1"/>
        </a:fillRef>
        <a:effectRef idx="3">
          <a:schemeClr val="accent1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El impacto que generan las 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nuevas tecnologías </a:t>
          </a:r>
        </a:p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en el quehacer periodístico.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500" kern="1200" dirty="0"/>
        </a:p>
      </dsp:txBody>
      <dsp:txXfrm>
        <a:off x="4614404" y="576737"/>
        <a:ext cx="3812273" cy="1401352"/>
      </dsp:txXfrm>
    </dsp:sp>
    <dsp:sp modelId="{A368EBD8-2A18-4564-865E-572885AC9892}">
      <dsp:nvSpPr>
        <dsp:cNvPr id="0" name=""/>
        <dsp:cNvSpPr/>
      </dsp:nvSpPr>
      <dsp:spPr>
        <a:xfrm>
          <a:off x="4614404" y="2458327"/>
          <a:ext cx="3841894" cy="11717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000" b="1" kern="1200" dirty="0" smtClean="0"/>
            <a:t>Los nuevos roles y funciones de los periodistas en el contexto actual. </a:t>
          </a:r>
          <a:endParaRPr lang="es-MX" sz="2000" kern="1200" dirty="0"/>
        </a:p>
      </dsp:txBody>
      <dsp:txXfrm>
        <a:off x="4614404" y="2458327"/>
        <a:ext cx="3841894" cy="1171777"/>
      </dsp:txXfrm>
    </dsp:sp>
    <dsp:sp modelId="{21BA662A-8CC3-4B1E-85EA-4E3F2D29D45B}">
      <dsp:nvSpPr>
        <dsp:cNvPr id="0" name=""/>
        <dsp:cNvSpPr/>
      </dsp:nvSpPr>
      <dsp:spPr>
        <a:xfrm>
          <a:off x="4614404" y="4110342"/>
          <a:ext cx="3841894" cy="11717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_tradnl" sz="2000" b="1" kern="1200" dirty="0" smtClean="0"/>
            <a:t>Diversificación del mercado laboral en Jalisco y México.</a:t>
          </a:r>
          <a:endParaRPr lang="es-MX" sz="2000" b="1" kern="1200" dirty="0"/>
        </a:p>
      </dsp:txBody>
      <dsp:txXfrm>
        <a:off x="4614404" y="4110342"/>
        <a:ext cx="3841894" cy="11717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chitecture+Icon">
  <dgm:title val="Diseño de arquitectura"/>
  <dgm:desc val="Úselo para mostrar las relaciones jerárquicas que se crean desde abajo hacia arriba. Este diseño funciona bien para mostrar los componentes u objetos de arquitectura basados en otros objetos."/>
  <dgm:catLst>
    <dgm:cat type="hierarchy" pri="4500"/>
    <dgm:cat type="list" pri="24500"/>
    <dgm:cat type="relationship" pri="10500"/>
    <dgm:cat type="officeonline" pri="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b"/>
        </dgm:alg>
      </dgm:if>
      <dgm:else name="Name3">
        <dgm:alg type="lin">
          <dgm:param type="linDir" val="fromR"/>
          <dgm:param type="nodeVertAlign" val="b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B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b"/>
              </dgm:alg>
            </dgm:if>
            <dgm:else name="Name10">
              <dgm:alg type="lin">
                <dgm:param type="linDir" val="fromR"/>
                <dgm:param type="nodeVertAlign" val="b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B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b"/>
                    </dgm:alg>
                  </dgm:if>
                  <dgm:else name="Name17">
                    <dgm:alg type="lin">
                      <dgm:param type="linDir" val="fromR"/>
                      <dgm:param type="nodeVertAlign" val="b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B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b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b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B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b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b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HorizontalOrganizationChart">
  <dgm:title val=""/>
  <dgm:desc val=""/>
  <dgm:catLst>
    <dgm:cat type="hierarchy" pri="43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305"/>
      <dgm:constr type="w" for="des" forName="rootComposite" refType="w" fact="10"/>
      <dgm:constr type="h" for="des" forName="rootComposite" refType="w" refFor="des" refForName="rootComposite1" fact="0.305"/>
      <dgm:constr type="w" for="des" forName="rootComposite3" refType="w" fact="10"/>
      <dgm:constr type="h" for="des" forName="rootComposite3" refType="w" refFor="des" refForName="rootComposite1" fact="0.305"/>
      <dgm:constr type="primFontSz" for="des" ptType="node" op="equ"/>
      <dgm:constr type="sp" for="des" op="equ"/>
      <dgm:constr type="sp" for="des" forName="hierRoot1" refType="w" refFor="des" refForName="rootComposite1" fact="0.2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125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125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func="var" arg="dir" op="equ" val="norm">
                  <dgm:alg type="hierRoot">
                    <dgm:param type="hierAlign" val="lT"/>
                  </dgm:alg>
                  <dgm:constrLst>
                    <dgm:constr type="alignOff" val="0.75"/>
                  </dgm:constrLst>
                </dgm:if>
                <dgm:else name="Name9">
                  <dgm:alg type="hierRoot">
                    <dgm:param type="hierAlign" val="rT"/>
                  </dgm:alg>
                  <dgm:constrLst>
                    <dgm:constr type="alignOff" val="0.75"/>
                  </dgm:constrLst>
                </dgm:else>
              </dgm:choose>
            </dgm:if>
            <dgm:if name="Name10" func="var" arg="hierBranch" op="equ" val="r">
              <dgm:choose name="Name11">
                <dgm:if name="Name12" func="var" arg="dir" op="equ" val="norm">
                  <dgm:alg type="hierRoot">
                    <dgm:param type="hierAlign" val="lB"/>
                  </dgm:alg>
                  <dgm:constrLst>
                    <dgm:constr type="alignOff" val="0.75"/>
                  </dgm:constrLst>
                </dgm:if>
                <dgm:else name="Name13">
                  <dgm:alg type="hierRoot">
                    <dgm:param type="hierAlign" val="rB"/>
                  </dgm:alg>
                  <dgm:constrLst>
                    <dgm:constr type="alignOff" val="0.75"/>
                  </dgm:constrLst>
                </dgm:else>
              </dgm:choose>
            </dgm:if>
            <dgm:if name="Name14" func="var" arg="hierBranch" op="equ" val="hang">
              <dgm:choose name="Name15">
                <dgm:if name="Name16" func="var" arg="dir" op="equ" val="norm">
                  <dgm:alg type="hierRoot">
                    <dgm:param type="hierAlign" val="lCtrCh"/>
                  </dgm:alg>
                  <dgm:constrLst>
                    <dgm:constr type="alignOff" val="0.65"/>
                  </dgm:constrLst>
                </dgm:if>
                <dgm:else name="Name17">
                  <dgm:alg type="hierRoot">
                    <dgm:param type="hierAlign" val="rCtrCh"/>
                  </dgm:alg>
                  <dgm:constrLst>
                    <dgm:constr type="alignOff" val="0.65"/>
                  </dgm:constrLst>
                </dgm:else>
              </dgm:choose>
            </dgm:if>
            <dgm:else name="Name18">
              <dgm:choose name="Name19">
                <dgm:if name="Name20" func="var" arg="dir" op="equ" val="norm">
                  <dgm:alg type="hierRoot">
                    <dgm:param type="hierAlign" val="l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if>
                <dgm:else name="Name21">
                  <dgm:alg type="hierRoot">
                    <dgm:param type="hierAlign" val="rCtrCh"/>
                  </dgm:alg>
                  <dgm:constrLst>
                    <dgm:constr type="alignOff"/>
                    <dgm:constr type="bendDist" for="des" ptType="parTrans" refType="sp" fact="0.5"/>
                  </dgm:constrLst>
                </dgm:else>
              </dgm:choose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22">
              <dgm:if name="Name23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4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25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6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7">
              <dgm:if name="Name28" func="var" arg="hierBranch" op="equ" val="l">
                <dgm:choose name="Name29">
                  <dgm:if name="Name30" func="var" arg="dir" op="equ" val="norm">
                    <dgm:alg type="hierChild">
                      <dgm:param type="chAlign" val="t"/>
                      <dgm:param type="linDir" val="fromL"/>
                    </dgm:alg>
                  </dgm:if>
                  <dgm:else name="Name31">
                    <dgm:alg type="hierChild">
                      <dgm:param type="chAlign" val="t"/>
                      <dgm:param type="linDir" val="fromR"/>
                    </dgm:alg>
                  </dgm:else>
                </dgm:choose>
              </dgm:if>
              <dgm:if name="Name32" func="var" arg="hierBranch" op="equ" val="r">
                <dgm:choose name="Name33">
                  <dgm:if name="Name34" func="var" arg="dir" op="equ" val="norm">
                    <dgm:alg type="hierChild">
                      <dgm:param type="chAlign" val="b"/>
                      <dgm:param type="linDir" val="fromL"/>
                    </dgm:alg>
                  </dgm:if>
                  <dgm:else name="Name35">
                    <dgm:alg type="hierChild">
                      <dgm:param type="chAlign" val="b"/>
                      <dgm:param type="linDir" val="fromR"/>
                    </dgm:alg>
                  </dgm:else>
                </dgm:choose>
              </dgm:if>
              <dgm:if name="Name36" func="var" arg="hierBranch" op="equ" val="hang">
                <dgm:choose name="Name37">
                  <dgm:if name="Name38" func="var" arg="dir" op="equ" val="norm">
                    <dgm:alg type="hierChild">
                      <dgm:param type="chAlign" val="l"/>
                      <dgm:param type="linDir" val="fromT"/>
                      <dgm:param type="secChAlign" val="t"/>
                      <dgm:param type="secLinDir" val="fromL"/>
                    </dgm:alg>
                  </dgm:if>
                  <dgm:else name="Name39">
                    <dgm:alg type="hierChild">
                      <dgm:param type="chAlign" val="r"/>
                      <dgm:param type="linDir" val="fromT"/>
                      <dgm:param type="secChAlign" val="t"/>
                      <dgm:param type="secLinDir" val="fromR"/>
                    </dgm:alg>
                  </dgm:else>
                </dgm:choose>
              </dgm:if>
              <dgm:else name="Name40">
                <dgm:choose name="Name41">
                  <dgm:if name="Name4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43">
                    <dgm:alg type="hierChild">
                      <dgm:param type="linDir" val="fromT"/>
                      <dgm:param type="ch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44" axis="precedSib" ptType="parTrans" st="-1" cnt="1">
                <dgm:choose name="Name45">
                  <dgm:if name="Name46" func="var" arg="hierBranch" op="equ" val="hang">
                    <dgm:layoutNode name="Name47">
                      <dgm:choose name="Name48">
                        <dgm:if name="Name4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 tCtr"/>
                          </dgm:alg>
                        </dgm:if>
                        <dgm:else name="Name5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 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1" func="var" arg="hierBranch" op="equ" val="l">
                    <dgm:layoutNode name="Name52">
                      <dgm:choose name="Name53">
                        <dgm:if name="Name54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tCtr"/>
                          </dgm:alg>
                        </dgm:if>
                        <dgm:else name="Name55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t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56" func="var" arg="hierBranch" op="equ" val="r">
                    <dgm:layoutNode name="Name57">
                      <dgm:choose name="Name58">
                        <dgm:if name="Name59" func="var" arg="dir" op="equ" val="norm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bCtr"/>
                          </dgm:alg>
                        </dgm:if>
                        <dgm:else name="Name6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bCtr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61">
                    <dgm:choose name="Name62">
                      <dgm:if name="Name63" func="var" arg="dir" op="equ" val="norm">
                        <dgm:layoutNode name="Name6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R"/>
                            <dgm:param type="endPts" val="midL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if>
                      <dgm:else name="Name65">
                        <dgm:layoutNode name="Name66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midL"/>
                            <dgm:param type="endPts" val="midR"/>
                            <dgm:param type="bendPt" val="end"/>
                          </dgm:alg>
                          <dgm:shape xmlns:r="http://schemas.openxmlformats.org/officeDocument/2006/relationships" type="conn" r:blip="" zOrderOff="-99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else>
                    </dgm:choos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7">
                  <dgm:if name="Name68" func="var" arg="hierBranch" op="equ" val="l">
                    <dgm:choose name="Name69">
                      <dgm:if name="Name70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71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2" func="var" arg="hierBranch" op="equ" val="r">
                    <dgm:choose name="Name73">
                      <dgm:if name="Name74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75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76" func="var" arg="hierBranch" op="equ" val="hang">
                    <dgm:choose name="Name77">
                      <dgm:if name="Name78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79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80">
                    <dgm:choose name="Name81">
                      <dgm:if name="Name82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83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84">
                    <dgm:if name="Name85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6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7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8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9">
                    <dgm:if name="Name90" func="var" arg="hierBranch" op="equ" val="l">
                      <dgm:choose name="Name91">
                        <dgm:if name="Name92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93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r">
                      <dgm:choose name="Name95">
                        <dgm:if name="Name96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97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98" func="var" arg="hierBranch" op="equ" val="hang">
                      <dgm:choose name="Name99">
                        <dgm:if name="Name100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01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05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a"/>
                </dgm:layoutNode>
                <dgm:layoutNode name="hierChild5">
                  <dgm:choose name="Name107">
                    <dgm:if name="Name108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09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10" ref="rep2b"/>
                </dgm:layoutNode>
              </dgm:layoutNode>
            </dgm:forEach>
          </dgm:layoutNode>
          <dgm:layoutNode name="hierChild3">
            <dgm:choose name="Name111">
              <dgm:if name="Name112" func="var" arg="dir" op="equ" val="norm">
                <dgm:alg type="hierChild">
                  <dgm:param type="chAlign" val="l"/>
                  <dgm:param type="linDir" val="fromT"/>
                  <dgm:param type="secChAlign" val="t"/>
                  <dgm:param type="secLinDir" val="fromL"/>
                </dgm:alg>
              </dgm:if>
              <dgm:else name="Name113">
                <dgm:alg type="hierChild">
                  <dgm:param type="chAlign" val="r"/>
                  <dgm:param type="linDir" val="fromT"/>
                  <dgm:param type="secChAlign" val="t"/>
                  <dgm:param type="sec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4" axis="precedSib" ptType="parTrans" st="-1" cnt="1">
                <dgm:layoutNode name="Name115">
                  <dgm:choose name="Name116">
                    <dgm:if name="Name117" func="var" arg="dir" op="equ" val="norm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R"/>
                        <dgm:param type="endPts" val="bCtr tCtr"/>
                      </dgm:alg>
                    </dgm:if>
                    <dgm:else name="Name11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midL"/>
                        <dgm:param type="endPts" val="bCtr tCtr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9">
                  <dgm:if name="Name120" func="var" arg="hierBranch" op="equ" val="l">
                    <dgm:choose name="Name121">
                      <dgm:if name="Name122" func="var" arg="dir" op="equ" val="norm">
                        <dgm:alg type="hierRoot">
                          <dgm:param type="hierAlign" val="lT"/>
                        </dgm:alg>
                        <dgm:constrLst>
                          <dgm:constr type="alignOff" val="0.75"/>
                        </dgm:constrLst>
                      </dgm:if>
                      <dgm:else name="Name123">
                        <dgm:alg type="hierRoot">
                          <dgm:param type="hierAlign" val="rT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4" func="var" arg="hierBranch" op="equ" val="r">
                    <dgm:choose name="Name125">
                      <dgm:if name="Name126" func="var" arg="dir" op="equ" val="norm">
                        <dgm:alg type="hierRoot">
                          <dgm:param type="hierAlign" val="lB"/>
                        </dgm:alg>
                        <dgm:constrLst>
                          <dgm:constr type="alignOff" val="0.75"/>
                        </dgm:constrLst>
                      </dgm:if>
                      <dgm:else name="Name127">
                        <dgm:alg type="hierRoot">
                          <dgm:param type="hierAlign" val="rB"/>
                        </dgm:alg>
                        <dgm:constrLst>
                          <dgm:constr type="alignOff" val="0.75"/>
                        </dgm:constrLst>
                      </dgm:else>
                    </dgm:choose>
                  </dgm:if>
                  <dgm:if name="Name128" func="var" arg="hierBranch" op="equ" val="hang">
                    <dgm:choose name="Name129">
                      <dgm:if name="Name130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 val="0.65"/>
                        </dgm:constrLst>
                      </dgm:if>
                      <dgm:else name="Name131">
                        <dgm:alg type="hierRoot">
                          <dgm:param type="hierAlign" val="rCtrCh"/>
                        </dgm:alg>
                        <dgm:constrLst>
                          <dgm:constr type="alignOff" val="0.65"/>
                        </dgm:constrLst>
                      </dgm:else>
                    </dgm:choose>
                  </dgm:if>
                  <dgm:else name="Name132">
                    <dgm:choose name="Name133">
                      <dgm:if name="Name134" func="var" arg="dir" op="equ" val="norm">
                        <dgm:alg type="hierRoot">
                          <dgm:param type="hierAlign" val="l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if>
                      <dgm:else name="Name135">
                        <dgm:alg type="hierRoot">
                          <dgm:param type="hierAlign" val="rCtrCh"/>
                        </dgm:alg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36">
                    <dgm:if name="Name137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8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39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40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41">
                    <dgm:if name="Name142" func="var" arg="hierBranch" op="equ" val="l">
                      <dgm:choose name="Name143">
                        <dgm:if name="Name144" func="var" arg="dir" op="equ" val="norm">
                          <dgm:alg type="hierChild">
                            <dgm:param type="chAlign" val="t"/>
                            <dgm:param type="linDir" val="fromL"/>
                          </dgm:alg>
                        </dgm:if>
                        <dgm:else name="Name145">
                          <dgm:alg type="hierChild">
                            <dgm:param type="chAlign" val="t"/>
                            <dgm:param type="linDir" val="fromR"/>
                          </dgm:alg>
                        </dgm:else>
                      </dgm:choose>
                    </dgm:if>
                    <dgm:if name="Name146" func="var" arg="hierBranch" op="equ" val="r">
                      <dgm:choose name="Name147">
                        <dgm:if name="Name148" func="var" arg="dir" op="equ" val="norm">
                          <dgm:alg type="hierChild">
                            <dgm:param type="chAlign" val="b"/>
                            <dgm:param type="linDir" val="fromL"/>
                          </dgm:alg>
                        </dgm:if>
                        <dgm:else name="Name149">
                          <dgm:alg type="hierChild">
                            <dgm:param type="chAlign" val="b"/>
                            <dgm:param type="linDir" val="fromR"/>
                          </dgm:alg>
                        </dgm:else>
                      </dgm:choose>
                    </dgm:if>
                    <dgm:if name="Name150" func="var" arg="hierBranch" op="equ" val="hang">
                      <dgm:choose name="Name151">
                        <dgm:if name="Name152" func="var" arg="dir" op="equ" val="norm">
                          <dgm:alg type="hierChild">
                            <dgm:param type="chAlign" val="l"/>
                            <dgm:param type="linDir" val="fromT"/>
                            <dgm:param type="secChAlign" val="t"/>
                            <dgm:param type="secLinDir" val="fromL"/>
                          </dgm:alg>
                        </dgm:if>
                        <dgm:else name="Name153">
                          <dgm:alg type="hierChild">
                            <dgm:param type="chAlign" val="r"/>
                            <dgm:param type="linDir" val="fromT"/>
                            <dgm:param type="secChAlign" val="t"/>
                            <dgm:param type="secLinDir" val="fromR"/>
                          </dgm:alg>
                        </dgm:else>
                      </dgm:choose>
                    </dgm:if>
                    <dgm:else name="Name154">
                      <dgm:choose name="Name155">
                        <dgm:if name="Name156" func="var" arg="dir" op="equ" val="norm">
                          <dgm:alg type="hierChild">
                            <dgm:param type="linDir" val="fromT"/>
                            <dgm:param type="chAlign" val="l"/>
                          </dgm:alg>
                        </dgm:if>
                        <dgm:else name="Name157">
                          <dgm:alg type="hierChild">
                            <dgm:param type="linDir" val="fromT"/>
                            <dgm:param type="ch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58" ref="rep2a"/>
                </dgm:layoutNode>
                <dgm:layoutNode name="hierChild7">
                  <dgm:choose name="Name159">
                    <dgm:if name="Name160" func="var" arg="dir" op="equ" val="norm">
                      <dgm:alg type="hierChild">
                        <dgm:param type="chAlign" val="l"/>
                        <dgm:param type="linDir" val="fromT"/>
                        <dgm:param type="secChAlign" val="t"/>
                        <dgm:param type="secLinDir" val="fromL"/>
                      </dgm:alg>
                    </dgm:if>
                    <dgm:else name="Name161">
                      <dgm:alg type="hierChild">
                        <dgm:param type="chAlign" val="r"/>
                        <dgm:param type="linDir" val="fromT"/>
                        <dgm:param type="secChAlign" val="t"/>
                        <dgm:param type="sec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62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87CC5B5-7712-4502-94D8-3F54C96136FD}" type="datetimeFigureOut">
              <a:rPr lang="es-MX"/>
              <a:pPr>
                <a:defRPr/>
              </a:pPr>
              <a:t>21/11/2012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MX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MX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14F6A40-8886-41CA-839D-9495C407832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15363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F9DC00D-B8B4-4279-BE15-73B9C0C36C18}" type="slidenum">
              <a:rPr lang="es-MX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s-MX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31747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C2ED0C7-5FD7-40CF-9441-88F4886E35E1}" type="slidenum">
              <a:rPr lang="es-MX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s-MX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33795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26F8B3-DB18-4212-A2CB-2F83D5428A60}" type="slidenum">
              <a:rPr lang="es-MX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s-MX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36867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68F41568-BAF0-4314-8544-D0C4F45DA5A4}" type="slidenum">
              <a:rPr lang="es-MX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s-MX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4F6A40-8886-41CA-839D-9495C4078327}" type="slidenum">
              <a:rPr lang="es-MX" smtClean="0"/>
              <a:pPr>
                <a:defRPr/>
              </a:pPr>
              <a:t>13</a:t>
            </a:fld>
            <a:endParaRPr lang="es-MX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1987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F784BAE-3362-48FC-A1FC-3B84BC2F132C}" type="slidenum">
              <a:rPr lang="es-MX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s-MX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4F6A40-8886-41CA-839D-9495C4078327}" type="slidenum">
              <a:rPr lang="es-MX" smtClean="0"/>
              <a:pPr>
                <a:defRPr/>
              </a:pPr>
              <a:t>15</a:t>
            </a:fld>
            <a:endParaRPr lang="es-MX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4F6A40-8886-41CA-839D-9495C4078327}" type="slidenum">
              <a:rPr lang="es-MX" smtClean="0"/>
              <a:pPr>
                <a:defRPr/>
              </a:pPr>
              <a:t>16</a:t>
            </a:fld>
            <a:endParaRPr lang="es-MX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6083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DFDA35-37F5-4D03-93DB-B5A1F7A2EEA7}" type="slidenum">
              <a:rPr lang="es-MX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s-MX"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48131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C225C03-D8BD-4F20-84A2-EC256D4B167F}" type="slidenum">
              <a:rPr lang="es-MX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s-MX"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50179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B2879BD-0069-475A-9B96-CA8C30A8B868}" type="slidenum">
              <a:rPr lang="es-MX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s-MX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4F6A40-8886-41CA-839D-9495C4078327}" type="slidenum">
              <a:rPr lang="es-MX" smtClean="0"/>
              <a:pPr>
                <a:defRPr/>
              </a:pPr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4F6A40-8886-41CA-839D-9495C4078327}" type="slidenum">
              <a:rPr lang="es-MX" smtClean="0"/>
              <a:pPr>
                <a:defRPr/>
              </a:pPr>
              <a:t>20</a:t>
            </a:fld>
            <a:endParaRPr lang="es-MX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53251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32A80AF-A509-49B3-9935-D669AE41A073}" type="slidenum">
              <a:rPr lang="es-MX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s-MX"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4F6A40-8886-41CA-839D-9495C4078327}" type="slidenum">
              <a:rPr lang="es-MX" smtClean="0"/>
              <a:pPr>
                <a:defRPr/>
              </a:pPr>
              <a:t>22</a:t>
            </a:fld>
            <a:endParaRPr lang="es-MX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4F6A40-8886-41CA-839D-9495C4078327}" type="slidenum">
              <a:rPr lang="es-MX" smtClean="0"/>
              <a:pPr>
                <a:defRPr/>
              </a:pPr>
              <a:t>23</a:t>
            </a:fld>
            <a:endParaRPr lang="es-MX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4F6A40-8886-41CA-839D-9495C4078327}" type="slidenum">
              <a:rPr lang="es-MX" smtClean="0"/>
              <a:pPr>
                <a:defRPr/>
              </a:pPr>
              <a:t>24</a:t>
            </a:fld>
            <a:endParaRPr lang="es-MX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4F6A40-8886-41CA-839D-9495C4078327}" type="slidenum">
              <a:rPr lang="es-MX" smtClean="0"/>
              <a:pPr>
                <a:defRPr/>
              </a:pPr>
              <a:t>25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18435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A2DF76F-B6FF-49DF-B1C8-57F677F13627}" type="slidenum">
              <a:rPr lang="es-MX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s-MX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4F6A40-8886-41CA-839D-9495C4078327}" type="slidenum">
              <a:rPr lang="es-MX" smtClean="0"/>
              <a:pPr>
                <a:defRPr/>
              </a:pPr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22531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D6971C-2C05-47E9-A81A-6ECBC13FB0F1}" type="slidenum">
              <a:rPr lang="es-MX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s-MX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24579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B0FAF30-EAFC-42BF-A978-10A73486343B}" type="slidenum">
              <a:rPr lang="es-MX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s-MX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14F6A40-8886-41CA-839D-9495C4078327}" type="slidenum">
              <a:rPr lang="es-MX" smtClean="0"/>
              <a:pPr>
                <a:defRPr/>
              </a:pPr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27651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2E7ABAE-6D04-47EF-A5E1-492587704908}" type="slidenum">
              <a:rPr lang="es-MX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s-MX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Marcador de imagen de diapositiva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s-ES" smtClean="0"/>
          </a:p>
        </p:txBody>
      </p:sp>
      <p:sp>
        <p:nvSpPr>
          <p:cNvPr id="29699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302C55-EF22-4784-A562-37A6A361005B}" type="slidenum">
              <a:rPr lang="es-MX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s-MX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BCA7C-0B07-4476-9808-51D917A4FBA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C8576-AB0E-46CF-B14C-D9AE90A10475}" type="datetimeFigureOut">
              <a:rPr lang="es-MX"/>
              <a:pPr>
                <a:defRPr/>
              </a:pPr>
              <a:t>21/11/2012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C2F3A-1832-49ED-87BA-03821A5AB224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06C5F-AD80-4095-B8F5-AA7FEE04A0F5}" type="datetimeFigureOut">
              <a:rPr lang="es-MX"/>
              <a:pPr>
                <a:defRPr/>
              </a:pPr>
              <a:t>21/11/2012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C5BFF-E5E2-4ED4-ACE3-4A7F368A94C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64B2D9-73E3-4D05-97F8-96ED3ADBEC37}" type="datetimeFigureOut">
              <a:rPr lang="es-MX"/>
              <a:pPr>
                <a:defRPr/>
              </a:pPr>
              <a:t>21/11/2012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B800A6-8778-462D-AFF8-06AA862E4A0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7A500-AE17-425E-925D-EFFAFAC6D891}" type="datetimeFigureOut">
              <a:rPr lang="es-MX"/>
              <a:pPr>
                <a:defRPr/>
              </a:pPr>
              <a:t>21/11/2012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A3BAF-443C-4B5A-B000-EA47CF446CA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E1262-49A8-43AA-98EA-C0519BB07F43}" type="datetimeFigureOut">
              <a:rPr lang="es-MX"/>
              <a:pPr>
                <a:defRPr/>
              </a:pPr>
              <a:t>21/11/2012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0E4536-7046-4415-B7E8-08FF17C25EF5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2500A-D34B-470E-899B-D9D26D8B622D}" type="datetimeFigureOut">
              <a:rPr lang="es-MX"/>
              <a:pPr>
                <a:defRPr/>
              </a:pPr>
              <a:t>21/11/2012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A6B35-5DAE-4F53-8956-31374DB81206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1677A-EC37-4992-8D96-49077455433D}" type="datetimeFigureOut">
              <a:rPr lang="es-MX"/>
              <a:pPr>
                <a:defRPr/>
              </a:pPr>
              <a:t>21/11/2012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CEEB94-B802-4B33-8F28-3368C206532D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28934-5BCE-410B-B8B3-6B4E3021E548}" type="datetimeFigureOut">
              <a:rPr lang="es-MX"/>
              <a:pPr>
                <a:defRPr/>
              </a:pPr>
              <a:t>21/11/2012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EF8EA-8FEC-4B02-B307-175AE640FC4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C2B04-9F24-49AD-8782-11357765DE7E}" type="datetimeFigureOut">
              <a:rPr lang="es-MX"/>
              <a:pPr>
                <a:defRPr/>
              </a:pPr>
              <a:t>21/11/2012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06CA0-7AA5-45A3-9CAA-6594C1EAC4BF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DC031-1D76-46CF-B5C0-A91B80FB357A}" type="datetimeFigureOut">
              <a:rPr lang="es-MX"/>
              <a:pPr>
                <a:defRPr/>
              </a:pPr>
              <a:t>21/11/2012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60CA7-0237-4C0C-9F75-BF03C004D7A8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DBF16-F832-4202-80F0-CCB00B898D1F}" type="datetimeFigureOut">
              <a:rPr lang="es-MX"/>
              <a:pPr>
                <a:defRPr/>
              </a:pPr>
              <a:t>21/11/2012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800" smtClean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318F65-002A-424F-BBB2-F8E0D9EDB9B0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7C8EDA-78E0-48C3-9940-A8230D162BBB}" type="datetimeFigureOut">
              <a:rPr lang="es-MX"/>
              <a:pPr>
                <a:defRPr/>
              </a:pPr>
              <a:t>21/11/2012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2" r:id="rId2"/>
    <p:sldLayoutId id="2147484041" r:id="rId3"/>
    <p:sldLayoutId id="2147484040" r:id="rId4"/>
    <p:sldLayoutId id="2147484039" r:id="rId5"/>
    <p:sldLayoutId id="2147484038" r:id="rId6"/>
    <p:sldLayoutId id="2147484037" r:id="rId7"/>
    <p:sldLayoutId id="2147484036" r:id="rId8"/>
    <p:sldLayoutId id="2147484035" r:id="rId9"/>
    <p:sldLayoutId id="2147484034" r:id="rId10"/>
    <p:sldLayoutId id="214748403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Cambri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ct val="20000"/>
        </a:spcBef>
        <a:spcAft>
          <a:spcPct val="0"/>
        </a:spcAft>
        <a:buClr>
          <a:srgbClr val="9BBB59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064A2"/>
        </a:buClr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4BACC6"/>
        </a:buClr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0" Type="http://schemas.openxmlformats.org/officeDocument/2006/relationships/diagramData" Target="../diagrams/data2.xml"/><Relationship Id="rId4" Type="http://schemas.openxmlformats.org/officeDocument/2006/relationships/image" Target="../media/image5.jpeg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4.pn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71550" y="1341438"/>
            <a:ext cx="7488238" cy="10795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dirty="0" smtClean="0"/>
              <a:t>Universidad de        Guadalajara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71550" y="3141663"/>
            <a:ext cx="6400800" cy="3417887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3200" b="1" i="1" dirty="0" smtClean="0">
                <a:solidFill>
                  <a:schemeClr val="tx1"/>
                </a:solidFill>
                <a:latin typeface="Arial Narrow" pitchFamily="34" charset="0"/>
              </a:rPr>
              <a:t>Centro Universitario de la Ciénega</a:t>
            </a:r>
            <a:r>
              <a:rPr lang="es-MX" sz="3200" b="1" dirty="0" smtClean="0">
                <a:solidFill>
                  <a:schemeClr val="tx1"/>
                </a:solidFill>
                <a:latin typeface="Arial Narrow" pitchFamily="34" charset="0"/>
              </a:rPr>
              <a:t/>
            </a:r>
            <a:br>
              <a:rPr lang="es-MX" sz="3200" b="1" dirty="0" smtClean="0">
                <a:solidFill>
                  <a:schemeClr val="tx1"/>
                </a:solidFill>
                <a:latin typeface="Arial Narrow" pitchFamily="34" charset="0"/>
              </a:rPr>
            </a:br>
            <a:r>
              <a:rPr lang="es-MX" sz="3200" b="1" dirty="0" smtClean="0">
                <a:solidFill>
                  <a:schemeClr val="tx1"/>
                </a:solidFill>
                <a:latin typeface="Arial Narrow" pitchFamily="34" charset="0"/>
              </a:rPr>
              <a:t>Centro Universitario del Sur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_tradnl" sz="3200" b="1" dirty="0" smtClean="0">
                <a:solidFill>
                  <a:srgbClr val="002060"/>
                </a:solidFill>
                <a:latin typeface="Arial Narrow" pitchFamily="34" charset="0"/>
              </a:rPr>
              <a:t>Licenciatura en Periodismo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_tradnl" sz="3200" b="1" dirty="0" smtClean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Avances de la propuesta de actualización curricular </a:t>
            </a:r>
            <a:endParaRPr lang="es-MX" sz="3200" b="1" dirty="0">
              <a:solidFill>
                <a:schemeClr val="accent1">
                  <a:lumMod val="75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14339" name="Picture 2" descr="http://imagenes.universia.net/mx/Institution/29964_Universidad_de_Guadalaja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1863" y="260350"/>
            <a:ext cx="1814512" cy="247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 descr="http://2.bp.blogspot.com/_LnYZtUa0DPM/TB1ZWLLGeFI/AAAAAAAACE4/bY7igq36tmg/s1600/microfono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588" y="5373688"/>
            <a:ext cx="14636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49325" y="3500438"/>
            <a:ext cx="7310438" cy="4392612"/>
          </a:xfrm>
        </p:spPr>
        <p:txBody>
          <a:bodyPr rtlCol="0">
            <a:normAutofit/>
          </a:bodyPr>
          <a:lstStyle/>
          <a:p>
            <a:pPr marL="11430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sz="1800" dirty="0" smtClean="0"/>
          </a:p>
          <a:p>
            <a:pPr marL="11430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sz="1800" dirty="0" smtClean="0"/>
          </a:p>
          <a:p>
            <a:pPr marL="11430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ES" sz="1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sz="1800" dirty="0"/>
          </a:p>
        </p:txBody>
      </p:sp>
      <p:pic>
        <p:nvPicPr>
          <p:cNvPr id="30722" name="Picture 2" descr="http://imagenes.universia.net/mx/Institution/29964_Universidad_de_Guadalaja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3" y="130175"/>
            <a:ext cx="51593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0723" name="15 Grupo"/>
          <p:cNvGrpSpPr>
            <a:grpSpLocks/>
          </p:cNvGrpSpPr>
          <p:nvPr/>
        </p:nvGrpSpPr>
        <p:grpSpPr bwMode="auto">
          <a:xfrm>
            <a:off x="4021138" y="6345238"/>
            <a:ext cx="4271962" cy="506412"/>
            <a:chOff x="0" y="0"/>
            <a:chExt cx="4272135" cy="505231"/>
          </a:xfrm>
        </p:grpSpPr>
        <p:sp>
          <p:nvSpPr>
            <p:cNvPr id="18" name="17 Rectángulo redondeado"/>
            <p:cNvSpPr/>
            <p:nvPr/>
          </p:nvSpPr>
          <p:spPr>
            <a:xfrm>
              <a:off x="0" y="0"/>
              <a:ext cx="4272135" cy="50523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18 Rectángulo"/>
            <p:cNvSpPr/>
            <p:nvPr/>
          </p:nvSpPr>
          <p:spPr>
            <a:xfrm>
              <a:off x="14288" y="14254"/>
              <a:ext cx="4243560" cy="4767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spcCol="1270" anchor="ctr"/>
            <a:lstStyle/>
            <a:p>
              <a:pPr algn="ctr" defTabSz="9779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2200" dirty="0"/>
                <a:t>Resultados de los estudios  </a:t>
              </a:r>
            </a:p>
          </p:txBody>
        </p:sp>
      </p:grpSp>
      <p:sp>
        <p:nvSpPr>
          <p:cNvPr id="20" name="19 Flecha derecha"/>
          <p:cNvSpPr/>
          <p:nvPr/>
        </p:nvSpPr>
        <p:spPr>
          <a:xfrm>
            <a:off x="3325813" y="6405563"/>
            <a:ext cx="576262" cy="446087"/>
          </a:xfrm>
          <a:prstGeom prst="rightArrow">
            <a:avLst/>
          </a:prstGeom>
          <a:solidFill>
            <a:schemeClr val="accent3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6 Rectángulo redondeado"/>
          <p:cNvSpPr/>
          <p:nvPr/>
        </p:nvSpPr>
        <p:spPr>
          <a:xfrm>
            <a:off x="179512" y="1412776"/>
            <a:ext cx="576263" cy="598488"/>
          </a:xfrm>
          <a:prstGeom prst="roundRect">
            <a:avLst/>
          </a:prstGeom>
          <a:solidFill>
            <a:schemeClr val="bg1">
              <a:lumMod val="9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09600" indent="-609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6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</a:t>
            </a:r>
          </a:p>
        </p:txBody>
      </p:sp>
      <p:sp>
        <p:nvSpPr>
          <p:cNvPr id="8" name="7 Rectángulo redondeado"/>
          <p:cNvSpPr/>
          <p:nvPr/>
        </p:nvSpPr>
        <p:spPr>
          <a:xfrm>
            <a:off x="899592" y="1412776"/>
            <a:ext cx="6624736" cy="598488"/>
          </a:xfrm>
          <a:prstGeom prst="roundRect">
            <a:avLst/>
          </a:prstGeom>
          <a:solidFill>
            <a:schemeClr val="accent5">
              <a:lumMod val="40000"/>
              <a:lumOff val="60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</a:rPr>
              <a:t>En el contexto actual de México y a nivel mundial, el trabajo del periodista es uno de los más peligrosos.</a:t>
            </a:r>
          </a:p>
        </p:txBody>
      </p:sp>
      <p:sp>
        <p:nvSpPr>
          <p:cNvPr id="21" name="20 Rectángulo redondeado"/>
          <p:cNvSpPr/>
          <p:nvPr/>
        </p:nvSpPr>
        <p:spPr>
          <a:xfrm>
            <a:off x="179512" y="2996952"/>
            <a:ext cx="576262" cy="596900"/>
          </a:xfrm>
          <a:prstGeom prst="roundRect">
            <a:avLst/>
          </a:prstGeom>
          <a:solidFill>
            <a:schemeClr val="bg1">
              <a:lumMod val="9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09600" indent="-609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6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2</a:t>
            </a:r>
          </a:p>
        </p:txBody>
      </p:sp>
      <p:sp>
        <p:nvSpPr>
          <p:cNvPr id="22" name="21 Rectángulo redondeado"/>
          <p:cNvSpPr/>
          <p:nvPr/>
        </p:nvSpPr>
        <p:spPr>
          <a:xfrm>
            <a:off x="899592" y="2924944"/>
            <a:ext cx="6675438" cy="720725"/>
          </a:xfrm>
          <a:prstGeom prst="roundRect">
            <a:avLst/>
          </a:prstGeom>
          <a:solidFill>
            <a:schemeClr val="accent5">
              <a:lumMod val="40000"/>
              <a:lumOff val="60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 smtClean="0">
                <a:solidFill>
                  <a:schemeClr val="accent5">
                    <a:lumMod val="50000"/>
                  </a:schemeClr>
                </a:solidFill>
              </a:rPr>
              <a:t>El uso de herramientas digitales es indispensable para el ejercicio periodístico</a:t>
            </a:r>
            <a:r>
              <a:rPr lang="es-ES_tradnl" sz="16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es-ES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3" name="22 Rectángulo redondeado"/>
          <p:cNvSpPr/>
          <p:nvPr/>
        </p:nvSpPr>
        <p:spPr>
          <a:xfrm>
            <a:off x="251520" y="4293096"/>
            <a:ext cx="576263" cy="598488"/>
          </a:xfrm>
          <a:prstGeom prst="roundRect">
            <a:avLst/>
          </a:prstGeom>
          <a:solidFill>
            <a:schemeClr val="bg1">
              <a:lumMod val="9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09600" indent="-609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6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</a:t>
            </a:r>
          </a:p>
        </p:txBody>
      </p:sp>
      <p:sp>
        <p:nvSpPr>
          <p:cNvPr id="24" name="23 Rectángulo redondeado"/>
          <p:cNvSpPr/>
          <p:nvPr/>
        </p:nvSpPr>
        <p:spPr>
          <a:xfrm>
            <a:off x="971600" y="4293096"/>
            <a:ext cx="6675438" cy="648072"/>
          </a:xfrm>
          <a:prstGeom prst="roundRect">
            <a:avLst/>
          </a:prstGeom>
          <a:solidFill>
            <a:schemeClr val="accent5">
              <a:lumMod val="40000"/>
              <a:lumOff val="60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accent5">
                    <a:lumMod val="50000"/>
                  </a:schemeClr>
                </a:solidFill>
              </a:rPr>
              <a:t>Falta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</a:rPr>
              <a:t>más </a:t>
            </a:r>
            <a:r>
              <a:rPr lang="es-ES" sz="2000" b="1" dirty="0" smtClean="0">
                <a:solidFill>
                  <a:schemeClr val="accent5">
                    <a:lumMod val="50000"/>
                  </a:schemeClr>
                </a:solidFill>
              </a:rPr>
              <a:t>práctica profesional,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</a:rPr>
              <a:t>más cursos de </a:t>
            </a:r>
            <a:r>
              <a:rPr lang="es-ES" sz="2000" b="1" dirty="0" smtClean="0">
                <a:solidFill>
                  <a:schemeClr val="accent5">
                    <a:lumMod val="50000"/>
                  </a:schemeClr>
                </a:solidFill>
              </a:rPr>
              <a:t>inglés y redefinir las especializaciones.</a:t>
            </a:r>
            <a:endParaRPr lang="es-ES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0735" name="3 Rectángulo"/>
          <p:cNvSpPr>
            <a:spLocks noChangeArrowheads="1"/>
          </p:cNvSpPr>
          <p:nvPr/>
        </p:nvSpPr>
        <p:spPr bwMode="auto">
          <a:xfrm>
            <a:off x="1835150" y="284163"/>
            <a:ext cx="544512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77900">
              <a:lnSpc>
                <a:spcPct val="90000"/>
              </a:lnSpc>
              <a:spcAft>
                <a:spcPct val="35000"/>
              </a:spcAft>
            </a:pPr>
            <a:r>
              <a:rPr lang="es-MX" sz="3600" b="1">
                <a:latin typeface="Calibri" pitchFamily="34" charset="0"/>
              </a:rPr>
              <a:t>Resultados de los estudios  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2" descr="http://imagenes.universia.net/mx/Institution/29964_Universidad_de_Guadalaja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3" y="130175"/>
            <a:ext cx="51593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2770" name="12 Grupo"/>
          <p:cNvGrpSpPr>
            <a:grpSpLocks/>
          </p:cNvGrpSpPr>
          <p:nvPr/>
        </p:nvGrpSpPr>
        <p:grpSpPr bwMode="auto">
          <a:xfrm>
            <a:off x="4002088" y="6345238"/>
            <a:ext cx="4271962" cy="506412"/>
            <a:chOff x="0" y="0"/>
            <a:chExt cx="4272135" cy="505231"/>
          </a:xfrm>
        </p:grpSpPr>
        <p:sp>
          <p:nvSpPr>
            <p:cNvPr id="14" name="13 Rectángulo redondeado"/>
            <p:cNvSpPr/>
            <p:nvPr/>
          </p:nvSpPr>
          <p:spPr>
            <a:xfrm>
              <a:off x="0" y="0"/>
              <a:ext cx="4272135" cy="50523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14 Rectángulo"/>
            <p:cNvSpPr/>
            <p:nvPr/>
          </p:nvSpPr>
          <p:spPr>
            <a:xfrm>
              <a:off x="14288" y="14254"/>
              <a:ext cx="4243560" cy="4767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spcCol="1270" anchor="ctr"/>
            <a:lstStyle/>
            <a:p>
              <a:pPr algn="ctr" defTabSz="9779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2200" dirty="0"/>
                <a:t>Resultados de los estudios  </a:t>
              </a:r>
            </a:p>
          </p:txBody>
        </p:sp>
      </p:grpSp>
      <p:sp>
        <p:nvSpPr>
          <p:cNvPr id="16" name="15 Flecha derecha"/>
          <p:cNvSpPr/>
          <p:nvPr/>
        </p:nvSpPr>
        <p:spPr>
          <a:xfrm>
            <a:off x="3325813" y="6405563"/>
            <a:ext cx="576262" cy="446087"/>
          </a:xfrm>
          <a:prstGeom prst="rightArrow">
            <a:avLst/>
          </a:prstGeom>
          <a:solidFill>
            <a:schemeClr val="accent3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24 Rectángulo redondeado"/>
          <p:cNvSpPr/>
          <p:nvPr/>
        </p:nvSpPr>
        <p:spPr>
          <a:xfrm>
            <a:off x="323528" y="3429000"/>
            <a:ext cx="576262" cy="598488"/>
          </a:xfrm>
          <a:prstGeom prst="roundRect">
            <a:avLst/>
          </a:prstGeom>
          <a:solidFill>
            <a:schemeClr val="bg1">
              <a:lumMod val="9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09600" indent="-609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6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6</a:t>
            </a:r>
          </a:p>
        </p:txBody>
      </p:sp>
      <p:sp>
        <p:nvSpPr>
          <p:cNvPr id="27" name="26 Rectángulo redondeado"/>
          <p:cNvSpPr/>
          <p:nvPr/>
        </p:nvSpPr>
        <p:spPr>
          <a:xfrm>
            <a:off x="1115616" y="3429000"/>
            <a:ext cx="6408712" cy="720080"/>
          </a:xfrm>
          <a:prstGeom prst="roundRect">
            <a:avLst/>
          </a:prstGeom>
          <a:solidFill>
            <a:schemeClr val="accent5">
              <a:lumMod val="40000"/>
              <a:lumOff val="60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 smtClean="0">
                <a:solidFill>
                  <a:schemeClr val="accent5">
                    <a:lumMod val="50000"/>
                  </a:schemeClr>
                </a:solidFill>
              </a:rPr>
              <a:t>Domine </a:t>
            </a:r>
            <a:r>
              <a:rPr lang="es-MX" sz="2000" b="1" dirty="0">
                <a:solidFill>
                  <a:schemeClr val="accent5">
                    <a:lumMod val="50000"/>
                  </a:schemeClr>
                </a:solidFill>
              </a:rPr>
              <a:t>dos o tres idiomas a nivel intermedio.</a:t>
            </a:r>
          </a:p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8" name="27 Rectángulo redondeado"/>
          <p:cNvSpPr/>
          <p:nvPr/>
        </p:nvSpPr>
        <p:spPr>
          <a:xfrm>
            <a:off x="323528" y="4725144"/>
            <a:ext cx="576262" cy="598487"/>
          </a:xfrm>
          <a:prstGeom prst="roundRect">
            <a:avLst/>
          </a:prstGeom>
          <a:solidFill>
            <a:schemeClr val="bg1">
              <a:lumMod val="9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09600" indent="-609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6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7</a:t>
            </a:r>
          </a:p>
        </p:txBody>
      </p:sp>
      <p:sp>
        <p:nvSpPr>
          <p:cNvPr id="29" name="28 Rectángulo redondeado"/>
          <p:cNvSpPr/>
          <p:nvPr/>
        </p:nvSpPr>
        <p:spPr>
          <a:xfrm>
            <a:off x="1187624" y="4509120"/>
            <a:ext cx="6480720" cy="1008112"/>
          </a:xfrm>
          <a:prstGeom prst="roundRect">
            <a:avLst/>
          </a:prstGeom>
          <a:solidFill>
            <a:schemeClr val="accent5">
              <a:lumMod val="40000"/>
              <a:lumOff val="60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 smtClean="0">
                <a:solidFill>
                  <a:schemeClr val="accent5">
                    <a:lumMod val="50000"/>
                  </a:schemeClr>
                </a:solidFill>
              </a:rPr>
              <a:t>Que tenga experiencia en la gestión y producción de contenidos digitales.</a:t>
            </a:r>
          </a:p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1" name="20 Rectángulo redondeado"/>
          <p:cNvSpPr/>
          <p:nvPr/>
        </p:nvSpPr>
        <p:spPr>
          <a:xfrm>
            <a:off x="323528" y="1340768"/>
            <a:ext cx="576262" cy="598488"/>
          </a:xfrm>
          <a:prstGeom prst="roundRect">
            <a:avLst/>
          </a:prstGeom>
          <a:solidFill>
            <a:schemeClr val="bg1">
              <a:lumMod val="9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09600" indent="-609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6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4</a:t>
            </a:r>
          </a:p>
        </p:txBody>
      </p:sp>
      <p:sp>
        <p:nvSpPr>
          <p:cNvPr id="22" name="21 Rectángulo redondeado"/>
          <p:cNvSpPr/>
          <p:nvPr/>
        </p:nvSpPr>
        <p:spPr>
          <a:xfrm>
            <a:off x="1043608" y="1268760"/>
            <a:ext cx="6675438" cy="719138"/>
          </a:xfrm>
          <a:prstGeom prst="roundRect">
            <a:avLst/>
          </a:prstGeom>
          <a:solidFill>
            <a:schemeClr val="accent5">
              <a:lumMod val="40000"/>
              <a:lumOff val="60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</a:rPr>
              <a:t>Las empresas de medios en Jalisco buscan periodistas que “sepan escribir bien”, que </a:t>
            </a:r>
            <a:r>
              <a:rPr lang="es-ES" sz="2000" b="1" dirty="0" smtClean="0">
                <a:solidFill>
                  <a:schemeClr val="accent5">
                    <a:lumMod val="50000"/>
                  </a:schemeClr>
                </a:solidFill>
              </a:rPr>
              <a:t>investiguen y tengan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</a:rPr>
              <a:t>iniciativa. </a:t>
            </a:r>
          </a:p>
        </p:txBody>
      </p:sp>
      <p:sp>
        <p:nvSpPr>
          <p:cNvPr id="23" name="22 Rectángulo redondeado"/>
          <p:cNvSpPr/>
          <p:nvPr/>
        </p:nvSpPr>
        <p:spPr>
          <a:xfrm>
            <a:off x="323528" y="2420888"/>
            <a:ext cx="576262" cy="598488"/>
          </a:xfrm>
          <a:prstGeom prst="roundRect">
            <a:avLst/>
          </a:prstGeom>
          <a:solidFill>
            <a:schemeClr val="bg1">
              <a:lumMod val="9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09600" indent="-609600"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66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5</a:t>
            </a:r>
          </a:p>
        </p:txBody>
      </p:sp>
      <p:sp>
        <p:nvSpPr>
          <p:cNvPr id="24" name="23 Rectángulo redondeado"/>
          <p:cNvSpPr/>
          <p:nvPr/>
        </p:nvSpPr>
        <p:spPr>
          <a:xfrm>
            <a:off x="1187624" y="2348880"/>
            <a:ext cx="6675438" cy="720725"/>
          </a:xfrm>
          <a:prstGeom prst="roundRect">
            <a:avLst/>
          </a:prstGeom>
          <a:solidFill>
            <a:schemeClr val="accent5">
              <a:lumMod val="40000"/>
              <a:lumOff val="60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>
                <a:solidFill>
                  <a:schemeClr val="accent5">
                    <a:lumMod val="50000"/>
                  </a:schemeClr>
                </a:solidFill>
              </a:rPr>
              <a:t>Se requiere que el periodista tenga estudios universitarios de periodismo y comunicación. </a:t>
            </a: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36625" y="2276475"/>
            <a:ext cx="7620000" cy="4800600"/>
          </a:xfrm>
        </p:spPr>
        <p:txBody>
          <a:bodyPr rtlCol="0">
            <a:normAutofit/>
          </a:bodyPr>
          <a:lstStyle/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</a:rPr>
              <a:t>Objetivos del Plan de Estudios</a:t>
            </a:r>
            <a:endParaRPr lang="es-MX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</a:rPr>
              <a:t>Perfil de ingreso o del aspirante </a:t>
            </a: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</a:rPr>
              <a:t>Perfil del periodista a formar </a:t>
            </a: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ES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</a:rPr>
              <a:t>Campo laboral y profesional</a:t>
            </a:r>
            <a:endParaRPr lang="es-MX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1430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400" b="1" dirty="0" smtClean="0">
                <a:solidFill>
                  <a:schemeClr val="accent5">
                    <a:lumMod val="50000"/>
                  </a:schemeClr>
                </a:solidFill>
              </a:rPr>
              <a:t>Estructura curricular del plan de estudios</a:t>
            </a:r>
            <a:endParaRPr lang="es-MX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11430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_tradnl" sz="2400" b="1" dirty="0">
                <a:solidFill>
                  <a:schemeClr val="accent5">
                    <a:lumMod val="50000"/>
                  </a:schemeClr>
                </a:solidFill>
              </a:rPr>
              <a:t>Un programa de estudios por competencias.</a:t>
            </a:r>
          </a:p>
          <a:p>
            <a:pPr marL="11430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_tradnl" sz="2400" b="1" dirty="0" smtClean="0">
                <a:solidFill>
                  <a:schemeClr val="accent5">
                    <a:lumMod val="50000"/>
                  </a:schemeClr>
                </a:solidFill>
              </a:rPr>
              <a:t>El plan de estudios está previsto para una duración normal de ocho semestres.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_tradnl" dirty="0" smtClean="0"/>
          </a:p>
        </p:txBody>
      </p:sp>
      <p:sp>
        <p:nvSpPr>
          <p:cNvPr id="8" name="7 Rectángulo redondeado"/>
          <p:cNvSpPr/>
          <p:nvPr/>
        </p:nvSpPr>
        <p:spPr>
          <a:xfrm>
            <a:off x="1489075" y="134938"/>
            <a:ext cx="4824413" cy="140493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9 Flecha derecha"/>
          <p:cNvSpPr/>
          <p:nvPr/>
        </p:nvSpPr>
        <p:spPr>
          <a:xfrm rot="5400000">
            <a:off x="3562350" y="1236663"/>
            <a:ext cx="881063" cy="1487487"/>
          </a:xfrm>
          <a:prstGeom prst="rightArrow">
            <a:avLst/>
          </a:prstGeom>
          <a:solidFill>
            <a:schemeClr val="tx2">
              <a:lumMod val="60000"/>
              <a:lumOff val="40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12 Elipse"/>
          <p:cNvSpPr/>
          <p:nvPr/>
        </p:nvSpPr>
        <p:spPr>
          <a:xfrm>
            <a:off x="825500" y="4149725"/>
            <a:ext cx="144463" cy="142875"/>
          </a:xfrm>
          <a:prstGeom prst="ellipse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09600" indent="-6096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4" name="13 Elipse"/>
          <p:cNvSpPr/>
          <p:nvPr/>
        </p:nvSpPr>
        <p:spPr>
          <a:xfrm>
            <a:off x="825500" y="4652963"/>
            <a:ext cx="144463" cy="144462"/>
          </a:xfrm>
          <a:prstGeom prst="ellipse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09600" indent="-6096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5846" name="Picture 2" descr="http://imagenes.universia.net/mx/Institution/29964_Universidad_de_Guadalaja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3" y="130175"/>
            <a:ext cx="51593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5847" name="17 Grupo"/>
          <p:cNvGrpSpPr>
            <a:grpSpLocks/>
          </p:cNvGrpSpPr>
          <p:nvPr/>
        </p:nvGrpSpPr>
        <p:grpSpPr bwMode="auto">
          <a:xfrm>
            <a:off x="4002088" y="6345238"/>
            <a:ext cx="4271962" cy="506412"/>
            <a:chOff x="0" y="0"/>
            <a:chExt cx="4272135" cy="505231"/>
          </a:xfrm>
        </p:grpSpPr>
        <p:sp>
          <p:nvSpPr>
            <p:cNvPr id="19" name="18 Rectángulo redondeado"/>
            <p:cNvSpPr/>
            <p:nvPr/>
          </p:nvSpPr>
          <p:spPr>
            <a:xfrm>
              <a:off x="0" y="0"/>
              <a:ext cx="4272135" cy="50523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19 Rectángulo"/>
            <p:cNvSpPr/>
            <p:nvPr/>
          </p:nvSpPr>
          <p:spPr>
            <a:xfrm>
              <a:off x="14288" y="14254"/>
              <a:ext cx="4243560" cy="4767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spcCol="1270" anchor="ctr"/>
            <a:lstStyle/>
            <a:p>
              <a:pPr algn="ctr" defTabSz="9779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2200" dirty="0"/>
                <a:t>Aportaciones </a:t>
              </a:r>
            </a:p>
          </p:txBody>
        </p:sp>
      </p:grpSp>
      <p:sp>
        <p:nvSpPr>
          <p:cNvPr id="21" name="20 Flecha derecha"/>
          <p:cNvSpPr/>
          <p:nvPr/>
        </p:nvSpPr>
        <p:spPr>
          <a:xfrm>
            <a:off x="3325813" y="6405563"/>
            <a:ext cx="576262" cy="446087"/>
          </a:xfrm>
          <a:prstGeom prst="rightArrow">
            <a:avLst/>
          </a:prstGeom>
          <a:solidFill>
            <a:schemeClr val="accent3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1549400" y="25400"/>
            <a:ext cx="4764088" cy="1431925"/>
          </a:xfrm>
          <a:prstGeom prst="roundRect">
            <a:avLst/>
          </a:prstGeom>
          <a:solidFill>
            <a:schemeClr val="tx2">
              <a:lumMod val="60000"/>
              <a:lumOff val="40000"/>
              <a:alpha val="4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400" b="1" dirty="0" smtClean="0">
                <a:solidFill>
                  <a:schemeClr val="tx1"/>
                </a:solidFill>
              </a:rPr>
              <a:t>Se </a:t>
            </a:r>
            <a:r>
              <a:rPr lang="es-ES_tradnl" sz="2400" b="1" dirty="0">
                <a:solidFill>
                  <a:schemeClr val="tx1"/>
                </a:solidFill>
              </a:rPr>
              <a:t>construyó una propuesta </a:t>
            </a:r>
            <a:r>
              <a:rPr lang="es-MX" sz="2400" b="1" dirty="0">
                <a:solidFill>
                  <a:schemeClr val="tx1"/>
                </a:solidFill>
              </a:rPr>
              <a:t>que </a:t>
            </a:r>
            <a:r>
              <a:rPr lang="es-MX" sz="2400" b="1" dirty="0" smtClean="0">
                <a:solidFill>
                  <a:schemeClr val="tx1"/>
                </a:solidFill>
              </a:rPr>
              <a:t>redefine los </a:t>
            </a:r>
            <a:r>
              <a:rPr lang="es-MX" sz="2400" b="1" dirty="0">
                <a:solidFill>
                  <a:schemeClr val="tx1"/>
                </a:solidFill>
              </a:rPr>
              <a:t>siguientes </a:t>
            </a:r>
            <a:r>
              <a:rPr lang="es-MX" sz="2400" b="1" dirty="0" smtClean="0">
                <a:solidFill>
                  <a:schemeClr val="tx1"/>
                </a:solidFill>
              </a:rPr>
              <a:t>aspectos:</a:t>
            </a:r>
            <a:endParaRPr lang="es-MX" sz="2400" b="1" dirty="0">
              <a:solidFill>
                <a:schemeClr val="tx1"/>
              </a:solidFill>
            </a:endParaRPr>
          </a:p>
        </p:txBody>
      </p:sp>
      <p:cxnSp>
        <p:nvCxnSpPr>
          <p:cNvPr id="7" name="6 Conector recto"/>
          <p:cNvCxnSpPr/>
          <p:nvPr/>
        </p:nvCxnSpPr>
        <p:spPr>
          <a:xfrm>
            <a:off x="293688" y="2443163"/>
            <a:ext cx="0" cy="2952750"/>
          </a:xfrm>
          <a:prstGeom prst="line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250825" y="2962275"/>
            <a:ext cx="504825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>
            <a:off x="250825" y="3429000"/>
            <a:ext cx="504825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250825" y="4221163"/>
            <a:ext cx="504825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265113" y="4724400"/>
            <a:ext cx="503237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855" name="3 Grupo"/>
          <p:cNvGrpSpPr>
            <a:grpSpLocks/>
          </p:cNvGrpSpPr>
          <p:nvPr/>
        </p:nvGrpSpPr>
        <p:grpSpPr bwMode="auto">
          <a:xfrm>
            <a:off x="250825" y="2420938"/>
            <a:ext cx="779463" cy="3286125"/>
            <a:chOff x="251520" y="2420888"/>
            <a:chExt cx="779524" cy="3286111"/>
          </a:xfrm>
        </p:grpSpPr>
        <p:sp>
          <p:nvSpPr>
            <p:cNvPr id="11" name="10 Elipse"/>
            <p:cNvSpPr/>
            <p:nvPr/>
          </p:nvSpPr>
          <p:spPr>
            <a:xfrm>
              <a:off x="865931" y="2890786"/>
              <a:ext cx="144473" cy="144461"/>
            </a:xfrm>
            <a:prstGeom prst="ellipse">
              <a:avLst/>
            </a:prstGeom>
            <a:solidFill>
              <a:schemeClr val="accent3">
                <a:lumMod val="75000"/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609600" indent="-609600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16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12" name="11 Elipse"/>
            <p:cNvSpPr/>
            <p:nvPr/>
          </p:nvSpPr>
          <p:spPr>
            <a:xfrm>
              <a:off x="859581" y="3357509"/>
              <a:ext cx="144473" cy="142874"/>
            </a:xfrm>
            <a:prstGeom prst="ellipse">
              <a:avLst/>
            </a:prstGeom>
            <a:solidFill>
              <a:schemeClr val="accent3">
                <a:lumMod val="75000"/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609600" indent="-609600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16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22" name="21 Elipse"/>
            <p:cNvSpPr/>
            <p:nvPr/>
          </p:nvSpPr>
          <p:spPr>
            <a:xfrm>
              <a:off x="886570" y="2420888"/>
              <a:ext cx="144474" cy="144461"/>
            </a:xfrm>
            <a:prstGeom prst="ellipse">
              <a:avLst/>
            </a:prstGeom>
            <a:solidFill>
              <a:schemeClr val="accent3">
                <a:lumMod val="75000"/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609600" indent="-609600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16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cxnSp>
          <p:nvCxnSpPr>
            <p:cNvPr id="24" name="23 Conector recto"/>
            <p:cNvCxnSpPr/>
            <p:nvPr/>
          </p:nvCxnSpPr>
          <p:spPr>
            <a:xfrm>
              <a:off x="303912" y="2443113"/>
              <a:ext cx="504865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5860" name="22 Grupo"/>
            <p:cNvGrpSpPr>
              <a:grpSpLocks/>
            </p:cNvGrpSpPr>
            <p:nvPr/>
          </p:nvGrpSpPr>
          <p:grpSpPr bwMode="auto">
            <a:xfrm>
              <a:off x="293382" y="5044067"/>
              <a:ext cx="659088" cy="662932"/>
              <a:chOff x="1115616" y="1844824"/>
              <a:chExt cx="659088" cy="1368152"/>
            </a:xfrm>
          </p:grpSpPr>
          <p:cxnSp>
            <p:nvCxnSpPr>
              <p:cNvPr id="29" name="28 Conector recto"/>
              <p:cNvCxnSpPr/>
              <p:nvPr/>
            </p:nvCxnSpPr>
            <p:spPr>
              <a:xfrm>
                <a:off x="1115032" y="1915581"/>
                <a:ext cx="0" cy="1225318"/>
              </a:xfrm>
              <a:prstGeom prst="line">
                <a:avLst/>
              </a:prstGeom>
              <a:ln w="635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29 Conector recto"/>
              <p:cNvCxnSpPr/>
              <p:nvPr/>
            </p:nvCxnSpPr>
            <p:spPr>
              <a:xfrm>
                <a:off x="1115032" y="1925408"/>
                <a:ext cx="504865" cy="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30 Conector recto"/>
              <p:cNvCxnSpPr/>
              <p:nvPr/>
            </p:nvCxnSpPr>
            <p:spPr>
              <a:xfrm>
                <a:off x="1115032" y="3140898"/>
                <a:ext cx="504865" cy="0"/>
              </a:xfrm>
              <a:prstGeom prst="line">
                <a:avLst/>
              </a:prstGeom>
              <a:ln w="571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31 Elipse"/>
              <p:cNvSpPr/>
              <p:nvPr/>
            </p:nvSpPr>
            <p:spPr>
              <a:xfrm>
                <a:off x="1631011" y="1843503"/>
                <a:ext cx="144473" cy="144155"/>
              </a:xfrm>
              <a:prstGeom prst="ellipse">
                <a:avLst/>
              </a:prstGeom>
              <a:solidFill>
                <a:schemeClr val="accent3">
                  <a:lumMod val="75000"/>
                  <a:alpha val="9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609600" indent="-609600"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MX" sz="16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33" name="32 Elipse"/>
              <p:cNvSpPr/>
              <p:nvPr/>
            </p:nvSpPr>
            <p:spPr>
              <a:xfrm>
                <a:off x="1619897" y="3068821"/>
                <a:ext cx="144474" cy="144155"/>
              </a:xfrm>
              <a:prstGeom prst="ellipse">
                <a:avLst/>
              </a:prstGeom>
              <a:solidFill>
                <a:schemeClr val="accent3">
                  <a:lumMod val="75000"/>
                  <a:alpha val="9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609600" indent="-609600"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s-MX" sz="1600" b="1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  <p:sp>
          <p:nvSpPr>
            <p:cNvPr id="34" name="33 Elipse"/>
            <p:cNvSpPr/>
            <p:nvPr/>
          </p:nvSpPr>
          <p:spPr>
            <a:xfrm>
              <a:off x="826240" y="4168718"/>
              <a:ext cx="142886" cy="142874"/>
            </a:xfrm>
            <a:prstGeom prst="ellipse">
              <a:avLst/>
            </a:prstGeom>
            <a:solidFill>
              <a:schemeClr val="accent3">
                <a:lumMod val="75000"/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609600" indent="-609600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16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sp>
          <p:nvSpPr>
            <p:cNvPr id="35" name="34 Elipse"/>
            <p:cNvSpPr/>
            <p:nvPr/>
          </p:nvSpPr>
          <p:spPr>
            <a:xfrm>
              <a:off x="826240" y="4671953"/>
              <a:ext cx="142886" cy="144461"/>
            </a:xfrm>
            <a:prstGeom prst="ellipse">
              <a:avLst/>
            </a:prstGeom>
            <a:solidFill>
              <a:schemeClr val="accent3">
                <a:lumMod val="75000"/>
                <a:alpha val="64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609600" indent="-609600"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MX" sz="1600" b="1" dirty="0">
                <a:solidFill>
                  <a:schemeClr val="tx2">
                    <a:lumMod val="50000"/>
                  </a:schemeClr>
                </a:solidFill>
              </a:endParaRPr>
            </a:p>
          </p:txBody>
        </p:sp>
        <p:cxnSp>
          <p:nvCxnSpPr>
            <p:cNvPr id="36" name="35 Conector recto"/>
            <p:cNvCxnSpPr/>
            <p:nvPr/>
          </p:nvCxnSpPr>
          <p:spPr>
            <a:xfrm>
              <a:off x="292798" y="2462163"/>
              <a:ext cx="0" cy="2952737"/>
            </a:xfrm>
            <a:prstGeom prst="line">
              <a:avLst/>
            </a:prstGeom>
            <a:ln w="635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36 Conector recto"/>
            <p:cNvCxnSpPr/>
            <p:nvPr/>
          </p:nvCxnSpPr>
          <p:spPr>
            <a:xfrm>
              <a:off x="251520" y="2981273"/>
              <a:ext cx="503277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Conector recto"/>
            <p:cNvCxnSpPr/>
            <p:nvPr/>
          </p:nvCxnSpPr>
          <p:spPr>
            <a:xfrm>
              <a:off x="251520" y="3447996"/>
              <a:ext cx="503277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251520" y="4240155"/>
              <a:ext cx="503277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39 Conector recto"/>
            <p:cNvCxnSpPr/>
            <p:nvPr/>
          </p:nvCxnSpPr>
          <p:spPr>
            <a:xfrm>
              <a:off x="264221" y="4743390"/>
              <a:ext cx="504865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1116013" y="2632075"/>
            <a:ext cx="7620000" cy="11430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s-ES_tradnl" sz="7200" dirty="0" smtClean="0"/>
              <a:t>Perfil de egreso</a:t>
            </a:r>
            <a:endParaRPr lang="es-MX" sz="7200" dirty="0"/>
          </a:p>
        </p:txBody>
      </p:sp>
      <p:pic>
        <p:nvPicPr>
          <p:cNvPr id="39938" name="Picture 2" descr="http://imagenes.universia.net/mx/Institution/29964_Universidad_de_Guadalaja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3" y="130175"/>
            <a:ext cx="51593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2" descr="http://imagenes.universia.net/mx/Institution/29964_Universidad_de_Guadalaja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3" y="130175"/>
            <a:ext cx="51593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0962" name="9 Grupo"/>
          <p:cNvGrpSpPr>
            <a:grpSpLocks/>
          </p:cNvGrpSpPr>
          <p:nvPr/>
        </p:nvGrpSpPr>
        <p:grpSpPr bwMode="auto">
          <a:xfrm>
            <a:off x="4005263" y="6210300"/>
            <a:ext cx="4271962" cy="506413"/>
            <a:chOff x="0" y="0"/>
            <a:chExt cx="4272135" cy="505231"/>
          </a:xfrm>
        </p:grpSpPr>
        <p:sp>
          <p:nvSpPr>
            <p:cNvPr id="11" name="10 Rectángulo redondeado"/>
            <p:cNvSpPr/>
            <p:nvPr/>
          </p:nvSpPr>
          <p:spPr>
            <a:xfrm>
              <a:off x="0" y="0"/>
              <a:ext cx="4272135" cy="50523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11 Rectángulo"/>
            <p:cNvSpPr/>
            <p:nvPr/>
          </p:nvSpPr>
          <p:spPr>
            <a:xfrm>
              <a:off x="14288" y="14255"/>
              <a:ext cx="4243560" cy="4767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spcCol="1270" anchor="ctr"/>
            <a:lstStyle/>
            <a:p>
              <a:pPr algn="ctr" defTabSz="9779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s-MX" sz="2200" dirty="0"/>
            </a:p>
          </p:txBody>
        </p:sp>
      </p:grpSp>
      <p:sp>
        <p:nvSpPr>
          <p:cNvPr id="15" name="14 Rectángulo"/>
          <p:cNvSpPr/>
          <p:nvPr/>
        </p:nvSpPr>
        <p:spPr>
          <a:xfrm>
            <a:off x="4140200" y="6264275"/>
            <a:ext cx="4241800" cy="4746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83820" tIns="83820" rIns="83820" bIns="83820" spcCol="1270" anchor="ctr"/>
          <a:lstStyle/>
          <a:p>
            <a:pPr algn="ctr" defTabSz="9779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s-MX" sz="2200" dirty="0"/>
              <a:t>Perfil de egreso </a:t>
            </a:r>
          </a:p>
        </p:txBody>
      </p:sp>
      <p:sp>
        <p:nvSpPr>
          <p:cNvPr id="16" name="15 Flecha derecha"/>
          <p:cNvSpPr/>
          <p:nvPr/>
        </p:nvSpPr>
        <p:spPr>
          <a:xfrm>
            <a:off x="3325813" y="6269038"/>
            <a:ext cx="576262" cy="446087"/>
          </a:xfrm>
          <a:prstGeom prst="rightArrow">
            <a:avLst/>
          </a:prstGeom>
          <a:solidFill>
            <a:schemeClr val="accent3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" name="16 Flecha derecha"/>
          <p:cNvSpPr/>
          <p:nvPr/>
        </p:nvSpPr>
        <p:spPr>
          <a:xfrm>
            <a:off x="309563" y="1528763"/>
            <a:ext cx="406400" cy="631825"/>
          </a:xfrm>
          <a:prstGeom prst="rightArrow">
            <a:avLst/>
          </a:prstGeom>
          <a:solidFill>
            <a:schemeClr val="tx2">
              <a:lumMod val="60000"/>
              <a:lumOff val="40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17 Flecha derecha"/>
          <p:cNvSpPr/>
          <p:nvPr/>
        </p:nvSpPr>
        <p:spPr>
          <a:xfrm>
            <a:off x="363538" y="2559050"/>
            <a:ext cx="406400" cy="631825"/>
          </a:xfrm>
          <a:prstGeom prst="rightArrow">
            <a:avLst/>
          </a:prstGeom>
          <a:solidFill>
            <a:schemeClr val="tx2">
              <a:lumMod val="60000"/>
              <a:lumOff val="40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" name="18 Flecha derecha"/>
          <p:cNvSpPr/>
          <p:nvPr/>
        </p:nvSpPr>
        <p:spPr>
          <a:xfrm>
            <a:off x="350838" y="3570288"/>
            <a:ext cx="407987" cy="631825"/>
          </a:xfrm>
          <a:prstGeom prst="rightArrow">
            <a:avLst/>
          </a:prstGeom>
          <a:solidFill>
            <a:schemeClr val="tx2">
              <a:lumMod val="60000"/>
              <a:lumOff val="40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971550" y="190500"/>
            <a:ext cx="6913563" cy="1293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3000" b="1" dirty="0">
                <a:solidFill>
                  <a:schemeClr val="accent5">
                    <a:lumMod val="75000"/>
                  </a:schemeClr>
                </a:solidFill>
                <a:latin typeface="+mn-lt"/>
                <a:cs typeface="+mn-cs"/>
              </a:rPr>
              <a:t>El periodista formado en la Universidad de Guadalajara será capaz de: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atin typeface="+mn-lt"/>
              <a:cs typeface="+mn-cs"/>
            </a:endParaRPr>
          </a:p>
        </p:txBody>
      </p:sp>
      <p:cxnSp>
        <p:nvCxnSpPr>
          <p:cNvPr id="5" name="4 Conector recto"/>
          <p:cNvCxnSpPr/>
          <p:nvPr/>
        </p:nvCxnSpPr>
        <p:spPr>
          <a:xfrm flipH="1">
            <a:off x="85725" y="1844675"/>
            <a:ext cx="12700" cy="3600450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63500" y="1844675"/>
            <a:ext cx="24606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117475" y="2874963"/>
            <a:ext cx="24606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85725" y="3933825"/>
            <a:ext cx="24606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Rectángulo redondeado"/>
          <p:cNvSpPr/>
          <p:nvPr/>
        </p:nvSpPr>
        <p:spPr>
          <a:xfrm>
            <a:off x="746125" y="1528763"/>
            <a:ext cx="6264275" cy="892175"/>
          </a:xfrm>
          <a:prstGeom prst="roundRect">
            <a:avLst/>
          </a:prstGeom>
          <a:solidFill>
            <a:schemeClr val="accent5">
              <a:lumMod val="60000"/>
              <a:lumOff val="4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20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accent5">
                    <a:lumMod val="50000"/>
                  </a:schemeClr>
                </a:solidFill>
              </a:rPr>
              <a:t>Redactar y comunicar de forma oral y escrita ideas, pensamientos, opiniones y mensajes informativos claros y precisos, utilizando los distintos géneros y formatos periodísticos.</a:t>
            </a:r>
          </a:p>
        </p:txBody>
      </p:sp>
      <p:sp>
        <p:nvSpPr>
          <p:cNvPr id="23" name="22 Rectángulo redondeado"/>
          <p:cNvSpPr/>
          <p:nvPr/>
        </p:nvSpPr>
        <p:spPr>
          <a:xfrm>
            <a:off x="696913" y="2568575"/>
            <a:ext cx="6264275" cy="436563"/>
          </a:xfrm>
          <a:prstGeom prst="roundRect">
            <a:avLst/>
          </a:prstGeom>
          <a:solidFill>
            <a:schemeClr val="accent5">
              <a:lumMod val="60000"/>
              <a:lumOff val="4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accent5">
                    <a:lumMod val="50000"/>
                  </a:schemeClr>
                </a:solidFill>
              </a:rPr>
              <a:t>Comprender en forma oral y escrita discursos en idioma inglés.</a:t>
            </a:r>
          </a:p>
        </p:txBody>
      </p:sp>
      <p:sp>
        <p:nvSpPr>
          <p:cNvPr id="24" name="23 Rectángulo redondeado"/>
          <p:cNvSpPr/>
          <p:nvPr/>
        </p:nvSpPr>
        <p:spPr>
          <a:xfrm>
            <a:off x="758825" y="3487738"/>
            <a:ext cx="6264275" cy="890587"/>
          </a:xfrm>
          <a:prstGeom prst="roundRect">
            <a:avLst/>
          </a:prstGeom>
          <a:solidFill>
            <a:schemeClr val="accent5">
              <a:lumMod val="60000"/>
              <a:lumOff val="4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accent5">
                    <a:lumMod val="50000"/>
                  </a:schemeClr>
                </a:solidFill>
              </a:rPr>
              <a:t>Contextualizar y fundamentar opiniones y explicaciones sobre hechos, problemas y fenómenos sociales nacionales e internacionales.</a:t>
            </a:r>
          </a:p>
        </p:txBody>
      </p:sp>
      <p:sp>
        <p:nvSpPr>
          <p:cNvPr id="26" name="25 Rectángulo redondeado"/>
          <p:cNvSpPr/>
          <p:nvPr/>
        </p:nvSpPr>
        <p:spPr>
          <a:xfrm>
            <a:off x="690563" y="5030788"/>
            <a:ext cx="6265862" cy="630237"/>
          </a:xfrm>
          <a:prstGeom prst="roundRect">
            <a:avLst/>
          </a:prstGeom>
          <a:solidFill>
            <a:schemeClr val="accent5">
              <a:lumMod val="60000"/>
              <a:lumOff val="4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accent5">
                    <a:lumMod val="50000"/>
                  </a:schemeClr>
                </a:solidFill>
              </a:rPr>
              <a:t>Estudiar, comprender e interpretar procesos y fenómenos sociales relacionados con los procesos de la comunicación y el periodismo.</a:t>
            </a:r>
          </a:p>
        </p:txBody>
      </p:sp>
      <p:sp>
        <p:nvSpPr>
          <p:cNvPr id="27" name="26 Flecha derecha"/>
          <p:cNvSpPr/>
          <p:nvPr/>
        </p:nvSpPr>
        <p:spPr>
          <a:xfrm>
            <a:off x="249238" y="5057775"/>
            <a:ext cx="406400" cy="630238"/>
          </a:xfrm>
          <a:prstGeom prst="rightArrow">
            <a:avLst/>
          </a:prstGeom>
          <a:solidFill>
            <a:schemeClr val="tx2">
              <a:lumMod val="60000"/>
              <a:lumOff val="40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8" name="27 Conector recto"/>
          <p:cNvCxnSpPr/>
          <p:nvPr/>
        </p:nvCxnSpPr>
        <p:spPr>
          <a:xfrm>
            <a:off x="85725" y="5397500"/>
            <a:ext cx="19526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Flecha derecha"/>
          <p:cNvSpPr/>
          <p:nvPr/>
        </p:nvSpPr>
        <p:spPr>
          <a:xfrm>
            <a:off x="406400" y="896938"/>
            <a:ext cx="406400" cy="630237"/>
          </a:xfrm>
          <a:prstGeom prst="rightArrow">
            <a:avLst/>
          </a:prstGeom>
          <a:solidFill>
            <a:schemeClr val="tx2">
              <a:lumMod val="60000"/>
              <a:lumOff val="40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3010" name="Picture 2" descr="http://imagenes.universia.net/mx/Institution/29964_Universidad_de_Guadalaja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3" y="130175"/>
            <a:ext cx="51593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3011" name="9 Grupo"/>
          <p:cNvGrpSpPr>
            <a:grpSpLocks/>
          </p:cNvGrpSpPr>
          <p:nvPr/>
        </p:nvGrpSpPr>
        <p:grpSpPr bwMode="auto">
          <a:xfrm>
            <a:off x="4005263" y="6210300"/>
            <a:ext cx="4271962" cy="506413"/>
            <a:chOff x="0" y="0"/>
            <a:chExt cx="4272135" cy="505231"/>
          </a:xfrm>
        </p:grpSpPr>
        <p:sp>
          <p:nvSpPr>
            <p:cNvPr id="11" name="10 Rectángulo redondeado"/>
            <p:cNvSpPr/>
            <p:nvPr/>
          </p:nvSpPr>
          <p:spPr>
            <a:xfrm>
              <a:off x="0" y="0"/>
              <a:ext cx="4272135" cy="50523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b="1" dirty="0"/>
                <a:t>                          Perfil de egreso </a:t>
              </a:r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14288" y="14255"/>
              <a:ext cx="4243560" cy="47672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spcCol="1270" anchor="ctr"/>
            <a:lstStyle/>
            <a:p>
              <a:pPr algn="ctr" defTabSz="9779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s-MX" sz="2200" dirty="0"/>
            </a:p>
          </p:txBody>
        </p:sp>
      </p:grpSp>
      <p:sp>
        <p:nvSpPr>
          <p:cNvPr id="13" name="12 Flecha derecha"/>
          <p:cNvSpPr/>
          <p:nvPr/>
        </p:nvSpPr>
        <p:spPr>
          <a:xfrm>
            <a:off x="3325813" y="6269038"/>
            <a:ext cx="576262" cy="446087"/>
          </a:xfrm>
          <a:prstGeom prst="rightArrow">
            <a:avLst/>
          </a:prstGeom>
          <a:solidFill>
            <a:schemeClr val="accent3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>
            <a:off x="142875" y="1077913"/>
            <a:ext cx="0" cy="1487487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127000" y="1106488"/>
            <a:ext cx="24606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2 Marcador de contenido"/>
          <p:cNvSpPr>
            <a:spLocks noGrp="1"/>
          </p:cNvSpPr>
          <p:nvPr>
            <p:ph idx="1"/>
          </p:nvPr>
        </p:nvSpPr>
        <p:spPr>
          <a:xfrm>
            <a:off x="758825" y="4652963"/>
            <a:ext cx="7620000" cy="4800600"/>
          </a:xfrm>
        </p:spPr>
        <p:txBody>
          <a:bodyPr rtlCol="0">
            <a:normAutofit/>
          </a:bodyPr>
          <a:lstStyle/>
          <a:p>
            <a:pPr marL="114300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MX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MX" dirty="0"/>
          </a:p>
        </p:txBody>
      </p:sp>
      <p:cxnSp>
        <p:nvCxnSpPr>
          <p:cNvPr id="18" name="17 Conector recto"/>
          <p:cNvCxnSpPr/>
          <p:nvPr/>
        </p:nvCxnSpPr>
        <p:spPr>
          <a:xfrm>
            <a:off x="131763" y="2549525"/>
            <a:ext cx="28575" cy="3078163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Flecha derecha"/>
          <p:cNvSpPr/>
          <p:nvPr/>
        </p:nvSpPr>
        <p:spPr>
          <a:xfrm>
            <a:off x="427038" y="2101850"/>
            <a:ext cx="407987" cy="631825"/>
          </a:xfrm>
          <a:prstGeom prst="rightArrow">
            <a:avLst/>
          </a:prstGeom>
          <a:solidFill>
            <a:schemeClr val="tx2">
              <a:lumMod val="60000"/>
              <a:lumOff val="40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0" name="19 Flecha derecha"/>
          <p:cNvSpPr/>
          <p:nvPr/>
        </p:nvSpPr>
        <p:spPr>
          <a:xfrm>
            <a:off x="374650" y="3149600"/>
            <a:ext cx="406400" cy="630238"/>
          </a:xfrm>
          <a:prstGeom prst="rightArrow">
            <a:avLst/>
          </a:prstGeom>
          <a:solidFill>
            <a:schemeClr val="tx2">
              <a:lumMod val="60000"/>
              <a:lumOff val="40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21" name="20 Conector recto"/>
          <p:cNvCxnSpPr/>
          <p:nvPr/>
        </p:nvCxnSpPr>
        <p:spPr>
          <a:xfrm>
            <a:off x="185738" y="2417763"/>
            <a:ext cx="2460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142875" y="3500438"/>
            <a:ext cx="24606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Rectángulo redondeado"/>
          <p:cNvSpPr/>
          <p:nvPr/>
        </p:nvSpPr>
        <p:spPr>
          <a:xfrm>
            <a:off x="795338" y="836613"/>
            <a:ext cx="6264275" cy="784225"/>
          </a:xfrm>
          <a:prstGeom prst="roundRect">
            <a:avLst/>
          </a:prstGeom>
          <a:solidFill>
            <a:schemeClr val="accent5">
              <a:lumMod val="60000"/>
              <a:lumOff val="4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accent5">
                    <a:lumMod val="50000"/>
                  </a:schemeClr>
                </a:solidFill>
              </a:rPr>
              <a:t>Observar, investigar y analizar procesos, fenómenos y problemáticas socio-culturales relacionadas con el campo de la comunicación.</a:t>
            </a:r>
          </a:p>
        </p:txBody>
      </p:sp>
      <p:sp>
        <p:nvSpPr>
          <p:cNvPr id="25" name="24 Rectángulo redondeado"/>
          <p:cNvSpPr/>
          <p:nvPr/>
        </p:nvSpPr>
        <p:spPr>
          <a:xfrm>
            <a:off x="792163" y="1952625"/>
            <a:ext cx="6264275" cy="928688"/>
          </a:xfrm>
          <a:prstGeom prst="roundRect">
            <a:avLst/>
          </a:prstGeom>
          <a:solidFill>
            <a:schemeClr val="accent5">
              <a:lumMod val="60000"/>
              <a:lumOff val="4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accent5">
                    <a:lumMod val="50000"/>
                  </a:schemeClr>
                </a:solidFill>
              </a:rPr>
              <a:t>Desarrollar investigaciones periodísticas a profundidad sobre asuntos y problemáticas de interés general y especializado con alcance regional, nacional e internacional.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7" name="26 Rectángulo redondeado"/>
          <p:cNvSpPr/>
          <p:nvPr/>
        </p:nvSpPr>
        <p:spPr>
          <a:xfrm>
            <a:off x="720725" y="3073400"/>
            <a:ext cx="6264275" cy="784225"/>
          </a:xfrm>
          <a:prstGeom prst="roundRect">
            <a:avLst/>
          </a:prstGeom>
          <a:solidFill>
            <a:schemeClr val="accent5">
              <a:lumMod val="60000"/>
              <a:lumOff val="4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accent5">
                    <a:lumMod val="50000"/>
                  </a:schemeClr>
                </a:solidFill>
              </a:rPr>
              <a:t>Producir información periodística de interés general y especializado en diferentes campos. </a:t>
            </a:r>
          </a:p>
        </p:txBody>
      </p:sp>
      <p:cxnSp>
        <p:nvCxnSpPr>
          <p:cNvPr id="30" name="29 Conector recto"/>
          <p:cNvCxnSpPr/>
          <p:nvPr/>
        </p:nvCxnSpPr>
        <p:spPr>
          <a:xfrm>
            <a:off x="100013" y="4500563"/>
            <a:ext cx="246062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Flecha derecha"/>
          <p:cNvSpPr/>
          <p:nvPr/>
        </p:nvSpPr>
        <p:spPr>
          <a:xfrm>
            <a:off x="357188" y="4237038"/>
            <a:ext cx="406400" cy="630237"/>
          </a:xfrm>
          <a:prstGeom prst="rightArrow">
            <a:avLst/>
          </a:prstGeom>
          <a:solidFill>
            <a:schemeClr val="tx2">
              <a:lumMod val="60000"/>
              <a:lumOff val="40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2" name="31 Rectángulo redondeado"/>
          <p:cNvSpPr/>
          <p:nvPr/>
        </p:nvSpPr>
        <p:spPr>
          <a:xfrm>
            <a:off x="720725" y="4159250"/>
            <a:ext cx="6264275" cy="784225"/>
          </a:xfrm>
          <a:prstGeom prst="roundRect">
            <a:avLst/>
          </a:prstGeom>
          <a:solidFill>
            <a:schemeClr val="accent5">
              <a:lumMod val="60000"/>
              <a:lumOff val="40000"/>
              <a:alpha val="4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accent5">
                    <a:lumMod val="50000"/>
                  </a:schemeClr>
                </a:solidFill>
              </a:rPr>
              <a:t>Planear, producir y difundir contenidos periodísticos para radio, televisión e Internet donde se integren textos, audios, fotos y recursos multimedia que permitan la interacción con las audiencias.</a:t>
            </a:r>
          </a:p>
        </p:txBody>
      </p:sp>
      <p:sp>
        <p:nvSpPr>
          <p:cNvPr id="33" name="32 Rectángulo redondeado"/>
          <p:cNvSpPr/>
          <p:nvPr/>
        </p:nvSpPr>
        <p:spPr>
          <a:xfrm>
            <a:off x="758825" y="5157788"/>
            <a:ext cx="6248400" cy="941387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>
                <a:solidFill>
                  <a:schemeClr val="accent5">
                    <a:lumMod val="50000"/>
                  </a:schemeClr>
                </a:solidFill>
              </a:rPr>
              <a:t>Gestionar, organizar, administrar y coordinar procesos, áreas y recursos relacionados con la  producción y comunicación de mensajes informativos en organizaciones públicas y privadas.</a:t>
            </a:r>
          </a:p>
        </p:txBody>
      </p:sp>
      <p:cxnSp>
        <p:nvCxnSpPr>
          <p:cNvPr id="35" name="34 Conector recto"/>
          <p:cNvCxnSpPr/>
          <p:nvPr/>
        </p:nvCxnSpPr>
        <p:spPr>
          <a:xfrm>
            <a:off x="142875" y="5627688"/>
            <a:ext cx="246063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Flecha derecha"/>
          <p:cNvSpPr/>
          <p:nvPr/>
        </p:nvSpPr>
        <p:spPr>
          <a:xfrm>
            <a:off x="358775" y="5246688"/>
            <a:ext cx="406400" cy="630237"/>
          </a:xfrm>
          <a:prstGeom prst="rightArrow">
            <a:avLst/>
          </a:prstGeom>
          <a:solidFill>
            <a:schemeClr val="tx2">
              <a:lumMod val="60000"/>
              <a:lumOff val="40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611188" y="2420938"/>
            <a:ext cx="7620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s-ES_tradnl" dirty="0" smtClean="0"/>
              <a:t>Principales modificaciones</a:t>
            </a:r>
            <a:endParaRPr lang="es-MX" dirty="0"/>
          </a:p>
        </p:txBody>
      </p:sp>
      <p:pic>
        <p:nvPicPr>
          <p:cNvPr id="44034" name="Picture 2" descr="http://imagenes.universia.net/mx/Institution/29964_Universidad_de_Guadalaja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3" y="130175"/>
            <a:ext cx="51593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2" descr="http://imagenes.universia.net/mx/Institution/29964_Universidad_de_Guadalaja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3" y="130175"/>
            <a:ext cx="51593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5058" name="9 Grupo"/>
          <p:cNvGrpSpPr>
            <a:grpSpLocks/>
          </p:cNvGrpSpPr>
          <p:nvPr/>
        </p:nvGrpSpPr>
        <p:grpSpPr bwMode="auto">
          <a:xfrm>
            <a:off x="3968750" y="6237288"/>
            <a:ext cx="4914900" cy="515937"/>
            <a:chOff x="-656635" y="14798"/>
            <a:chExt cx="4913972" cy="515788"/>
          </a:xfrm>
        </p:grpSpPr>
        <p:sp>
          <p:nvSpPr>
            <p:cNvPr id="11" name="10 Rectángulo redondeado"/>
            <p:cNvSpPr/>
            <p:nvPr/>
          </p:nvSpPr>
          <p:spPr>
            <a:xfrm>
              <a:off x="-656635" y="25907"/>
              <a:ext cx="4272743" cy="50467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b="1" dirty="0"/>
                <a:t>              Principales modificaciones  </a:t>
              </a:r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14751" y="14798"/>
              <a:ext cx="4242586" cy="4761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spcCol="1270" anchor="ctr"/>
            <a:lstStyle/>
            <a:p>
              <a:pPr algn="ctr" defTabSz="9779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s-MX" sz="2200" dirty="0"/>
            </a:p>
          </p:txBody>
        </p:sp>
      </p:grpSp>
      <p:sp>
        <p:nvSpPr>
          <p:cNvPr id="13" name="12 Flecha derecha"/>
          <p:cNvSpPr/>
          <p:nvPr/>
        </p:nvSpPr>
        <p:spPr>
          <a:xfrm>
            <a:off x="3325813" y="6269038"/>
            <a:ext cx="576262" cy="446087"/>
          </a:xfrm>
          <a:prstGeom prst="rightArrow">
            <a:avLst/>
          </a:prstGeom>
          <a:solidFill>
            <a:schemeClr val="accent3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1043608" y="1556792"/>
            <a:ext cx="4529138" cy="487363"/>
          </a:xfrm>
          <a:prstGeom prst="roundRect">
            <a:avLst/>
          </a:prstGeom>
          <a:solidFill>
            <a:schemeClr val="accent5">
              <a:lumMod val="60000"/>
              <a:lumOff val="4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600" b="1" dirty="0">
                <a:solidFill>
                  <a:schemeClr val="accent5">
                    <a:lumMod val="50000"/>
                  </a:schemeClr>
                </a:solidFill>
              </a:rPr>
              <a:t>El </a:t>
            </a:r>
            <a:r>
              <a:rPr lang="es-ES_tradnl" sz="1600" b="1" dirty="0" smtClean="0">
                <a:solidFill>
                  <a:schemeClr val="accent5">
                    <a:lumMod val="50000"/>
                  </a:schemeClr>
                </a:solidFill>
              </a:rPr>
              <a:t>diseño curricular y el plan de estudios son </a:t>
            </a:r>
            <a:r>
              <a:rPr lang="es-ES_tradnl" sz="1600" b="1" dirty="0">
                <a:solidFill>
                  <a:schemeClr val="accent5">
                    <a:lumMod val="50000"/>
                  </a:schemeClr>
                </a:solidFill>
              </a:rPr>
              <a:t>por </a:t>
            </a:r>
            <a:r>
              <a:rPr lang="es-ES_tradnl" sz="1600" b="1" dirty="0" smtClean="0">
                <a:solidFill>
                  <a:schemeClr val="accent5">
                    <a:lumMod val="50000"/>
                  </a:schemeClr>
                </a:solidFill>
              </a:rPr>
              <a:t>competencias.</a:t>
            </a:r>
            <a:endParaRPr lang="es-ES_tradnl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" name="15 Rectángulo redondeado"/>
          <p:cNvSpPr/>
          <p:nvPr/>
        </p:nvSpPr>
        <p:spPr>
          <a:xfrm>
            <a:off x="698500" y="3357563"/>
            <a:ext cx="7478713" cy="1008062"/>
          </a:xfrm>
          <a:prstGeom prst="roundRect">
            <a:avLst/>
          </a:prstGeom>
          <a:solidFill>
            <a:schemeClr val="accent5">
              <a:lumMod val="60000"/>
              <a:lumOff val="40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16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600" b="1" dirty="0" smtClean="0">
                <a:solidFill>
                  <a:schemeClr val="accent5">
                    <a:lumMod val="50000"/>
                  </a:schemeClr>
                </a:solidFill>
              </a:rPr>
              <a:t>Las anteriores especialidades se convierten en transversales (radio</a:t>
            </a:r>
            <a:r>
              <a:rPr lang="es-ES_tradnl" sz="1600" b="1" dirty="0">
                <a:solidFill>
                  <a:schemeClr val="accent5">
                    <a:lumMod val="50000"/>
                  </a:schemeClr>
                </a:solidFill>
              </a:rPr>
              <a:t>, televisión y prensa </a:t>
            </a:r>
            <a:r>
              <a:rPr lang="es-ES_tradnl" sz="1600" b="1" dirty="0" smtClean="0">
                <a:solidFill>
                  <a:schemeClr val="accent5">
                    <a:lumMod val="50000"/>
                  </a:schemeClr>
                </a:solidFill>
              </a:rPr>
              <a:t>escrita). </a:t>
            </a:r>
            <a:endParaRPr lang="es-MX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16 Rectángulo redondeado"/>
          <p:cNvSpPr/>
          <p:nvPr/>
        </p:nvSpPr>
        <p:spPr>
          <a:xfrm>
            <a:off x="701675" y="2424113"/>
            <a:ext cx="7559675" cy="792162"/>
          </a:xfrm>
          <a:prstGeom prst="roundRect">
            <a:avLst/>
          </a:prstGeom>
          <a:solidFill>
            <a:schemeClr val="accent5">
              <a:lumMod val="60000"/>
              <a:lumOff val="40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1600" b="1" dirty="0" smtClean="0">
                <a:solidFill>
                  <a:schemeClr val="accent5">
                    <a:lumMod val="50000"/>
                  </a:schemeClr>
                </a:solidFill>
              </a:rPr>
              <a:t>Las unidades de aprendizaje </a:t>
            </a:r>
            <a:r>
              <a:rPr lang="es-ES_tradnl" sz="1600" b="1" dirty="0">
                <a:solidFill>
                  <a:schemeClr val="accent5">
                    <a:lumMod val="50000"/>
                  </a:schemeClr>
                </a:solidFill>
              </a:rPr>
              <a:t>de </a:t>
            </a:r>
            <a:r>
              <a:rPr lang="es-ES_tradnl" sz="1600" b="1" dirty="0" smtClean="0">
                <a:solidFill>
                  <a:schemeClr val="accent5">
                    <a:lumMod val="50000"/>
                  </a:schemeClr>
                </a:solidFill>
              </a:rPr>
              <a:t>Inglés se </a:t>
            </a:r>
            <a:r>
              <a:rPr lang="es-ES_tradnl" sz="1600" b="1" dirty="0" smtClean="0">
                <a:solidFill>
                  <a:schemeClr val="accent5">
                    <a:lumMod val="50000"/>
                  </a:schemeClr>
                </a:solidFill>
              </a:rPr>
              <a:t>impartirán en </a:t>
            </a:r>
            <a:r>
              <a:rPr lang="es-ES_tradnl" sz="1600" b="1" dirty="0">
                <a:solidFill>
                  <a:schemeClr val="accent5">
                    <a:lumMod val="50000"/>
                  </a:schemeClr>
                </a:solidFill>
              </a:rPr>
              <a:t>cuatro </a:t>
            </a:r>
            <a:r>
              <a:rPr lang="es-ES_tradnl" sz="1600" b="1" dirty="0" smtClean="0">
                <a:solidFill>
                  <a:schemeClr val="accent5">
                    <a:lumMod val="50000"/>
                  </a:schemeClr>
                </a:solidFill>
              </a:rPr>
              <a:t>semestres, cada una con una </a:t>
            </a:r>
            <a:r>
              <a:rPr lang="es-ES_tradnl" sz="1600" b="1" dirty="0">
                <a:solidFill>
                  <a:schemeClr val="accent5">
                    <a:lumMod val="50000"/>
                  </a:schemeClr>
                </a:solidFill>
              </a:rPr>
              <a:t>competencia </a:t>
            </a:r>
            <a:r>
              <a:rPr lang="es-ES_tradnl" sz="1600" b="1" dirty="0" smtClean="0">
                <a:solidFill>
                  <a:schemeClr val="accent5">
                    <a:lumMod val="50000"/>
                  </a:schemeClr>
                </a:solidFill>
              </a:rPr>
              <a:t>específica </a:t>
            </a:r>
            <a:r>
              <a:rPr lang="es-ES_tradnl" sz="1600" b="1" dirty="0" smtClean="0">
                <a:solidFill>
                  <a:schemeClr val="accent5">
                    <a:lumMod val="50000"/>
                  </a:schemeClr>
                </a:solidFill>
              </a:rPr>
              <a:t>para el</a:t>
            </a:r>
            <a:r>
              <a:rPr lang="es-ES_tradnl" sz="16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s-ES_tradnl" sz="1600" b="1" dirty="0" smtClean="0">
                <a:solidFill>
                  <a:schemeClr val="accent5">
                    <a:lumMod val="50000"/>
                  </a:schemeClr>
                </a:solidFill>
              </a:rPr>
              <a:t>periodismo.</a:t>
            </a:r>
          </a:p>
        </p:txBody>
      </p:sp>
      <p:sp>
        <p:nvSpPr>
          <p:cNvPr id="19" name="18 Rectángulo redondeado"/>
          <p:cNvSpPr/>
          <p:nvPr/>
        </p:nvSpPr>
        <p:spPr>
          <a:xfrm>
            <a:off x="852488" y="4581525"/>
            <a:ext cx="7324725" cy="935038"/>
          </a:xfrm>
          <a:prstGeom prst="roundRect">
            <a:avLst/>
          </a:prstGeom>
          <a:solidFill>
            <a:schemeClr val="accent5">
              <a:lumMod val="60000"/>
              <a:lumOff val="40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 smtClean="0">
                <a:solidFill>
                  <a:schemeClr val="accent5">
                    <a:lumMod val="50000"/>
                  </a:schemeClr>
                </a:solidFill>
              </a:rPr>
              <a:t>Formación integral con créditos en el área optativa abierta.</a:t>
            </a:r>
            <a:endParaRPr lang="es-MX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20" name="19 Conector recto"/>
          <p:cNvCxnSpPr/>
          <p:nvPr/>
        </p:nvCxnSpPr>
        <p:spPr>
          <a:xfrm>
            <a:off x="131763" y="1803400"/>
            <a:ext cx="14287" cy="3354388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>
            <a:off x="104775" y="1808163"/>
            <a:ext cx="36353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Rectángulo"/>
          <p:cNvSpPr/>
          <p:nvPr/>
        </p:nvSpPr>
        <p:spPr>
          <a:xfrm>
            <a:off x="1825625" y="404813"/>
            <a:ext cx="5699125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4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Las principales modificaciones </a:t>
            </a:r>
            <a:r>
              <a:rPr lang="es-ES_tradnl" sz="24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acordadas hasta el momento:</a:t>
            </a:r>
            <a:endParaRPr lang="es-ES_tradnl" sz="2400" b="1" dirty="0">
              <a:solidFill>
                <a:schemeClr val="accent5">
                  <a:lumMod val="50000"/>
                </a:schemeClr>
              </a:solidFill>
              <a:latin typeface="+mn-lt"/>
              <a:cs typeface="+mn-cs"/>
            </a:endParaRPr>
          </a:p>
        </p:txBody>
      </p:sp>
      <p:cxnSp>
        <p:nvCxnSpPr>
          <p:cNvPr id="21" name="20 Conector recto"/>
          <p:cNvCxnSpPr/>
          <p:nvPr/>
        </p:nvCxnSpPr>
        <p:spPr>
          <a:xfrm>
            <a:off x="146050" y="3892550"/>
            <a:ext cx="36353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169863" y="2852738"/>
            <a:ext cx="363537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169863" y="5157788"/>
            <a:ext cx="363537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Flecha derecha"/>
          <p:cNvSpPr/>
          <p:nvPr/>
        </p:nvSpPr>
        <p:spPr>
          <a:xfrm>
            <a:off x="427038" y="1573213"/>
            <a:ext cx="407987" cy="630237"/>
          </a:xfrm>
          <a:prstGeom prst="rightArrow">
            <a:avLst/>
          </a:prstGeom>
          <a:solidFill>
            <a:schemeClr val="tx2">
              <a:lumMod val="60000"/>
              <a:lumOff val="40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5" name="24 Flecha derecha"/>
          <p:cNvSpPr/>
          <p:nvPr/>
        </p:nvSpPr>
        <p:spPr>
          <a:xfrm>
            <a:off x="427038" y="2538413"/>
            <a:ext cx="407987" cy="630237"/>
          </a:xfrm>
          <a:prstGeom prst="rightArrow">
            <a:avLst/>
          </a:prstGeom>
          <a:solidFill>
            <a:schemeClr val="tx2">
              <a:lumMod val="60000"/>
              <a:lumOff val="40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6" name="25 Flecha derecha"/>
          <p:cNvSpPr/>
          <p:nvPr/>
        </p:nvSpPr>
        <p:spPr>
          <a:xfrm>
            <a:off x="350838" y="3543300"/>
            <a:ext cx="407987" cy="630238"/>
          </a:xfrm>
          <a:prstGeom prst="rightArrow">
            <a:avLst/>
          </a:prstGeom>
          <a:solidFill>
            <a:schemeClr val="tx2">
              <a:lumMod val="60000"/>
              <a:lumOff val="40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7" name="26 Flecha derecha"/>
          <p:cNvSpPr/>
          <p:nvPr/>
        </p:nvSpPr>
        <p:spPr>
          <a:xfrm>
            <a:off x="360363" y="4841875"/>
            <a:ext cx="406400" cy="630238"/>
          </a:xfrm>
          <a:prstGeom prst="rightArrow">
            <a:avLst/>
          </a:prstGeom>
          <a:solidFill>
            <a:schemeClr val="tx2">
              <a:lumMod val="60000"/>
              <a:lumOff val="40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2" descr="http://imagenes.universia.net/mx/Institution/29964_Universidad_de_Guadalaja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3" y="130175"/>
            <a:ext cx="51593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Flecha derecha"/>
          <p:cNvSpPr/>
          <p:nvPr/>
        </p:nvSpPr>
        <p:spPr>
          <a:xfrm>
            <a:off x="3325813" y="6269038"/>
            <a:ext cx="576262" cy="446087"/>
          </a:xfrm>
          <a:prstGeom prst="rightArrow">
            <a:avLst/>
          </a:prstGeom>
          <a:solidFill>
            <a:schemeClr val="accent3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47107" name="8 Grupo"/>
          <p:cNvGrpSpPr>
            <a:grpSpLocks/>
          </p:cNvGrpSpPr>
          <p:nvPr/>
        </p:nvGrpSpPr>
        <p:grpSpPr bwMode="auto">
          <a:xfrm>
            <a:off x="3968750" y="6237288"/>
            <a:ext cx="4914900" cy="515937"/>
            <a:chOff x="-656635" y="14798"/>
            <a:chExt cx="4913972" cy="515788"/>
          </a:xfrm>
        </p:grpSpPr>
        <p:sp>
          <p:nvSpPr>
            <p:cNvPr id="10" name="9 Rectángulo redondeado"/>
            <p:cNvSpPr/>
            <p:nvPr/>
          </p:nvSpPr>
          <p:spPr>
            <a:xfrm>
              <a:off x="-656635" y="25907"/>
              <a:ext cx="4272743" cy="50467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MX" b="1" dirty="0"/>
                <a:t>              Principales modificaciones  </a:t>
              </a:r>
            </a:p>
          </p:txBody>
        </p:sp>
        <p:sp>
          <p:nvSpPr>
            <p:cNvPr id="11" name="10 Rectángulo"/>
            <p:cNvSpPr/>
            <p:nvPr/>
          </p:nvSpPr>
          <p:spPr>
            <a:xfrm>
              <a:off x="14751" y="14798"/>
              <a:ext cx="4242586" cy="4761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spcCol="1270" anchor="ctr"/>
            <a:lstStyle/>
            <a:p>
              <a:pPr algn="ctr" defTabSz="9779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s-MX" sz="2200" dirty="0"/>
            </a:p>
          </p:txBody>
        </p:sp>
      </p:grpSp>
      <p:cxnSp>
        <p:nvCxnSpPr>
          <p:cNvPr id="12" name="11 Conector recto"/>
          <p:cNvCxnSpPr/>
          <p:nvPr/>
        </p:nvCxnSpPr>
        <p:spPr>
          <a:xfrm>
            <a:off x="131763" y="1803400"/>
            <a:ext cx="14287" cy="3354388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104775" y="1808163"/>
            <a:ext cx="363538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Conector recto"/>
          <p:cNvCxnSpPr/>
          <p:nvPr/>
        </p:nvCxnSpPr>
        <p:spPr>
          <a:xfrm>
            <a:off x="169863" y="5157788"/>
            <a:ext cx="363537" cy="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Rectángulo redondeado"/>
          <p:cNvSpPr/>
          <p:nvPr/>
        </p:nvSpPr>
        <p:spPr>
          <a:xfrm>
            <a:off x="755650" y="1341438"/>
            <a:ext cx="7272338" cy="1727200"/>
          </a:xfrm>
          <a:prstGeom prst="roundRect">
            <a:avLst/>
          </a:prstGeom>
          <a:solidFill>
            <a:schemeClr val="accent5">
              <a:lumMod val="60000"/>
              <a:lumOff val="40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b="1" dirty="0" smtClean="0">
                <a:solidFill>
                  <a:schemeClr val="accent5">
                    <a:lumMod val="50000"/>
                  </a:schemeClr>
                </a:solidFill>
              </a:rPr>
              <a:t>La enseñanza del periodismo digital se vuelve transversal, con conocimientos aplicados a los diferentes campos del periodismo. </a:t>
            </a:r>
            <a:endParaRPr lang="es-MX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" name="15 Rectángulo redondeado"/>
          <p:cNvSpPr/>
          <p:nvPr/>
        </p:nvSpPr>
        <p:spPr>
          <a:xfrm>
            <a:off x="901700" y="4365625"/>
            <a:ext cx="7273925" cy="1439863"/>
          </a:xfrm>
          <a:prstGeom prst="roundRect">
            <a:avLst/>
          </a:prstGeom>
          <a:solidFill>
            <a:schemeClr val="accent5">
              <a:lumMod val="60000"/>
              <a:lumOff val="40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 smtClean="0">
                <a:solidFill>
                  <a:schemeClr val="accent5">
                    <a:lumMod val="50000"/>
                  </a:schemeClr>
                </a:solidFill>
              </a:rPr>
              <a:t>Se refuerza la enseñanza de nuevas tecnologías aplicadas al periodismo, mediante materias como </a:t>
            </a:r>
            <a:r>
              <a:rPr lang="es-MX" sz="2000" b="1" dirty="0" smtClean="0">
                <a:solidFill>
                  <a:schemeClr val="accent5">
                    <a:lumMod val="50000"/>
                  </a:schemeClr>
                </a:solidFill>
              </a:rPr>
              <a:t>Edición y producción de audio, Periodismo digital, </a:t>
            </a:r>
            <a:r>
              <a:rPr lang="es-ES" sz="2000" b="1" dirty="0" smtClean="0">
                <a:solidFill>
                  <a:schemeClr val="accent5">
                    <a:lumMod val="50000"/>
                  </a:schemeClr>
                </a:solidFill>
              </a:rPr>
              <a:t>Producción para radio, televisión, fotoperiodismo y multimedia, Edición y Producción de video, entre otros. </a:t>
            </a:r>
            <a:endParaRPr lang="es-MX" sz="20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8" name="17 Flecha derecha"/>
          <p:cNvSpPr/>
          <p:nvPr/>
        </p:nvSpPr>
        <p:spPr>
          <a:xfrm>
            <a:off x="447675" y="1489075"/>
            <a:ext cx="406400" cy="630238"/>
          </a:xfrm>
          <a:prstGeom prst="rightArrow">
            <a:avLst/>
          </a:prstGeom>
          <a:solidFill>
            <a:schemeClr val="tx2">
              <a:lumMod val="60000"/>
              <a:lumOff val="40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9" name="18 Flecha derecha"/>
          <p:cNvSpPr/>
          <p:nvPr/>
        </p:nvSpPr>
        <p:spPr>
          <a:xfrm>
            <a:off x="447675" y="4841875"/>
            <a:ext cx="406400" cy="630238"/>
          </a:xfrm>
          <a:prstGeom prst="rightArrow">
            <a:avLst/>
          </a:prstGeom>
          <a:solidFill>
            <a:schemeClr val="tx2">
              <a:lumMod val="60000"/>
              <a:lumOff val="40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Picture 2" descr="http://imagenes.universia.net/mx/Institution/29964_Universidad_de_Guadalaja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3" y="130175"/>
            <a:ext cx="51593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http://aimich.com.mx/portal/wp-content/uploads/2012/08/microfono-radi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7452320" y="620688"/>
            <a:ext cx="816498" cy="13407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</a:extLst>
        </p:spPr>
      </p:pic>
      <p:sp>
        <p:nvSpPr>
          <p:cNvPr id="9" name="8 Rectángulo"/>
          <p:cNvSpPr/>
          <p:nvPr/>
        </p:nvSpPr>
        <p:spPr>
          <a:xfrm>
            <a:off x="1042988" y="768350"/>
            <a:ext cx="5986462" cy="522288"/>
          </a:xfrm>
          <a:prstGeom prst="rect">
            <a:avLst/>
          </a:prstGeom>
          <a:solidFill>
            <a:schemeClr val="accent5">
              <a:lumMod val="40000"/>
              <a:lumOff val="60000"/>
              <a:alpha val="29000"/>
            </a:schemeClr>
          </a:solidFill>
          <a:ln>
            <a:solidFill>
              <a:schemeClr val="accent1">
                <a:alpha val="60000"/>
              </a:schemeClr>
            </a:solidFill>
          </a:ln>
        </p:spPr>
        <p:txBody>
          <a:bodyPr wrap="none">
            <a:spAutoFit/>
          </a:bodyPr>
          <a:lstStyle/>
          <a:p>
            <a:pPr marL="1143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Con esta propuesta se espera obtener</a:t>
            </a:r>
            <a:r>
              <a:rPr lang="es-ES_tradnl" b="1" dirty="0">
                <a:solidFill>
                  <a:schemeClr val="accent3">
                    <a:lumMod val="75000"/>
                  </a:schemeClr>
                </a:solidFill>
                <a:latin typeface="+mn-lt"/>
                <a:cs typeface="+mn-cs"/>
              </a:rPr>
              <a:t>:</a:t>
            </a:r>
          </a:p>
        </p:txBody>
      </p:sp>
      <p:sp>
        <p:nvSpPr>
          <p:cNvPr id="10" name="9 Rectángulo redondeado"/>
          <p:cNvSpPr/>
          <p:nvPr/>
        </p:nvSpPr>
        <p:spPr>
          <a:xfrm>
            <a:off x="609600" y="3068638"/>
            <a:ext cx="2162175" cy="2376487"/>
          </a:xfrm>
          <a:prstGeom prst="roundRect">
            <a:avLst/>
          </a:prstGeom>
          <a:solidFill>
            <a:schemeClr val="accent5">
              <a:lumMod val="40000"/>
              <a:lumOff val="60000"/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marL="1143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>
                <a:solidFill>
                  <a:schemeClr val="accent1">
                    <a:lumMod val="75000"/>
                  </a:schemeClr>
                </a:solidFill>
              </a:rPr>
              <a:t>Un periodista mejor formado en términos profesionales, que tenga un nivel internacional.</a:t>
            </a:r>
          </a:p>
        </p:txBody>
      </p:sp>
      <p:sp>
        <p:nvSpPr>
          <p:cNvPr id="11" name="10 Rectángulo redondeado"/>
          <p:cNvSpPr/>
          <p:nvPr/>
        </p:nvSpPr>
        <p:spPr>
          <a:xfrm>
            <a:off x="3132138" y="3149600"/>
            <a:ext cx="2162175" cy="2376488"/>
          </a:xfrm>
          <a:prstGeom prst="roundRect">
            <a:avLst/>
          </a:prstGeom>
          <a:solidFill>
            <a:schemeClr val="accent5">
              <a:lumMod val="40000"/>
              <a:lumOff val="60000"/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marL="114300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143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>
                <a:solidFill>
                  <a:schemeClr val="accent1">
                    <a:lumMod val="75000"/>
                  </a:schemeClr>
                </a:solidFill>
              </a:rPr>
              <a:t>Que al escribir e interpretar un segundo idioma, tenga un mercado laboral más amplio.</a:t>
            </a:r>
          </a:p>
        </p:txBody>
      </p:sp>
      <p:sp>
        <p:nvSpPr>
          <p:cNvPr id="12" name="11 Rectángulo redondeado"/>
          <p:cNvSpPr/>
          <p:nvPr/>
        </p:nvSpPr>
        <p:spPr>
          <a:xfrm>
            <a:off x="5940425" y="2492375"/>
            <a:ext cx="2232025" cy="4105275"/>
          </a:xfrm>
          <a:prstGeom prst="roundRect">
            <a:avLst/>
          </a:prstGeom>
          <a:solidFill>
            <a:schemeClr val="accent5">
              <a:lumMod val="60000"/>
              <a:lumOff val="40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marL="114300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143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b="1" dirty="0">
                <a:solidFill>
                  <a:schemeClr val="accent1">
                    <a:lumMod val="75000"/>
                  </a:schemeClr>
                </a:solidFill>
              </a:rPr>
              <a:t>Que sea un periodista adaptado a los avances tecnológicos y a las nuevas lógicas de producción del periodismo digital, lo cual es un gran avance para cualquier plan de estudios de América Latina. </a:t>
            </a:r>
            <a:endParaRPr lang="es-MX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13" name="12 Conector recto"/>
          <p:cNvCxnSpPr/>
          <p:nvPr/>
        </p:nvCxnSpPr>
        <p:spPr>
          <a:xfrm flipH="1">
            <a:off x="1690688" y="1962150"/>
            <a:ext cx="4498975" cy="0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1690688" y="1962150"/>
            <a:ext cx="0" cy="1106488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"/>
          <p:cNvCxnSpPr/>
          <p:nvPr/>
        </p:nvCxnSpPr>
        <p:spPr>
          <a:xfrm>
            <a:off x="4202113" y="2014538"/>
            <a:ext cx="0" cy="1106487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6189663" y="1939925"/>
            <a:ext cx="0" cy="552450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4202113" y="1290638"/>
            <a:ext cx="25400" cy="649287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179388" y="2708275"/>
            <a:ext cx="8229600" cy="1095375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es-ES_tradnl" sz="7200" b="1" dirty="0" smtClean="0">
                <a:solidFill>
                  <a:schemeClr val="tx2">
                    <a:lumMod val="75000"/>
                  </a:schemeClr>
                </a:solidFill>
              </a:rPr>
              <a:t>Antecedentes</a:t>
            </a:r>
            <a:r>
              <a:rPr lang="es-ES_tradnl" sz="4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s-MX" sz="4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6386" name="Picture 2" descr="http://imagenes.universia.net/mx/Institution/29964_Universidad_de_Guadalaja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3" y="130175"/>
            <a:ext cx="51593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2051050" y="2781300"/>
            <a:ext cx="7620000" cy="11430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s-ES_tradnl" dirty="0" smtClean="0"/>
              <a:t>Propuestas</a:t>
            </a:r>
            <a:endParaRPr lang="es-MX" dirty="0"/>
          </a:p>
        </p:txBody>
      </p:sp>
      <p:pic>
        <p:nvPicPr>
          <p:cNvPr id="51202" name="Picture 2" descr="http://imagenes.universia.net/mx/Institution/29964_Universidad_de_Guadalaja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3" y="130175"/>
            <a:ext cx="51593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5" name="Picture 2" descr="http://imagenes.universia.net/mx/Institution/29964_Universidad_de_Guadalaja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3" y="130175"/>
            <a:ext cx="51593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6" name="Picture 4" descr="http://2.bp.blogspot.com/-tGyXoNvkPT0/T5sv_935n8I/AAAAAAAAB9E/VEXeKwNHUHE/s400/periodismo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19888" y="5445125"/>
            <a:ext cx="16637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12 Rectángulo redondeado"/>
          <p:cNvSpPr/>
          <p:nvPr/>
        </p:nvSpPr>
        <p:spPr>
          <a:xfrm>
            <a:off x="2411413" y="130175"/>
            <a:ext cx="4183062" cy="2566988"/>
          </a:xfrm>
          <a:prstGeom prst="roundRect">
            <a:avLst/>
          </a:prstGeom>
          <a:solidFill>
            <a:schemeClr val="accent5">
              <a:lumMod val="40000"/>
              <a:lumOff val="60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b="1" dirty="0">
                <a:solidFill>
                  <a:schemeClr val="accent1">
                    <a:lumMod val="75000"/>
                  </a:schemeClr>
                </a:solidFill>
              </a:rPr>
              <a:t>Que al flexibilizar el plan de estudios, el estudiante pueda acreditar la formación recibida por profesionales fuera de la universidad y pueda así enriquecer sus conocimientos. </a:t>
            </a:r>
          </a:p>
        </p:txBody>
      </p:sp>
      <p:sp>
        <p:nvSpPr>
          <p:cNvPr id="14" name="13 Rectángulo redondeado"/>
          <p:cNvSpPr/>
          <p:nvPr/>
        </p:nvSpPr>
        <p:spPr>
          <a:xfrm>
            <a:off x="158750" y="3775075"/>
            <a:ext cx="3454400" cy="2376488"/>
          </a:xfrm>
          <a:prstGeom prst="roundRect">
            <a:avLst/>
          </a:prstGeom>
          <a:solidFill>
            <a:schemeClr val="accent5">
              <a:lumMod val="40000"/>
              <a:lumOff val="60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143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>
                <a:solidFill>
                  <a:schemeClr val="accent1">
                    <a:lumMod val="75000"/>
                  </a:schemeClr>
                </a:solidFill>
              </a:rPr>
              <a:t>Los egresados estén preparados para el nuevo mercado laboral del periodismo, más allá de la oferta laboral tradicional. </a:t>
            </a:r>
          </a:p>
        </p:txBody>
      </p:sp>
      <p:sp>
        <p:nvSpPr>
          <p:cNvPr id="15" name="14 Rectángulo redondeado"/>
          <p:cNvSpPr/>
          <p:nvPr/>
        </p:nvSpPr>
        <p:spPr>
          <a:xfrm>
            <a:off x="5194300" y="3775075"/>
            <a:ext cx="3024188" cy="2089150"/>
          </a:xfrm>
          <a:prstGeom prst="roundRect">
            <a:avLst/>
          </a:prstGeom>
          <a:solidFill>
            <a:schemeClr val="accent5">
              <a:lumMod val="40000"/>
              <a:lumOff val="60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_tradnl" sz="2000" b="1" dirty="0">
              <a:solidFill>
                <a:schemeClr val="accent1">
                  <a:lumMod val="75000"/>
                </a:schemeClr>
              </a:solidFill>
            </a:endParaRPr>
          </a:p>
          <a:p>
            <a:pPr marL="1143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000" b="1" dirty="0" smtClean="0">
                <a:solidFill>
                  <a:schemeClr val="accent1">
                    <a:lumMod val="75000"/>
                  </a:schemeClr>
                </a:solidFill>
              </a:rPr>
              <a:t>Prácticas profesionales obligatorias con tutores </a:t>
            </a:r>
            <a:r>
              <a:rPr lang="es-ES_tradnl" sz="2000" b="1" dirty="0">
                <a:solidFill>
                  <a:schemeClr val="accent1">
                    <a:lumMod val="75000"/>
                  </a:schemeClr>
                </a:solidFill>
              </a:rPr>
              <a:t>expertos en el campo </a:t>
            </a:r>
            <a:r>
              <a:rPr lang="es-ES_tradnl" sz="2000" b="1" dirty="0" smtClean="0">
                <a:solidFill>
                  <a:schemeClr val="accent1">
                    <a:lumMod val="75000"/>
                  </a:schemeClr>
                </a:solidFill>
              </a:rPr>
              <a:t>profesional.</a:t>
            </a:r>
            <a:endParaRPr lang="es-MX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1 Título"/>
          <p:cNvSpPr txBox="1">
            <a:spLocks/>
          </p:cNvSpPr>
          <p:nvPr/>
        </p:nvSpPr>
        <p:spPr>
          <a:xfrm>
            <a:off x="2925763" y="2781300"/>
            <a:ext cx="3155950" cy="1143000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s-ES_tradnl" dirty="0" smtClean="0"/>
              <a:t>Propuestas</a:t>
            </a:r>
            <a:endParaRPr lang="es-MX" dirty="0"/>
          </a:p>
        </p:txBody>
      </p:sp>
      <p:sp>
        <p:nvSpPr>
          <p:cNvPr id="18" name="17 Flecha curvada hacia la derecha"/>
          <p:cNvSpPr/>
          <p:nvPr/>
        </p:nvSpPr>
        <p:spPr>
          <a:xfrm>
            <a:off x="1187450" y="1989138"/>
            <a:ext cx="936625" cy="1584325"/>
          </a:xfrm>
          <a:prstGeom prst="curvedRightArrow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09600" indent="-6096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9" name="18 Flecha curvada hacia la derecha"/>
          <p:cNvSpPr/>
          <p:nvPr/>
        </p:nvSpPr>
        <p:spPr>
          <a:xfrm rot="10800000">
            <a:off x="6594475" y="2066925"/>
            <a:ext cx="936625" cy="1584325"/>
          </a:xfrm>
          <a:prstGeom prst="curvedRightArrow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09600" indent="-6096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0" name="19 Flecha curvada hacia la derecha"/>
          <p:cNvSpPr/>
          <p:nvPr/>
        </p:nvSpPr>
        <p:spPr>
          <a:xfrm rot="15942025">
            <a:off x="4063843" y="4388092"/>
            <a:ext cx="936625" cy="1582737"/>
          </a:xfrm>
          <a:prstGeom prst="curvedRightArrow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09600" indent="-6096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0" y="0"/>
          <a:ext cx="8460431" cy="6667124"/>
        </p:xfrm>
        <a:graphic>
          <a:graphicData uri="http://schemas.openxmlformats.org/drawingml/2006/table">
            <a:tbl>
              <a:tblPr/>
              <a:tblGrid>
                <a:gridCol w="2453525"/>
                <a:gridCol w="3186449"/>
                <a:gridCol w="2820457"/>
              </a:tblGrid>
              <a:tr h="17491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Unidad de aprendizaje nueva</a:t>
                      </a: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800" b="1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Competencia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8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8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Congruencia con los resultados de los diagnósticos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8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42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20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Procesos y técnicas de la  información periodística (Taller de reporteo)</a:t>
                      </a:r>
                      <a:endParaRPr lang="es-MX" sz="20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s-MX" sz="16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      </a:t>
                      </a:r>
                      <a:r>
                        <a:rPr lang="es-MX" sz="14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Redactar </a:t>
                      </a:r>
                      <a:r>
                        <a:rPr lang="es-MX" sz="14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y comunicar de forma oral y escrita ideas, pensamientos, opiniones y mensajes informativos claros y precisos, utilizando las técnicas y el estilo de distintos géneros y formatos periodísticos.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s-MX" sz="14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       Observar</a:t>
                      </a:r>
                      <a:r>
                        <a:rPr lang="es-MX" sz="14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, investigar y analizar a profundidad procesos, fenómenos y problemáticas socioculturales relacionados con el campo de la comunicación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s-MX" sz="14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       Desarrollar  </a:t>
                      </a:r>
                      <a:r>
                        <a:rPr lang="es-MX" sz="14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investigaciones periodísticas a profundidad sobre asuntos y problemáticas de interés general  y especializando con alcance regional, nacional e internacional</a:t>
                      </a: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Las empresas de medios en Jalisco buscan periodistas que “sepan escribir bien”, que sepan investigar y que tengan iniciativa. </a:t>
                      </a:r>
                      <a:endParaRPr lang="es-MX" sz="1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6 Elipse"/>
          <p:cNvSpPr/>
          <p:nvPr/>
        </p:nvSpPr>
        <p:spPr>
          <a:xfrm>
            <a:off x="2483768" y="2060848"/>
            <a:ext cx="216024" cy="216024"/>
          </a:xfrm>
          <a:prstGeom prst="ellipse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 algn="ctr">
              <a:buNone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7 Elipse"/>
          <p:cNvSpPr/>
          <p:nvPr/>
        </p:nvSpPr>
        <p:spPr>
          <a:xfrm>
            <a:off x="2483768" y="3501008"/>
            <a:ext cx="216024" cy="216024"/>
          </a:xfrm>
          <a:prstGeom prst="ellipse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 algn="ctr">
              <a:buNone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8 Elipse"/>
          <p:cNvSpPr/>
          <p:nvPr/>
        </p:nvSpPr>
        <p:spPr>
          <a:xfrm>
            <a:off x="2483768" y="4725144"/>
            <a:ext cx="216024" cy="216024"/>
          </a:xfrm>
          <a:prstGeom prst="ellipse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 algn="ctr">
              <a:buNone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1628800"/>
          <a:ext cx="8460433" cy="4608512"/>
        </p:xfrm>
        <a:graphic>
          <a:graphicData uri="http://schemas.openxmlformats.org/drawingml/2006/table">
            <a:tbl>
              <a:tblPr/>
              <a:tblGrid>
                <a:gridCol w="2411760"/>
                <a:gridCol w="3228215"/>
                <a:gridCol w="2820458"/>
              </a:tblGrid>
              <a:tr h="4608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Inglés 4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Construcción de la nota informativa en inglés</a:t>
                      </a: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s-MX" sz="19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     Redactar </a:t>
                      </a:r>
                      <a:r>
                        <a:rPr lang="es-MX" sz="19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y comunicar de forma oral y escrita ideas…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s-MX" sz="19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     Comprender </a:t>
                      </a:r>
                      <a:r>
                        <a:rPr lang="es-MX" sz="19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en forma oral y escrita discursos en idioma inglés.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s-MX" sz="19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      Contextualizar </a:t>
                      </a:r>
                      <a:r>
                        <a:rPr lang="es-MX" sz="19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y fundamentar opiniones y explicaciones sobre hechos, problemas y fenómenos sociales nacionales e internacionales.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s-MX" sz="19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Calibri"/>
                        </a:rPr>
                        <a:t>      Desarrollar </a:t>
                      </a:r>
                      <a:r>
                        <a:rPr lang="es-MX" sz="19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Calibri"/>
                        </a:rPr>
                        <a:t>investigaciones periodísticas… </a:t>
                      </a:r>
                      <a:endParaRPr lang="es-MX" sz="19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Egresados y empleadores</a:t>
                      </a:r>
                      <a:r>
                        <a:rPr lang="es-MX" sz="24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coinciden en la necesidad de la formación de un segundo idioma. </a:t>
                      </a:r>
                      <a:endParaRPr lang="es-MX" sz="24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0" y="0"/>
          <a:ext cx="8532441" cy="1628800"/>
        </p:xfrm>
        <a:graphic>
          <a:graphicData uri="http://schemas.openxmlformats.org/drawingml/2006/table">
            <a:tbl>
              <a:tblPr/>
              <a:tblGrid>
                <a:gridCol w="2411760"/>
                <a:gridCol w="3240360"/>
                <a:gridCol w="2880321"/>
              </a:tblGrid>
              <a:tr h="1628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Unidad de aprendizaje nueva</a:t>
                      </a: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Competencia</a:t>
                      </a:r>
                      <a:endParaRPr lang="es-MX" sz="2800" b="1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Congruencia con los resultados de los diagnósticos</a:t>
                      </a: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Elipse"/>
          <p:cNvSpPr/>
          <p:nvPr/>
        </p:nvSpPr>
        <p:spPr>
          <a:xfrm>
            <a:off x="2411760" y="1700808"/>
            <a:ext cx="216024" cy="216024"/>
          </a:xfrm>
          <a:prstGeom prst="ellipse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 algn="ctr">
              <a:buNone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2411760" y="2348880"/>
            <a:ext cx="216024" cy="216024"/>
          </a:xfrm>
          <a:prstGeom prst="ellipse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 algn="ctr">
              <a:buNone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7 Elipse"/>
          <p:cNvSpPr/>
          <p:nvPr/>
        </p:nvSpPr>
        <p:spPr>
          <a:xfrm>
            <a:off x="2483768" y="3356992"/>
            <a:ext cx="216024" cy="216024"/>
          </a:xfrm>
          <a:prstGeom prst="ellipse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 algn="ctr">
              <a:buNone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8 Elipse"/>
          <p:cNvSpPr/>
          <p:nvPr/>
        </p:nvSpPr>
        <p:spPr>
          <a:xfrm>
            <a:off x="2483768" y="5373216"/>
            <a:ext cx="216024" cy="216024"/>
          </a:xfrm>
          <a:prstGeom prst="ellipse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 algn="ctr">
              <a:buNone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0" y="1700808"/>
          <a:ext cx="8460433" cy="5112568"/>
        </p:xfrm>
        <a:graphic>
          <a:graphicData uri="http://schemas.openxmlformats.org/drawingml/2006/table">
            <a:tbl>
              <a:tblPr/>
              <a:tblGrid>
                <a:gridCol w="1907704"/>
                <a:gridCol w="3672408"/>
                <a:gridCol w="2880321"/>
              </a:tblGrid>
              <a:tr h="51125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Producción del reportaje  para televisión y multimedia</a:t>
                      </a: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s-MX" sz="15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     Redactar </a:t>
                      </a:r>
                      <a:r>
                        <a:rPr lang="es-MX" sz="15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y comunicar de forma oral y escrita ideas…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s-MX" sz="15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Calibri"/>
                        </a:rPr>
                        <a:t>        Desarrollar </a:t>
                      </a:r>
                      <a:r>
                        <a:rPr lang="es-MX" sz="15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Calibri"/>
                        </a:rPr>
                        <a:t>investigaciones periodísticas…</a:t>
                      </a:r>
                      <a:endParaRPr lang="es-MX" sz="15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s-MX" sz="15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     Producir </a:t>
                      </a:r>
                      <a:r>
                        <a:rPr lang="es-MX" sz="15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información periodística de interés general y especializado en diferentes </a:t>
                      </a:r>
                      <a:r>
                        <a:rPr lang="es-MX" sz="15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campos.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s-MX" sz="15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      Planear, producir y difundir contenidos periodísticos para radio, televisión e Internet donde se integren textos, audios, fotos y recursos multimedia que permitan la interacción con las audiencias. </a:t>
                      </a:r>
                    </a:p>
                    <a:p>
                      <a:pPr marL="342900" lvl="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es-MX" sz="15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es-MX" sz="15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Gestionar</a:t>
                      </a:r>
                      <a:r>
                        <a:rPr lang="es-MX" sz="15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, organizar, administrar </a:t>
                      </a:r>
                      <a:r>
                        <a:rPr lang="es-MX" sz="15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y</a:t>
                      </a:r>
                      <a:r>
                        <a:rPr lang="es-MX" sz="1500" b="1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s-MX" sz="15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coordinar </a:t>
                      </a:r>
                      <a:r>
                        <a:rPr lang="es-MX" sz="15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procesos, áreas y recursos relacionados con la  producción y comunicación de mensajes informativos en organizaciones públicas y privadas. </a:t>
                      </a: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Experiencia </a:t>
                      </a:r>
                      <a:r>
                        <a:rPr lang="es-MX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en la gestión de contenidos digitales</a:t>
                      </a:r>
                      <a:r>
                        <a:rPr lang="es-MX" sz="2000" b="1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En América Latina y México las necesidades de formación para los periodistas incluyen el uso de herramientas digitales . </a:t>
                      </a:r>
                      <a:endParaRPr lang="es-MX" sz="20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1" y="-22963"/>
          <a:ext cx="8460431" cy="1752600"/>
        </p:xfrm>
        <a:graphic>
          <a:graphicData uri="http://schemas.openxmlformats.org/drawingml/2006/table">
            <a:tbl>
              <a:tblPr/>
              <a:tblGrid>
                <a:gridCol w="1907703"/>
                <a:gridCol w="3672408"/>
                <a:gridCol w="2880320"/>
              </a:tblGrid>
              <a:tr h="17008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24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Calibri"/>
                          <a:ea typeface="Calibri"/>
                          <a:cs typeface="Times New Roman"/>
                        </a:rPr>
                        <a:t>Unidad de aprendizaje nueva</a:t>
                      </a: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800" b="1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Competencia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8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24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+mn-lt"/>
                          <a:ea typeface="Calibri"/>
                          <a:cs typeface="Times New Roman"/>
                        </a:rPr>
                        <a:t>Congruencia con los resultados de los diagnósticos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2800" b="1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363" marR="393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5 Elipse"/>
          <p:cNvSpPr/>
          <p:nvPr/>
        </p:nvSpPr>
        <p:spPr>
          <a:xfrm>
            <a:off x="1979712" y="1772816"/>
            <a:ext cx="216024" cy="216024"/>
          </a:xfrm>
          <a:prstGeom prst="ellipse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 algn="ctr">
              <a:buNone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6 Elipse"/>
          <p:cNvSpPr/>
          <p:nvPr/>
        </p:nvSpPr>
        <p:spPr>
          <a:xfrm>
            <a:off x="1979712" y="2276872"/>
            <a:ext cx="216024" cy="216024"/>
          </a:xfrm>
          <a:prstGeom prst="ellipse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 algn="ctr">
              <a:buNone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7 Elipse"/>
          <p:cNvSpPr/>
          <p:nvPr/>
        </p:nvSpPr>
        <p:spPr>
          <a:xfrm>
            <a:off x="1979712" y="2780928"/>
            <a:ext cx="216024" cy="216024"/>
          </a:xfrm>
          <a:prstGeom prst="ellipse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 algn="ctr">
              <a:buNone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8 Elipse"/>
          <p:cNvSpPr/>
          <p:nvPr/>
        </p:nvSpPr>
        <p:spPr>
          <a:xfrm>
            <a:off x="2051720" y="3645024"/>
            <a:ext cx="216024" cy="216024"/>
          </a:xfrm>
          <a:prstGeom prst="ellipse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 algn="ctr">
              <a:buNone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9 Elipse"/>
          <p:cNvSpPr/>
          <p:nvPr/>
        </p:nvSpPr>
        <p:spPr>
          <a:xfrm>
            <a:off x="1907704" y="5157192"/>
            <a:ext cx="216024" cy="216024"/>
          </a:xfrm>
          <a:prstGeom prst="ellipse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09600" indent="-609600" algn="ctr">
              <a:buNone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-3" y="404668"/>
          <a:ext cx="8460434" cy="6453333"/>
        </p:xfrm>
        <a:graphic>
          <a:graphicData uri="http://schemas.openxmlformats.org/drawingml/2006/table">
            <a:tbl>
              <a:tblPr/>
              <a:tblGrid>
                <a:gridCol w="726921"/>
                <a:gridCol w="1027981"/>
                <a:gridCol w="1035670"/>
                <a:gridCol w="1068200"/>
                <a:gridCol w="826880"/>
                <a:gridCol w="985986"/>
                <a:gridCol w="1188862"/>
                <a:gridCol w="1018516"/>
                <a:gridCol w="581418"/>
              </a:tblGrid>
              <a:tr h="2667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22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22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22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3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latin typeface="Times New Roman"/>
                          <a:ea typeface="Calibri"/>
                          <a:cs typeface="Times New Roman"/>
                        </a:rPr>
                        <a:t>PRIMER SEMESTRE</a:t>
                      </a:r>
                      <a:endParaRPr lang="es-MX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Estructuras sociales en México 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Fundamentos de economía 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22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Geopolítica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Sistema judicial  Mexicano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Fundamentos epistemológicos del lenguaje y la comunicación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Teorías de la Cultura </a:t>
                      </a:r>
                      <a:endParaRPr lang="es-MX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22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022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3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latin typeface="Times New Roman"/>
                          <a:ea typeface="Calibri"/>
                          <a:cs typeface="Times New Roman"/>
                        </a:rPr>
                        <a:t>SEGUNDO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latin typeface="Times New Roman"/>
                          <a:ea typeface="Calibri"/>
                          <a:cs typeface="Times New Roman"/>
                        </a:rPr>
                        <a:t>SEMESTRE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99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Apreciación del arte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Psicología de la comunicación periodística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Diagnóstico de México contemporáneo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Derecho a la información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900" b="1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Redacción Periodística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Observación Etnográfica 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31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latin typeface="Times New Roman"/>
                          <a:ea typeface="Calibri"/>
                          <a:cs typeface="Times New Roman"/>
                        </a:rPr>
                        <a:t>TERCER SEMESTRE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Sistema político mexicano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Argumentación y comunicación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99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Organización de empresas periodísticas y emprendeduría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Deontología Periodística 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_tradnl" sz="900" b="1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Procesos y técnicas de la  información periodística (Taller de reporteo)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99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Técnicas de la entrevista periodística  (para prensa escrita, radio televisión y Web)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INGLÉS 1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latin typeface="Calibri"/>
                          <a:ea typeface="Calibri"/>
                          <a:cs typeface="Times New Roman"/>
                        </a:rPr>
                        <a:t>Entrevista y dicción en inglés para obtener información periodística</a:t>
                      </a: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3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latin typeface="Times New Roman"/>
                          <a:ea typeface="Calibri"/>
                          <a:cs typeface="Times New Roman"/>
                        </a:rPr>
                        <a:t>CUARTO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latin typeface="Times New Roman"/>
                          <a:ea typeface="Calibri"/>
                          <a:cs typeface="Times New Roman"/>
                        </a:rPr>
                        <a:t>SEMESTRE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Globalización y Sociedad Red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Análisis del discurso periodístico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Diagramación y Diseño editorial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Periodismo y derechos humanos</a:t>
                      </a:r>
                      <a:endParaRPr lang="es-MX" sz="9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Redacción de Géneros periodísticos de opinión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Aplicación de Métodos estadísticos de Investigación</a:t>
                      </a:r>
                      <a:r>
                        <a:rPr lang="es-MX" sz="900"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INGLÉS 2 </a:t>
                      </a:r>
                      <a:r>
                        <a:rPr lang="es-MX" sz="900" dirty="0">
                          <a:latin typeface="Calibri"/>
                          <a:ea typeface="Calibri"/>
                          <a:cs typeface="Times New Roman"/>
                        </a:rPr>
                        <a:t>Comprensión de textos periodísticos en inglés</a:t>
                      </a: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90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latin typeface="Times New Roman"/>
                          <a:ea typeface="Calibri"/>
                          <a:cs typeface="Times New Roman"/>
                        </a:rPr>
                        <a:t>QUINTO SEMESTRE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99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Edición y producción de audio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Periodismo cultural crítico</a:t>
                      </a:r>
                      <a:endParaRPr lang="es-MX" sz="9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Periodismo digital (Herramientas digitales: usos y aplicación al periodismo)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Análisis de las prácticas del ejercicio periodístico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99795" algn="l"/>
                        </a:tabLst>
                      </a:pPr>
                      <a:r>
                        <a:rPr lang="es-ES" sz="900" b="1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Redacción de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99795" algn="l"/>
                        </a:tabLst>
                      </a:pPr>
                      <a:r>
                        <a:rPr lang="es-ES" sz="900" b="1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Géneros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99795" algn="l"/>
                        </a:tabLst>
                      </a:pPr>
                      <a:r>
                        <a:rPr lang="es-ES" sz="900" b="1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Periodísticos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99795" algn="l"/>
                        </a:tabLst>
                      </a:pPr>
                      <a:r>
                        <a:rPr lang="es-ES" sz="900" b="1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híbridos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99795" algn="l"/>
                        </a:tabLst>
                      </a:pPr>
                      <a:r>
                        <a:rPr lang="es-ES" sz="900" b="1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(Taller de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99795" algn="l"/>
                        </a:tabLst>
                      </a:pPr>
                      <a:r>
                        <a:rPr lang="es-ES" sz="900" b="1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crónica)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99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Interpretación y aplicación de estadísticas en periodismo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INGLÉS 3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>
                          <a:latin typeface="Calibri"/>
                          <a:ea typeface="Calibri"/>
                          <a:cs typeface="Times New Roman"/>
                        </a:rPr>
                        <a:t>Apreciación de producciones audiovisuales en inglés</a:t>
                      </a: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339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latin typeface="Times New Roman"/>
                          <a:ea typeface="Calibri"/>
                          <a:cs typeface="Times New Roman"/>
                        </a:rPr>
                        <a:t>SEXTO SEMESTRE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Análisis sociocultural de los medios en México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99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Producción para radio, televisión, fotoperiodismo y multimedia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99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Edición y Producción de video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Construcción de la agenda informativa </a:t>
                      </a:r>
                      <a:endParaRPr lang="es-MX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Redacción de  reportaje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E16B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Periodismo de investigación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INGLÉS 4 </a:t>
                      </a:r>
                      <a:endParaRPr lang="es-MX" sz="9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dirty="0">
                          <a:latin typeface="Calibri"/>
                          <a:ea typeface="Calibri"/>
                          <a:cs typeface="Times New Roman"/>
                        </a:rPr>
                        <a:t>Construcción de la nota informativa en inglés</a:t>
                      </a: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39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latin typeface="Times New Roman"/>
                          <a:ea typeface="Calibri"/>
                          <a:cs typeface="Times New Roman"/>
                        </a:rPr>
                        <a:t>SÉPTIMO SEMESTRE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00CC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Cobertura de temas sociales contemporáneos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900" b="1">
                          <a:solidFill>
                            <a:srgbClr val="0099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Producción del reportaje para televisión y multimedia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Crítica de la producción audiovisual</a:t>
                      </a:r>
                      <a:endParaRPr lang="es-MX" sz="9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99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Fotoperiodismo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099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Seminario de proyecto periodístico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93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latin typeface="Times New Roman"/>
                          <a:ea typeface="Calibri"/>
                          <a:cs typeface="Times New Roman"/>
                        </a:rPr>
                        <a:t>OCTAVO SEMESTRE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Formación integral (cultura, teatro, arte, deporte) (*)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Pensamiento científico y periodismo </a:t>
                      </a:r>
                      <a:endParaRPr lang="es-MX" sz="9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>
                          <a:solidFill>
                            <a:srgbClr val="0E16B2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Edición y coordinación editorial </a:t>
                      </a: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900" b="1" dirty="0">
                          <a:solidFill>
                            <a:srgbClr val="00B05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Seminario de proyecto de investigación </a:t>
                      </a:r>
                      <a:endParaRPr lang="es-MX" sz="900" dirty="0">
                        <a:solidFill>
                          <a:srgbClr val="00B05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MX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728" marR="397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2465" name="Rectangle 1"/>
          <p:cNvSpPr>
            <a:spLocks noChangeArrowheads="1"/>
          </p:cNvSpPr>
          <p:nvPr/>
        </p:nvSpPr>
        <p:spPr bwMode="auto">
          <a:xfrm>
            <a:off x="0" y="28545"/>
            <a:ext cx="750404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0113" algn="l"/>
              </a:tabLst>
            </a:pPr>
            <a:r>
              <a:rPr kumimoji="0" lang="es-MX" sz="20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PROPUESTA DE MALLA CURRICULAR. LICENCIATURA EN PERIODISMO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6948264" y="5633864"/>
            <a:ext cx="2592288" cy="1224136"/>
          </a:xfrm>
          <a:prstGeom prst="roundRect">
            <a:avLst/>
          </a:prstGeom>
          <a:solidFill>
            <a:schemeClr val="bg2"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eaLnBrk="0" hangingPunct="0">
              <a:tabLst>
                <a:tab pos="900113" algn="l"/>
              </a:tabLst>
            </a:pPr>
            <a:r>
              <a:rPr lang="es-MX" sz="9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FORMACI</a:t>
            </a:r>
            <a:r>
              <a:rPr lang="es-MX" sz="9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Ó</a:t>
            </a:r>
            <a:r>
              <a:rPr lang="es-MX" sz="9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B</a:t>
            </a:r>
            <a:r>
              <a:rPr lang="es-MX" sz="900" b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Á</a:t>
            </a:r>
            <a:r>
              <a:rPr lang="es-MX" sz="9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SICA COMÚN</a:t>
            </a:r>
            <a:r>
              <a:rPr lang="es-MX" sz="9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es-MX" sz="900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0" eaLnBrk="0" hangingPunct="0">
              <a:tabLst>
                <a:tab pos="900113" algn="l"/>
              </a:tabLst>
            </a:pPr>
            <a:r>
              <a:rPr lang="es-MX" sz="900" b="1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FORMACI</a:t>
            </a:r>
            <a:r>
              <a:rPr lang="es-MX" sz="900" b="1" dirty="0" smtClean="0">
                <a:solidFill>
                  <a:srgbClr val="0000CC"/>
                </a:solidFill>
                <a:ea typeface="Calibri" pitchFamily="34" charset="0"/>
                <a:cs typeface="Times New Roman" pitchFamily="18" charset="0"/>
              </a:rPr>
              <a:t>Ó</a:t>
            </a:r>
            <a:r>
              <a:rPr lang="es-MX" sz="900" b="1" dirty="0" smtClean="0">
                <a:solidFill>
                  <a:srgbClr val="00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BÁSICA PARTICULAR</a:t>
            </a:r>
            <a:r>
              <a:rPr lang="es-MX" sz="900" b="1" dirty="0" smtClean="0">
                <a:solidFill>
                  <a:srgbClr val="4F81B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s-MX" sz="9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s-MX" sz="900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0" eaLnBrk="0" hangingPunct="0">
              <a:tabLst>
                <a:tab pos="900113" algn="l"/>
              </a:tabLst>
            </a:pPr>
            <a:r>
              <a:rPr lang="es-MX" sz="900" b="1" dirty="0" smtClean="0">
                <a:solidFill>
                  <a:srgbClr val="0099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FORMACI</a:t>
            </a:r>
            <a:r>
              <a:rPr lang="es-MX" sz="900" b="1" dirty="0" smtClean="0">
                <a:solidFill>
                  <a:srgbClr val="009900"/>
                </a:solidFill>
                <a:ea typeface="Calibri" pitchFamily="34" charset="0"/>
                <a:cs typeface="Times New Roman" pitchFamily="18" charset="0"/>
              </a:rPr>
              <a:t>Ó</a:t>
            </a:r>
            <a:r>
              <a:rPr lang="es-MX" sz="900" b="1" dirty="0" smtClean="0">
                <a:solidFill>
                  <a:srgbClr val="0099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 ESPECIALIZANTE  </a:t>
            </a:r>
            <a:endParaRPr lang="es-MX" sz="9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uadroTexto"/>
          <p:cNvSpPr txBox="1"/>
          <p:nvPr/>
        </p:nvSpPr>
        <p:spPr>
          <a:xfrm>
            <a:off x="1273175" y="1844675"/>
            <a:ext cx="6192838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2000" b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atin typeface="+mn-lt"/>
              <a:cs typeface="+mn-cs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1452563" y="2708275"/>
            <a:ext cx="5689600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US" sz="2000" b="1" dirty="0">
              <a:solidFill>
                <a:schemeClr val="accent1">
                  <a:lumMod val="75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atin typeface="+mn-lt"/>
              <a:cs typeface="+mn-cs"/>
            </a:endParaRPr>
          </a:p>
        </p:txBody>
      </p:sp>
      <p:pic>
        <p:nvPicPr>
          <p:cNvPr id="17411" name="Picture 2" descr="http://imagenes.universia.net/mx/Institution/29964_Universidad_de_Guadalaja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3" y="130175"/>
            <a:ext cx="51593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http://aimich.com.mx/portal/wp-content/uploads/2012/08/microfono-radi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/>
            </a:extLst>
          </a:blip>
          <a:srcRect/>
          <a:stretch>
            <a:fillRect/>
          </a:stretch>
        </p:blipFill>
        <p:spPr bwMode="auto">
          <a:xfrm>
            <a:off x="0" y="4473642"/>
            <a:ext cx="1466944" cy="22515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/>
          </a:extLst>
        </p:spPr>
      </p:pic>
      <p:sp>
        <p:nvSpPr>
          <p:cNvPr id="26" name="25 Flecha derecha"/>
          <p:cNvSpPr/>
          <p:nvPr/>
        </p:nvSpPr>
        <p:spPr>
          <a:xfrm>
            <a:off x="3276600" y="5949950"/>
            <a:ext cx="574675" cy="444500"/>
          </a:xfrm>
          <a:prstGeom prst="rightArrow">
            <a:avLst/>
          </a:prstGeom>
          <a:solidFill>
            <a:schemeClr val="accent3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7" name="6 Diagrama"/>
          <p:cNvGraphicFramePr/>
          <p:nvPr/>
        </p:nvGraphicFramePr>
        <p:xfrm>
          <a:off x="3995936" y="5932986"/>
          <a:ext cx="4272136" cy="5052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2" name="11 Diagrama"/>
          <p:cNvGraphicFramePr/>
          <p:nvPr/>
        </p:nvGraphicFramePr>
        <p:xfrm>
          <a:off x="539552" y="908720"/>
          <a:ext cx="7704856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2195513" y="2492375"/>
            <a:ext cx="4824412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s-ES_tradnl" b="1" dirty="0" smtClean="0"/>
              <a:t/>
            </a:r>
            <a:br>
              <a:rPr lang="es-ES_tradnl" b="1" dirty="0" smtClean="0"/>
            </a:br>
            <a:r>
              <a:rPr lang="es-ES_tradnl" sz="6700" b="1" dirty="0" smtClean="0"/>
              <a:t>Diagnóstico </a:t>
            </a:r>
            <a:endParaRPr lang="es-MX" sz="6700" b="1" dirty="0"/>
          </a:p>
        </p:txBody>
      </p:sp>
      <p:pic>
        <p:nvPicPr>
          <p:cNvPr id="20482" name="Picture 2" descr="http://imagenes.universia.net/mx/Institution/29964_Universidad_de_Guadalaja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3" y="130175"/>
            <a:ext cx="51593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http://imagenes.universia.net/mx/Institution/29964_Universidad_de_Guadalaja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3" y="188913"/>
            <a:ext cx="515937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7 CuadroTexto"/>
          <p:cNvSpPr txBox="1">
            <a:spLocks noChangeArrowheads="1"/>
          </p:cNvSpPr>
          <p:nvPr/>
        </p:nvSpPr>
        <p:spPr bwMode="auto">
          <a:xfrm>
            <a:off x="304800" y="3500438"/>
            <a:ext cx="35290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>
              <a:latin typeface="Calibri" pitchFamily="34" charset="0"/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3995738" y="4437063"/>
            <a:ext cx="4284662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609600" indent="-609600" fontAlgn="auto">
              <a:spcBef>
                <a:spcPts val="0"/>
              </a:spcBef>
              <a:spcAft>
                <a:spcPts val="0"/>
              </a:spcAft>
              <a:defRPr/>
            </a:pPr>
            <a:endParaRPr lang="es-ES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atin typeface="+mn-lt"/>
              <a:cs typeface="+mn-cs"/>
            </a:endParaRPr>
          </a:p>
        </p:txBody>
      </p:sp>
      <p:sp>
        <p:nvSpPr>
          <p:cNvPr id="29" name="28 Elipse"/>
          <p:cNvSpPr/>
          <p:nvPr/>
        </p:nvSpPr>
        <p:spPr>
          <a:xfrm>
            <a:off x="3833813" y="3686175"/>
            <a:ext cx="161925" cy="184150"/>
          </a:xfrm>
          <a:prstGeom prst="ellipse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09600" indent="-6096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1" name="30 Elipse"/>
          <p:cNvSpPr/>
          <p:nvPr/>
        </p:nvSpPr>
        <p:spPr>
          <a:xfrm>
            <a:off x="4148138" y="4943475"/>
            <a:ext cx="161925" cy="184150"/>
          </a:xfrm>
          <a:prstGeom prst="ellipse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09600" indent="-6096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2" name="31 Elipse"/>
          <p:cNvSpPr/>
          <p:nvPr/>
        </p:nvSpPr>
        <p:spPr>
          <a:xfrm>
            <a:off x="293688" y="3962400"/>
            <a:ext cx="161925" cy="184150"/>
          </a:xfrm>
          <a:prstGeom prst="ellipse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09600" indent="-6096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93688" y="1052513"/>
            <a:ext cx="430212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6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+mn-cs"/>
              </a:rPr>
              <a:t>1</a:t>
            </a:r>
            <a:endParaRPr lang="es-MX" sz="66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395288" y="3500438"/>
            <a:ext cx="225425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6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+mn-cs"/>
              </a:rPr>
              <a:t>2</a:t>
            </a:r>
            <a:endParaRPr lang="es-MX" sz="6600" dirty="0">
              <a:solidFill>
                <a:schemeClr val="tx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graphicFrame>
        <p:nvGraphicFramePr>
          <p:cNvPr id="4" name="3 Diagrama"/>
          <p:cNvGraphicFramePr/>
          <p:nvPr/>
        </p:nvGraphicFramePr>
        <p:xfrm>
          <a:off x="971600" y="274154"/>
          <a:ext cx="7421514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21514" name="22 Grupo"/>
          <p:cNvGrpSpPr>
            <a:grpSpLocks/>
          </p:cNvGrpSpPr>
          <p:nvPr/>
        </p:nvGrpSpPr>
        <p:grpSpPr bwMode="auto">
          <a:xfrm>
            <a:off x="4002088" y="6345238"/>
            <a:ext cx="4271962" cy="506412"/>
            <a:chOff x="0" y="0"/>
            <a:chExt cx="4272135" cy="505231"/>
          </a:xfrm>
        </p:grpSpPr>
        <p:sp>
          <p:nvSpPr>
            <p:cNvPr id="24" name="23 Rectángulo redondeado"/>
            <p:cNvSpPr/>
            <p:nvPr/>
          </p:nvSpPr>
          <p:spPr>
            <a:xfrm>
              <a:off x="0" y="0"/>
              <a:ext cx="4272135" cy="50523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32 Rectángulo"/>
            <p:cNvSpPr/>
            <p:nvPr/>
          </p:nvSpPr>
          <p:spPr>
            <a:xfrm>
              <a:off x="14288" y="14254"/>
              <a:ext cx="4243560" cy="4767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spcCol="1270" anchor="ctr"/>
            <a:lstStyle/>
            <a:p>
              <a:pPr algn="ctr" defTabSz="9779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2200" dirty="0"/>
                <a:t>Diagnóstico </a:t>
              </a:r>
            </a:p>
          </p:txBody>
        </p:sp>
      </p:grpSp>
      <p:sp>
        <p:nvSpPr>
          <p:cNvPr id="34" name="33 Flecha derecha"/>
          <p:cNvSpPr/>
          <p:nvPr/>
        </p:nvSpPr>
        <p:spPr>
          <a:xfrm>
            <a:off x="3325813" y="6405563"/>
            <a:ext cx="576262" cy="446087"/>
          </a:xfrm>
          <a:prstGeom prst="rightArrow">
            <a:avLst/>
          </a:prstGeom>
          <a:solidFill>
            <a:schemeClr val="accent3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7" name="36 Elipse"/>
          <p:cNvSpPr/>
          <p:nvPr/>
        </p:nvSpPr>
        <p:spPr>
          <a:xfrm>
            <a:off x="233363" y="1606550"/>
            <a:ext cx="161925" cy="184150"/>
          </a:xfrm>
          <a:prstGeom prst="ellipse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09600" indent="-6096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179388" y="1263650"/>
            <a:ext cx="223837" cy="1016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6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+mn-cs"/>
              </a:rPr>
              <a:t>3</a:t>
            </a:r>
          </a:p>
        </p:txBody>
      </p:sp>
      <p:sp>
        <p:nvSpPr>
          <p:cNvPr id="11" name="10 Elipse"/>
          <p:cNvSpPr/>
          <p:nvPr/>
        </p:nvSpPr>
        <p:spPr>
          <a:xfrm>
            <a:off x="169863" y="1679575"/>
            <a:ext cx="161925" cy="185738"/>
          </a:xfrm>
          <a:prstGeom prst="ellipse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09600" indent="-6096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11 Elipse"/>
          <p:cNvSpPr/>
          <p:nvPr/>
        </p:nvSpPr>
        <p:spPr>
          <a:xfrm>
            <a:off x="85725" y="4991100"/>
            <a:ext cx="161925" cy="184150"/>
          </a:xfrm>
          <a:prstGeom prst="ellipse">
            <a:avLst/>
          </a:prstGeom>
          <a:solidFill>
            <a:schemeClr val="accent3">
              <a:lumMod val="75000"/>
              <a:alpha val="6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609600" indent="-609600"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80975" y="4437063"/>
            <a:ext cx="223838" cy="1108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66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+mn-cs"/>
              </a:rPr>
              <a:t>4</a:t>
            </a:r>
          </a:p>
        </p:txBody>
      </p:sp>
      <p:sp>
        <p:nvSpPr>
          <p:cNvPr id="23557" name="15 CuadroTexto"/>
          <p:cNvSpPr txBox="1">
            <a:spLocks noChangeArrowheads="1"/>
          </p:cNvSpPr>
          <p:nvPr/>
        </p:nvSpPr>
        <p:spPr bwMode="auto">
          <a:xfrm>
            <a:off x="4703763" y="3403600"/>
            <a:ext cx="33750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MX">
              <a:latin typeface="Calibri" pitchFamily="34" charset="0"/>
            </a:endParaRPr>
          </a:p>
          <a:p>
            <a:endParaRPr lang="es-MX">
              <a:latin typeface="Calibri" pitchFamily="34" charset="0"/>
            </a:endParaRPr>
          </a:p>
        </p:txBody>
      </p:sp>
      <p:pic>
        <p:nvPicPr>
          <p:cNvPr id="23558" name="Picture 2" descr="http://imagenes.universia.net/mx/Institution/29964_Universidad_de_Guadalaja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3" y="130175"/>
            <a:ext cx="51593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" name="18 Diagrama"/>
          <p:cNvGraphicFramePr/>
          <p:nvPr/>
        </p:nvGraphicFramePr>
        <p:xfrm>
          <a:off x="626101" y="692696"/>
          <a:ext cx="7421514" cy="57606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23560" name="19 Grupo"/>
          <p:cNvGrpSpPr>
            <a:grpSpLocks/>
          </p:cNvGrpSpPr>
          <p:nvPr/>
        </p:nvGrpSpPr>
        <p:grpSpPr bwMode="auto">
          <a:xfrm>
            <a:off x="4002088" y="6345238"/>
            <a:ext cx="4271962" cy="506412"/>
            <a:chOff x="0" y="0"/>
            <a:chExt cx="4272135" cy="505231"/>
          </a:xfrm>
        </p:grpSpPr>
        <p:sp>
          <p:nvSpPr>
            <p:cNvPr id="22" name="21 Rectángulo redondeado"/>
            <p:cNvSpPr/>
            <p:nvPr/>
          </p:nvSpPr>
          <p:spPr>
            <a:xfrm>
              <a:off x="0" y="0"/>
              <a:ext cx="4272135" cy="50523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22 Rectángulo"/>
            <p:cNvSpPr/>
            <p:nvPr/>
          </p:nvSpPr>
          <p:spPr>
            <a:xfrm>
              <a:off x="14288" y="14254"/>
              <a:ext cx="4243560" cy="4767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spcCol="1270" anchor="ctr"/>
            <a:lstStyle/>
            <a:p>
              <a:pPr algn="ctr" defTabSz="9779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2200" dirty="0"/>
                <a:t>Diagnóstico </a:t>
              </a:r>
            </a:p>
          </p:txBody>
        </p:sp>
      </p:grpSp>
      <p:sp>
        <p:nvSpPr>
          <p:cNvPr id="24" name="23 Flecha derecha"/>
          <p:cNvSpPr/>
          <p:nvPr/>
        </p:nvSpPr>
        <p:spPr>
          <a:xfrm>
            <a:off x="3325813" y="6405563"/>
            <a:ext cx="576262" cy="446087"/>
          </a:xfrm>
          <a:prstGeom prst="rightArrow">
            <a:avLst/>
          </a:prstGeom>
          <a:solidFill>
            <a:schemeClr val="accent3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95288" y="2708275"/>
            <a:ext cx="8085137" cy="1081088"/>
          </a:xfrm>
        </p:spPr>
        <p:txBody>
          <a:bodyPr>
            <a:normAutofit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es-ES_tradnl" b="1" dirty="0"/>
              <a:t>R</a:t>
            </a:r>
            <a:r>
              <a:rPr lang="es-ES_tradnl" b="1" dirty="0" smtClean="0"/>
              <a:t>esultados de los estudios</a:t>
            </a:r>
            <a:endParaRPr lang="es-MX" b="1" dirty="0"/>
          </a:p>
        </p:txBody>
      </p:sp>
      <p:pic>
        <p:nvPicPr>
          <p:cNvPr id="25602" name="Picture 2" descr="http://imagenes.universia.net/mx/Institution/29964_Universidad_de_Guadalaja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3" y="130175"/>
            <a:ext cx="51593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http://imagenes.universia.net/mx/Institution/29964_Universidad_de_Guadalajara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663" y="130175"/>
            <a:ext cx="51593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6626" name="11 Grupo"/>
          <p:cNvGrpSpPr>
            <a:grpSpLocks/>
          </p:cNvGrpSpPr>
          <p:nvPr/>
        </p:nvGrpSpPr>
        <p:grpSpPr bwMode="auto">
          <a:xfrm>
            <a:off x="4002088" y="6345238"/>
            <a:ext cx="4271962" cy="506412"/>
            <a:chOff x="0" y="0"/>
            <a:chExt cx="4272135" cy="505231"/>
          </a:xfrm>
        </p:grpSpPr>
        <p:sp>
          <p:nvSpPr>
            <p:cNvPr id="17" name="16 Rectángulo redondeado"/>
            <p:cNvSpPr/>
            <p:nvPr/>
          </p:nvSpPr>
          <p:spPr>
            <a:xfrm>
              <a:off x="0" y="0"/>
              <a:ext cx="4272135" cy="50523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17 Rectángulo"/>
            <p:cNvSpPr/>
            <p:nvPr/>
          </p:nvSpPr>
          <p:spPr>
            <a:xfrm>
              <a:off x="14288" y="14254"/>
              <a:ext cx="4243560" cy="4767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spcCol="1270" anchor="ctr"/>
            <a:lstStyle/>
            <a:p>
              <a:pPr algn="ctr" defTabSz="9779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2200" dirty="0"/>
                <a:t>Resultados de los estudios  </a:t>
              </a:r>
            </a:p>
          </p:txBody>
        </p:sp>
      </p:grpSp>
      <p:sp>
        <p:nvSpPr>
          <p:cNvPr id="19" name="18 Flecha derecha"/>
          <p:cNvSpPr/>
          <p:nvPr/>
        </p:nvSpPr>
        <p:spPr>
          <a:xfrm>
            <a:off x="3325813" y="6405563"/>
            <a:ext cx="576262" cy="446087"/>
          </a:xfrm>
          <a:prstGeom prst="rightArrow">
            <a:avLst/>
          </a:prstGeom>
          <a:solidFill>
            <a:schemeClr val="accent3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0" y="260648"/>
          <a:ext cx="8460431" cy="5858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395536" y="1412776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28674" name="Picture 2" descr="http://imagenes.universia.net/mx/Institution/29964_Universidad_de_Guadalajara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663" y="130175"/>
            <a:ext cx="515937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Flecha derecha"/>
          <p:cNvSpPr/>
          <p:nvPr/>
        </p:nvSpPr>
        <p:spPr>
          <a:xfrm>
            <a:off x="3325813" y="6405563"/>
            <a:ext cx="576262" cy="446087"/>
          </a:xfrm>
          <a:prstGeom prst="rightArrow">
            <a:avLst/>
          </a:prstGeom>
          <a:solidFill>
            <a:schemeClr val="accent3">
              <a:lumMod val="75000"/>
              <a:alpha val="8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28676" name="6 Grupo"/>
          <p:cNvGrpSpPr>
            <a:grpSpLocks/>
          </p:cNvGrpSpPr>
          <p:nvPr/>
        </p:nvGrpSpPr>
        <p:grpSpPr bwMode="auto">
          <a:xfrm>
            <a:off x="4002088" y="6345238"/>
            <a:ext cx="4271962" cy="506412"/>
            <a:chOff x="0" y="0"/>
            <a:chExt cx="4272135" cy="505231"/>
          </a:xfrm>
        </p:grpSpPr>
        <p:sp>
          <p:nvSpPr>
            <p:cNvPr id="8" name="7 Rectángulo redondeado"/>
            <p:cNvSpPr/>
            <p:nvPr/>
          </p:nvSpPr>
          <p:spPr>
            <a:xfrm>
              <a:off x="0" y="0"/>
              <a:ext cx="4272135" cy="50523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8 Rectángulo"/>
            <p:cNvSpPr/>
            <p:nvPr/>
          </p:nvSpPr>
          <p:spPr>
            <a:xfrm>
              <a:off x="14288" y="14254"/>
              <a:ext cx="4243560" cy="4767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83820" tIns="83820" rIns="83820" bIns="83820" spcCol="1270" anchor="ctr"/>
            <a:lstStyle/>
            <a:p>
              <a:pPr algn="ctr" defTabSz="9779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2200" dirty="0"/>
                <a:t>Resultados de los estudios  </a:t>
              </a:r>
            </a:p>
          </p:txBody>
        </p:sp>
      </p:grpSp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>
    <a:spDef>
      <a:spPr>
        <a:solidFill>
          <a:schemeClr val="accent3">
            <a:lumMod val="75000"/>
            <a:alpha val="64000"/>
          </a:schemeClr>
        </a:solidFill>
        <a:ln>
          <a:noFill/>
        </a:ln>
      </a:spPr>
      <a:bodyPr rtlCol="0" anchor="ctr"/>
      <a:lstStyle>
        <a:defPPr marL="609600" indent="-609600">
          <a:buNone/>
          <a:defRPr sz="1600" b="1" dirty="0">
            <a:solidFill>
              <a:schemeClr val="tx2">
                <a:lumMod val="50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966</TotalTime>
  <Words>1624</Words>
  <Application>Microsoft Office PowerPoint</Application>
  <PresentationFormat>Presentación en pantalla (4:3)</PresentationFormat>
  <Paragraphs>243</Paragraphs>
  <Slides>25</Slides>
  <Notes>25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Adyacencia</vt:lpstr>
      <vt:lpstr>Universidad de        Guadalajara</vt:lpstr>
      <vt:lpstr>Antecedentes </vt:lpstr>
      <vt:lpstr>Diapositiva 3</vt:lpstr>
      <vt:lpstr> Diagnóstico </vt:lpstr>
      <vt:lpstr>Diapositiva 5</vt:lpstr>
      <vt:lpstr>Diapositiva 6</vt:lpstr>
      <vt:lpstr>Resultados de los estudios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Principales modificaciones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Universidad de Guadalajara</dc:title>
  <dc:creator>Administrator</dc:creator>
  <cp:lastModifiedBy>Rosa García</cp:lastModifiedBy>
  <cp:revision>60</cp:revision>
  <dcterms:created xsi:type="dcterms:W3CDTF">2012-11-09T14:44:06Z</dcterms:created>
  <dcterms:modified xsi:type="dcterms:W3CDTF">2012-11-21T23:00:32Z</dcterms:modified>
</cp:coreProperties>
</file>