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9" r:id="rId3"/>
    <p:sldId id="269" r:id="rId4"/>
    <p:sldId id="271" r:id="rId5"/>
    <p:sldId id="278" r:id="rId6"/>
    <p:sldId id="273" r:id="rId7"/>
    <p:sldId id="274" r:id="rId8"/>
    <p:sldId id="275" r:id="rId9"/>
    <p:sldId id="276" r:id="rId10"/>
    <p:sldId id="289" r:id="rId11"/>
    <p:sldId id="290" r:id="rId12"/>
    <p:sldId id="291" r:id="rId13"/>
    <p:sldId id="292" r:id="rId14"/>
    <p:sldId id="293" r:id="rId15"/>
    <p:sldId id="294" r:id="rId16"/>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2"/>
    <a:srgbClr val="FFFF00"/>
    <a:srgbClr val="D9B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2" autoAdjust="0"/>
    <p:restoredTop sz="93190" autoAdjust="0"/>
  </p:normalViewPr>
  <p:slideViewPr>
    <p:cSldViewPr snapToGrid="0">
      <p:cViewPr>
        <p:scale>
          <a:sx n="70" d="100"/>
          <a:sy n="70" d="100"/>
        </p:scale>
        <p:origin x="-1392" y="-438"/>
      </p:cViewPr>
      <p:guideLst>
        <p:guide orient="horz" pos="2160"/>
        <p:guide pos="2880"/>
      </p:guideLst>
    </p:cSldViewPr>
  </p:slideViewPr>
  <p:outlineViewPr>
    <p:cViewPr>
      <p:scale>
        <a:sx n="33" d="100"/>
        <a:sy n="33" d="100"/>
      </p:scale>
      <p:origin x="0" y="25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171A17A4-95FB-4488-8C5F-D80E1F806913}" type="datetimeFigureOut">
              <a:rPr lang="es-MX" smtClean="0"/>
              <a:pPr/>
              <a:t>30/04/2014</a:t>
            </a:fld>
            <a:endParaRPr lang="es-MX" dirty="0"/>
          </a:p>
        </p:txBody>
      </p:sp>
      <p:sp>
        <p:nvSpPr>
          <p:cNvPr id="4" name="3 Marcador de pie de página"/>
          <p:cNvSpPr>
            <a:spLocks noGrp="1"/>
          </p:cNvSpPr>
          <p:nvPr>
            <p:ph type="ftr" sz="quarter" idx="2"/>
          </p:nvPr>
        </p:nvSpPr>
        <p:spPr>
          <a:xfrm>
            <a:off x="1" y="8829967"/>
            <a:ext cx="3037840" cy="46482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70939" y="8829967"/>
            <a:ext cx="3037840" cy="464820"/>
          </a:xfrm>
          <a:prstGeom prst="rect">
            <a:avLst/>
          </a:prstGeom>
        </p:spPr>
        <p:txBody>
          <a:bodyPr vert="horz" lIns="91440" tIns="45720" rIns="91440" bIns="45720" rtlCol="0" anchor="b"/>
          <a:lstStyle>
            <a:lvl1pPr algn="r">
              <a:defRPr sz="1200"/>
            </a:lvl1pPr>
          </a:lstStyle>
          <a:p>
            <a:fld id="{17764015-012C-401C-B519-09C912253F2A}" type="slidenum">
              <a:rPr lang="es-MX" smtClean="0"/>
              <a:pPr/>
              <a:t>‹Nº›</a:t>
            </a:fld>
            <a:endParaRPr lang="es-MX" dirty="0"/>
          </a:p>
        </p:txBody>
      </p:sp>
    </p:spTree>
    <p:extLst>
      <p:ext uri="{BB962C8B-B14F-4D97-AF65-F5344CB8AC3E}">
        <p14:creationId xmlns:p14="http://schemas.microsoft.com/office/powerpoint/2010/main" val="60630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1818850-20EA-480C-8317-A306328B3F9A}" type="datetimeFigureOut">
              <a:rPr lang="es-MX" smtClean="0"/>
              <a:pPr/>
              <a:t>30/04/2014</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1B5866D-AB9B-40DC-9360-096DC4A44734}" type="slidenum">
              <a:rPr lang="es-MX" smtClean="0"/>
              <a:pPr/>
              <a:t>‹Nº›</a:t>
            </a:fld>
            <a:endParaRPr lang="es-MX" dirty="0"/>
          </a:p>
        </p:txBody>
      </p:sp>
    </p:spTree>
    <p:extLst>
      <p:ext uri="{BB962C8B-B14F-4D97-AF65-F5344CB8AC3E}">
        <p14:creationId xmlns:p14="http://schemas.microsoft.com/office/powerpoint/2010/main" val="360061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46F29FC-3C18-4825-83C3-0449E021930A}" type="slidenum">
              <a:rPr lang="es-MX" smtClean="0"/>
              <a:pPr/>
              <a:t>‹Nº›</a:t>
            </a:fld>
            <a:endParaRPr lang="es-MX" dirty="0"/>
          </a:p>
        </p:txBody>
      </p:sp>
      <p:pic>
        <p:nvPicPr>
          <p:cNvPr id="7"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9984" y="6340401"/>
            <a:ext cx="1337033" cy="414965"/>
          </a:xfrm>
          <a:prstGeom prst="rect">
            <a:avLst/>
          </a:prstGeom>
        </p:spPr>
      </p:pic>
      <p:sp>
        <p:nvSpPr>
          <p:cNvPr id="8" name="Rectángulo 4"/>
          <p:cNvSpPr/>
          <p:nvPr userDrawn="1"/>
        </p:nvSpPr>
        <p:spPr>
          <a:xfrm>
            <a:off x="0" y="6340401"/>
            <a:ext cx="1760376" cy="517603"/>
          </a:xfrm>
          <a:prstGeom prst="rect">
            <a:avLst/>
          </a:prstGeom>
          <a:solidFill>
            <a:srgbClr val="00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9408415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139854236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112400078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46F29FC-3C18-4825-83C3-0449E021930A}" type="slidenum">
              <a:rPr lang="es-MX" smtClean="0"/>
              <a:pPr/>
              <a:t>‹Nº›</a:t>
            </a:fld>
            <a:endParaRPr lang="es-MX" dirty="0"/>
          </a:p>
        </p:txBody>
      </p:sp>
      <p:pic>
        <p:nvPicPr>
          <p:cNvPr id="7"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9984" y="6340401"/>
            <a:ext cx="1337033" cy="414965"/>
          </a:xfrm>
          <a:prstGeom prst="rect">
            <a:avLst/>
          </a:prstGeom>
        </p:spPr>
      </p:pic>
      <p:sp>
        <p:nvSpPr>
          <p:cNvPr id="8" name="Rectángulo 4"/>
          <p:cNvSpPr/>
          <p:nvPr userDrawn="1"/>
        </p:nvSpPr>
        <p:spPr>
          <a:xfrm>
            <a:off x="0" y="6340401"/>
            <a:ext cx="1760376" cy="517603"/>
          </a:xfrm>
          <a:prstGeom prst="rect">
            <a:avLst/>
          </a:prstGeom>
          <a:solidFill>
            <a:srgbClr val="00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40187421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46F29FC-3C18-4825-83C3-0449E021930A}" type="slidenum">
              <a:rPr lang="es-MX" smtClean="0"/>
              <a:pPr/>
              <a:t>‹Nº›</a:t>
            </a:fld>
            <a:endParaRPr lang="es-MX" dirty="0"/>
          </a:p>
        </p:txBody>
      </p:sp>
      <p:pic>
        <p:nvPicPr>
          <p:cNvPr id="7"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9984" y="6340401"/>
            <a:ext cx="1337033" cy="414965"/>
          </a:xfrm>
          <a:prstGeom prst="rect">
            <a:avLst/>
          </a:prstGeom>
        </p:spPr>
      </p:pic>
      <p:sp>
        <p:nvSpPr>
          <p:cNvPr id="8" name="Rectángulo 4"/>
          <p:cNvSpPr/>
          <p:nvPr userDrawn="1"/>
        </p:nvSpPr>
        <p:spPr>
          <a:xfrm>
            <a:off x="0" y="6340401"/>
            <a:ext cx="1760376" cy="517603"/>
          </a:xfrm>
          <a:prstGeom prst="rect">
            <a:avLst/>
          </a:prstGeom>
          <a:solidFill>
            <a:srgbClr val="00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940025797"/>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3070153600"/>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209375707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3928733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96209794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127644257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FF19B6-E968-45FC-8B38-DE6AA57E1F16}" type="datetimeFigureOut">
              <a:rPr lang="es-MX" smtClean="0"/>
              <a:pPr/>
              <a:t>30/04/2014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193706668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F19B6-E968-45FC-8B38-DE6AA57E1F16}" type="datetimeFigureOut">
              <a:rPr lang="es-MX" smtClean="0"/>
              <a:pPr/>
              <a:t>30/04/2014</a:t>
            </a:fld>
            <a:endParaRPr lang="es-MX"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F29FC-3C18-4825-83C3-0449E021930A}" type="slidenum">
              <a:rPr lang="es-MX" smtClean="0"/>
              <a:pPr/>
              <a:t>‹Nº›</a:t>
            </a:fld>
            <a:endParaRPr lang="es-MX" dirty="0"/>
          </a:p>
        </p:txBody>
      </p:sp>
    </p:spTree>
    <p:extLst>
      <p:ext uri="{BB962C8B-B14F-4D97-AF65-F5344CB8AC3E}">
        <p14:creationId xmlns:p14="http://schemas.microsoft.com/office/powerpoint/2010/main" val="2555848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 y="0"/>
            <a:ext cx="9144000"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185" y="368810"/>
            <a:ext cx="2780248" cy="86288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898" y="3429004"/>
            <a:ext cx="6127102" cy="1789923"/>
          </a:xfrm>
          <a:prstGeom prst="rect">
            <a:avLst/>
          </a:prstGeom>
        </p:spPr>
      </p:pic>
      <p:sp>
        <p:nvSpPr>
          <p:cNvPr id="9" name="CuadroTexto 8"/>
          <p:cNvSpPr txBox="1"/>
          <p:nvPr/>
        </p:nvSpPr>
        <p:spPr>
          <a:xfrm>
            <a:off x="3470947" y="3666486"/>
            <a:ext cx="5705344" cy="1077218"/>
          </a:xfrm>
          <a:prstGeom prst="rect">
            <a:avLst/>
          </a:prstGeom>
          <a:noFill/>
        </p:spPr>
        <p:txBody>
          <a:bodyPr wrap="square" rtlCol="0">
            <a:spAutoFit/>
          </a:bodyPr>
          <a:lstStyle/>
          <a:p>
            <a:pPr algn="ctr"/>
            <a:r>
              <a:rPr lang="es-MX" sz="3200" b="1" dirty="0"/>
              <a:t>Fondos Institucionales Participables</a:t>
            </a:r>
            <a:endParaRPr lang="es-MX" sz="3000" b="1" dirty="0" smtClean="0">
              <a:solidFill>
                <a:srgbClr val="002942"/>
              </a:solidFill>
              <a:latin typeface="Trajan Pro" panose="02020502050506020301" pitchFamily="18" charset="0"/>
            </a:endParaRPr>
          </a:p>
        </p:txBody>
      </p:sp>
      <p:sp>
        <p:nvSpPr>
          <p:cNvPr id="3" name="2 CuadroTexto"/>
          <p:cNvSpPr txBox="1"/>
          <p:nvPr/>
        </p:nvSpPr>
        <p:spPr>
          <a:xfrm>
            <a:off x="7723418" y="5582905"/>
            <a:ext cx="1011431" cy="307777"/>
          </a:xfrm>
          <a:prstGeom prst="rect">
            <a:avLst/>
          </a:prstGeom>
          <a:noFill/>
        </p:spPr>
        <p:txBody>
          <a:bodyPr wrap="none" rtlCol="0">
            <a:spAutoFit/>
          </a:bodyPr>
          <a:lstStyle/>
          <a:p>
            <a:r>
              <a:rPr lang="es-MX" sz="1400" b="1" dirty="0" smtClean="0">
                <a:solidFill>
                  <a:srgbClr val="002942"/>
                </a:solidFill>
              </a:rPr>
              <a:t>Mayo 2014</a:t>
            </a:r>
            <a:endParaRPr lang="es-MX" sz="1400" b="1" dirty="0">
              <a:solidFill>
                <a:srgbClr val="002942"/>
              </a:solidFill>
            </a:endParaRPr>
          </a:p>
        </p:txBody>
      </p:sp>
      <p:sp>
        <p:nvSpPr>
          <p:cNvPr id="7" name="6 CuadroTexto"/>
          <p:cNvSpPr txBox="1"/>
          <p:nvPr/>
        </p:nvSpPr>
        <p:spPr>
          <a:xfrm>
            <a:off x="3895376" y="5407053"/>
            <a:ext cx="2428243" cy="523220"/>
          </a:xfrm>
          <a:prstGeom prst="rect">
            <a:avLst/>
          </a:prstGeom>
          <a:noFill/>
        </p:spPr>
        <p:txBody>
          <a:bodyPr wrap="square" rtlCol="0">
            <a:spAutoFit/>
          </a:bodyPr>
          <a:lstStyle/>
          <a:p>
            <a:pPr algn="ctr"/>
            <a:r>
              <a:rPr lang="es-MX" sz="1400" b="1" dirty="0" smtClean="0">
                <a:solidFill>
                  <a:srgbClr val="002942"/>
                </a:solidFill>
              </a:rPr>
              <a:t>COORDINACIÓN GENERAL ACADÉMICA</a:t>
            </a:r>
            <a:endParaRPr lang="es-MX" sz="1400" b="1" dirty="0">
              <a:solidFill>
                <a:srgbClr val="002942"/>
              </a:solidFill>
            </a:endParaRPr>
          </a:p>
        </p:txBody>
      </p:sp>
    </p:spTree>
    <p:extLst>
      <p:ext uri="{BB962C8B-B14F-4D97-AF65-F5344CB8AC3E}">
        <p14:creationId xmlns:p14="http://schemas.microsoft.com/office/powerpoint/2010/main" val="41829041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902" y="141617"/>
            <a:ext cx="7886700" cy="1223448"/>
          </a:xfrm>
          <a:ln w="28575">
            <a:solidFill>
              <a:schemeClr val="accent5"/>
            </a:solidFill>
          </a:ln>
        </p:spPr>
        <p:txBody>
          <a:bodyPr>
            <a:normAutofit/>
          </a:bodyPr>
          <a:lstStyle/>
          <a:p>
            <a:pPr algn="ctr"/>
            <a:r>
              <a:rPr lang="es-MX" sz="3200" b="1" dirty="0" smtClean="0"/>
              <a:t>Fondos Institucionales Participables</a:t>
            </a:r>
            <a:r>
              <a:rPr lang="es-MX" sz="3200" b="1" dirty="0"/>
              <a:t/>
            </a:r>
            <a:br>
              <a:rPr lang="es-MX" sz="3200" b="1" dirty="0"/>
            </a:br>
            <a:r>
              <a:rPr lang="es-MX" sz="3200" b="1" dirty="0">
                <a:solidFill>
                  <a:srgbClr val="FF0000"/>
                </a:solidFill>
              </a:rPr>
              <a:t>Evaluación y acreditación</a:t>
            </a:r>
          </a:p>
        </p:txBody>
      </p:sp>
      <p:graphicFrame>
        <p:nvGraphicFramePr>
          <p:cNvPr id="3" name="Tabla 2"/>
          <p:cNvGraphicFramePr>
            <a:graphicFrameLocks noGrp="1"/>
          </p:cNvGraphicFramePr>
          <p:nvPr>
            <p:extLst>
              <p:ext uri="{D42A27DB-BD31-4B8C-83A1-F6EECF244321}">
                <p14:modId xmlns:p14="http://schemas.microsoft.com/office/powerpoint/2010/main" val="3095824829"/>
              </p:ext>
            </p:extLst>
          </p:nvPr>
        </p:nvGraphicFramePr>
        <p:xfrm>
          <a:off x="1015139" y="1929543"/>
          <a:ext cx="7214461" cy="3206534"/>
        </p:xfrm>
        <a:graphic>
          <a:graphicData uri="http://schemas.openxmlformats.org/drawingml/2006/table">
            <a:tbl>
              <a:tblPr firstRow="1" firstCol="1" lastRow="1" lastCol="1" bandRow="1" bandCol="1">
                <a:tableStyleId>{5C22544A-7EE6-4342-B048-85BDC9FD1C3A}</a:tableStyleId>
              </a:tblPr>
              <a:tblGrid>
                <a:gridCol w="4478273"/>
                <a:gridCol w="2736188"/>
              </a:tblGrid>
              <a:tr h="553193">
                <a:tc>
                  <a:txBody>
                    <a:bodyPr/>
                    <a:lstStyle/>
                    <a:p>
                      <a:pPr algn="ctr">
                        <a:spcAft>
                          <a:spcPts val="0"/>
                        </a:spcAft>
                      </a:pPr>
                      <a:r>
                        <a:rPr lang="es-MX" sz="2000" dirty="0">
                          <a:effectLst/>
                          <a:latin typeface="+mn-lt"/>
                        </a:rPr>
                        <a:t>Programa</a:t>
                      </a:r>
                      <a:endParaRPr lang="es-MX" sz="2000" dirty="0">
                        <a:effectLst/>
                        <a:latin typeface="+mn-lt"/>
                        <a:ea typeface="Times New Roman" panose="02020603050405020304" pitchFamily="18" charset="0"/>
                      </a:endParaRPr>
                    </a:p>
                  </a:txBody>
                  <a:tcPr marL="68580" marR="68580" marT="0" marB="0"/>
                </a:tc>
                <a:tc>
                  <a:txBody>
                    <a:bodyPr/>
                    <a:lstStyle/>
                    <a:p>
                      <a:pPr algn="ctr">
                        <a:spcAft>
                          <a:spcPts val="0"/>
                        </a:spcAft>
                      </a:pPr>
                      <a:r>
                        <a:rPr lang="es-MX" sz="2000" dirty="0" smtClean="0">
                          <a:effectLst/>
                          <a:latin typeface="+mn-lt"/>
                        </a:rPr>
                        <a:t>Monto</a:t>
                      </a:r>
                    </a:p>
                    <a:p>
                      <a:pPr algn="ctr">
                        <a:spcAft>
                          <a:spcPts val="0"/>
                        </a:spcAft>
                      </a:pPr>
                      <a:r>
                        <a:rPr lang="es-MX" sz="2000" dirty="0" smtClean="0">
                          <a:effectLst/>
                          <a:latin typeface="+mn-lt"/>
                          <a:ea typeface="Times New Roman" panose="02020603050405020304" pitchFamily="18" charset="0"/>
                        </a:rPr>
                        <a:t>2014</a:t>
                      </a:r>
                      <a:endParaRPr lang="es-MX" sz="2000" dirty="0">
                        <a:effectLst/>
                        <a:latin typeface="+mn-lt"/>
                        <a:ea typeface="Times New Roman" panose="02020603050405020304" pitchFamily="18" charset="0"/>
                      </a:endParaRPr>
                    </a:p>
                  </a:txBody>
                  <a:tcPr marL="68580" marR="68580" marT="0" marB="0"/>
                </a:tc>
              </a:tr>
              <a:tr h="1069991">
                <a:tc>
                  <a:txBody>
                    <a:bodyPr/>
                    <a:lstStyle/>
                    <a:p>
                      <a:r>
                        <a:rPr lang="es-ES" sz="2000" dirty="0" smtClean="0"/>
                        <a:t>Evaluación</a:t>
                      </a:r>
                      <a:r>
                        <a:rPr lang="es-ES" sz="2000" baseline="0" dirty="0" smtClean="0"/>
                        <a:t> y Acreditación de Media Superior</a:t>
                      </a:r>
                      <a:endParaRPr lang="es-ES" sz="2000" dirty="0"/>
                    </a:p>
                  </a:txBody>
                  <a:tcPr marL="68580" marR="68580" marT="0" marB="0" anchor="ctr"/>
                </a:tc>
                <a:tc>
                  <a:txBody>
                    <a:bodyPr/>
                    <a:lstStyle/>
                    <a:p>
                      <a:pPr algn="r">
                        <a:spcAft>
                          <a:spcPts val="0"/>
                        </a:spcAft>
                      </a:pPr>
                      <a:r>
                        <a:rPr lang="es-MX" sz="2000" dirty="0" smtClean="0">
                          <a:solidFill>
                            <a:schemeClr val="tx1"/>
                          </a:solidFill>
                          <a:effectLst/>
                          <a:latin typeface="+mn-lt"/>
                        </a:rPr>
                        <a:t>$ 2,500,000</a:t>
                      </a:r>
                    </a:p>
                    <a:p>
                      <a:pPr algn="r">
                        <a:spcAft>
                          <a:spcPts val="0"/>
                        </a:spcAft>
                      </a:pPr>
                      <a:endParaRPr lang="es-MX" sz="2000" dirty="0">
                        <a:solidFill>
                          <a:schemeClr val="tx1"/>
                        </a:solidFill>
                        <a:effectLst/>
                        <a:latin typeface="+mn-lt"/>
                        <a:ea typeface="Times New Roman" panose="02020603050405020304" pitchFamily="18" charset="0"/>
                      </a:endParaRPr>
                    </a:p>
                  </a:txBody>
                  <a:tcPr marL="68580" marR="68580" marT="0" marB="0" anchor="ctr">
                    <a:solidFill>
                      <a:srgbClr val="FFFF00"/>
                    </a:solidFill>
                  </a:tcPr>
                </a:tc>
              </a:tr>
              <a:tr h="553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t>Evaluación</a:t>
                      </a:r>
                      <a:r>
                        <a:rPr lang="es-ES" sz="2000" baseline="0" dirty="0" smtClean="0"/>
                        <a:t> y Acreditación de Nivel Superior</a:t>
                      </a:r>
                      <a:endParaRPr lang="es-ES" sz="2000" dirty="0" smtClean="0"/>
                    </a:p>
                  </a:txBody>
                  <a:tcPr marL="68580" marR="68580" marT="0" marB="0" anchor="ctr"/>
                </a:tc>
                <a:tc>
                  <a:txBody>
                    <a:bodyPr/>
                    <a:lstStyle/>
                    <a:p>
                      <a:pPr algn="r">
                        <a:spcAft>
                          <a:spcPts val="0"/>
                        </a:spcAft>
                      </a:pPr>
                      <a:r>
                        <a:rPr lang="es-MX" sz="2000" dirty="0" smtClean="0">
                          <a:solidFill>
                            <a:schemeClr val="tx1"/>
                          </a:solidFill>
                          <a:effectLst/>
                          <a:latin typeface="+mn-lt"/>
                        </a:rPr>
                        <a:t>$ 5,200,000</a:t>
                      </a:r>
                    </a:p>
                  </a:txBody>
                  <a:tcPr marL="68580" marR="68580" marT="0" marB="0" anchor="ctr">
                    <a:solidFill>
                      <a:srgbClr val="FFFF00"/>
                    </a:solidFill>
                  </a:tcPr>
                </a:tc>
              </a:tr>
              <a:tr h="917343">
                <a:tc>
                  <a:txBody>
                    <a:bodyPr/>
                    <a:lstStyle/>
                    <a:p>
                      <a:endParaRPr lang="es-ES" dirty="0" smtClean="0"/>
                    </a:p>
                    <a:p>
                      <a:r>
                        <a:rPr lang="es-ES" dirty="0" smtClean="0"/>
                        <a:t>Total</a:t>
                      </a:r>
                      <a:endParaRPr lang="es-ES" dirty="0"/>
                    </a:p>
                  </a:txBody>
                  <a:tcPr/>
                </a:tc>
                <a:tc>
                  <a:txBody>
                    <a:bodyPr/>
                    <a:lstStyle/>
                    <a:p>
                      <a:pPr marL="0" algn="r" defTabSz="914400" rtl="0" eaLnBrk="1" latinLnBrk="0" hangingPunct="1">
                        <a:spcAft>
                          <a:spcPts val="0"/>
                        </a:spcAft>
                      </a:pPr>
                      <a:endParaRPr lang="es-ES" sz="2000" b="1" kern="1200" dirty="0" smtClean="0">
                        <a:solidFill>
                          <a:schemeClr val="tx1"/>
                        </a:solidFill>
                        <a:effectLst/>
                        <a:latin typeface="+mn-lt"/>
                        <a:ea typeface="+mn-ea"/>
                        <a:cs typeface="+mn-cs"/>
                      </a:endParaRPr>
                    </a:p>
                    <a:p>
                      <a:pPr marL="0" algn="r" defTabSz="914400" rtl="0" eaLnBrk="1" latinLnBrk="0" hangingPunct="1">
                        <a:spcAft>
                          <a:spcPts val="0"/>
                        </a:spcAft>
                      </a:pPr>
                      <a:r>
                        <a:rPr lang="es-ES" sz="2000" b="1" kern="1200" dirty="0" smtClean="0">
                          <a:solidFill>
                            <a:schemeClr val="tx1"/>
                          </a:solidFill>
                          <a:effectLst/>
                          <a:latin typeface="+mn-lt"/>
                          <a:ea typeface="+mn-ea"/>
                          <a:cs typeface="+mn-cs"/>
                        </a:rPr>
                        <a:t>$ 7,700,000</a:t>
                      </a:r>
                      <a:endParaRPr lang="es-ES" sz="2000" b="1" kern="1200" dirty="0">
                        <a:solidFill>
                          <a:schemeClr val="tx1"/>
                        </a:solidFill>
                        <a:effectLst/>
                        <a:latin typeface="+mn-lt"/>
                        <a:ea typeface="+mn-ea"/>
                        <a:cs typeface="+mn-cs"/>
                      </a:endParaRPr>
                    </a:p>
                  </a:txBody>
                  <a:tcPr>
                    <a:solidFill>
                      <a:srgbClr val="FFFF00"/>
                    </a:solidFill>
                  </a:tcPr>
                </a:tc>
              </a:tr>
            </a:tbl>
          </a:graphicData>
        </a:graphic>
      </p:graphicFrame>
    </p:spTree>
    <p:extLst>
      <p:ext uri="{BB962C8B-B14F-4D97-AF65-F5344CB8AC3E}">
        <p14:creationId xmlns:p14="http://schemas.microsoft.com/office/powerpoint/2010/main" val="49404628"/>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973" y="62917"/>
            <a:ext cx="8834034" cy="866981"/>
          </a:xfrm>
          <a:ln w="28575">
            <a:solidFill>
              <a:srgbClr val="0070C0"/>
            </a:solidFill>
          </a:ln>
        </p:spPr>
        <p:txBody>
          <a:bodyPr>
            <a:noAutofit/>
          </a:bodyPr>
          <a:lstStyle/>
          <a:p>
            <a:pPr algn="ctr"/>
            <a:r>
              <a:rPr lang="es-MX" sz="3200" b="1" dirty="0"/>
              <a:t>Evaluación y acreditación</a:t>
            </a:r>
            <a:endParaRPr lang="es-MX" sz="3200" b="1" dirty="0">
              <a:solidFill>
                <a:srgbClr val="FF0000"/>
              </a:solidFill>
            </a:endParaRPr>
          </a:p>
        </p:txBody>
      </p:sp>
      <p:sp>
        <p:nvSpPr>
          <p:cNvPr id="8" name="Pentágono 7"/>
          <p:cNvSpPr/>
          <p:nvPr/>
        </p:nvSpPr>
        <p:spPr>
          <a:xfrm>
            <a:off x="90411" y="1332858"/>
            <a:ext cx="2070897"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Políticas institucionales</a:t>
            </a:r>
          </a:p>
        </p:txBody>
      </p:sp>
      <p:sp>
        <p:nvSpPr>
          <p:cNvPr id="9" name="CuadroTexto 8"/>
          <p:cNvSpPr txBox="1"/>
          <p:nvPr/>
        </p:nvSpPr>
        <p:spPr>
          <a:xfrm>
            <a:off x="2053526" y="945403"/>
            <a:ext cx="7051727" cy="1138773"/>
          </a:xfrm>
          <a:prstGeom prst="rect">
            <a:avLst/>
          </a:prstGeom>
          <a:noFill/>
        </p:spPr>
        <p:txBody>
          <a:bodyPr wrap="square" rtlCol="0">
            <a:spAutoFit/>
          </a:bodyPr>
          <a:lstStyle/>
          <a:p>
            <a:pPr marL="285750" indent="-285750" algn="just">
              <a:buFont typeface="Wingdings" panose="05000000000000000000" pitchFamily="2" charset="2"/>
              <a:buChar char="ü"/>
            </a:pPr>
            <a:r>
              <a:rPr lang="es-MX" sz="1700" dirty="0" smtClean="0"/>
              <a:t>a</a:t>
            </a:r>
            <a:r>
              <a:rPr lang="es-MX" sz="1700" dirty="0"/>
              <a:t>) Fomentar una cultura de innovación y calidad en todas las actividades universitarias. </a:t>
            </a:r>
          </a:p>
          <a:p>
            <a:pPr marL="285750" indent="-285750" algn="just">
              <a:buFont typeface="Wingdings" panose="05000000000000000000" pitchFamily="2" charset="2"/>
              <a:buChar char="ü"/>
            </a:pPr>
            <a:r>
              <a:rPr lang="es-MX" sz="1700" dirty="0"/>
              <a:t>b) Promover la internacionalización en las diferentes funciones sustantivas y adjetivas de la institución. </a:t>
            </a:r>
          </a:p>
        </p:txBody>
      </p:sp>
      <p:sp>
        <p:nvSpPr>
          <p:cNvPr id="18" name="Pentágono 17"/>
          <p:cNvSpPr/>
          <p:nvPr/>
        </p:nvSpPr>
        <p:spPr>
          <a:xfrm>
            <a:off x="90647" y="4036738"/>
            <a:ext cx="1729922"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Acciones que involucra</a:t>
            </a:r>
            <a:endParaRPr lang="es-MX" b="1" dirty="0">
              <a:solidFill>
                <a:schemeClr val="tx1"/>
              </a:solidFill>
            </a:endParaRPr>
          </a:p>
        </p:txBody>
      </p:sp>
      <p:sp>
        <p:nvSpPr>
          <p:cNvPr id="19" name="Rectángulo 18"/>
          <p:cNvSpPr/>
          <p:nvPr/>
        </p:nvSpPr>
        <p:spPr>
          <a:xfrm>
            <a:off x="1619810" y="3784814"/>
            <a:ext cx="7485680" cy="2400657"/>
          </a:xfrm>
          <a:prstGeom prst="rect">
            <a:avLst/>
          </a:prstGeom>
        </p:spPr>
        <p:txBody>
          <a:bodyPr wrap="square">
            <a:spAutoFit/>
          </a:bodyPr>
          <a:lstStyle/>
          <a:p>
            <a:pPr marL="342900" lvl="0" indent="-342900" algn="just" fontAlgn="base">
              <a:spcAft>
                <a:spcPts val="0"/>
              </a:spcAft>
              <a:buSzPts val="1000"/>
              <a:buFont typeface="Wingdings" panose="05000000000000000000" pitchFamily="2" charset="2"/>
              <a:buChar char="ü"/>
            </a:pPr>
            <a:r>
              <a:rPr lang="es-MX" sz="1500" kern="0" dirty="0">
                <a:ea typeface="Times New Roman" panose="02020603050405020304" pitchFamily="18" charset="0"/>
              </a:rPr>
              <a:t>a)La evaluación de los programas que realizan los organismos acreditadores del Consejo para la Acreditación de la Educación Superior (COPAES); </a:t>
            </a:r>
          </a:p>
          <a:p>
            <a:pPr marL="342900" lvl="0" indent="-342900" algn="just" fontAlgn="base">
              <a:spcAft>
                <a:spcPts val="0"/>
              </a:spcAft>
              <a:buSzPts val="1000"/>
              <a:buFont typeface="Wingdings" panose="05000000000000000000" pitchFamily="2" charset="2"/>
              <a:buChar char="ü"/>
            </a:pPr>
            <a:r>
              <a:rPr lang="es-MX" sz="1500" kern="0" dirty="0">
                <a:ea typeface="Times New Roman" panose="02020603050405020304" pitchFamily="18" charset="0"/>
              </a:rPr>
              <a:t>b) La visita de los Comités Interinstitucionales para la Evaluación de la Educación Superior (CIEES); </a:t>
            </a:r>
          </a:p>
          <a:p>
            <a:pPr marL="342900" lvl="0" indent="-342900" algn="just" fontAlgn="base">
              <a:spcAft>
                <a:spcPts val="0"/>
              </a:spcAft>
              <a:buSzPts val="1000"/>
              <a:buFont typeface="Wingdings" panose="05000000000000000000" pitchFamily="2" charset="2"/>
              <a:buChar char="ü"/>
            </a:pPr>
            <a:r>
              <a:rPr lang="es-MX" sz="1500" kern="0" dirty="0">
                <a:ea typeface="Times New Roman" panose="02020603050405020304" pitchFamily="18" charset="0"/>
              </a:rPr>
              <a:t>c) La autoevaluación institucional o evaluación interna por pares expertos de la Universidad de Guadalajara, </a:t>
            </a:r>
          </a:p>
          <a:p>
            <a:pPr marL="342900" lvl="0" indent="-342900" algn="just" fontAlgn="base">
              <a:spcAft>
                <a:spcPts val="0"/>
              </a:spcAft>
              <a:buSzPts val="1000"/>
              <a:buFont typeface="Wingdings" panose="05000000000000000000" pitchFamily="2" charset="2"/>
              <a:buChar char="ü"/>
            </a:pPr>
            <a:r>
              <a:rPr lang="es-MX" sz="1500" kern="0" dirty="0">
                <a:ea typeface="Times New Roman" panose="02020603050405020304" pitchFamily="18" charset="0"/>
              </a:rPr>
              <a:t>d) La evaluación y acreditación de los programas educativos por parte de organismos internacionales, y</a:t>
            </a:r>
          </a:p>
          <a:p>
            <a:pPr marL="342900" lvl="0" indent="-342900" algn="just" fontAlgn="base">
              <a:spcAft>
                <a:spcPts val="0"/>
              </a:spcAft>
              <a:buSzPts val="1000"/>
              <a:buFont typeface="Wingdings" panose="05000000000000000000" pitchFamily="2" charset="2"/>
              <a:buChar char="ü"/>
            </a:pPr>
            <a:r>
              <a:rPr lang="es-MX" sz="1500" kern="0" dirty="0">
                <a:ea typeface="Times New Roman" panose="02020603050405020304" pitchFamily="18" charset="0"/>
              </a:rPr>
              <a:t>e) La evaluación externa de las escuelas del Sistema de Educación media Superior para ingresar al Sistema Nacional de Bachillerato </a:t>
            </a:r>
          </a:p>
        </p:txBody>
      </p:sp>
      <p:sp>
        <p:nvSpPr>
          <p:cNvPr id="7" name="Pentágono 7"/>
          <p:cNvSpPr/>
          <p:nvPr/>
        </p:nvSpPr>
        <p:spPr>
          <a:xfrm>
            <a:off x="242811" y="2624031"/>
            <a:ext cx="2070897"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Objetivo</a:t>
            </a:r>
            <a:endParaRPr lang="es-MX" sz="2000" b="1" dirty="0">
              <a:solidFill>
                <a:schemeClr val="tx1"/>
              </a:solidFill>
            </a:endParaRPr>
          </a:p>
        </p:txBody>
      </p:sp>
      <p:sp>
        <p:nvSpPr>
          <p:cNvPr id="10" name="CuadroTexto 8"/>
          <p:cNvSpPr txBox="1"/>
          <p:nvPr/>
        </p:nvSpPr>
        <p:spPr>
          <a:xfrm>
            <a:off x="2313709" y="2624031"/>
            <a:ext cx="6402780" cy="615553"/>
          </a:xfrm>
          <a:prstGeom prst="rect">
            <a:avLst/>
          </a:prstGeom>
          <a:noFill/>
        </p:spPr>
        <p:txBody>
          <a:bodyPr wrap="square" rtlCol="0">
            <a:spAutoFit/>
          </a:bodyPr>
          <a:lstStyle/>
          <a:p>
            <a:pPr marL="285750" indent="-285750" algn="just">
              <a:buFont typeface="Wingdings" panose="05000000000000000000" pitchFamily="2" charset="2"/>
              <a:buChar char="ü"/>
            </a:pPr>
            <a:r>
              <a:rPr lang="es-MX" sz="1700" dirty="0"/>
              <a:t> Acreditar los programas educativos de la Red Universitaria, nacional e internacionalmente </a:t>
            </a:r>
          </a:p>
        </p:txBody>
      </p:sp>
    </p:spTree>
    <p:extLst>
      <p:ext uri="{BB962C8B-B14F-4D97-AF65-F5344CB8AC3E}">
        <p14:creationId xmlns:p14="http://schemas.microsoft.com/office/powerpoint/2010/main" val="2158078933"/>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973" y="62917"/>
            <a:ext cx="8834034" cy="866981"/>
          </a:xfrm>
          <a:ln w="28575">
            <a:solidFill>
              <a:srgbClr val="0070C0"/>
            </a:solidFill>
          </a:ln>
        </p:spPr>
        <p:txBody>
          <a:bodyPr>
            <a:noAutofit/>
          </a:bodyPr>
          <a:lstStyle/>
          <a:p>
            <a:pPr algn="ctr"/>
            <a:r>
              <a:rPr lang="es-MX" sz="3200" b="1" dirty="0"/>
              <a:t>Evaluación y acreditación</a:t>
            </a:r>
            <a:endParaRPr lang="es-MX" sz="3200" b="1" dirty="0">
              <a:solidFill>
                <a:srgbClr val="FF0000"/>
              </a:solidFill>
            </a:endParaRPr>
          </a:p>
        </p:txBody>
      </p:sp>
      <p:sp>
        <p:nvSpPr>
          <p:cNvPr id="18" name="Pentágono 17"/>
          <p:cNvSpPr/>
          <p:nvPr/>
        </p:nvSpPr>
        <p:spPr>
          <a:xfrm>
            <a:off x="129157" y="1655535"/>
            <a:ext cx="1729922" cy="1414036"/>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Conceptos que apoya para PE de nivel superior:</a:t>
            </a:r>
          </a:p>
        </p:txBody>
      </p:sp>
      <p:sp>
        <p:nvSpPr>
          <p:cNvPr id="19" name="Rectángulo 18"/>
          <p:cNvSpPr/>
          <p:nvPr/>
        </p:nvSpPr>
        <p:spPr>
          <a:xfrm>
            <a:off x="1878604" y="1403611"/>
            <a:ext cx="6778508" cy="4524315"/>
          </a:xfrm>
          <a:prstGeom prst="rect">
            <a:avLst/>
          </a:prstGeom>
        </p:spPr>
        <p:txBody>
          <a:bodyPr wrap="square">
            <a:spAutoFit/>
          </a:bodyPr>
          <a:lstStyle/>
          <a:p>
            <a:pPr marL="285750" lvl="0" indent="-285750" algn="just">
              <a:buFont typeface="Wingdings" panose="05000000000000000000" pitchFamily="2" charset="2"/>
              <a:buChar char="ü"/>
            </a:pPr>
            <a:r>
              <a:rPr lang="es-MX" sz="1600" dirty="0"/>
              <a:t>Materiales (papelería, servicio de fotocopiado, impresiones, tóner, CD) hasta $5,000.00 por PE.</a:t>
            </a:r>
          </a:p>
          <a:p>
            <a:pPr marL="285750" lvl="0" indent="-285750" algn="just">
              <a:buFont typeface="Wingdings" panose="05000000000000000000" pitchFamily="2" charset="2"/>
              <a:buChar char="ü"/>
            </a:pPr>
            <a:r>
              <a:rPr lang="es-MX" sz="1600" dirty="0"/>
              <a:t>Viáticos para los miembros de los organismos evaluadores y/o acreditadores visitantes; conforme lo establecido en la circular No. 1/2010 para la tarifa de viáticos autorizada. Para pasajes aéreos se podrá solicitar hasta $6,000 por evaluador. </a:t>
            </a:r>
          </a:p>
          <a:p>
            <a:pPr marL="285750" lvl="0" indent="-285750" algn="just">
              <a:buFont typeface="Wingdings" panose="05000000000000000000" pitchFamily="2" charset="2"/>
              <a:buChar char="ü"/>
            </a:pPr>
            <a:r>
              <a:rPr lang="es-MX" sz="1600" dirty="0"/>
              <a:t>Pago de cuotas para la evaluación y acreditación por comités y organismos reconocidos por la Secretaría de Educación Pública. La cuota autorizada será la vigente para el Programa Educativo correspondiente en el COPAES.</a:t>
            </a:r>
          </a:p>
          <a:p>
            <a:pPr marL="285750" lvl="0" indent="-285750" algn="just">
              <a:buFont typeface="Wingdings" panose="05000000000000000000" pitchFamily="2" charset="2"/>
              <a:buChar char="ü"/>
            </a:pPr>
            <a:r>
              <a:rPr lang="es-MX" sz="1600" dirty="0"/>
              <a:t>Pago de cuotas para la evaluación y acreditación por organismos internacionales; la cuota autorizada será la vigente para el Programa Educativo correspondiente en el Organismo internacional pertinente.</a:t>
            </a:r>
          </a:p>
          <a:p>
            <a:pPr marL="285750" lvl="0" indent="-285750" algn="just">
              <a:buFont typeface="Wingdings" panose="05000000000000000000" pitchFamily="2" charset="2"/>
              <a:buChar char="ü"/>
            </a:pPr>
            <a:r>
              <a:rPr lang="es-MX" sz="1600" dirty="0"/>
              <a:t>Pago de procesos de capacitación - actualización, relacionados con la evaluación, acreditación y </a:t>
            </a:r>
            <a:r>
              <a:rPr lang="es-MX" sz="1600" dirty="0" err="1"/>
              <a:t>reacreditación</a:t>
            </a:r>
            <a:r>
              <a:rPr lang="es-MX" sz="1600" dirty="0"/>
              <a:t> de programas educativos; la capacitación de los interesados de los Centros Universitarios y del SUV serán en Red, por lo que la gestión y el ejercicio del recurso quedarán a cargo de la CIEP – CGA.</a:t>
            </a:r>
          </a:p>
          <a:p>
            <a:pPr algn="just"/>
            <a:endParaRPr lang="es-MX" sz="1600" dirty="0"/>
          </a:p>
        </p:txBody>
      </p:sp>
    </p:spTree>
    <p:extLst>
      <p:ext uri="{BB962C8B-B14F-4D97-AF65-F5344CB8AC3E}">
        <p14:creationId xmlns:p14="http://schemas.microsoft.com/office/powerpoint/2010/main" val="2305472504"/>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973" y="62917"/>
            <a:ext cx="8834034" cy="866981"/>
          </a:xfrm>
          <a:ln w="28575">
            <a:solidFill>
              <a:srgbClr val="0070C0"/>
            </a:solidFill>
          </a:ln>
        </p:spPr>
        <p:txBody>
          <a:bodyPr>
            <a:noAutofit/>
          </a:bodyPr>
          <a:lstStyle/>
          <a:p>
            <a:pPr algn="ctr"/>
            <a:r>
              <a:rPr lang="es-MX" sz="3200" b="1" dirty="0"/>
              <a:t>Evaluación y acreditación</a:t>
            </a:r>
            <a:endParaRPr lang="es-MX" sz="3200" b="1" dirty="0">
              <a:solidFill>
                <a:srgbClr val="FF0000"/>
              </a:solidFill>
            </a:endParaRPr>
          </a:p>
        </p:txBody>
      </p:sp>
      <p:sp>
        <p:nvSpPr>
          <p:cNvPr id="18" name="Pentágono 17"/>
          <p:cNvSpPr/>
          <p:nvPr/>
        </p:nvSpPr>
        <p:spPr>
          <a:xfrm>
            <a:off x="129156" y="2649340"/>
            <a:ext cx="1901525" cy="163393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Conceptos que apoya para plateles de bachillerato:</a:t>
            </a:r>
          </a:p>
        </p:txBody>
      </p:sp>
      <p:sp>
        <p:nvSpPr>
          <p:cNvPr id="19" name="Rectángulo 18"/>
          <p:cNvSpPr/>
          <p:nvPr/>
        </p:nvSpPr>
        <p:spPr>
          <a:xfrm>
            <a:off x="1878604" y="2151757"/>
            <a:ext cx="6778508" cy="3139321"/>
          </a:xfrm>
          <a:prstGeom prst="rect">
            <a:avLst/>
          </a:prstGeom>
        </p:spPr>
        <p:txBody>
          <a:bodyPr wrap="square">
            <a:spAutoFit/>
          </a:bodyPr>
          <a:lstStyle/>
          <a:p>
            <a:pPr marL="285750" lvl="0" indent="-285750" algn="just">
              <a:buFont typeface="Wingdings" panose="05000000000000000000" pitchFamily="2" charset="2"/>
              <a:buChar char="ü"/>
            </a:pPr>
            <a:r>
              <a:rPr lang="es-MX" dirty="0"/>
              <a:t>Materiales (papelería, servicio de fotocopiado, impresiones, tóner, CD)hasta $5,000.00</a:t>
            </a:r>
          </a:p>
          <a:p>
            <a:pPr marL="285750" lvl="0" indent="-285750" algn="just">
              <a:buFont typeface="Wingdings" panose="05000000000000000000" pitchFamily="2" charset="2"/>
              <a:buChar char="ü"/>
            </a:pPr>
            <a:r>
              <a:rPr lang="es-MX" dirty="0"/>
              <a:t>Viáticos para los miembros de los organismos evaluadores y/o acreditadores visitantes; conforme lo establecido en la circular No. 1/2010 para la tarifa de viáticos autorizada. Para pasajes aéreos se podrá solicitar hasta $6,000 por evaluador. </a:t>
            </a:r>
          </a:p>
          <a:p>
            <a:pPr marL="285750" lvl="0" indent="-285750" algn="just">
              <a:buFont typeface="Wingdings" panose="05000000000000000000" pitchFamily="2" charset="2"/>
              <a:buChar char="ü"/>
            </a:pPr>
            <a:r>
              <a:rPr lang="es-MX" dirty="0"/>
              <a:t>Pago de cuotas para la evaluación y acreditación por comités y organismos reconocidos por la Secretaría de Educación Pública. </a:t>
            </a:r>
          </a:p>
          <a:p>
            <a:pPr marL="285750" lvl="0" indent="-285750" algn="just">
              <a:buFont typeface="Wingdings" panose="05000000000000000000" pitchFamily="2" charset="2"/>
              <a:buChar char="ü"/>
            </a:pPr>
            <a:r>
              <a:rPr lang="es-MX" dirty="0"/>
              <a:t>Certificación de CERTIDEMS y ECODEMS. Para la certificación de los docentes se podrá solicitar la cuota vigente por profesor.</a:t>
            </a:r>
          </a:p>
          <a:p>
            <a:pPr algn="just"/>
            <a:endParaRPr lang="es-MX" dirty="0"/>
          </a:p>
        </p:txBody>
      </p:sp>
    </p:spTree>
    <p:extLst>
      <p:ext uri="{BB962C8B-B14F-4D97-AF65-F5344CB8AC3E}">
        <p14:creationId xmlns:p14="http://schemas.microsoft.com/office/powerpoint/2010/main" val="402527505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973" y="62917"/>
            <a:ext cx="8834034" cy="866981"/>
          </a:xfrm>
          <a:ln w="28575">
            <a:solidFill>
              <a:srgbClr val="0070C0"/>
            </a:solidFill>
          </a:ln>
        </p:spPr>
        <p:txBody>
          <a:bodyPr>
            <a:noAutofit/>
          </a:bodyPr>
          <a:lstStyle/>
          <a:p>
            <a:pPr algn="ctr"/>
            <a:r>
              <a:rPr lang="es-MX" sz="3200" b="1" dirty="0"/>
              <a:t>Evaluación y acreditación</a:t>
            </a:r>
            <a:endParaRPr lang="es-MX" sz="3200" b="1" dirty="0">
              <a:solidFill>
                <a:srgbClr val="FF0000"/>
              </a:solidFill>
            </a:endParaRPr>
          </a:p>
        </p:txBody>
      </p:sp>
      <p:sp>
        <p:nvSpPr>
          <p:cNvPr id="8" name="Pentágono 7"/>
          <p:cNvSpPr/>
          <p:nvPr/>
        </p:nvSpPr>
        <p:spPr>
          <a:xfrm>
            <a:off x="188200" y="1332858"/>
            <a:ext cx="2070897"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Procedimiento:</a:t>
            </a:r>
          </a:p>
        </p:txBody>
      </p:sp>
      <p:sp>
        <p:nvSpPr>
          <p:cNvPr id="9" name="CuadroTexto 8"/>
          <p:cNvSpPr txBox="1"/>
          <p:nvPr/>
        </p:nvSpPr>
        <p:spPr>
          <a:xfrm>
            <a:off x="2053526" y="945403"/>
            <a:ext cx="7051727" cy="2185214"/>
          </a:xfrm>
          <a:prstGeom prst="rect">
            <a:avLst/>
          </a:prstGeom>
          <a:noFill/>
        </p:spPr>
        <p:txBody>
          <a:bodyPr wrap="square" rtlCol="0">
            <a:spAutoFit/>
          </a:bodyPr>
          <a:lstStyle/>
          <a:p>
            <a:pPr marL="285750" indent="-285750" algn="just">
              <a:buFont typeface="Wingdings" panose="05000000000000000000" pitchFamily="2" charset="2"/>
              <a:buChar char="ü"/>
            </a:pPr>
            <a:r>
              <a:rPr lang="es-MX" sz="1700" dirty="0"/>
              <a:t>Se realiza  la solicitud dirigida al Rector General con atención a la CGA  y se captura el proyectos en el SIIAU en el Fondo 1.1.4.5.  Ambos documentos deberán ser enviadas vía electrónica a la CIEP-CGA</a:t>
            </a:r>
          </a:p>
          <a:p>
            <a:pPr marL="285750" indent="-285750" algn="just">
              <a:buFont typeface="Wingdings" panose="05000000000000000000" pitchFamily="2" charset="2"/>
              <a:buChar char="ü"/>
            </a:pPr>
            <a:r>
              <a:rPr lang="es-MX" sz="1700" dirty="0"/>
              <a:t>La CIEP revisa la solicitud y el proyecto  y los envía a la CGA para su autorización</a:t>
            </a:r>
          </a:p>
          <a:p>
            <a:pPr marL="285750" indent="-285750" algn="just">
              <a:buFont typeface="Wingdings" panose="05000000000000000000" pitchFamily="2" charset="2"/>
              <a:buChar char="ü"/>
            </a:pPr>
            <a:r>
              <a:rPr lang="es-MX" sz="1700" dirty="0"/>
              <a:t>La CGA autoriza el proyecto  y solicita a la vicerrectoría que cierre el proyecto en el SIIAU.</a:t>
            </a:r>
          </a:p>
          <a:p>
            <a:pPr marL="285750" indent="-285750" algn="just">
              <a:buFont typeface="Wingdings" panose="05000000000000000000" pitchFamily="2" charset="2"/>
              <a:buChar char="ü"/>
            </a:pPr>
            <a:r>
              <a:rPr lang="es-MX" sz="1700" dirty="0"/>
              <a:t>Se le notifica el CU que ya esta disponible el recurso para su uso.</a:t>
            </a:r>
          </a:p>
        </p:txBody>
      </p:sp>
      <p:sp>
        <p:nvSpPr>
          <p:cNvPr id="18" name="Pentágono 17"/>
          <p:cNvSpPr/>
          <p:nvPr/>
        </p:nvSpPr>
        <p:spPr>
          <a:xfrm>
            <a:off x="90647" y="4036738"/>
            <a:ext cx="1729922" cy="962774"/>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Solicitud deberá contar con:</a:t>
            </a:r>
          </a:p>
        </p:txBody>
      </p:sp>
      <p:sp>
        <p:nvSpPr>
          <p:cNvPr id="19" name="Rectángulo 18"/>
          <p:cNvSpPr/>
          <p:nvPr/>
        </p:nvSpPr>
        <p:spPr>
          <a:xfrm>
            <a:off x="1894606" y="3784813"/>
            <a:ext cx="6918548" cy="1661993"/>
          </a:xfrm>
          <a:prstGeom prst="rect">
            <a:avLst/>
          </a:prstGeom>
        </p:spPr>
        <p:txBody>
          <a:bodyPr wrap="square">
            <a:spAutoFit/>
          </a:bodyPr>
          <a:lstStyle/>
          <a:p>
            <a:pPr marL="342900" lvl="0" indent="-342900" algn="just" fontAlgn="base">
              <a:spcAft>
                <a:spcPts val="0"/>
              </a:spcAft>
              <a:buSzPts val="1000"/>
              <a:buFont typeface="Wingdings" panose="05000000000000000000" pitchFamily="2" charset="2"/>
              <a:buChar char="ü"/>
            </a:pPr>
            <a:r>
              <a:rPr lang="es-MX" sz="1700" kern="0" dirty="0">
                <a:ea typeface="Times New Roman" panose="02020603050405020304" pitchFamily="18" charset="0"/>
              </a:rPr>
              <a:t>Motivo de la petición;  Nombre del programa educativo;  Actividades que pretende desarrollar;  Concepto y monto solicitado por rubro; </a:t>
            </a:r>
          </a:p>
          <a:p>
            <a:pPr marL="342900" lvl="0" indent="-342900" algn="just" fontAlgn="base">
              <a:spcAft>
                <a:spcPts val="0"/>
              </a:spcAft>
              <a:buSzPts val="1000"/>
              <a:buFont typeface="Wingdings" panose="05000000000000000000" pitchFamily="2" charset="2"/>
              <a:buChar char="ü"/>
            </a:pPr>
            <a:r>
              <a:rPr lang="es-MX" sz="1700" kern="0" dirty="0">
                <a:ea typeface="Times New Roman" panose="02020603050405020304" pitchFamily="18" charset="0"/>
              </a:rPr>
              <a:t>Fecha de inicio y término, en su caso lugar y horario en que se llevarán a cabo las actividades; </a:t>
            </a:r>
          </a:p>
          <a:p>
            <a:pPr marL="342900" lvl="0" indent="-342900" algn="just" fontAlgn="base">
              <a:spcAft>
                <a:spcPts val="0"/>
              </a:spcAft>
              <a:buSzPts val="1000"/>
              <a:buFont typeface="Wingdings" panose="05000000000000000000" pitchFamily="2" charset="2"/>
              <a:buChar char="ü"/>
            </a:pPr>
            <a:r>
              <a:rPr lang="es-MX" sz="1700" kern="0" dirty="0">
                <a:ea typeface="Times New Roman" panose="02020603050405020304" pitchFamily="18" charset="0"/>
              </a:rPr>
              <a:t>Número de participantes previstos; en el caso de visitas </a:t>
            </a:r>
          </a:p>
          <a:p>
            <a:pPr marL="342900" lvl="0" indent="-342900" algn="just" fontAlgn="base">
              <a:spcAft>
                <a:spcPts val="0"/>
              </a:spcAft>
              <a:buSzPts val="1000"/>
              <a:buFont typeface="Wingdings" panose="05000000000000000000" pitchFamily="2" charset="2"/>
              <a:buChar char="ü"/>
            </a:pPr>
            <a:r>
              <a:rPr lang="es-MX" sz="1700" kern="0" dirty="0">
                <a:ea typeface="Times New Roman" panose="02020603050405020304" pitchFamily="18" charset="0"/>
              </a:rPr>
              <a:t>Nombre del organismo evaluador o acreditador. </a:t>
            </a:r>
          </a:p>
        </p:txBody>
      </p:sp>
    </p:spTree>
    <p:extLst>
      <p:ext uri="{BB962C8B-B14F-4D97-AF65-F5344CB8AC3E}">
        <p14:creationId xmlns:p14="http://schemas.microsoft.com/office/powerpoint/2010/main" val="313619387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973" y="62917"/>
            <a:ext cx="8834034" cy="866981"/>
          </a:xfrm>
          <a:ln w="28575">
            <a:solidFill>
              <a:srgbClr val="0070C0"/>
            </a:solidFill>
          </a:ln>
        </p:spPr>
        <p:txBody>
          <a:bodyPr>
            <a:noAutofit/>
          </a:bodyPr>
          <a:lstStyle/>
          <a:p>
            <a:pPr algn="ctr"/>
            <a:r>
              <a:rPr lang="es-MX" sz="3200" b="1" dirty="0"/>
              <a:t>Evaluación y acreditación</a:t>
            </a:r>
            <a:endParaRPr lang="es-MX" sz="3200" b="1" dirty="0">
              <a:solidFill>
                <a:srgbClr val="FF0000"/>
              </a:solidFill>
            </a:endParaRPr>
          </a:p>
        </p:txBody>
      </p:sp>
      <p:sp>
        <p:nvSpPr>
          <p:cNvPr id="18" name="Pentágono 17"/>
          <p:cNvSpPr/>
          <p:nvPr/>
        </p:nvSpPr>
        <p:spPr>
          <a:xfrm>
            <a:off x="129156" y="2023681"/>
            <a:ext cx="1901525" cy="163393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Orden de los procesos  de evaluación y acreditación</a:t>
            </a:r>
          </a:p>
        </p:txBody>
      </p:sp>
      <p:sp>
        <p:nvSpPr>
          <p:cNvPr id="19" name="Rectángulo 18"/>
          <p:cNvSpPr/>
          <p:nvPr/>
        </p:nvSpPr>
        <p:spPr>
          <a:xfrm>
            <a:off x="1878604" y="2151757"/>
            <a:ext cx="6778508" cy="2031325"/>
          </a:xfrm>
          <a:prstGeom prst="rect">
            <a:avLst/>
          </a:prstGeom>
        </p:spPr>
        <p:txBody>
          <a:bodyPr wrap="square">
            <a:spAutoFit/>
          </a:bodyPr>
          <a:lstStyle/>
          <a:p>
            <a:pPr marL="285750" lvl="0" indent="-285750" algn="just">
              <a:buFont typeface="Wingdings" panose="05000000000000000000" pitchFamily="2" charset="2"/>
              <a:buChar char="ü"/>
            </a:pPr>
            <a:r>
              <a:rPr lang="es-MX" dirty="0"/>
              <a:t>Se propone que los PE sean evaluados por los CIEES</a:t>
            </a:r>
          </a:p>
          <a:p>
            <a:pPr marL="285750" lvl="0" indent="-285750" algn="just">
              <a:buFont typeface="Wingdings" panose="05000000000000000000" pitchFamily="2" charset="2"/>
              <a:buChar char="ü"/>
            </a:pPr>
            <a:r>
              <a:rPr lang="es-MX" dirty="0"/>
              <a:t>Para  solicitar la acreditarse por el COPAES, el PE deberá haber obtenido el Nivel I y  cubierto las observaciones de los CIEES</a:t>
            </a:r>
          </a:p>
          <a:p>
            <a:pPr marL="285750" lvl="0" indent="-285750" algn="just">
              <a:buFont typeface="Wingdings" panose="05000000000000000000" pitchFamily="2" charset="2"/>
              <a:buChar char="ü"/>
            </a:pPr>
            <a:r>
              <a:rPr lang="es-MX" dirty="0"/>
              <a:t>Para solicitar la acreditación internacional, el PE deberá haber sido acreditado por el COPAES y contar con los criterios que requiere el PE para su acreditación internacional.</a:t>
            </a:r>
          </a:p>
          <a:p>
            <a:pPr algn="just"/>
            <a:endParaRPr lang="es-MX" dirty="0"/>
          </a:p>
        </p:txBody>
      </p:sp>
    </p:spTree>
    <p:extLst>
      <p:ext uri="{BB962C8B-B14F-4D97-AF65-F5344CB8AC3E}">
        <p14:creationId xmlns:p14="http://schemas.microsoft.com/office/powerpoint/2010/main" val="415353471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902" y="141617"/>
            <a:ext cx="7886700" cy="1223448"/>
          </a:xfrm>
          <a:ln w="28575">
            <a:solidFill>
              <a:schemeClr val="accent5"/>
            </a:solidFill>
          </a:ln>
        </p:spPr>
        <p:txBody>
          <a:bodyPr>
            <a:normAutofit/>
          </a:bodyPr>
          <a:lstStyle/>
          <a:p>
            <a:pPr algn="ctr"/>
            <a:r>
              <a:rPr lang="es-MX" sz="3200" b="1" dirty="0" smtClean="0"/>
              <a:t>Fondos Institucionales Participables</a:t>
            </a:r>
            <a:br>
              <a:rPr lang="es-MX" sz="3200" b="1" dirty="0" smtClean="0"/>
            </a:br>
            <a:r>
              <a:rPr lang="es-MX" sz="3200" b="1" dirty="0" smtClean="0"/>
              <a:t>Desarrollo de la Investigación y el Posgrado</a:t>
            </a:r>
            <a:endParaRPr lang="es-MX" sz="3200" b="1" dirty="0"/>
          </a:p>
        </p:txBody>
      </p:sp>
      <p:graphicFrame>
        <p:nvGraphicFramePr>
          <p:cNvPr id="3" name="Tabla 2"/>
          <p:cNvGraphicFramePr>
            <a:graphicFrameLocks noGrp="1"/>
          </p:cNvGraphicFramePr>
          <p:nvPr>
            <p:extLst>
              <p:ext uri="{D42A27DB-BD31-4B8C-83A1-F6EECF244321}">
                <p14:modId xmlns:p14="http://schemas.microsoft.com/office/powerpoint/2010/main" val="2156402299"/>
              </p:ext>
            </p:extLst>
          </p:nvPr>
        </p:nvGraphicFramePr>
        <p:xfrm>
          <a:off x="1015139" y="1929542"/>
          <a:ext cx="7214461" cy="3713977"/>
        </p:xfrm>
        <a:graphic>
          <a:graphicData uri="http://schemas.openxmlformats.org/drawingml/2006/table">
            <a:tbl>
              <a:tblPr firstRow="1" firstCol="1" lastRow="1" lastCol="1" bandRow="1" bandCol="1">
                <a:tableStyleId>{5C22544A-7EE6-4342-B048-85BDC9FD1C3A}</a:tableStyleId>
              </a:tblPr>
              <a:tblGrid>
                <a:gridCol w="4478273"/>
                <a:gridCol w="2736188"/>
              </a:tblGrid>
              <a:tr h="384487">
                <a:tc>
                  <a:txBody>
                    <a:bodyPr/>
                    <a:lstStyle/>
                    <a:p>
                      <a:pPr algn="ctr">
                        <a:spcAft>
                          <a:spcPts val="0"/>
                        </a:spcAft>
                      </a:pPr>
                      <a:r>
                        <a:rPr lang="es-MX" sz="2000" dirty="0">
                          <a:effectLst/>
                          <a:latin typeface="+mn-lt"/>
                        </a:rPr>
                        <a:t>Programa</a:t>
                      </a:r>
                      <a:endParaRPr lang="es-MX" sz="2000" dirty="0">
                        <a:effectLst/>
                        <a:latin typeface="+mn-lt"/>
                        <a:ea typeface="Times New Roman" panose="02020603050405020304" pitchFamily="18" charset="0"/>
                      </a:endParaRPr>
                    </a:p>
                  </a:txBody>
                  <a:tcPr marL="68580" marR="68580" marT="0" marB="0"/>
                </a:tc>
                <a:tc>
                  <a:txBody>
                    <a:bodyPr/>
                    <a:lstStyle/>
                    <a:p>
                      <a:pPr algn="ctr">
                        <a:spcAft>
                          <a:spcPts val="0"/>
                        </a:spcAft>
                      </a:pPr>
                      <a:r>
                        <a:rPr lang="es-MX" sz="2000" dirty="0" smtClean="0">
                          <a:effectLst/>
                          <a:latin typeface="+mn-lt"/>
                        </a:rPr>
                        <a:t>Monto</a:t>
                      </a:r>
                    </a:p>
                    <a:p>
                      <a:pPr algn="ctr">
                        <a:spcAft>
                          <a:spcPts val="0"/>
                        </a:spcAft>
                      </a:pPr>
                      <a:r>
                        <a:rPr lang="es-MX" sz="2000" dirty="0" smtClean="0">
                          <a:effectLst/>
                          <a:latin typeface="+mn-lt"/>
                          <a:ea typeface="Times New Roman" panose="02020603050405020304" pitchFamily="18" charset="0"/>
                        </a:rPr>
                        <a:t>2014</a:t>
                      </a:r>
                      <a:endParaRPr lang="es-MX" sz="2000" dirty="0">
                        <a:effectLst/>
                        <a:latin typeface="+mn-lt"/>
                        <a:ea typeface="Times New Roman" panose="02020603050405020304" pitchFamily="18" charset="0"/>
                      </a:endParaRPr>
                    </a:p>
                  </a:txBody>
                  <a:tcPr marL="68580" marR="68580" marT="0" marB="0"/>
                </a:tc>
              </a:tr>
              <a:tr h="1179095">
                <a:tc>
                  <a:txBody>
                    <a:bodyPr/>
                    <a:lstStyle/>
                    <a:p>
                      <a:pPr>
                        <a:spcAft>
                          <a:spcPts val="0"/>
                        </a:spcAft>
                      </a:pPr>
                      <a:r>
                        <a:rPr lang="es-MX" sz="2000" dirty="0">
                          <a:effectLst/>
                          <a:latin typeface="+mn-lt"/>
                        </a:rPr>
                        <a:t>Programa de Apoyo a la Mejora en las Condiciones de Producción de los Miembros del SNI y SNCA. (PRO-SNI)</a:t>
                      </a:r>
                      <a:endParaRPr lang="es-MX" sz="2000" dirty="0">
                        <a:effectLst/>
                        <a:latin typeface="+mn-lt"/>
                        <a:ea typeface="Times New Roman" panose="02020603050405020304" pitchFamily="18" charset="0"/>
                      </a:endParaRPr>
                    </a:p>
                  </a:txBody>
                  <a:tcPr marL="68580" marR="68580" marT="0" marB="0" anchor="ctr"/>
                </a:tc>
                <a:tc>
                  <a:txBody>
                    <a:bodyPr/>
                    <a:lstStyle/>
                    <a:p>
                      <a:pPr algn="r">
                        <a:spcAft>
                          <a:spcPts val="0"/>
                        </a:spcAft>
                      </a:pPr>
                      <a:r>
                        <a:rPr lang="es-MX" sz="2000" dirty="0" smtClean="0">
                          <a:solidFill>
                            <a:schemeClr val="tx1"/>
                          </a:solidFill>
                          <a:effectLst/>
                          <a:latin typeface="+mn-lt"/>
                        </a:rPr>
                        <a:t>$30,000,000.00</a:t>
                      </a:r>
                    </a:p>
                    <a:p>
                      <a:pPr algn="r">
                        <a:spcAft>
                          <a:spcPts val="0"/>
                        </a:spcAft>
                      </a:pPr>
                      <a:endParaRPr lang="es-MX" sz="2000" dirty="0">
                        <a:solidFill>
                          <a:schemeClr val="tx1"/>
                        </a:solidFill>
                        <a:effectLst/>
                        <a:latin typeface="+mn-lt"/>
                        <a:ea typeface="Times New Roman" panose="02020603050405020304" pitchFamily="18" charset="0"/>
                      </a:endParaRPr>
                    </a:p>
                  </a:txBody>
                  <a:tcPr marL="68580" marR="68580" marT="0" marB="0" anchor="ctr">
                    <a:solidFill>
                      <a:srgbClr val="FFFF00"/>
                    </a:solidFill>
                  </a:tcPr>
                </a:tc>
              </a:tr>
              <a:tr h="474940">
                <a:tc>
                  <a:txBody>
                    <a:bodyPr/>
                    <a:lstStyle/>
                    <a:p>
                      <a:pPr>
                        <a:spcAft>
                          <a:spcPts val="0"/>
                        </a:spcAft>
                      </a:pPr>
                      <a:r>
                        <a:rPr lang="es-MX" sz="2000" dirty="0" smtClean="0">
                          <a:effectLst/>
                          <a:latin typeface="+mn-lt"/>
                        </a:rPr>
                        <a:t>Programa de Apoyo a la Productividad de Miembros del SNI y SNCA (Becas de permanencia SNI-SNCA)</a:t>
                      </a:r>
                      <a:endParaRPr lang="es-MX" sz="2000" dirty="0">
                        <a:effectLst/>
                        <a:latin typeface="+mn-lt"/>
                      </a:endParaRPr>
                    </a:p>
                  </a:txBody>
                  <a:tcPr marL="68580" marR="68580" marT="0" marB="0" anchor="ctr"/>
                </a:tc>
                <a:tc>
                  <a:txBody>
                    <a:bodyPr/>
                    <a:lstStyle/>
                    <a:p>
                      <a:pPr algn="r">
                        <a:spcAft>
                          <a:spcPts val="0"/>
                        </a:spcAft>
                      </a:pPr>
                      <a:r>
                        <a:rPr lang="es-MX" sz="2000" dirty="0" smtClean="0">
                          <a:solidFill>
                            <a:schemeClr val="tx1"/>
                          </a:solidFill>
                          <a:effectLst/>
                          <a:latin typeface="+mn-lt"/>
                        </a:rPr>
                        <a:t>$ 19,715,000.00</a:t>
                      </a:r>
                    </a:p>
                  </a:txBody>
                  <a:tcPr marL="68580" marR="68580" marT="0" marB="0" anchor="ctr">
                    <a:solidFill>
                      <a:srgbClr val="FFFF00"/>
                    </a:solidFill>
                  </a:tcPr>
                </a:tc>
              </a:tr>
              <a:tr h="1010882">
                <a:tc>
                  <a:txBody>
                    <a:bodyPr/>
                    <a:lstStyle/>
                    <a:p>
                      <a:pPr>
                        <a:spcAft>
                          <a:spcPts val="0"/>
                        </a:spcAft>
                      </a:pPr>
                      <a:r>
                        <a:rPr lang="es-MX" sz="2000" dirty="0">
                          <a:effectLst/>
                          <a:latin typeface="+mn-lt"/>
                        </a:rPr>
                        <a:t>Programa de Incorporación y Permanencia del Posgrado en el PNPC (PROINPEP)</a:t>
                      </a:r>
                      <a:endParaRPr lang="es-MX" sz="2000" dirty="0">
                        <a:effectLst/>
                        <a:latin typeface="+mn-lt"/>
                        <a:ea typeface="Times New Roman" panose="02020603050405020304" pitchFamily="18" charset="0"/>
                      </a:endParaRPr>
                    </a:p>
                  </a:txBody>
                  <a:tcPr marL="68580" marR="68580" marT="0" marB="0" anchor="ctr"/>
                </a:tc>
                <a:tc>
                  <a:txBody>
                    <a:bodyPr/>
                    <a:lstStyle/>
                    <a:p>
                      <a:pPr algn="r">
                        <a:spcAft>
                          <a:spcPts val="0"/>
                        </a:spcAft>
                      </a:pPr>
                      <a:r>
                        <a:rPr lang="es-MX" sz="2000" dirty="0" smtClean="0">
                          <a:solidFill>
                            <a:schemeClr val="tx1"/>
                          </a:solidFill>
                          <a:effectLst/>
                          <a:latin typeface="+mn-lt"/>
                        </a:rPr>
                        <a:t>$20,000,000.00</a:t>
                      </a:r>
                    </a:p>
                    <a:p>
                      <a:pPr algn="r">
                        <a:spcAft>
                          <a:spcPts val="0"/>
                        </a:spcAft>
                      </a:pPr>
                      <a:endParaRPr lang="es-MX" sz="2000" dirty="0">
                        <a:solidFill>
                          <a:schemeClr val="tx1"/>
                        </a:solidFill>
                        <a:effectLst/>
                        <a:latin typeface="+mn-lt"/>
                        <a:ea typeface="Times New Roman" panose="02020603050405020304" pitchFamily="18" charset="0"/>
                      </a:endParaRPr>
                    </a:p>
                  </a:txBody>
                  <a:tcPr marL="68580" marR="68580" marT="0" marB="0" anchor="ctr">
                    <a:solidFill>
                      <a:srgbClr val="FFFF00"/>
                    </a:solidFill>
                  </a:tcPr>
                </a:tc>
              </a:tr>
            </a:tbl>
          </a:graphicData>
        </a:graphic>
      </p:graphicFrame>
    </p:spTree>
    <p:extLst>
      <p:ext uri="{BB962C8B-B14F-4D97-AF65-F5344CB8AC3E}">
        <p14:creationId xmlns:p14="http://schemas.microsoft.com/office/powerpoint/2010/main" val="2274647618"/>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349" y="62917"/>
            <a:ext cx="8151222" cy="1107207"/>
          </a:xfrm>
          <a:ln w="28575">
            <a:solidFill>
              <a:srgbClr val="0070C0"/>
            </a:solidFill>
          </a:ln>
        </p:spPr>
        <p:txBody>
          <a:bodyPr>
            <a:noAutofit/>
          </a:bodyPr>
          <a:lstStyle/>
          <a:p>
            <a:pPr algn="ctr"/>
            <a:r>
              <a:rPr lang="es-MX" sz="2800" b="1" dirty="0"/>
              <a:t>Programa de Apoyo a la Mejora de las Condiciones de Producción de los Miembros del </a:t>
            </a:r>
            <a:r>
              <a:rPr lang="es-MX" sz="2800" b="1" dirty="0" smtClean="0"/>
              <a:t>SNI </a:t>
            </a:r>
            <a:r>
              <a:rPr lang="es-MX" sz="2800" b="1" dirty="0"/>
              <a:t>y SNCA </a:t>
            </a:r>
            <a:br>
              <a:rPr lang="es-MX" sz="2800" b="1" dirty="0"/>
            </a:br>
            <a:r>
              <a:rPr lang="es-MX" sz="2800" b="1" dirty="0">
                <a:solidFill>
                  <a:srgbClr val="FF0000"/>
                </a:solidFill>
              </a:rPr>
              <a:t>(PRO-SNI) </a:t>
            </a:r>
          </a:p>
        </p:txBody>
      </p:sp>
      <p:sp>
        <p:nvSpPr>
          <p:cNvPr id="8" name="Pentágono 7"/>
          <p:cNvSpPr/>
          <p:nvPr/>
        </p:nvSpPr>
        <p:spPr>
          <a:xfrm>
            <a:off x="775805" y="1410349"/>
            <a:ext cx="2038027"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Objetivo</a:t>
            </a:r>
            <a:endParaRPr lang="es-MX" b="1" dirty="0">
              <a:solidFill>
                <a:schemeClr val="tx1"/>
              </a:solidFill>
            </a:endParaRPr>
          </a:p>
        </p:txBody>
      </p:sp>
      <p:sp>
        <p:nvSpPr>
          <p:cNvPr id="9" name="CuadroTexto 8"/>
          <p:cNvSpPr txBox="1"/>
          <p:nvPr/>
        </p:nvSpPr>
        <p:spPr>
          <a:xfrm>
            <a:off x="2813832" y="1292194"/>
            <a:ext cx="6060202" cy="923330"/>
          </a:xfrm>
          <a:prstGeom prst="rect">
            <a:avLst/>
          </a:prstGeom>
          <a:solidFill>
            <a:srgbClr val="FFFF00"/>
          </a:solidFill>
        </p:spPr>
        <p:txBody>
          <a:bodyPr wrap="square" rtlCol="0">
            <a:spAutoFit/>
          </a:bodyPr>
          <a:lstStyle/>
          <a:p>
            <a:pPr algn="just"/>
            <a:r>
              <a:rPr lang="es-MX" dirty="0" smtClean="0"/>
              <a:t>Apoyar a los miembros del SNI (</a:t>
            </a:r>
            <a:r>
              <a:rPr lang="es-MX" dirty="0" smtClean="0">
                <a:solidFill>
                  <a:srgbClr val="002942"/>
                </a:solidFill>
              </a:rPr>
              <a:t>762</a:t>
            </a:r>
            <a:r>
              <a:rPr lang="es-MX" dirty="0" smtClean="0"/>
              <a:t>) y SNCA (3) adscritos a la U de G en sus actividades y condiciones para la investigación, difusión y formación de recursos humanos.</a:t>
            </a:r>
            <a:endParaRPr lang="es-MX" dirty="0"/>
          </a:p>
        </p:txBody>
      </p:sp>
      <p:sp>
        <p:nvSpPr>
          <p:cNvPr id="18" name="Pentágono 17"/>
          <p:cNvSpPr/>
          <p:nvPr/>
        </p:nvSpPr>
        <p:spPr>
          <a:xfrm>
            <a:off x="134025" y="2825862"/>
            <a:ext cx="2072060"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Antecedentes</a:t>
            </a:r>
            <a:endParaRPr lang="es-MX" b="1" dirty="0">
              <a:solidFill>
                <a:schemeClr val="tx1"/>
              </a:solidFill>
            </a:endParaRPr>
          </a:p>
        </p:txBody>
      </p:sp>
      <p:sp>
        <p:nvSpPr>
          <p:cNvPr id="19" name="Rectángulo 18"/>
          <p:cNvSpPr/>
          <p:nvPr/>
        </p:nvSpPr>
        <p:spPr>
          <a:xfrm>
            <a:off x="2300214" y="2699332"/>
            <a:ext cx="6723530" cy="3693319"/>
          </a:xfrm>
          <a:prstGeom prst="rect">
            <a:avLst/>
          </a:prstGeom>
        </p:spPr>
        <p:txBody>
          <a:bodyPr wrap="square">
            <a:spAutoFit/>
          </a:bodyPr>
          <a:lstStyle/>
          <a:p>
            <a:pPr marL="171450" indent="-171450" algn="just">
              <a:buFont typeface="Wingdings" panose="05000000000000000000" pitchFamily="2" charset="2"/>
              <a:buChar char="ü"/>
            </a:pPr>
            <a:r>
              <a:rPr lang="es-MX" dirty="0" smtClean="0"/>
              <a:t>En el Plan </a:t>
            </a:r>
            <a:r>
              <a:rPr lang="es-MX" dirty="0"/>
              <a:t>de Desarrollo </a:t>
            </a:r>
            <a:r>
              <a:rPr lang="es-MX" dirty="0" smtClean="0"/>
              <a:t>Institucional 2014-2030, se establece: </a:t>
            </a:r>
            <a:endParaRPr lang="es-MX" dirty="0"/>
          </a:p>
          <a:p>
            <a:pPr marL="742950" lvl="1" indent="-285750" algn="just">
              <a:buFont typeface="Arial" pitchFamily="34" charset="0"/>
              <a:buChar char="•"/>
            </a:pPr>
            <a:r>
              <a:rPr lang="es-MX" dirty="0" smtClean="0"/>
              <a:t>Posicionamiento de la investigación y el posgrado como ejes del modelo educativo.</a:t>
            </a:r>
          </a:p>
          <a:p>
            <a:pPr marL="742950" lvl="1" indent="-285750" algn="just">
              <a:buFont typeface="Arial" pitchFamily="34" charset="0"/>
              <a:buChar char="•"/>
            </a:pPr>
            <a:r>
              <a:rPr lang="es-MX" dirty="0" smtClean="0"/>
              <a:t>Logro de una masa crítica de recursos humanos de alto nivel para el desarrollo delos programas y líneas de investigación.</a:t>
            </a:r>
          </a:p>
          <a:p>
            <a:pPr marL="742950" lvl="1" indent="-285750" algn="just">
              <a:buFont typeface="Arial" pitchFamily="34" charset="0"/>
              <a:buChar char="•"/>
            </a:pPr>
            <a:r>
              <a:rPr lang="es-MX" dirty="0" smtClean="0"/>
              <a:t>Ampliación y diversificación del posgrado con altos estándares de calidad y relevancia nacional e internacional.</a:t>
            </a:r>
          </a:p>
          <a:p>
            <a:pPr marL="171450" indent="-171450" algn="just">
              <a:buFont typeface="Wingdings" panose="05000000000000000000" pitchFamily="2" charset="2"/>
              <a:buChar char="ü"/>
            </a:pPr>
            <a:r>
              <a:rPr lang="es-MX" dirty="0" smtClean="0"/>
              <a:t>Para </a:t>
            </a:r>
            <a:r>
              <a:rPr lang="es-MX" dirty="0"/>
              <a:t>ello, es indispensable destinar los recursos económicos </a:t>
            </a:r>
            <a:r>
              <a:rPr lang="es-MX" dirty="0" smtClean="0"/>
              <a:t>necesarios.</a:t>
            </a:r>
            <a:endParaRPr lang="es-MX" dirty="0"/>
          </a:p>
          <a:p>
            <a:pPr marL="171450" indent="-171450" algn="just">
              <a:buFont typeface="Wingdings" panose="05000000000000000000" pitchFamily="2" charset="2"/>
              <a:buChar char="ü"/>
            </a:pPr>
            <a:r>
              <a:rPr lang="es-MX" dirty="0"/>
              <a:t>Al efecto, se reconoce el proceso de evaluación y adscripción que realizan el CONACYT, a través del Sistema Nacional de Investigadores (SNI) y CONACULTA por medio del Sistema Nacional de Creadores de Arte (SNCA).</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1" y="72649"/>
            <a:ext cx="7886700" cy="565304"/>
          </a:xfrm>
          <a:ln w="28575">
            <a:solidFill>
              <a:schemeClr val="accent5"/>
            </a:solidFill>
          </a:ln>
        </p:spPr>
        <p:txBody>
          <a:bodyPr>
            <a:noAutofit/>
          </a:bodyPr>
          <a:lstStyle/>
          <a:p>
            <a:pPr algn="ctr"/>
            <a:r>
              <a:rPr lang="es-MX" sz="3200" b="1" dirty="0" smtClean="0"/>
              <a:t>Rubros que se apoyan</a:t>
            </a:r>
            <a:endParaRPr lang="es-MX" sz="3200" b="1" dirty="0"/>
          </a:p>
        </p:txBody>
      </p:sp>
      <p:sp>
        <p:nvSpPr>
          <p:cNvPr id="10" name="Rectángulo redondeado 9"/>
          <p:cNvSpPr/>
          <p:nvPr/>
        </p:nvSpPr>
        <p:spPr>
          <a:xfrm>
            <a:off x="2219504" y="802172"/>
            <a:ext cx="2290067" cy="5473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Modalidad 1</a:t>
            </a:r>
            <a:endParaRPr lang="es-MX" dirty="0">
              <a:solidFill>
                <a:schemeClr val="tx1"/>
              </a:solidFill>
            </a:endParaRPr>
          </a:p>
        </p:txBody>
      </p:sp>
      <p:sp>
        <p:nvSpPr>
          <p:cNvPr id="13" name="Rectángulo 12"/>
          <p:cNvSpPr/>
          <p:nvPr/>
        </p:nvSpPr>
        <p:spPr>
          <a:xfrm>
            <a:off x="1370190" y="1469701"/>
            <a:ext cx="4231757" cy="2169825"/>
          </a:xfrm>
          <a:prstGeom prst="rect">
            <a:avLst/>
          </a:prstGeom>
          <a:ln w="76200">
            <a:solidFill>
              <a:schemeClr val="accent1"/>
            </a:solidFill>
          </a:ln>
        </p:spPr>
        <p:txBody>
          <a:bodyPr wrap="square">
            <a:spAutoFit/>
          </a:bodyPr>
          <a:lstStyle/>
          <a:p>
            <a:r>
              <a:rPr lang="es-MX" sz="1500" dirty="0" smtClean="0"/>
              <a:t>Participación en eventos académicos</a:t>
            </a:r>
          </a:p>
          <a:p>
            <a:r>
              <a:rPr lang="es-MX" sz="1500" dirty="0" smtClean="0"/>
              <a:t>Pago de membresías</a:t>
            </a:r>
          </a:p>
          <a:p>
            <a:r>
              <a:rPr lang="es-MX" sz="1500" dirty="0" smtClean="0"/>
              <a:t>Pago de registro en índices internacionales</a:t>
            </a:r>
          </a:p>
          <a:p>
            <a:r>
              <a:rPr lang="es-MX" sz="1500" dirty="0" smtClean="0"/>
              <a:t>Adquisición de equipo de cómputo y/o laboratorio</a:t>
            </a:r>
          </a:p>
          <a:p>
            <a:r>
              <a:rPr lang="es-MX" sz="1500" dirty="0" smtClean="0"/>
              <a:t>Adquisición de bibliografía</a:t>
            </a:r>
          </a:p>
          <a:p>
            <a:r>
              <a:rPr lang="es-MX" sz="1500" dirty="0" smtClean="0"/>
              <a:t>Compra de software</a:t>
            </a:r>
          </a:p>
          <a:p>
            <a:r>
              <a:rPr lang="es-MX" sz="1500" dirty="0" smtClean="0"/>
              <a:t>Compra de materiales de cómputo y/o laboratorio</a:t>
            </a:r>
          </a:p>
          <a:p>
            <a:r>
              <a:rPr lang="es-MX" sz="1500" dirty="0" smtClean="0"/>
              <a:t>Materiales de apoyo al desarrollo a la investigación</a:t>
            </a:r>
          </a:p>
          <a:p>
            <a:r>
              <a:rPr lang="es-MX" sz="1500" dirty="0" smtClean="0"/>
              <a:t>Publicación de resultados de investigación</a:t>
            </a:r>
          </a:p>
        </p:txBody>
      </p:sp>
      <p:sp>
        <p:nvSpPr>
          <p:cNvPr id="15" name="Rectángulo redondeado 14"/>
          <p:cNvSpPr/>
          <p:nvPr/>
        </p:nvSpPr>
        <p:spPr>
          <a:xfrm>
            <a:off x="6263983" y="794482"/>
            <a:ext cx="2290067" cy="5473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Modalidad  2</a:t>
            </a:r>
            <a:endParaRPr lang="es-MX" dirty="0">
              <a:solidFill>
                <a:schemeClr val="tx1"/>
              </a:solidFill>
            </a:endParaRPr>
          </a:p>
        </p:txBody>
      </p:sp>
      <p:sp>
        <p:nvSpPr>
          <p:cNvPr id="17" name="CuadroTexto 16"/>
          <p:cNvSpPr txBox="1"/>
          <p:nvPr/>
        </p:nvSpPr>
        <p:spPr>
          <a:xfrm>
            <a:off x="6136387" y="2032502"/>
            <a:ext cx="2617732" cy="584775"/>
          </a:xfrm>
          <a:prstGeom prst="rect">
            <a:avLst/>
          </a:prstGeom>
          <a:noFill/>
          <a:ln w="76200">
            <a:solidFill>
              <a:schemeClr val="accent1"/>
            </a:solidFill>
          </a:ln>
        </p:spPr>
        <p:txBody>
          <a:bodyPr wrap="square" rtlCol="0">
            <a:spAutoFit/>
          </a:bodyPr>
          <a:lstStyle/>
          <a:p>
            <a:r>
              <a:rPr lang="es-MX" sz="1600" dirty="0" smtClean="0"/>
              <a:t>Incorporación de ayudantes </a:t>
            </a:r>
          </a:p>
          <a:p>
            <a:r>
              <a:rPr lang="es-MX" sz="1600" dirty="0" smtClean="0"/>
              <a:t>de investigación</a:t>
            </a:r>
            <a:endParaRPr lang="es-MX" sz="1600" dirty="0"/>
          </a:p>
        </p:txBody>
      </p:sp>
      <p:sp>
        <p:nvSpPr>
          <p:cNvPr id="12" name="Pentágono 11"/>
          <p:cNvSpPr/>
          <p:nvPr/>
        </p:nvSpPr>
        <p:spPr>
          <a:xfrm>
            <a:off x="21266" y="3763720"/>
            <a:ext cx="1338282" cy="584996"/>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Disposiciones generales</a:t>
            </a:r>
            <a:endParaRPr lang="es-MX" sz="1400" b="1" dirty="0">
              <a:solidFill>
                <a:schemeClr val="tx1"/>
              </a:solidFill>
            </a:endParaRPr>
          </a:p>
        </p:txBody>
      </p:sp>
      <p:sp>
        <p:nvSpPr>
          <p:cNvPr id="3" name="CuadroTexto 2"/>
          <p:cNvSpPr txBox="1"/>
          <p:nvPr/>
        </p:nvSpPr>
        <p:spPr>
          <a:xfrm>
            <a:off x="1254644" y="3808993"/>
            <a:ext cx="5009339" cy="2523768"/>
          </a:xfrm>
          <a:prstGeom prst="rect">
            <a:avLst/>
          </a:prstGeom>
          <a:noFill/>
          <a:ln w="19050">
            <a:solidFill>
              <a:schemeClr val="accent1"/>
            </a:solidFill>
          </a:ln>
        </p:spPr>
        <p:txBody>
          <a:bodyPr wrap="square" rtlCol="0">
            <a:spAutoFit/>
          </a:bodyPr>
          <a:lstStyle/>
          <a:p>
            <a:pPr algn="just"/>
            <a:r>
              <a:rPr lang="es-MX" sz="1400" b="1" dirty="0" smtClean="0">
                <a:solidFill>
                  <a:schemeClr val="accent6">
                    <a:lumMod val="75000"/>
                  </a:schemeClr>
                </a:solidFill>
              </a:rPr>
              <a:t>Se beneficia a los investigadores que:</a:t>
            </a:r>
          </a:p>
          <a:p>
            <a:pPr marL="285750" indent="-285750" algn="just">
              <a:buFont typeface="Wingdings" panose="05000000000000000000" pitchFamily="2" charset="2"/>
              <a:buChar char="ü"/>
            </a:pPr>
            <a:r>
              <a:rPr lang="es-MX" sz="1300" dirty="0" smtClean="0"/>
              <a:t>son académicos con nombramiento y miembros del SNI o SNCA incorporados por la UdeG, o</a:t>
            </a:r>
          </a:p>
          <a:p>
            <a:pPr marL="285750" indent="-285750" algn="just">
              <a:buFont typeface="Wingdings" panose="05000000000000000000" pitchFamily="2" charset="2"/>
              <a:buChar char="ü"/>
            </a:pPr>
            <a:r>
              <a:rPr lang="es-MX" sz="1300" dirty="0"/>
              <a:t>e</a:t>
            </a:r>
            <a:r>
              <a:rPr lang="es-MX" sz="1300" dirty="0" smtClean="0"/>
              <a:t>star </a:t>
            </a:r>
            <a:r>
              <a:rPr lang="es-MX" sz="1300" dirty="0"/>
              <a:t>incorporado a la </a:t>
            </a:r>
            <a:r>
              <a:rPr lang="es-MX" sz="1300" dirty="0" smtClean="0"/>
              <a:t>UdeG en </a:t>
            </a:r>
            <a:r>
              <a:rPr lang="es-MX" sz="1300" dirty="0"/>
              <a:t>el marco de la convocatoria “Apoyo Complementario para la Consolidación Institucional de Grupos de Investigación” de CONACyT en las modalidades de repatriados o retenidos y ser miembros de los Sistemas Nacionales </a:t>
            </a:r>
            <a:endParaRPr lang="es-MX" sz="1300" dirty="0" smtClean="0"/>
          </a:p>
          <a:p>
            <a:pPr algn="just"/>
            <a:r>
              <a:rPr lang="es-MX" sz="1400" b="1" dirty="0" smtClean="0">
                <a:solidFill>
                  <a:srgbClr val="FF0000"/>
                </a:solidFill>
              </a:rPr>
              <a:t>No participan los investigadores que:</a:t>
            </a:r>
          </a:p>
          <a:p>
            <a:pPr marL="285750" indent="-285750" algn="just">
              <a:buFont typeface="Wingdings" panose="05000000000000000000" pitchFamily="2" charset="2"/>
              <a:buChar char="ü"/>
            </a:pPr>
            <a:r>
              <a:rPr lang="es-MX" sz="1300" dirty="0" smtClean="0"/>
              <a:t>se </a:t>
            </a:r>
            <a:r>
              <a:rPr lang="es-MX" sz="1300" dirty="0"/>
              <a:t>encuentren en licencia sin goce de sueldo.</a:t>
            </a:r>
          </a:p>
          <a:p>
            <a:pPr marL="285750" indent="-285750" algn="just">
              <a:buFont typeface="Wingdings" panose="05000000000000000000" pitchFamily="2" charset="2"/>
              <a:buChar char="ü"/>
            </a:pPr>
            <a:r>
              <a:rPr lang="es-MX" sz="1300" dirty="0"/>
              <a:t>t</a:t>
            </a:r>
            <a:r>
              <a:rPr lang="es-MX" sz="1300" dirty="0" smtClean="0"/>
              <a:t>engan </a:t>
            </a:r>
            <a:r>
              <a:rPr lang="es-MX" sz="1300" dirty="0"/>
              <a:t>cualquier tipo de adeudo económico o </a:t>
            </a:r>
            <a:r>
              <a:rPr lang="es-MX" sz="1300" dirty="0" smtClean="0"/>
              <a:t>incumplimientos</a:t>
            </a:r>
            <a:endParaRPr lang="es-MX" sz="1300" dirty="0"/>
          </a:p>
          <a:p>
            <a:pPr marL="285750" indent="-285750" algn="just">
              <a:buFont typeface="Wingdings" panose="05000000000000000000" pitchFamily="2" charset="2"/>
              <a:buChar char="ü"/>
            </a:pPr>
            <a:r>
              <a:rPr lang="es-MX" sz="1300" dirty="0"/>
              <a:t>s</a:t>
            </a:r>
            <a:r>
              <a:rPr lang="es-MX" sz="1300" dirty="0" smtClean="0"/>
              <a:t>e </a:t>
            </a:r>
            <a:r>
              <a:rPr lang="es-MX" sz="1300" dirty="0"/>
              <a:t>encuentren en licencia o tengan cualquier tipo </a:t>
            </a:r>
            <a:r>
              <a:rPr lang="es-MX" sz="1300" dirty="0" smtClean="0"/>
              <a:t>de irregularidad en el </a:t>
            </a:r>
            <a:r>
              <a:rPr lang="es-MX" sz="1300" dirty="0"/>
              <a:t>SNI o en el SNCA</a:t>
            </a:r>
            <a:r>
              <a:rPr lang="es-MX" sz="1300" dirty="0" smtClean="0"/>
              <a:t>.</a:t>
            </a:r>
            <a:endParaRPr lang="es-MX" sz="1300" dirty="0"/>
          </a:p>
        </p:txBody>
      </p:sp>
      <p:sp>
        <p:nvSpPr>
          <p:cNvPr id="4" name="Rectángulo 3"/>
          <p:cNvSpPr/>
          <p:nvPr/>
        </p:nvSpPr>
        <p:spPr>
          <a:xfrm>
            <a:off x="6368902" y="3808993"/>
            <a:ext cx="2669546" cy="25237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b="1" dirty="0" smtClean="0">
                <a:solidFill>
                  <a:schemeClr val="accent6"/>
                </a:solidFill>
              </a:rPr>
              <a:t>Para participar los alumnos deben:</a:t>
            </a:r>
            <a:endParaRPr lang="es-MX" sz="1300" b="1" dirty="0" smtClean="0">
              <a:solidFill>
                <a:schemeClr val="accent6"/>
              </a:solidFill>
            </a:endParaRPr>
          </a:p>
          <a:p>
            <a:pPr marL="171450" indent="-171450" algn="just">
              <a:buFont typeface="Wingdings" panose="05000000000000000000" pitchFamily="2" charset="2"/>
              <a:buChar char="ü"/>
            </a:pPr>
            <a:r>
              <a:rPr lang="es-MX" sz="1300" dirty="0">
                <a:solidFill>
                  <a:schemeClr val="tx1"/>
                </a:solidFill>
              </a:rPr>
              <a:t>t</a:t>
            </a:r>
            <a:r>
              <a:rPr lang="es-MX" sz="1300" dirty="0" smtClean="0">
                <a:solidFill>
                  <a:schemeClr val="tx1"/>
                </a:solidFill>
              </a:rPr>
              <a:t>ener </a:t>
            </a:r>
            <a:r>
              <a:rPr lang="es-MX" sz="1300" dirty="0">
                <a:solidFill>
                  <a:schemeClr val="tx1"/>
                </a:solidFill>
              </a:rPr>
              <a:t>nacionalidad </a:t>
            </a:r>
            <a:r>
              <a:rPr lang="es-MX" sz="1300" dirty="0" smtClean="0">
                <a:solidFill>
                  <a:schemeClr val="tx1"/>
                </a:solidFill>
              </a:rPr>
              <a:t>mexicana.</a:t>
            </a:r>
          </a:p>
          <a:p>
            <a:pPr marL="171450" indent="-171450" algn="just">
              <a:buFont typeface="Wingdings" panose="05000000000000000000" pitchFamily="2" charset="2"/>
              <a:buChar char="ü"/>
            </a:pPr>
            <a:r>
              <a:rPr lang="es-MX" sz="1300" dirty="0">
                <a:solidFill>
                  <a:schemeClr val="tx1"/>
                </a:solidFill>
              </a:rPr>
              <a:t>s</a:t>
            </a:r>
            <a:r>
              <a:rPr lang="es-MX" sz="1300" dirty="0" smtClean="0">
                <a:solidFill>
                  <a:schemeClr val="tx1"/>
                </a:solidFill>
              </a:rPr>
              <a:t>er </a:t>
            </a:r>
            <a:r>
              <a:rPr lang="es-MX" sz="1300" dirty="0">
                <a:solidFill>
                  <a:schemeClr val="tx1"/>
                </a:solidFill>
              </a:rPr>
              <a:t>estudiante </a:t>
            </a:r>
            <a:r>
              <a:rPr lang="es-MX" sz="1300" dirty="0" smtClean="0">
                <a:solidFill>
                  <a:schemeClr val="tx1"/>
                </a:solidFill>
              </a:rPr>
              <a:t>vigente o egresado de</a:t>
            </a:r>
          </a:p>
          <a:p>
            <a:pPr algn="just"/>
            <a:r>
              <a:rPr lang="es-MX" sz="1400" b="1" dirty="0">
                <a:solidFill>
                  <a:srgbClr val="FF0000"/>
                </a:solidFill>
              </a:rPr>
              <a:t>No participan los </a:t>
            </a:r>
            <a:r>
              <a:rPr lang="es-MX" sz="1400" b="1" dirty="0" smtClean="0">
                <a:solidFill>
                  <a:srgbClr val="FF0000"/>
                </a:solidFill>
              </a:rPr>
              <a:t>alumnos que:</a:t>
            </a:r>
            <a:endParaRPr lang="es-MX" sz="1400" b="1" dirty="0">
              <a:solidFill>
                <a:srgbClr val="FF0000"/>
              </a:solidFill>
            </a:endParaRPr>
          </a:p>
          <a:p>
            <a:pPr marL="171450" indent="-171450" algn="just">
              <a:buFont typeface="Wingdings" panose="05000000000000000000" pitchFamily="2" charset="2"/>
              <a:buChar char="ü"/>
            </a:pPr>
            <a:r>
              <a:rPr lang="es-MX" sz="1300" dirty="0">
                <a:solidFill>
                  <a:schemeClr val="tx1"/>
                </a:solidFill>
              </a:rPr>
              <a:t>t</a:t>
            </a:r>
            <a:r>
              <a:rPr lang="es-MX" sz="1300" dirty="0" smtClean="0">
                <a:solidFill>
                  <a:schemeClr val="tx1"/>
                </a:solidFill>
              </a:rPr>
              <a:t>engan </a:t>
            </a:r>
            <a:r>
              <a:rPr lang="es-MX" sz="1300" dirty="0">
                <a:solidFill>
                  <a:schemeClr val="tx1"/>
                </a:solidFill>
              </a:rPr>
              <a:t>algún nombramiento o mantengan relación laboral con </a:t>
            </a:r>
            <a:r>
              <a:rPr lang="es-MX" sz="1300" dirty="0" smtClean="0">
                <a:solidFill>
                  <a:schemeClr val="tx1"/>
                </a:solidFill>
              </a:rPr>
              <a:t>la UdeG</a:t>
            </a:r>
          </a:p>
          <a:p>
            <a:pPr marL="171450" indent="-171450" algn="just">
              <a:buFont typeface="Wingdings" panose="05000000000000000000" pitchFamily="2" charset="2"/>
              <a:buChar char="ü"/>
            </a:pPr>
            <a:r>
              <a:rPr lang="es-MX" sz="1300" dirty="0">
                <a:solidFill>
                  <a:schemeClr val="tx1"/>
                </a:solidFill>
              </a:rPr>
              <a:t>c</a:t>
            </a:r>
            <a:r>
              <a:rPr lang="es-MX" sz="1300" dirty="0" smtClean="0">
                <a:solidFill>
                  <a:schemeClr val="tx1"/>
                </a:solidFill>
              </a:rPr>
              <a:t>uenten </a:t>
            </a:r>
            <a:r>
              <a:rPr lang="es-MX" sz="1300" dirty="0">
                <a:solidFill>
                  <a:schemeClr val="tx1"/>
                </a:solidFill>
              </a:rPr>
              <a:t>con beca o estímulos de cualquier tipo </a:t>
            </a:r>
            <a:r>
              <a:rPr lang="es-MX" sz="1300" dirty="0" smtClean="0">
                <a:solidFill>
                  <a:schemeClr val="tx1"/>
                </a:solidFill>
              </a:rPr>
              <a:t>de </a:t>
            </a:r>
            <a:r>
              <a:rPr lang="es-MX" sz="1300" dirty="0">
                <a:solidFill>
                  <a:schemeClr val="tx1"/>
                </a:solidFill>
              </a:rPr>
              <a:t>la </a:t>
            </a:r>
            <a:r>
              <a:rPr lang="es-MX" sz="1300" dirty="0" smtClean="0">
                <a:solidFill>
                  <a:schemeClr val="tx1"/>
                </a:solidFill>
              </a:rPr>
              <a:t>UdeG o </a:t>
            </a:r>
            <a:r>
              <a:rPr lang="es-MX" sz="1300" dirty="0">
                <a:solidFill>
                  <a:schemeClr val="tx1"/>
                </a:solidFill>
              </a:rPr>
              <a:t>instituciones externas.</a:t>
            </a:r>
          </a:p>
          <a:p>
            <a:pPr marL="171450" indent="-171450" algn="just">
              <a:buFont typeface="Wingdings" panose="05000000000000000000" pitchFamily="2" charset="2"/>
              <a:buChar char="ü"/>
            </a:pPr>
            <a:endParaRPr lang="es-MX" sz="1300" dirty="0">
              <a:solidFill>
                <a:schemeClr val="tx1"/>
              </a:solidFill>
            </a:endParaRPr>
          </a:p>
        </p:txBody>
      </p:sp>
    </p:spTree>
    <p:extLst>
      <p:ext uri="{BB962C8B-B14F-4D97-AF65-F5344CB8AC3E}">
        <p14:creationId xmlns:p14="http://schemas.microsoft.com/office/powerpoint/2010/main" val="265729233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1" y="365130"/>
            <a:ext cx="7886700" cy="1037468"/>
          </a:xfrm>
          <a:ln w="19050">
            <a:solidFill>
              <a:schemeClr val="accent5"/>
            </a:solidFill>
          </a:ln>
        </p:spPr>
        <p:txBody>
          <a:bodyPr>
            <a:normAutofit/>
          </a:bodyPr>
          <a:lstStyle/>
          <a:p>
            <a:pPr algn="ctr"/>
            <a:r>
              <a:rPr lang="es-MX" sz="3200" dirty="0" smtClean="0">
                <a:latin typeface="+mn-lt"/>
              </a:rPr>
              <a:t>Beneficios</a:t>
            </a:r>
            <a:endParaRPr lang="es-MX" sz="3200" dirty="0">
              <a:latin typeface="+mn-lt"/>
            </a:endParaRPr>
          </a:p>
        </p:txBody>
      </p:sp>
      <p:sp>
        <p:nvSpPr>
          <p:cNvPr id="3" name="Marcador de contenido 2"/>
          <p:cNvSpPr>
            <a:spLocks noGrp="1"/>
          </p:cNvSpPr>
          <p:nvPr>
            <p:ph idx="1"/>
          </p:nvPr>
        </p:nvSpPr>
        <p:spPr>
          <a:xfrm>
            <a:off x="757646" y="1825625"/>
            <a:ext cx="7689668" cy="4351338"/>
          </a:xfrm>
        </p:spPr>
        <p:txBody>
          <a:bodyPr>
            <a:normAutofit/>
          </a:bodyPr>
          <a:lstStyle/>
          <a:p>
            <a:pPr marL="0" indent="0" algn="just">
              <a:buNone/>
            </a:pPr>
            <a:r>
              <a:rPr lang="es-MX" sz="2000" dirty="0"/>
              <a:t>Se </a:t>
            </a:r>
            <a:r>
              <a:rPr lang="es-MX" sz="2000" dirty="0" smtClean="0"/>
              <a:t>otorgará un </a:t>
            </a:r>
            <a:r>
              <a:rPr lang="es-MX" sz="2000" dirty="0"/>
              <a:t>apoyo por miembro del </a:t>
            </a:r>
            <a:r>
              <a:rPr lang="es-MX" sz="2000" dirty="0" smtClean="0"/>
              <a:t>SNI o SNCA </a:t>
            </a:r>
            <a:r>
              <a:rPr lang="es-MX" sz="2000" dirty="0" smtClean="0"/>
              <a:t>hasta por </a:t>
            </a:r>
            <a:r>
              <a:rPr lang="es-MX" sz="2000" dirty="0"/>
              <a:t>la cantidad de $ 40,000.00 </a:t>
            </a:r>
            <a:r>
              <a:rPr lang="es-MX" sz="2000" dirty="0" smtClean="0"/>
              <a:t>para </a:t>
            </a:r>
            <a:r>
              <a:rPr lang="es-MX" sz="2000" dirty="0"/>
              <a:t>ser utilizado a su elección en alguno de los conceptos de las modalidades 1 y </a:t>
            </a:r>
            <a:r>
              <a:rPr lang="es-MX" sz="2000" dirty="0" smtClean="0"/>
              <a:t>2. </a:t>
            </a:r>
          </a:p>
          <a:p>
            <a:pPr marL="0" indent="0" algn="just">
              <a:buNone/>
            </a:pPr>
            <a:endParaRPr lang="es-MX" sz="2000" b="1" i="1" dirty="0" smtClean="0"/>
          </a:p>
          <a:p>
            <a:pPr marL="0" indent="0" algn="just">
              <a:buNone/>
            </a:pPr>
            <a:r>
              <a:rPr lang="es-MX" sz="2000" b="1" i="1" dirty="0" smtClean="0"/>
              <a:t>Se </a:t>
            </a:r>
            <a:r>
              <a:rPr lang="es-MX" sz="2000" b="1" i="1" dirty="0"/>
              <a:t>apoyará a tantos investigadores como alcance el recurso destinado para el programa.</a:t>
            </a:r>
          </a:p>
          <a:p>
            <a:pPr marL="0" indent="0" algn="just">
              <a:buNone/>
            </a:pPr>
            <a:endParaRPr lang="es-MX" sz="2000" dirty="0" smtClean="0"/>
          </a:p>
          <a:p>
            <a:pPr marL="0" indent="0" algn="just">
              <a:buNone/>
            </a:pPr>
            <a:r>
              <a:rPr lang="es-MX" sz="2000" dirty="0" smtClean="0"/>
              <a:t>En el caso de la modalidad 2 </a:t>
            </a:r>
            <a:r>
              <a:rPr lang="es-MX" sz="2000" dirty="0"/>
              <a:t>:</a:t>
            </a:r>
            <a:r>
              <a:rPr lang="es-MX" sz="2000" dirty="0" smtClean="0"/>
              <a:t> “Incorporación </a:t>
            </a:r>
            <a:r>
              <a:rPr lang="es-MX" sz="2000" dirty="0"/>
              <a:t>de ayudantes </a:t>
            </a:r>
            <a:r>
              <a:rPr lang="es-MX" sz="2000" dirty="0" smtClean="0"/>
              <a:t>de investigación”.</a:t>
            </a:r>
          </a:p>
          <a:p>
            <a:pPr lvl="1" algn="just"/>
            <a:r>
              <a:rPr lang="es-MX" sz="2000" dirty="0" smtClean="0"/>
              <a:t>Se otorga un apoyo de $4,500.00 pesos mensuales, </a:t>
            </a:r>
            <a:r>
              <a:rPr lang="es-MX" sz="2000" dirty="0"/>
              <a:t>siempre y cuando no rebase el </a:t>
            </a:r>
            <a:r>
              <a:rPr lang="es-MX" sz="2000" dirty="0" smtClean="0"/>
              <a:t>total </a:t>
            </a:r>
            <a:r>
              <a:rPr lang="es-MX" sz="2000" dirty="0"/>
              <a:t>del apoyo (40 mil pesos</a:t>
            </a:r>
            <a:r>
              <a:rPr lang="es-MX" sz="2000" dirty="0" smtClean="0"/>
              <a:t>).</a:t>
            </a:r>
          </a:p>
          <a:p>
            <a:pPr lvl="1" algn="just"/>
            <a:r>
              <a:rPr lang="es-MX" sz="2000" dirty="0" smtClean="0"/>
              <a:t>Solo se pagaran meses completos.</a:t>
            </a:r>
            <a:endParaRPr lang="es-MX" sz="2000" dirty="0"/>
          </a:p>
        </p:txBody>
      </p:sp>
    </p:spTree>
    <p:extLst>
      <p:ext uri="{BB962C8B-B14F-4D97-AF65-F5344CB8AC3E}">
        <p14:creationId xmlns:p14="http://schemas.microsoft.com/office/powerpoint/2010/main" val="3741570065"/>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3841" y="62917"/>
            <a:ext cx="8821782" cy="1107207"/>
          </a:xfrm>
          <a:ln w="28575">
            <a:solidFill>
              <a:srgbClr val="0070C0"/>
            </a:solidFill>
          </a:ln>
        </p:spPr>
        <p:txBody>
          <a:bodyPr>
            <a:noAutofit/>
          </a:bodyPr>
          <a:lstStyle/>
          <a:p>
            <a:pPr algn="ctr"/>
            <a:r>
              <a:rPr lang="es-MX" sz="2800" b="1" dirty="0" smtClean="0"/>
              <a:t>Programa de Apoyo a la Productividad de los Miembros del SNI y </a:t>
            </a:r>
            <a:r>
              <a:rPr lang="es-MX" sz="2800" b="1" dirty="0"/>
              <a:t>SNCA </a:t>
            </a:r>
            <a:r>
              <a:rPr lang="es-MX" sz="2800" b="1" dirty="0" smtClean="0"/>
              <a:t> </a:t>
            </a:r>
            <a:r>
              <a:rPr lang="es-MX" sz="2800" b="1" dirty="0" smtClean="0">
                <a:solidFill>
                  <a:srgbClr val="FF0000"/>
                </a:solidFill>
              </a:rPr>
              <a:t>(</a:t>
            </a:r>
            <a:r>
              <a:rPr lang="es-MX" sz="2800" b="1" dirty="0">
                <a:solidFill>
                  <a:srgbClr val="FF0000"/>
                </a:solidFill>
              </a:rPr>
              <a:t>Becas de permanencia SNI y </a:t>
            </a:r>
            <a:r>
              <a:rPr lang="es-MX" sz="2800" b="1" dirty="0" smtClean="0">
                <a:solidFill>
                  <a:srgbClr val="FF0000"/>
                </a:solidFill>
              </a:rPr>
              <a:t>SNCA)</a:t>
            </a:r>
            <a:endParaRPr lang="es-MX" sz="2800" b="1" dirty="0">
              <a:solidFill>
                <a:srgbClr val="FF0000"/>
              </a:solidFill>
            </a:endParaRPr>
          </a:p>
        </p:txBody>
      </p:sp>
      <p:sp>
        <p:nvSpPr>
          <p:cNvPr id="8" name="Pentágono 7"/>
          <p:cNvSpPr/>
          <p:nvPr/>
        </p:nvSpPr>
        <p:spPr>
          <a:xfrm>
            <a:off x="317715" y="1410349"/>
            <a:ext cx="2038027"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Objetivo</a:t>
            </a:r>
            <a:endParaRPr lang="es-MX" sz="2400" b="1" dirty="0">
              <a:solidFill>
                <a:schemeClr val="tx1"/>
              </a:solidFill>
            </a:endParaRPr>
          </a:p>
        </p:txBody>
      </p:sp>
      <p:sp>
        <p:nvSpPr>
          <p:cNvPr id="9" name="CuadroTexto 8"/>
          <p:cNvSpPr txBox="1"/>
          <p:nvPr/>
        </p:nvSpPr>
        <p:spPr>
          <a:xfrm>
            <a:off x="2448729" y="1309612"/>
            <a:ext cx="6486041" cy="1754327"/>
          </a:xfrm>
          <a:prstGeom prst="rect">
            <a:avLst/>
          </a:prstGeom>
          <a:noFill/>
        </p:spPr>
        <p:txBody>
          <a:bodyPr wrap="square" rtlCol="0">
            <a:spAutoFit/>
          </a:bodyPr>
          <a:lstStyle/>
          <a:p>
            <a:pPr marL="285750" indent="-285750" algn="just">
              <a:buFont typeface="Wingdings" charset="2"/>
              <a:buChar char="ü"/>
            </a:pPr>
            <a:r>
              <a:rPr lang="es-ES_tradnl" dirty="0"/>
              <a:t>Crear y mantener condiciones óptimas para el desarrollo de la investigación en la Universidad de </a:t>
            </a:r>
            <a:r>
              <a:rPr lang="es-ES_tradnl" dirty="0" smtClean="0"/>
              <a:t>Guadalajara.</a:t>
            </a:r>
            <a:endParaRPr lang="es-MX" dirty="0" smtClean="0"/>
          </a:p>
          <a:p>
            <a:pPr marL="285750" indent="-285750" algn="just">
              <a:buFont typeface="Wingdings" panose="05000000000000000000" pitchFamily="2" charset="2"/>
              <a:buChar char="ü"/>
            </a:pPr>
            <a:r>
              <a:rPr lang="es-MX" dirty="0" smtClean="0"/>
              <a:t>Asegurar recursos financieros para el reconocimiento de los investigadores evaluados y adscritos en el SNI (762) y SNCA (3).</a:t>
            </a:r>
          </a:p>
          <a:p>
            <a:pPr marL="285750" indent="-285750" algn="just">
              <a:buFont typeface="Wingdings" panose="05000000000000000000" pitchFamily="2" charset="2"/>
              <a:buChar char="ü"/>
            </a:pPr>
            <a:r>
              <a:rPr lang="es-MX" dirty="0" smtClean="0"/>
              <a:t>Otorgar un apoyo económico en reconocimiento a su productividad</a:t>
            </a:r>
            <a:endParaRPr lang="es-MX" dirty="0"/>
          </a:p>
        </p:txBody>
      </p:sp>
      <p:sp>
        <p:nvSpPr>
          <p:cNvPr id="18" name="Pentágono 17"/>
          <p:cNvSpPr/>
          <p:nvPr/>
        </p:nvSpPr>
        <p:spPr>
          <a:xfrm>
            <a:off x="160152" y="3197464"/>
            <a:ext cx="2234334"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Antecedentes</a:t>
            </a:r>
            <a:endParaRPr lang="es-MX" sz="2400" b="1" dirty="0">
              <a:solidFill>
                <a:schemeClr val="tx1"/>
              </a:solidFill>
            </a:endParaRPr>
          </a:p>
        </p:txBody>
      </p:sp>
      <p:sp>
        <p:nvSpPr>
          <p:cNvPr id="19" name="Rectángulo 18"/>
          <p:cNvSpPr/>
          <p:nvPr/>
        </p:nvSpPr>
        <p:spPr>
          <a:xfrm>
            <a:off x="2448729" y="3135122"/>
            <a:ext cx="6486041" cy="3139321"/>
          </a:xfrm>
          <a:prstGeom prst="rect">
            <a:avLst/>
          </a:prstGeom>
        </p:spPr>
        <p:txBody>
          <a:bodyPr wrap="square">
            <a:spAutoFit/>
          </a:bodyPr>
          <a:lstStyle/>
          <a:p>
            <a:pPr marL="171450" indent="-171450" algn="just">
              <a:buFont typeface="Wingdings" panose="05000000000000000000" pitchFamily="2" charset="2"/>
              <a:buChar char="ü"/>
            </a:pPr>
            <a:r>
              <a:rPr lang="es-MX" dirty="0"/>
              <a:t> En el Plan de Desarrollo Institucional 2014-2030, se establece: </a:t>
            </a:r>
          </a:p>
          <a:p>
            <a:pPr marL="742950" lvl="1" indent="-285750" algn="just">
              <a:buFont typeface="Arial" pitchFamily="34" charset="0"/>
              <a:buChar char="•"/>
            </a:pPr>
            <a:r>
              <a:rPr lang="es-MX" dirty="0"/>
              <a:t>Posicionamiento de la investigación y el posgrado como ejes del modelo educativo.</a:t>
            </a:r>
          </a:p>
          <a:p>
            <a:pPr marL="742950" lvl="1" indent="-285750" algn="just">
              <a:buFont typeface="Arial" pitchFamily="34" charset="0"/>
              <a:buChar char="•"/>
            </a:pPr>
            <a:r>
              <a:rPr lang="es-MX" dirty="0"/>
              <a:t>Logro de una masa crítica de recursos humanos de alto nivel para el desarrollo delos programas y líneas de investigación.</a:t>
            </a:r>
          </a:p>
          <a:p>
            <a:pPr marL="742950" lvl="1" indent="-285750" algn="just">
              <a:buFont typeface="Arial" pitchFamily="34" charset="0"/>
              <a:buChar char="•"/>
            </a:pPr>
            <a:r>
              <a:rPr lang="es-MX" dirty="0"/>
              <a:t>Ampliación y diversificación del posgrado con altos estándares de calidad y relevancia nacional e internacional</a:t>
            </a:r>
          </a:p>
          <a:p>
            <a:pPr marL="171450" indent="-171450" algn="just">
              <a:buFont typeface="Wingdings" panose="05000000000000000000" pitchFamily="2" charset="2"/>
              <a:buChar char="ü"/>
            </a:pPr>
            <a:r>
              <a:rPr lang="es-MX" dirty="0" smtClean="0"/>
              <a:t>Con este programa, </a:t>
            </a:r>
            <a:r>
              <a:rPr lang="es-MX" dirty="0"/>
              <a:t>se reconoce el proceso de evaluación y adscripción que </a:t>
            </a:r>
            <a:r>
              <a:rPr lang="es-MX" dirty="0" smtClean="0"/>
              <a:t>realiza </a:t>
            </a:r>
            <a:r>
              <a:rPr lang="es-MX" dirty="0"/>
              <a:t>el CONACYT, a través del </a:t>
            </a:r>
            <a:r>
              <a:rPr lang="es-MX" dirty="0" smtClean="0"/>
              <a:t>SNI </a:t>
            </a:r>
            <a:r>
              <a:rPr lang="es-MX" dirty="0"/>
              <a:t>y CONACULTA por medio del </a:t>
            </a:r>
            <a:r>
              <a:rPr lang="es-MX" dirty="0" smtClean="0"/>
              <a:t>SNCA.</a:t>
            </a:r>
            <a:endParaRPr lang="es-MX" dirty="0"/>
          </a:p>
        </p:txBody>
      </p:sp>
    </p:spTree>
    <p:extLst>
      <p:ext uri="{BB962C8B-B14F-4D97-AF65-F5344CB8AC3E}">
        <p14:creationId xmlns:p14="http://schemas.microsoft.com/office/powerpoint/2010/main" val="2052726851"/>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1" y="93915"/>
            <a:ext cx="7886700" cy="625182"/>
          </a:xfrm>
          <a:ln w="28575">
            <a:solidFill>
              <a:schemeClr val="accent5"/>
            </a:solidFill>
          </a:ln>
        </p:spPr>
        <p:txBody>
          <a:bodyPr>
            <a:noAutofit/>
          </a:bodyPr>
          <a:lstStyle/>
          <a:p>
            <a:pPr algn="ctr"/>
            <a:r>
              <a:rPr lang="es-MX" sz="3200" b="1" dirty="0" smtClean="0"/>
              <a:t>Rubros que se apoyan</a:t>
            </a:r>
            <a:endParaRPr lang="es-MX" sz="3200" b="1" dirty="0"/>
          </a:p>
        </p:txBody>
      </p:sp>
      <p:sp>
        <p:nvSpPr>
          <p:cNvPr id="12" name="Pentágono 11"/>
          <p:cNvSpPr/>
          <p:nvPr/>
        </p:nvSpPr>
        <p:spPr>
          <a:xfrm>
            <a:off x="34962" y="3972736"/>
            <a:ext cx="1655616" cy="74650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rPr>
              <a:t>Disposiciones generales</a:t>
            </a:r>
            <a:endParaRPr lang="es-MX" sz="1600" b="1" dirty="0">
              <a:solidFill>
                <a:schemeClr val="tx1"/>
              </a:solidFill>
            </a:endParaRPr>
          </a:p>
        </p:txBody>
      </p:sp>
      <p:sp>
        <p:nvSpPr>
          <p:cNvPr id="3" name="CuadroTexto 2"/>
          <p:cNvSpPr txBox="1"/>
          <p:nvPr/>
        </p:nvSpPr>
        <p:spPr>
          <a:xfrm>
            <a:off x="1690578" y="3632182"/>
            <a:ext cx="7347097" cy="2631490"/>
          </a:xfrm>
          <a:prstGeom prst="rect">
            <a:avLst/>
          </a:prstGeom>
          <a:noFill/>
          <a:ln w="19050">
            <a:solidFill>
              <a:schemeClr val="accent1"/>
            </a:solidFill>
          </a:ln>
        </p:spPr>
        <p:txBody>
          <a:bodyPr wrap="square" rtlCol="0">
            <a:spAutoFit/>
          </a:bodyPr>
          <a:lstStyle/>
          <a:p>
            <a:pPr algn="just"/>
            <a:r>
              <a:rPr lang="es-MX" sz="1500" b="1" dirty="0">
                <a:solidFill>
                  <a:schemeClr val="accent6">
                    <a:lumMod val="75000"/>
                  </a:schemeClr>
                </a:solidFill>
              </a:rPr>
              <a:t>Se beneficia a los investigadores que</a:t>
            </a:r>
            <a:r>
              <a:rPr lang="es-MX" sz="1500" b="1" dirty="0" smtClean="0">
                <a:solidFill>
                  <a:schemeClr val="accent6">
                    <a:lumMod val="75000"/>
                  </a:schemeClr>
                </a:solidFill>
              </a:rPr>
              <a:t>:</a:t>
            </a:r>
          </a:p>
          <a:p>
            <a:pPr marL="285750" indent="-285750" algn="just">
              <a:buFont typeface="Wingdings" panose="05000000000000000000" pitchFamily="2" charset="2"/>
              <a:buChar char="ü"/>
            </a:pPr>
            <a:r>
              <a:rPr lang="es-MX" sz="1500" dirty="0"/>
              <a:t>son académicos con nombramiento y miembros del SNI o SNCA incorporados por la UdeG, o</a:t>
            </a:r>
          </a:p>
          <a:p>
            <a:pPr marL="285750" indent="-285750" algn="just">
              <a:buFont typeface="Wingdings" panose="05000000000000000000" pitchFamily="2" charset="2"/>
              <a:buChar char="ü"/>
            </a:pPr>
            <a:r>
              <a:rPr lang="es-MX" sz="1500" dirty="0"/>
              <a:t>Estar incorporado a la UdeG en el marco de la convocatoria “Apoyo Complementario para la Consolidación Institucional de Grupos de Investigación” de CONACyT en las modalidades de repatriados o retenidos y ser miembros de los Sistemas </a:t>
            </a:r>
            <a:r>
              <a:rPr lang="es-MX" sz="1500" dirty="0" smtClean="0"/>
              <a:t>Nacionales</a:t>
            </a:r>
            <a:endParaRPr lang="es-MX" sz="1500" dirty="0"/>
          </a:p>
          <a:p>
            <a:pPr algn="just"/>
            <a:r>
              <a:rPr lang="es-MX" sz="1500" b="1" dirty="0" smtClean="0">
                <a:solidFill>
                  <a:srgbClr val="FF0000"/>
                </a:solidFill>
              </a:rPr>
              <a:t>No </a:t>
            </a:r>
            <a:r>
              <a:rPr lang="es-MX" sz="1500" b="1" dirty="0">
                <a:solidFill>
                  <a:srgbClr val="FF0000"/>
                </a:solidFill>
              </a:rPr>
              <a:t>participan los investigadores que</a:t>
            </a:r>
            <a:r>
              <a:rPr lang="es-MX" sz="1500" b="1" dirty="0" smtClean="0">
                <a:solidFill>
                  <a:srgbClr val="FF0000"/>
                </a:solidFill>
              </a:rPr>
              <a:t>:</a:t>
            </a:r>
          </a:p>
          <a:p>
            <a:pPr marL="285750" indent="-285750" algn="just">
              <a:buFont typeface="Wingdings" panose="05000000000000000000" pitchFamily="2" charset="2"/>
              <a:buChar char="ü"/>
            </a:pPr>
            <a:r>
              <a:rPr lang="es-MX" sz="1500" dirty="0" smtClean="0"/>
              <a:t>tengan licencia sin goce de sueldo.</a:t>
            </a:r>
          </a:p>
          <a:p>
            <a:pPr marL="285750" indent="-285750" algn="just">
              <a:buFont typeface="Wingdings" panose="05000000000000000000" pitchFamily="2" charset="2"/>
              <a:buChar char="ü"/>
            </a:pPr>
            <a:r>
              <a:rPr lang="es-MX" sz="1500" dirty="0" smtClean="0"/>
              <a:t>tengan cualquier tipo de adeudo o incumplimiento de compromisos.</a:t>
            </a:r>
          </a:p>
          <a:p>
            <a:pPr marL="285750" indent="-285750" algn="just">
              <a:buFont typeface="Wingdings" panose="05000000000000000000" pitchFamily="2" charset="2"/>
              <a:buChar char="ü"/>
            </a:pPr>
            <a:r>
              <a:rPr lang="es-MX" sz="1500" dirty="0" smtClean="0"/>
              <a:t>tengan nombramiento o relación laboral en otra institución por más de 8 horas a la semana</a:t>
            </a:r>
          </a:p>
        </p:txBody>
      </p:sp>
      <p:graphicFrame>
        <p:nvGraphicFramePr>
          <p:cNvPr id="6" name="Tabla 5"/>
          <p:cNvGraphicFramePr>
            <a:graphicFrameLocks noGrp="1"/>
          </p:cNvGraphicFramePr>
          <p:nvPr>
            <p:extLst>
              <p:ext uri="{D42A27DB-BD31-4B8C-83A1-F6EECF244321}">
                <p14:modId xmlns:p14="http://schemas.microsoft.com/office/powerpoint/2010/main" val="3975152815"/>
              </p:ext>
            </p:extLst>
          </p:nvPr>
        </p:nvGraphicFramePr>
        <p:xfrm>
          <a:off x="534693" y="1285454"/>
          <a:ext cx="8121110" cy="2255008"/>
        </p:xfrm>
        <a:graphic>
          <a:graphicData uri="http://schemas.openxmlformats.org/drawingml/2006/table">
            <a:tbl>
              <a:tblPr firstRow="1" firstCol="1" lastRow="1" lastCol="1" bandRow="1" bandCol="1">
                <a:tableStyleId>{5C22544A-7EE6-4342-B048-85BDC9FD1C3A}</a:tableStyleId>
              </a:tblPr>
              <a:tblGrid>
                <a:gridCol w="3866628"/>
                <a:gridCol w="2315202"/>
                <a:gridCol w="1939280"/>
              </a:tblGrid>
              <a:tr h="281876">
                <a:tc>
                  <a:txBody>
                    <a:bodyPr/>
                    <a:lstStyle/>
                    <a:p>
                      <a:pPr algn="ctr">
                        <a:lnSpc>
                          <a:spcPct val="115000"/>
                        </a:lnSpc>
                        <a:spcAft>
                          <a:spcPts val="0"/>
                        </a:spcAft>
                      </a:pPr>
                      <a:r>
                        <a:rPr lang="es-MX" sz="1600" dirty="0">
                          <a:effectLst/>
                        </a:rPr>
                        <a:t>Sistema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Nivel</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Cantidad</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876">
                <a:tc rowSpan="5">
                  <a:txBody>
                    <a:bodyPr/>
                    <a:lstStyle/>
                    <a:p>
                      <a:pPr algn="ctr">
                        <a:lnSpc>
                          <a:spcPct val="115000"/>
                        </a:lnSpc>
                        <a:spcAft>
                          <a:spcPts val="0"/>
                        </a:spcAft>
                      </a:pPr>
                      <a:r>
                        <a:rPr lang="es-MX" sz="1600" dirty="0">
                          <a:effectLst/>
                        </a:rPr>
                        <a:t>Nacional de Investigadores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600" b="0" dirty="0">
                          <a:effectLst/>
                        </a:rPr>
                        <a:t>Emérito</a:t>
                      </a:r>
                      <a:endParaRPr lang="es-MX"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MX" sz="1600" dirty="0">
                          <a:solidFill>
                            <a:srgbClr val="002942"/>
                          </a:solidFill>
                          <a:effectLst/>
                        </a:rPr>
                        <a:t>$ 60,000.00</a:t>
                      </a:r>
                      <a:endParaRPr lang="es-MX" sz="2000" dirty="0">
                        <a:solidFill>
                          <a:srgbClr val="00294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81876">
                <a:tc vMerge="1">
                  <a:txBody>
                    <a:bodyPr/>
                    <a:lstStyle/>
                    <a:p>
                      <a:endParaRPr lang="es-MX"/>
                    </a:p>
                  </a:txBody>
                  <a:tcPr/>
                </a:tc>
                <a:tc>
                  <a:txBody>
                    <a:bodyPr/>
                    <a:lstStyle/>
                    <a:p>
                      <a:pPr algn="ctr">
                        <a:lnSpc>
                          <a:spcPct val="115000"/>
                        </a:lnSpc>
                        <a:spcAft>
                          <a:spcPts val="0"/>
                        </a:spcAft>
                      </a:pPr>
                      <a:r>
                        <a:rPr lang="es-MX" sz="1600" b="0" dirty="0">
                          <a:effectLst/>
                        </a:rPr>
                        <a:t>III</a:t>
                      </a:r>
                      <a:endParaRPr lang="es-MX"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MX" sz="1600" dirty="0">
                          <a:solidFill>
                            <a:srgbClr val="002942"/>
                          </a:solidFill>
                          <a:effectLst/>
                        </a:rPr>
                        <a:t>$ 40,000.00</a:t>
                      </a:r>
                      <a:endParaRPr lang="es-MX" sz="2000" dirty="0">
                        <a:solidFill>
                          <a:srgbClr val="00294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81876">
                <a:tc vMerge="1">
                  <a:txBody>
                    <a:bodyPr/>
                    <a:lstStyle/>
                    <a:p>
                      <a:endParaRPr lang="es-MX"/>
                    </a:p>
                  </a:txBody>
                  <a:tcPr/>
                </a:tc>
                <a:tc>
                  <a:txBody>
                    <a:bodyPr/>
                    <a:lstStyle/>
                    <a:p>
                      <a:pPr algn="ctr">
                        <a:lnSpc>
                          <a:spcPct val="115000"/>
                        </a:lnSpc>
                        <a:spcAft>
                          <a:spcPts val="0"/>
                        </a:spcAft>
                      </a:pPr>
                      <a:r>
                        <a:rPr lang="es-MX" sz="1600" b="0" dirty="0">
                          <a:effectLst/>
                        </a:rPr>
                        <a:t>II</a:t>
                      </a:r>
                      <a:endParaRPr lang="es-MX"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MX" sz="1600" dirty="0">
                          <a:solidFill>
                            <a:srgbClr val="002942"/>
                          </a:solidFill>
                          <a:effectLst/>
                        </a:rPr>
                        <a:t>$ 30,000.00</a:t>
                      </a:r>
                      <a:endParaRPr lang="es-MX" sz="2000" dirty="0">
                        <a:solidFill>
                          <a:srgbClr val="00294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81876">
                <a:tc vMerge="1">
                  <a:txBody>
                    <a:bodyPr/>
                    <a:lstStyle/>
                    <a:p>
                      <a:endParaRPr lang="es-MX"/>
                    </a:p>
                  </a:txBody>
                  <a:tcPr/>
                </a:tc>
                <a:tc>
                  <a:txBody>
                    <a:bodyPr/>
                    <a:lstStyle/>
                    <a:p>
                      <a:pPr algn="ctr">
                        <a:lnSpc>
                          <a:spcPct val="115000"/>
                        </a:lnSpc>
                        <a:spcAft>
                          <a:spcPts val="0"/>
                        </a:spcAft>
                      </a:pPr>
                      <a:r>
                        <a:rPr lang="es-MX" sz="1600" b="0" dirty="0">
                          <a:effectLst/>
                        </a:rPr>
                        <a:t>I</a:t>
                      </a:r>
                      <a:endParaRPr lang="es-MX"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MX" sz="1600" dirty="0">
                          <a:solidFill>
                            <a:srgbClr val="002942"/>
                          </a:solidFill>
                          <a:effectLst/>
                        </a:rPr>
                        <a:t>$ 25,000.00</a:t>
                      </a:r>
                      <a:endParaRPr lang="es-MX" sz="2000" dirty="0">
                        <a:solidFill>
                          <a:srgbClr val="00294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81876">
                <a:tc vMerge="1">
                  <a:txBody>
                    <a:bodyPr/>
                    <a:lstStyle/>
                    <a:p>
                      <a:endParaRPr lang="es-MX"/>
                    </a:p>
                  </a:txBody>
                  <a:tcPr/>
                </a:tc>
                <a:tc>
                  <a:txBody>
                    <a:bodyPr/>
                    <a:lstStyle/>
                    <a:p>
                      <a:pPr algn="ctr">
                        <a:lnSpc>
                          <a:spcPct val="115000"/>
                        </a:lnSpc>
                        <a:spcAft>
                          <a:spcPts val="0"/>
                        </a:spcAft>
                      </a:pPr>
                      <a:r>
                        <a:rPr lang="es-MX" sz="1600" b="0" dirty="0">
                          <a:effectLst/>
                        </a:rPr>
                        <a:t>Candidato</a:t>
                      </a:r>
                      <a:endParaRPr lang="es-MX"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MX" sz="1600" dirty="0">
                          <a:solidFill>
                            <a:srgbClr val="002942"/>
                          </a:solidFill>
                          <a:effectLst/>
                        </a:rPr>
                        <a:t>$ 20,000.00</a:t>
                      </a:r>
                      <a:endParaRPr lang="es-MX" sz="2000" dirty="0">
                        <a:solidFill>
                          <a:srgbClr val="00294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81876">
                <a:tc rowSpan="2">
                  <a:txBody>
                    <a:bodyPr/>
                    <a:lstStyle/>
                    <a:p>
                      <a:pPr algn="ctr">
                        <a:lnSpc>
                          <a:spcPct val="115000"/>
                        </a:lnSpc>
                        <a:spcAft>
                          <a:spcPts val="0"/>
                        </a:spcAft>
                      </a:pPr>
                      <a:r>
                        <a:rPr lang="es-MX" sz="1600" dirty="0">
                          <a:effectLst/>
                        </a:rPr>
                        <a:t>Nacional de Creadores de Arte</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600" b="0" dirty="0">
                          <a:effectLst/>
                        </a:rPr>
                        <a:t>Creador Emérito</a:t>
                      </a:r>
                      <a:endParaRPr lang="es-MX"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r">
                        <a:lnSpc>
                          <a:spcPct val="115000"/>
                        </a:lnSpc>
                        <a:spcAft>
                          <a:spcPts val="0"/>
                        </a:spcAft>
                      </a:pPr>
                      <a:r>
                        <a:rPr lang="es-MX" sz="1600" dirty="0">
                          <a:solidFill>
                            <a:srgbClr val="002942"/>
                          </a:solidFill>
                          <a:effectLst/>
                        </a:rPr>
                        <a:t>$ 60,000.00</a:t>
                      </a:r>
                      <a:endParaRPr lang="es-MX" sz="2000" dirty="0">
                        <a:solidFill>
                          <a:srgbClr val="00294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81876">
                <a:tc vMerge="1">
                  <a:txBody>
                    <a:bodyPr/>
                    <a:lstStyle/>
                    <a:p>
                      <a:endParaRPr lang="es-MX"/>
                    </a:p>
                  </a:txBody>
                  <a:tcPr/>
                </a:tc>
                <a:tc>
                  <a:txBody>
                    <a:bodyPr/>
                    <a:lstStyle/>
                    <a:p>
                      <a:pPr algn="ctr">
                        <a:lnSpc>
                          <a:spcPct val="115000"/>
                        </a:lnSpc>
                        <a:spcAft>
                          <a:spcPts val="0"/>
                        </a:spcAft>
                      </a:pPr>
                      <a:r>
                        <a:rPr lang="es-MX" sz="1600" b="0" dirty="0">
                          <a:solidFill>
                            <a:schemeClr val="tx1"/>
                          </a:solidFill>
                          <a:effectLst/>
                        </a:rPr>
                        <a:t>Creador Artístico</a:t>
                      </a:r>
                      <a:endParaRPr lang="es-MX"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r">
                        <a:lnSpc>
                          <a:spcPct val="115000"/>
                        </a:lnSpc>
                        <a:spcAft>
                          <a:spcPts val="0"/>
                        </a:spcAft>
                      </a:pPr>
                      <a:r>
                        <a:rPr lang="es-MX" sz="1600" dirty="0">
                          <a:solidFill>
                            <a:srgbClr val="002942"/>
                          </a:solidFill>
                          <a:effectLst/>
                        </a:rPr>
                        <a:t>$ 30,000.00</a:t>
                      </a:r>
                      <a:endParaRPr lang="es-MX" sz="2000" dirty="0">
                        <a:solidFill>
                          <a:srgbClr val="00294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bl>
          </a:graphicData>
        </a:graphic>
      </p:graphicFrame>
      <p:sp>
        <p:nvSpPr>
          <p:cNvPr id="14" name="CuadroTexto 13"/>
          <p:cNvSpPr txBox="1"/>
          <p:nvPr/>
        </p:nvSpPr>
        <p:spPr>
          <a:xfrm>
            <a:off x="557940" y="939631"/>
            <a:ext cx="8090114" cy="369332"/>
          </a:xfrm>
          <a:prstGeom prst="rect">
            <a:avLst/>
          </a:prstGeom>
          <a:solidFill>
            <a:schemeClr val="accent1">
              <a:lumMod val="20000"/>
              <a:lumOff val="80000"/>
            </a:schemeClr>
          </a:solidFill>
          <a:ln w="19050">
            <a:solidFill>
              <a:schemeClr val="accent5"/>
            </a:solidFill>
          </a:ln>
        </p:spPr>
        <p:txBody>
          <a:bodyPr wrap="square" rtlCol="0">
            <a:spAutoFit/>
          </a:bodyPr>
          <a:lstStyle/>
          <a:p>
            <a:pPr algn="ctr"/>
            <a:r>
              <a:rPr lang="es-MX" b="1" dirty="0" smtClean="0"/>
              <a:t>Beca de permanencia en el SNI y SNCA</a:t>
            </a:r>
            <a:endParaRPr lang="es-MX" b="1" dirty="0"/>
          </a:p>
        </p:txBody>
      </p:sp>
    </p:spTree>
    <p:extLst>
      <p:ext uri="{BB962C8B-B14F-4D97-AF65-F5344CB8AC3E}">
        <p14:creationId xmlns:p14="http://schemas.microsoft.com/office/powerpoint/2010/main" val="3991859872"/>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973" y="62917"/>
            <a:ext cx="8834034" cy="866981"/>
          </a:xfrm>
          <a:ln w="28575">
            <a:solidFill>
              <a:srgbClr val="0070C0"/>
            </a:solidFill>
          </a:ln>
        </p:spPr>
        <p:txBody>
          <a:bodyPr>
            <a:noAutofit/>
          </a:bodyPr>
          <a:lstStyle/>
          <a:p>
            <a:pPr algn="ctr"/>
            <a:r>
              <a:rPr lang="es-MX" sz="3200" b="1" dirty="0" smtClean="0"/>
              <a:t>Programa de Incorporación y Permanencia del Posgrado en el PNPC </a:t>
            </a:r>
            <a:r>
              <a:rPr lang="es-MX" sz="3200" b="1" dirty="0" smtClean="0">
                <a:solidFill>
                  <a:srgbClr val="FF0000"/>
                </a:solidFill>
              </a:rPr>
              <a:t>(PROINPEP)</a:t>
            </a:r>
            <a:endParaRPr lang="es-MX" sz="3200" b="1" dirty="0">
              <a:solidFill>
                <a:srgbClr val="FF0000"/>
              </a:solidFill>
            </a:endParaRPr>
          </a:p>
        </p:txBody>
      </p:sp>
      <p:sp>
        <p:nvSpPr>
          <p:cNvPr id="8" name="Pentágono 7"/>
          <p:cNvSpPr/>
          <p:nvPr/>
        </p:nvSpPr>
        <p:spPr>
          <a:xfrm>
            <a:off x="317716" y="1332859"/>
            <a:ext cx="1735810"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Objetivo</a:t>
            </a:r>
            <a:endParaRPr lang="es-MX" sz="2000" b="1" dirty="0">
              <a:solidFill>
                <a:schemeClr val="tx1"/>
              </a:solidFill>
            </a:endParaRPr>
          </a:p>
        </p:txBody>
      </p:sp>
      <p:sp>
        <p:nvSpPr>
          <p:cNvPr id="9" name="CuadroTexto 8"/>
          <p:cNvSpPr txBox="1"/>
          <p:nvPr/>
        </p:nvSpPr>
        <p:spPr>
          <a:xfrm>
            <a:off x="2053526" y="945403"/>
            <a:ext cx="7051727" cy="1569660"/>
          </a:xfrm>
          <a:prstGeom prst="rect">
            <a:avLst/>
          </a:prstGeom>
          <a:noFill/>
        </p:spPr>
        <p:txBody>
          <a:bodyPr wrap="square" rtlCol="0">
            <a:spAutoFit/>
          </a:bodyPr>
          <a:lstStyle/>
          <a:p>
            <a:pPr marL="285750" indent="-285750" algn="just">
              <a:buFont typeface="Wingdings" panose="05000000000000000000" pitchFamily="2" charset="2"/>
              <a:buChar char="ü"/>
            </a:pPr>
            <a:r>
              <a:rPr lang="es-MX" sz="1600" dirty="0" smtClean="0"/>
              <a:t>Financiar acciones tendientes a mejorar las condiciones de los programas de posgrado</a:t>
            </a:r>
          </a:p>
          <a:p>
            <a:pPr marL="285750" indent="-285750" algn="just">
              <a:buFont typeface="Wingdings" panose="05000000000000000000" pitchFamily="2" charset="2"/>
              <a:buChar char="ü"/>
            </a:pPr>
            <a:r>
              <a:rPr lang="es-MX" sz="1600" dirty="0"/>
              <a:t>Estimular y fortalecer los programas de posgrado que además de cumplir los requisitos de calidad establecidos en el Reglamento General de Posgrado de la </a:t>
            </a:r>
            <a:r>
              <a:rPr lang="es-MX" sz="1600" dirty="0" smtClean="0"/>
              <a:t>U </a:t>
            </a:r>
            <a:r>
              <a:rPr lang="es-MX" sz="1600" dirty="0"/>
              <a:t>de </a:t>
            </a:r>
            <a:r>
              <a:rPr lang="es-MX" sz="1600" dirty="0" smtClean="0"/>
              <a:t>G, </a:t>
            </a:r>
            <a:r>
              <a:rPr lang="es-MX" sz="1600" dirty="0"/>
              <a:t>están inscritos en el Programa Nacional de Posgrado de Calidad (PNPC) del </a:t>
            </a:r>
            <a:r>
              <a:rPr lang="es-MX" sz="1600" dirty="0" err="1"/>
              <a:t>CONACyT</a:t>
            </a:r>
            <a:r>
              <a:rPr lang="es-MX" sz="1600" dirty="0" smtClean="0"/>
              <a:t>.</a:t>
            </a:r>
            <a:endParaRPr lang="es-MX" sz="1600" dirty="0"/>
          </a:p>
        </p:txBody>
      </p:sp>
      <p:sp>
        <p:nvSpPr>
          <p:cNvPr id="18" name="Pentágono 17"/>
          <p:cNvSpPr/>
          <p:nvPr/>
        </p:nvSpPr>
        <p:spPr>
          <a:xfrm>
            <a:off x="90411" y="3027336"/>
            <a:ext cx="1729922" cy="557939"/>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Antecedentes</a:t>
            </a:r>
            <a:endParaRPr lang="es-MX" b="1" dirty="0">
              <a:solidFill>
                <a:schemeClr val="tx1"/>
              </a:solidFill>
            </a:endParaRPr>
          </a:p>
        </p:txBody>
      </p:sp>
      <p:sp>
        <p:nvSpPr>
          <p:cNvPr id="19" name="Rectángulo 18"/>
          <p:cNvSpPr/>
          <p:nvPr/>
        </p:nvSpPr>
        <p:spPr>
          <a:xfrm>
            <a:off x="1619574" y="2570692"/>
            <a:ext cx="7485680" cy="4031873"/>
          </a:xfrm>
          <a:prstGeom prst="rect">
            <a:avLst/>
          </a:prstGeom>
        </p:spPr>
        <p:txBody>
          <a:bodyPr wrap="square">
            <a:spAutoFit/>
          </a:bodyPr>
          <a:lstStyle/>
          <a:p>
            <a:pPr marL="342900" lvl="0" indent="-342900" algn="just" fontAlgn="base">
              <a:spcAft>
                <a:spcPts val="0"/>
              </a:spcAft>
              <a:buSzPts val="1000"/>
              <a:buFont typeface="Wingdings" panose="05000000000000000000" pitchFamily="2" charset="2"/>
              <a:buChar char="ü"/>
            </a:pPr>
            <a:r>
              <a:rPr lang="es-MX" sz="1600" kern="0" dirty="0">
                <a:ea typeface="Times New Roman" panose="02020603050405020304" pitchFamily="18" charset="0"/>
              </a:rPr>
              <a:t>En el Plan de Desarrollo Institucional 2014-2030, se establece: </a:t>
            </a:r>
          </a:p>
          <a:p>
            <a:pPr marL="742950" lvl="1" indent="-285750" algn="just" fontAlgn="base">
              <a:buSzPts val="1000"/>
              <a:buFont typeface="Arial" pitchFamily="34" charset="0"/>
              <a:buChar char="•"/>
            </a:pPr>
            <a:r>
              <a:rPr lang="es-MX" sz="1600" kern="0" dirty="0">
                <a:ea typeface="Times New Roman" panose="02020603050405020304" pitchFamily="18" charset="0"/>
              </a:rPr>
              <a:t>Posicionamiento de la investigación y el posgrado como ejes del modelo educativo.</a:t>
            </a:r>
          </a:p>
          <a:p>
            <a:pPr marL="742950" lvl="1" indent="-285750" algn="just" fontAlgn="base">
              <a:buSzPts val="1000"/>
              <a:buFont typeface="Arial" pitchFamily="34" charset="0"/>
              <a:buChar char="•"/>
            </a:pPr>
            <a:r>
              <a:rPr lang="es-MX" sz="1600" kern="0" dirty="0">
                <a:ea typeface="Times New Roman" panose="02020603050405020304" pitchFamily="18" charset="0"/>
              </a:rPr>
              <a:t>Logro de una masa crítica de recursos humanos de alto nivel para el desarrollo </a:t>
            </a:r>
            <a:r>
              <a:rPr lang="es-MX" sz="1600" kern="0" dirty="0" smtClean="0">
                <a:ea typeface="Times New Roman" panose="02020603050405020304" pitchFamily="18" charset="0"/>
              </a:rPr>
              <a:t>de los </a:t>
            </a:r>
            <a:r>
              <a:rPr lang="es-MX" sz="1600" kern="0" dirty="0">
                <a:ea typeface="Times New Roman" panose="02020603050405020304" pitchFamily="18" charset="0"/>
              </a:rPr>
              <a:t>programas y líneas de investigación.</a:t>
            </a:r>
          </a:p>
          <a:p>
            <a:pPr marL="742950" lvl="1" indent="-285750" algn="just" fontAlgn="base">
              <a:buSzPts val="1000"/>
              <a:buFont typeface="Arial" pitchFamily="34" charset="0"/>
              <a:buChar char="•"/>
            </a:pPr>
            <a:r>
              <a:rPr lang="es-MX" sz="1600" kern="0" dirty="0">
                <a:ea typeface="Times New Roman" panose="02020603050405020304" pitchFamily="18" charset="0"/>
              </a:rPr>
              <a:t>Ampliación y diversificación del posgrado con altos estándares de calidad y relevancia nacional e </a:t>
            </a:r>
            <a:r>
              <a:rPr lang="es-MX" sz="1600" kern="0" dirty="0" smtClean="0">
                <a:ea typeface="Times New Roman" panose="02020603050405020304" pitchFamily="18" charset="0"/>
              </a:rPr>
              <a:t>internacional</a:t>
            </a:r>
          </a:p>
          <a:p>
            <a:pPr marL="342900" lvl="0" indent="-342900" algn="just" fontAlgn="base">
              <a:spcAft>
                <a:spcPts val="0"/>
              </a:spcAft>
              <a:buSzPts val="1000"/>
              <a:buFont typeface="Wingdings" panose="05000000000000000000" pitchFamily="2" charset="2"/>
              <a:buChar char="ü"/>
            </a:pPr>
            <a:r>
              <a:rPr lang="es-MX" sz="1600" kern="0" dirty="0" smtClean="0">
                <a:ea typeface="Times New Roman" panose="02020603050405020304" pitchFamily="18" charset="0"/>
              </a:rPr>
              <a:t>Además se plantea como estrategia, entre otras:</a:t>
            </a:r>
          </a:p>
          <a:p>
            <a:pPr marL="628650" lvl="1" indent="-171450" algn="just" fontAlgn="base">
              <a:buSzPts val="1000"/>
              <a:buFont typeface="Arial" pitchFamily="34" charset="0"/>
              <a:buChar char="•"/>
            </a:pPr>
            <a:r>
              <a:rPr lang="es-MX" sz="1600" kern="0" dirty="0" smtClean="0">
                <a:ea typeface="Times New Roman" panose="02020603050405020304" pitchFamily="18" charset="0"/>
              </a:rPr>
              <a:t>Acreditar </a:t>
            </a:r>
            <a:r>
              <a:rPr lang="es-MX" sz="1600" kern="0" dirty="0">
                <a:ea typeface="Times New Roman" panose="02020603050405020304" pitchFamily="18" charset="0"/>
              </a:rPr>
              <a:t>los programas </a:t>
            </a:r>
            <a:r>
              <a:rPr lang="es-MX" sz="1600" kern="0" dirty="0" smtClean="0">
                <a:ea typeface="Times New Roman" panose="02020603050405020304" pitchFamily="18" charset="0"/>
              </a:rPr>
              <a:t>educativos vigentes y los de nueva creación, avanzando en su acreditación internacional</a:t>
            </a:r>
          </a:p>
          <a:p>
            <a:pPr marL="285750" indent="-285750" algn="just" fontAlgn="base">
              <a:buSzPts val="1000"/>
              <a:buFont typeface="Wingdings" pitchFamily="2" charset="2"/>
              <a:buChar char="ü"/>
            </a:pPr>
            <a:r>
              <a:rPr lang="es-MX" sz="1600" kern="0" dirty="0" smtClean="0">
                <a:ea typeface="Times New Roman" panose="02020603050405020304" pitchFamily="18" charset="0"/>
              </a:rPr>
              <a:t>Lograr la calidad </a:t>
            </a:r>
            <a:r>
              <a:rPr lang="es-MX" sz="1600" kern="0" dirty="0">
                <a:ea typeface="Times New Roman" panose="02020603050405020304" pitchFamily="18" charset="0"/>
              </a:rPr>
              <a:t>de los programas de posgrado es una tarea estratégica y </a:t>
            </a:r>
            <a:r>
              <a:rPr lang="es-MX" sz="1600" kern="0" dirty="0" smtClean="0">
                <a:ea typeface="Times New Roman" panose="02020603050405020304" pitchFamily="18" charset="0"/>
              </a:rPr>
              <a:t>prioritaria </a:t>
            </a:r>
            <a:r>
              <a:rPr lang="es-MX" sz="1600" kern="0" dirty="0">
                <a:ea typeface="Times New Roman" panose="02020603050405020304" pitchFamily="18" charset="0"/>
              </a:rPr>
              <a:t>a la que se debe destinar recursos </a:t>
            </a:r>
            <a:r>
              <a:rPr lang="es-MX" sz="1600" kern="0" dirty="0" smtClean="0">
                <a:ea typeface="Times New Roman" panose="02020603050405020304" pitchFamily="18" charset="0"/>
              </a:rPr>
              <a:t>económicos.</a:t>
            </a:r>
            <a:endParaRPr lang="es-MX" sz="1600" dirty="0">
              <a:ea typeface="Times New Roman" panose="02020603050405020304" pitchFamily="18" charset="0"/>
            </a:endParaRPr>
          </a:p>
          <a:p>
            <a:pPr marL="342900" lvl="0" indent="-342900" algn="just" fontAlgn="base">
              <a:spcAft>
                <a:spcPts val="0"/>
              </a:spcAft>
              <a:buSzPts val="1000"/>
              <a:buFont typeface="Wingdings" panose="05000000000000000000" pitchFamily="2" charset="2"/>
              <a:buChar char="ü"/>
            </a:pPr>
            <a:r>
              <a:rPr lang="es-ES" sz="1600" kern="0" dirty="0">
                <a:ea typeface="Times New Roman" panose="02020603050405020304" pitchFamily="18" charset="0"/>
              </a:rPr>
              <a:t>Como p</a:t>
            </a:r>
            <a:r>
              <a:rPr lang="es-MX" sz="1600" kern="0" dirty="0">
                <a:ea typeface="Times New Roman" panose="02020603050405020304" pitchFamily="18" charset="0"/>
              </a:rPr>
              <a:t>arte de los compromisos que la </a:t>
            </a:r>
            <a:r>
              <a:rPr lang="es-MX" sz="1600" kern="0" dirty="0" smtClean="0">
                <a:ea typeface="Times New Roman" panose="02020603050405020304" pitchFamily="18" charset="0"/>
              </a:rPr>
              <a:t>U de G </a:t>
            </a:r>
            <a:r>
              <a:rPr lang="es-MX" sz="1600" kern="0" dirty="0">
                <a:ea typeface="Times New Roman" panose="02020603050405020304" pitchFamily="18" charset="0"/>
              </a:rPr>
              <a:t>tiene </a:t>
            </a:r>
            <a:r>
              <a:rPr lang="es-MX" sz="1600" kern="0" dirty="0" smtClean="0">
                <a:ea typeface="Times New Roman" panose="02020603050405020304" pitchFamily="18" charset="0"/>
              </a:rPr>
              <a:t>está </a:t>
            </a:r>
            <a:r>
              <a:rPr lang="es-MX" sz="1600" kern="0" dirty="0">
                <a:ea typeface="Times New Roman" panose="02020603050405020304" pitchFamily="18" charset="0"/>
              </a:rPr>
              <a:t>el de destinar parte del </a:t>
            </a:r>
            <a:r>
              <a:rPr lang="es-ES" sz="1600" kern="0" dirty="0">
                <a:ea typeface="Times New Roman" panose="02020603050405020304" pitchFamily="18" charset="0"/>
              </a:rPr>
              <a:t>presupuesto institucional para atender el fortalecimiento y la operación del posgrado, </a:t>
            </a:r>
            <a:r>
              <a:rPr lang="es-MX" sz="1600" kern="0" dirty="0">
                <a:ea typeface="Times New Roman" panose="02020603050405020304" pitchFamily="18" charset="0"/>
              </a:rPr>
              <a:t>a través del financiamiento para llevar a cabo las acciones establecidas en los Planes de Mejora de los </a:t>
            </a:r>
            <a:r>
              <a:rPr lang="es-MX" sz="1600" kern="0" dirty="0" smtClean="0">
                <a:ea typeface="Times New Roman" panose="02020603050405020304" pitchFamily="18" charset="0"/>
              </a:rPr>
              <a:t>programas inscritos </a:t>
            </a:r>
            <a:r>
              <a:rPr lang="es-MX" sz="1600" kern="0" dirty="0">
                <a:ea typeface="Times New Roman" panose="02020603050405020304" pitchFamily="18" charset="0"/>
              </a:rPr>
              <a:t>en el PNPC del CONACYT</a:t>
            </a:r>
            <a:r>
              <a:rPr lang="es-MX" sz="1600" kern="0" dirty="0" smtClean="0">
                <a:ea typeface="Times New Roman" panose="02020603050405020304" pitchFamily="18" charset="0"/>
              </a:rPr>
              <a:t>.</a:t>
            </a:r>
            <a:endParaRPr lang="es-MX" sz="1600" kern="0" dirty="0">
              <a:ea typeface="Times New Roman" panose="02020603050405020304" pitchFamily="18" charset="0"/>
            </a:endParaRPr>
          </a:p>
        </p:txBody>
      </p:sp>
    </p:spTree>
    <p:extLst>
      <p:ext uri="{BB962C8B-B14F-4D97-AF65-F5344CB8AC3E}">
        <p14:creationId xmlns:p14="http://schemas.microsoft.com/office/powerpoint/2010/main" val="1574513435"/>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1" y="93915"/>
            <a:ext cx="7886700" cy="625182"/>
          </a:xfrm>
          <a:ln w="28575">
            <a:solidFill>
              <a:schemeClr val="accent5"/>
            </a:solidFill>
          </a:ln>
        </p:spPr>
        <p:txBody>
          <a:bodyPr>
            <a:noAutofit/>
          </a:bodyPr>
          <a:lstStyle/>
          <a:p>
            <a:pPr algn="ctr"/>
            <a:r>
              <a:rPr lang="es-MX" sz="3200" b="1" dirty="0" smtClean="0"/>
              <a:t>Rubros que se apoyan</a:t>
            </a:r>
            <a:endParaRPr lang="es-MX" sz="3200" b="1" dirty="0"/>
          </a:p>
        </p:txBody>
      </p:sp>
      <p:sp>
        <p:nvSpPr>
          <p:cNvPr id="11" name="Marco 10"/>
          <p:cNvSpPr/>
          <p:nvPr/>
        </p:nvSpPr>
        <p:spPr>
          <a:xfrm>
            <a:off x="1511084" y="1356110"/>
            <a:ext cx="6586780" cy="1511076"/>
          </a:xfrm>
          <a:prstGeom prst="fram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Pentágono 11"/>
          <p:cNvSpPr/>
          <p:nvPr/>
        </p:nvSpPr>
        <p:spPr>
          <a:xfrm>
            <a:off x="286719" y="3972736"/>
            <a:ext cx="1937289" cy="74650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Disposiciones generales</a:t>
            </a:r>
            <a:endParaRPr lang="es-MX" sz="2000" b="1" dirty="0">
              <a:solidFill>
                <a:schemeClr val="tx1"/>
              </a:solidFill>
            </a:endParaRPr>
          </a:p>
        </p:txBody>
      </p:sp>
      <p:sp>
        <p:nvSpPr>
          <p:cNvPr id="3" name="CuadroTexto 2"/>
          <p:cNvSpPr txBox="1"/>
          <p:nvPr/>
        </p:nvSpPr>
        <p:spPr>
          <a:xfrm>
            <a:off x="2386741" y="3572368"/>
            <a:ext cx="6128610" cy="2031325"/>
          </a:xfrm>
          <a:prstGeom prst="rect">
            <a:avLst/>
          </a:prstGeom>
          <a:noFill/>
          <a:ln w="19050">
            <a:solidFill>
              <a:schemeClr val="accent1"/>
            </a:solidFill>
          </a:ln>
        </p:spPr>
        <p:txBody>
          <a:bodyPr wrap="square" rtlCol="0">
            <a:spAutoFit/>
          </a:bodyPr>
          <a:lstStyle/>
          <a:p>
            <a:pPr algn="just"/>
            <a:r>
              <a:rPr lang="es-MX" sz="1400" b="1" dirty="0" smtClean="0">
                <a:solidFill>
                  <a:schemeClr val="accent6">
                    <a:lumMod val="75000"/>
                  </a:schemeClr>
                </a:solidFill>
              </a:rPr>
              <a:t>Se beneficia a los </a:t>
            </a:r>
          </a:p>
          <a:p>
            <a:pPr algn="just"/>
            <a:r>
              <a:rPr lang="es-MX" sz="1400" dirty="0"/>
              <a:t>p</a:t>
            </a:r>
            <a:r>
              <a:rPr lang="es-MX" sz="1400" dirty="0" smtClean="0"/>
              <a:t>rogramas </a:t>
            </a:r>
            <a:r>
              <a:rPr lang="es-MX" sz="1400" dirty="0"/>
              <a:t>de </a:t>
            </a:r>
            <a:r>
              <a:rPr lang="es-MX" sz="1400" dirty="0" smtClean="0"/>
              <a:t>posgrado </a:t>
            </a:r>
            <a:r>
              <a:rPr lang="es-MX" sz="1400" dirty="0"/>
              <a:t>que, además de cumplir con los criterios de calidad establecidos en el Reglamento General de Posgrado de la Universidad de Guadalajara, estén inscritos en el Programa Nacional de Posgrado de Calidad (PNPC</a:t>
            </a:r>
            <a:r>
              <a:rPr lang="es-MX" sz="1400" dirty="0" smtClean="0"/>
              <a:t>) del	CONACYT.</a:t>
            </a:r>
          </a:p>
          <a:p>
            <a:pPr algn="just"/>
            <a:endParaRPr lang="es-MX" sz="1400" b="1" dirty="0" smtClean="0">
              <a:solidFill>
                <a:srgbClr val="FF0000"/>
              </a:solidFill>
            </a:endParaRPr>
          </a:p>
          <a:p>
            <a:pPr algn="just"/>
            <a:r>
              <a:rPr lang="es-MX" sz="1400" b="1" dirty="0" smtClean="0">
                <a:solidFill>
                  <a:srgbClr val="FF0000"/>
                </a:solidFill>
              </a:rPr>
              <a:t>No participan los</a:t>
            </a:r>
          </a:p>
          <a:p>
            <a:pPr algn="just"/>
            <a:r>
              <a:rPr lang="es-MX" sz="1400" dirty="0" smtClean="0"/>
              <a:t>programas </a:t>
            </a:r>
            <a:r>
              <a:rPr lang="es-MX" sz="1400" dirty="0"/>
              <a:t>de posgrado que </a:t>
            </a:r>
            <a:r>
              <a:rPr lang="es-MX" sz="1400" b="1" dirty="0"/>
              <a:t>recibieron financiamiento en</a:t>
            </a:r>
            <a:r>
              <a:rPr lang="es-MX" sz="1400" dirty="0"/>
              <a:t> </a:t>
            </a:r>
            <a:r>
              <a:rPr lang="es-MX" sz="1400" b="1" dirty="0" smtClean="0"/>
              <a:t>2013</a:t>
            </a:r>
            <a:r>
              <a:rPr lang="es-MX" sz="1400" dirty="0" smtClean="0"/>
              <a:t> </a:t>
            </a:r>
            <a:r>
              <a:rPr lang="es-MX" sz="1400" dirty="0"/>
              <a:t>a través del </a:t>
            </a:r>
            <a:r>
              <a:rPr lang="es-MX" sz="1400" b="1" dirty="0"/>
              <a:t>PROINPEP </a:t>
            </a:r>
            <a:r>
              <a:rPr lang="es-MX" sz="1400" dirty="0" smtClean="0"/>
              <a:t>que </a:t>
            </a:r>
            <a:r>
              <a:rPr lang="es-MX" sz="1400" dirty="0"/>
              <a:t>no hayan comprobado la totalidad de los recursos recibidos</a:t>
            </a:r>
            <a:r>
              <a:rPr lang="es-MX" sz="1400" dirty="0" smtClean="0"/>
              <a:t>.</a:t>
            </a:r>
            <a:endParaRPr lang="es-MX" sz="1400" dirty="0"/>
          </a:p>
        </p:txBody>
      </p:sp>
      <p:sp>
        <p:nvSpPr>
          <p:cNvPr id="5" name="Rectángulo 4"/>
          <p:cNvSpPr/>
          <p:nvPr/>
        </p:nvSpPr>
        <p:spPr>
          <a:xfrm>
            <a:off x="1960534" y="1745752"/>
            <a:ext cx="5587140" cy="646331"/>
          </a:xfrm>
          <a:prstGeom prst="rect">
            <a:avLst/>
          </a:prstGeom>
          <a:solidFill>
            <a:srgbClr val="FFFF00"/>
          </a:solidFill>
        </p:spPr>
        <p:txBody>
          <a:bodyPr wrap="square">
            <a:spAutoFit/>
          </a:bodyPr>
          <a:lstStyle/>
          <a:p>
            <a:r>
              <a:rPr lang="es-MX" dirty="0">
                <a:latin typeface="Arial" panose="020B0604020202020204" pitchFamily="34" charset="0"/>
                <a:ea typeface="Times New Roman" panose="02020603050405020304" pitchFamily="18" charset="0"/>
              </a:rPr>
              <a:t>Se otorgará la cantidad de </a:t>
            </a:r>
            <a:r>
              <a:rPr lang="es-MX" dirty="0" smtClean="0">
                <a:latin typeface="Arial" panose="020B0604020202020204" pitchFamily="34" charset="0"/>
                <a:ea typeface="Times New Roman" panose="02020603050405020304" pitchFamily="18" charset="0"/>
              </a:rPr>
              <a:t>hasta </a:t>
            </a:r>
            <a:r>
              <a:rPr lang="es-MX" b="1" dirty="0" smtClean="0">
                <a:latin typeface="Arial" panose="020B0604020202020204" pitchFamily="34" charset="0"/>
                <a:ea typeface="Times New Roman" panose="02020603050405020304" pitchFamily="18" charset="0"/>
              </a:rPr>
              <a:t>$ </a:t>
            </a:r>
            <a:r>
              <a:rPr lang="es-MX" b="1" dirty="0">
                <a:latin typeface="Arial" panose="020B0604020202020204" pitchFamily="34" charset="0"/>
                <a:ea typeface="Times New Roman" panose="02020603050405020304" pitchFamily="18" charset="0"/>
              </a:rPr>
              <a:t>200,000.00 </a:t>
            </a:r>
            <a:r>
              <a:rPr lang="es-MX" dirty="0" smtClean="0">
                <a:latin typeface="Arial" panose="020B0604020202020204" pitchFamily="34" charset="0"/>
                <a:ea typeface="Times New Roman" panose="02020603050405020304" pitchFamily="18" charset="0"/>
              </a:rPr>
              <a:t>a </a:t>
            </a:r>
            <a:r>
              <a:rPr lang="es-MX" dirty="0">
                <a:latin typeface="Arial" panose="020B0604020202020204" pitchFamily="34" charset="0"/>
                <a:ea typeface="Times New Roman" panose="02020603050405020304" pitchFamily="18" charset="0"/>
              </a:rPr>
              <a:t>cada programa de posgrado reconocido </a:t>
            </a:r>
            <a:r>
              <a:rPr lang="es-MX" dirty="0" smtClean="0">
                <a:latin typeface="Arial" panose="020B0604020202020204" pitchFamily="34" charset="0"/>
                <a:ea typeface="Times New Roman" panose="02020603050405020304" pitchFamily="18" charset="0"/>
              </a:rPr>
              <a:t>en el </a:t>
            </a:r>
            <a:r>
              <a:rPr lang="es-MX" dirty="0">
                <a:latin typeface="Arial" panose="020B0604020202020204" pitchFamily="34" charset="0"/>
                <a:ea typeface="Times New Roman" panose="02020603050405020304" pitchFamily="18" charset="0"/>
              </a:rPr>
              <a:t>PNPC</a:t>
            </a:r>
            <a:endParaRPr lang="es-MX" dirty="0"/>
          </a:p>
        </p:txBody>
      </p:sp>
    </p:spTree>
    <p:extLst>
      <p:ext uri="{BB962C8B-B14F-4D97-AF65-F5344CB8AC3E}">
        <p14:creationId xmlns:p14="http://schemas.microsoft.com/office/powerpoint/2010/main" val="2932975533"/>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2454</TotalTime>
  <Words>1860</Words>
  <Application>Microsoft Office PowerPoint</Application>
  <PresentationFormat>Presentación en pantalla (4:3)</PresentationFormat>
  <Paragraphs>173</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Fondos Institucionales Participables Desarrollo de la Investigación y el Posgrado</vt:lpstr>
      <vt:lpstr>Programa de Apoyo a la Mejora de las Condiciones de Producción de los Miembros del SNI y SNCA  (PRO-SNI) </vt:lpstr>
      <vt:lpstr>Rubros que se apoyan</vt:lpstr>
      <vt:lpstr>Beneficios</vt:lpstr>
      <vt:lpstr>Programa de Apoyo a la Productividad de los Miembros del SNI y SNCA  (Becas de permanencia SNI y SNCA)</vt:lpstr>
      <vt:lpstr>Rubros que se apoyan</vt:lpstr>
      <vt:lpstr>Programa de Incorporación y Permanencia del Posgrado en el PNPC (PROINPEP)</vt:lpstr>
      <vt:lpstr>Rubros que se apoyan</vt:lpstr>
      <vt:lpstr>Fondos Institucionales Participables Evaluación y acreditación</vt:lpstr>
      <vt:lpstr>Evaluación y acreditación</vt:lpstr>
      <vt:lpstr>Evaluación y acreditación</vt:lpstr>
      <vt:lpstr>Evaluación y acreditación</vt:lpstr>
      <vt:lpstr>Evaluación y acreditación</vt:lpstr>
      <vt:lpstr>Evaluación y acreditación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Garcia Rodriguez, Salvador</dc:creator>
  <cp:lastModifiedBy>2013584</cp:lastModifiedBy>
  <cp:revision>419</cp:revision>
  <cp:lastPrinted>2013-06-25T16:37:49Z</cp:lastPrinted>
  <dcterms:created xsi:type="dcterms:W3CDTF">2013-06-25T15:43:57Z</dcterms:created>
  <dcterms:modified xsi:type="dcterms:W3CDTF">2014-05-01T01:50:29Z</dcterms:modified>
</cp:coreProperties>
</file>