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2" r:id="rId5"/>
    <p:sldId id="264" r:id="rId6"/>
    <p:sldId id="265" r:id="rId7"/>
    <p:sldId id="267" r:id="rId8"/>
    <p:sldId id="268" r:id="rId9"/>
    <p:sldId id="287" r:id="rId10"/>
    <p:sldId id="269" r:id="rId11"/>
    <p:sldId id="281" r:id="rId12"/>
    <p:sldId id="272" r:id="rId13"/>
    <p:sldId id="279" r:id="rId14"/>
    <p:sldId id="288" r:id="rId15"/>
    <p:sldId id="285" r:id="rId16"/>
    <p:sldId id="290" r:id="rId17"/>
    <p:sldId id="280" r:id="rId18"/>
    <p:sldId id="291" r:id="rId19"/>
    <p:sldId id="270" r:id="rId20"/>
    <p:sldId id="282" r:id="rId21"/>
    <p:sldId id="292" r:id="rId22"/>
    <p:sldId id="293" r:id="rId23"/>
    <p:sldId id="294" r:id="rId24"/>
    <p:sldId id="283" r:id="rId25"/>
    <p:sldId id="295" r:id="rId26"/>
    <p:sldId id="271" r:id="rId27"/>
    <p:sldId id="274" r:id="rId28"/>
    <p:sldId id="297" r:id="rId29"/>
    <p:sldId id="284" r:id="rId30"/>
    <p:sldId id="296" r:id="rId31"/>
    <p:sldId id="275" r:id="rId32"/>
    <p:sldId id="276" r:id="rId33"/>
    <p:sldId id="298" r:id="rId3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5" autoAdjust="0"/>
    <p:restoredTop sz="94660"/>
  </p:normalViewPr>
  <p:slideViewPr>
    <p:cSldViewPr snapToGrid="0">
      <p:cViewPr>
        <p:scale>
          <a:sx n="75" d="100"/>
          <a:sy n="75" d="100"/>
        </p:scale>
        <p:origin x="-1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9B6-E968-45FC-8B38-DE6AA57E1F16}" type="datetimeFigureOut">
              <a:rPr lang="es-MX" smtClean="0"/>
              <a:pPr/>
              <a:t>19/07/2013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08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9B6-E968-45FC-8B38-DE6AA57E1F16}" type="datetimeFigureOut">
              <a:rPr lang="es-MX" smtClean="0"/>
              <a:pPr/>
              <a:t>19/07/2013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854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9B6-E968-45FC-8B38-DE6AA57E1F16}" type="datetimeFigureOut">
              <a:rPr lang="es-MX" smtClean="0"/>
              <a:pPr/>
              <a:t>19/07/2013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400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9B6-E968-45FC-8B38-DE6AA57E1F16}" type="datetimeFigureOut">
              <a:rPr lang="es-MX" smtClean="0"/>
              <a:pPr/>
              <a:t>19/07/2013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187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9B6-E968-45FC-8B38-DE6AA57E1F16}" type="datetimeFigureOut">
              <a:rPr lang="es-MX" smtClean="0"/>
              <a:pPr/>
              <a:t>19/07/2013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002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9B6-E968-45FC-8B38-DE6AA57E1F16}" type="datetimeFigureOut">
              <a:rPr lang="es-MX" smtClean="0"/>
              <a:pPr/>
              <a:t>19/07/2013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015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9B6-E968-45FC-8B38-DE6AA57E1F16}" type="datetimeFigureOut">
              <a:rPr lang="es-MX" smtClean="0"/>
              <a:pPr/>
              <a:t>19/07/2013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75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9B6-E968-45FC-8B38-DE6AA57E1F16}" type="datetimeFigureOut">
              <a:rPr lang="es-MX" smtClean="0"/>
              <a:pPr/>
              <a:t>19/07/2013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9B6-E968-45FC-8B38-DE6AA57E1F16}" type="datetimeFigureOut">
              <a:rPr lang="es-MX" smtClean="0"/>
              <a:pPr/>
              <a:t>19/07/2013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09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9B6-E968-45FC-8B38-DE6AA57E1F16}" type="datetimeFigureOut">
              <a:rPr lang="es-MX" smtClean="0"/>
              <a:pPr/>
              <a:t>19/07/2013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644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9B6-E968-45FC-8B38-DE6AA57E1F16}" type="datetimeFigureOut">
              <a:rPr lang="es-MX" smtClean="0"/>
              <a:pPr/>
              <a:t>19/07/2013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706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F19B6-E968-45FC-8B38-DE6AA57E1F16}" type="datetimeFigureOut">
              <a:rPr lang="es-MX" smtClean="0"/>
              <a:pPr/>
              <a:t>19/07/2013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F29FC-3C18-4825-83C3-0449E021930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58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slide" Target="slide19.xml"/><Relationship Id="rId5" Type="http://schemas.openxmlformats.org/officeDocument/2006/relationships/slide" Target="slide13.xml"/><Relationship Id="rId10" Type="http://schemas.openxmlformats.org/officeDocument/2006/relationships/slide" Target="slide18.xml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69" y="3670041"/>
            <a:ext cx="6867332" cy="154888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481403" y="4034717"/>
            <a:ext cx="51469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dirty="0" smtClean="0">
                <a:solidFill>
                  <a:srgbClr val="002942"/>
                </a:solidFill>
                <a:latin typeface="Trajan Pro" panose="02020502050506020301" pitchFamily="18" charset="0"/>
              </a:rPr>
              <a:t>Dirección de Finanzas</a:t>
            </a:r>
            <a:endParaRPr lang="es-MX" sz="3000" dirty="0">
              <a:solidFill>
                <a:srgbClr val="002942"/>
              </a:solidFill>
              <a:latin typeface="Trajan Pro" panose="02020502050506020301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6" y="480771"/>
            <a:ext cx="2463281" cy="77212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24946" y="4796097"/>
            <a:ext cx="12875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dirty="0">
                <a:solidFill>
                  <a:srgbClr val="002942"/>
                </a:solidFill>
                <a:latin typeface="Trajan Pro" panose="02020502050506020301" pitchFamily="18" charset="0"/>
              </a:rPr>
              <a:t>2</a:t>
            </a:r>
            <a:r>
              <a:rPr lang="es-MX" sz="1300" dirty="0" smtClean="0">
                <a:solidFill>
                  <a:srgbClr val="002942"/>
                </a:solidFill>
                <a:latin typeface="Trajan Pro" panose="02020502050506020301" pitchFamily="18" charset="0"/>
              </a:rPr>
              <a:t>2 · Julio · 2013</a:t>
            </a:r>
            <a:endParaRPr lang="es-MX" sz="1300" dirty="0">
              <a:solidFill>
                <a:srgbClr val="002942"/>
              </a:solidFill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299063" y="3896893"/>
            <a:ext cx="6637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/>
              <a:t>Tareas en las que  </a:t>
            </a:r>
          </a:p>
          <a:p>
            <a:pPr algn="r"/>
            <a:r>
              <a:rPr lang="es-ES" sz="4000" dirty="0" smtClean="0"/>
              <a:t>apoya a la Red</a:t>
            </a:r>
          </a:p>
        </p:txBody>
      </p:sp>
    </p:spTree>
    <p:extLst>
      <p:ext uri="{BB962C8B-B14F-4D97-AF65-F5344CB8AC3E}">
        <p14:creationId xmlns:p14="http://schemas.microsoft.com/office/powerpoint/2010/main" val="20390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5950" y="435237"/>
            <a:ext cx="87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i="1" dirty="0" smtClean="0"/>
              <a:t>Tareas en las que apoya a la Red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809625" y="3148148"/>
            <a:ext cx="7886700" cy="2433502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r>
              <a:rPr lang="es-MX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Dirección y Secretaria (Gestión)</a:t>
            </a:r>
          </a:p>
          <a:p>
            <a:pPr marL="400050" lvl="1" indent="0" algn="just">
              <a:buNone/>
            </a:pPr>
            <a:endParaRPr lang="es-MX" sz="2000" dirty="0"/>
          </a:p>
          <a:p>
            <a:pPr marL="742950" lvl="1" indent="-342900" algn="just"/>
            <a:r>
              <a:rPr lang="es-MX" sz="1800" dirty="0" smtClean="0"/>
              <a:t>Gestión para el pago de los recursos provenientes del Fondo de Apoyo para la Infraestructura y Seguridad.</a:t>
            </a:r>
          </a:p>
          <a:p>
            <a:pPr marL="742950" lvl="1" indent="-342900" algn="just"/>
            <a:r>
              <a:rPr lang="es-MX" sz="1800" dirty="0" smtClean="0"/>
              <a:t>Generación de información presupuestal y financiera, como insumos para los diversos informes o requerimientos institucionales.</a:t>
            </a:r>
          </a:p>
          <a:p>
            <a:pPr marL="742950" lvl="1" indent="-342900" algn="just"/>
            <a:r>
              <a:rPr lang="es-MX" sz="1800" dirty="0"/>
              <a:t>Consejo Técnico de Finanzas, administración de la lista de interés, seguimiento a los </a:t>
            </a:r>
            <a:r>
              <a:rPr lang="es-MX" sz="1800" dirty="0" smtClean="0"/>
              <a:t>acuerdos y demás.</a:t>
            </a:r>
            <a:endParaRPr lang="es-MX" sz="1800" dirty="0"/>
          </a:p>
          <a:p>
            <a:pPr marL="742950" lvl="1" indent="-342900" algn="just"/>
            <a:endParaRPr lang="es-MX" sz="2000" dirty="0"/>
          </a:p>
          <a:p>
            <a:pPr marL="742950" lvl="1" indent="-342900" algn="just"/>
            <a:endParaRPr lang="es-MX" sz="2000" dirty="0"/>
          </a:p>
          <a:p>
            <a:pPr marL="742950" lvl="1" indent="-342900" algn="just"/>
            <a:endParaRPr lang="es-MX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 algn="just">
              <a:buNone/>
            </a:pPr>
            <a:endParaRPr lang="es-MX" sz="2000" dirty="0"/>
          </a:p>
          <a:p>
            <a:pPr marL="742950" lvl="1" indent="-342900" algn="just"/>
            <a:endParaRPr lang="es-MX" sz="2000" dirty="0" smtClean="0"/>
          </a:p>
          <a:p>
            <a:pPr marL="400050" lvl="1" indent="0" algn="just">
              <a:buNone/>
            </a:pPr>
            <a:endParaRPr lang="es-MX" sz="2000" dirty="0" smtClean="0"/>
          </a:p>
          <a:p>
            <a:pPr marL="742950" lvl="1" indent="-342900" algn="just"/>
            <a:endParaRPr lang="es-MX" sz="2000" dirty="0"/>
          </a:p>
          <a:p>
            <a:pPr marL="857250" lvl="2" indent="0" algn="just">
              <a:buNone/>
            </a:pPr>
            <a:endParaRPr lang="es-MX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indent="-285750" algn="just"/>
            <a:endParaRPr lang="es-MX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0150" lvl="2" indent="-342900" algn="just"/>
            <a:endParaRPr lang="es-MX" sz="1600" dirty="0" smtClean="0"/>
          </a:p>
          <a:p>
            <a:pPr marL="742950" lvl="1" indent="-342900" algn="just"/>
            <a:endParaRPr lang="es-MX" sz="2000" dirty="0" smtClean="0"/>
          </a:p>
          <a:p>
            <a:pPr marL="742950" lvl="1" indent="-342900" algn="just"/>
            <a:endParaRPr lang="es-MX" sz="2000" dirty="0"/>
          </a:p>
          <a:p>
            <a:pPr marL="400050" lvl="1" indent="0" algn="just">
              <a:buNone/>
            </a:pPr>
            <a:endParaRPr lang="es-MX" sz="2000" dirty="0"/>
          </a:p>
          <a:p>
            <a:pPr marL="0" indent="0" algn="just">
              <a:buNone/>
            </a:pPr>
            <a:endParaRPr lang="es-ES" sz="2000" dirty="0" smtClean="0"/>
          </a:p>
          <a:p>
            <a:pPr algn="just"/>
            <a:endParaRPr lang="es-ES" sz="2000" dirty="0" smtClean="0"/>
          </a:p>
          <a:p>
            <a:pPr marL="400050" lvl="1" indent="0" algn="just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4000" dirty="0"/>
          </a:p>
        </p:txBody>
      </p:sp>
      <p:pic>
        <p:nvPicPr>
          <p:cNvPr id="13314" name="Picture 2" descr="Gustavo A. Cárdenas Cutiñ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525" y="919162"/>
            <a:ext cx="762000" cy="106680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316" name="Picture 4" descr="Emilia Angélica  Cabrales Loza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775" y="2033587"/>
            <a:ext cx="762000" cy="106680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9 Flecha izquierda">
            <a:hlinkClick r:id="rId5" action="ppaction://hlinksldjump"/>
          </p:cNvPr>
          <p:cNvSpPr/>
          <p:nvPr/>
        </p:nvSpPr>
        <p:spPr>
          <a:xfrm>
            <a:off x="8181975" y="6172200"/>
            <a:ext cx="342900" cy="2571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>
            <a:off x="1466850" y="1400175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Mtro. Gustavo A. Cárdenas Cutiño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676400" y="2438400"/>
            <a:ext cx="4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Mtra. Emilia Angélica Cabrales Lozano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42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5950" y="435237"/>
            <a:ext cx="87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i="1" dirty="0"/>
              <a:t>Tareas en las que </a:t>
            </a:r>
            <a:r>
              <a:rPr lang="es-ES" sz="2800" i="1" dirty="0" smtClean="0"/>
              <a:t>apoya </a:t>
            </a:r>
            <a:r>
              <a:rPr lang="es-ES" sz="2800" i="1" dirty="0"/>
              <a:t>a la Red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847725" y="2349409"/>
            <a:ext cx="7886700" cy="2755991"/>
          </a:xfrm>
        </p:spPr>
        <p:txBody>
          <a:bodyPr>
            <a:normAutofit lnSpcReduction="10000"/>
          </a:bodyPr>
          <a:lstStyle/>
          <a:p>
            <a:pPr marL="400050" lvl="1" indent="0" algn="just">
              <a:buNone/>
            </a:pPr>
            <a:r>
              <a:rPr lang="es-MX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Ingresos (Financiamiento)</a:t>
            </a:r>
          </a:p>
          <a:p>
            <a:pPr marL="400050" lvl="1" indent="0" algn="just">
              <a:buNone/>
            </a:pPr>
            <a:endParaRPr lang="es-MX" sz="2000" dirty="0"/>
          </a:p>
          <a:p>
            <a:pPr marL="742950" lvl="1" indent="-342900" algn="just"/>
            <a:r>
              <a:rPr lang="es-MX" sz="1800" dirty="0" smtClean="0"/>
              <a:t>Asignación de financiamiento</a:t>
            </a:r>
            <a:r>
              <a:rPr lang="es-MX" sz="1800" dirty="0"/>
              <a:t>, conforme a la </a:t>
            </a:r>
            <a:r>
              <a:rPr lang="es-MX" sz="1800" dirty="0" smtClean="0"/>
              <a:t>recaudación  y calendarización. </a:t>
            </a:r>
            <a:endParaRPr lang="es-MX" sz="1800" dirty="0"/>
          </a:p>
          <a:p>
            <a:pPr marL="742950" lvl="1" indent="-342900" algn="just"/>
            <a:r>
              <a:rPr lang="es-MX" sz="1800" dirty="0" smtClean="0"/>
              <a:t>Generación de referencias bancarias.</a:t>
            </a:r>
          </a:p>
          <a:p>
            <a:pPr marL="742950" lvl="1" indent="-342900" algn="just"/>
            <a:r>
              <a:rPr lang="es-MX" sz="1800" dirty="0" smtClean="0"/>
              <a:t>Elaboración de recibos de donativos (efectivo o especie).</a:t>
            </a:r>
          </a:p>
          <a:p>
            <a:pPr marL="742950" lvl="1" indent="-342900" algn="just"/>
            <a:r>
              <a:rPr lang="es-MX" sz="1800" dirty="0" smtClean="0"/>
              <a:t>Capacitación y asesoría  en el uso del Sistema de Facturación Electrónica.</a:t>
            </a:r>
          </a:p>
          <a:p>
            <a:pPr marL="742950" lvl="1" indent="-342900" algn="just"/>
            <a:r>
              <a:rPr lang="es-MX" sz="1800" dirty="0" smtClean="0"/>
              <a:t>Seguimiento a trámites de aclaraciones y reembolsos de alumnos y usuarios en general.</a:t>
            </a:r>
          </a:p>
          <a:p>
            <a:pPr marL="742950" lvl="1" indent="-342900" algn="just"/>
            <a:endParaRPr lang="es-MX" sz="2000" dirty="0"/>
          </a:p>
          <a:p>
            <a:pPr marL="857250" lvl="2" indent="0" algn="just">
              <a:buNone/>
            </a:pPr>
            <a:endParaRPr lang="es-MX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indent="-285750" algn="just"/>
            <a:endParaRPr lang="es-MX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0150" lvl="2" indent="-342900" algn="just"/>
            <a:endParaRPr lang="es-MX" sz="1600" dirty="0" smtClean="0"/>
          </a:p>
          <a:p>
            <a:pPr marL="742950" lvl="1" indent="-342900" algn="just"/>
            <a:endParaRPr lang="es-MX" sz="2000" dirty="0" smtClean="0"/>
          </a:p>
          <a:p>
            <a:pPr marL="742950" lvl="1" indent="-342900" algn="just"/>
            <a:endParaRPr lang="es-MX" sz="2000" dirty="0"/>
          </a:p>
          <a:p>
            <a:pPr marL="400050" lvl="1" indent="0" algn="just">
              <a:buNone/>
            </a:pPr>
            <a:endParaRPr lang="es-MX" sz="2000" dirty="0"/>
          </a:p>
          <a:p>
            <a:pPr marL="0" indent="0" algn="just">
              <a:buNone/>
            </a:pPr>
            <a:endParaRPr lang="es-ES" sz="2000" dirty="0" smtClean="0"/>
          </a:p>
          <a:p>
            <a:pPr algn="just"/>
            <a:endParaRPr lang="es-ES" sz="2000" dirty="0" smtClean="0"/>
          </a:p>
          <a:p>
            <a:pPr marL="400050" lvl="1" indent="0" algn="just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4000" dirty="0"/>
          </a:p>
        </p:txBody>
      </p:sp>
      <p:pic>
        <p:nvPicPr>
          <p:cNvPr id="17410" name="Picture 2" descr="Eduardo  Saldierna Morfí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" y="1109662"/>
            <a:ext cx="762000" cy="106680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6 Flecha izquierda">
            <a:hlinkClick r:id="rId4" action="ppaction://hlinksldjump"/>
          </p:cNvPr>
          <p:cNvSpPr/>
          <p:nvPr/>
        </p:nvSpPr>
        <p:spPr>
          <a:xfrm>
            <a:off x="8181975" y="6172200"/>
            <a:ext cx="342900" cy="2571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1343025" y="1533525"/>
            <a:ext cx="344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Mtro. Eduardo Saldierna Morfin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36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5950" y="435237"/>
            <a:ext cx="87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i="1" dirty="0" smtClean="0"/>
              <a:t>Tareas en las que apoya a la Red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981075" y="2316072"/>
            <a:ext cx="7886700" cy="3751354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r>
              <a:rPr lang="es-MX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Egresos (Ejercicio presupuestal)</a:t>
            </a:r>
          </a:p>
          <a:p>
            <a:pPr marL="400050" lvl="1" indent="0" algn="just">
              <a:buNone/>
            </a:pPr>
            <a:endParaRPr lang="es-MX" sz="2000" dirty="0"/>
          </a:p>
          <a:p>
            <a:pPr marL="742950" lvl="1" indent="-342900" algn="just"/>
            <a:r>
              <a:rPr lang="es-MX" sz="2000" dirty="0" smtClean="0"/>
              <a:t>Programación y transferencia de recursos a las cuentas concentradoras, conforme a las  solicitudes de las Entidades de la Red.</a:t>
            </a:r>
          </a:p>
          <a:p>
            <a:pPr marL="742950" lvl="1" indent="-342900" algn="just"/>
            <a:r>
              <a:rPr lang="es-MX" sz="2000" dirty="0" smtClean="0"/>
              <a:t>Emisión de pagos :</a:t>
            </a:r>
          </a:p>
          <a:p>
            <a:pPr marL="1200150" lvl="2" indent="-342900" algn="just">
              <a:buFont typeface="Courier New" pitchFamily="49" charset="0"/>
              <a:buChar char="o"/>
            </a:pPr>
            <a:r>
              <a:rPr lang="es-MX" sz="1600" dirty="0"/>
              <a:t>Directos a proveedores a solicitud de las Entidades de la Red.</a:t>
            </a:r>
          </a:p>
          <a:p>
            <a:pPr marL="1200150" lvl="2" indent="-342900" algn="just">
              <a:buFont typeface="Courier New" pitchFamily="49" charset="0"/>
              <a:buChar char="o"/>
            </a:pPr>
            <a:r>
              <a:rPr lang="es-MX" sz="1600" dirty="0"/>
              <a:t>Personas sin relación </a:t>
            </a:r>
            <a:r>
              <a:rPr lang="es-MX" sz="1600" dirty="0" smtClean="0"/>
              <a:t>laboral (estudiantes sobresalientes, becas especiales, u otros).</a:t>
            </a:r>
            <a:endParaRPr lang="es-MX" sz="1600" dirty="0"/>
          </a:p>
          <a:p>
            <a:pPr marL="1200150" lvl="2" indent="-342900" algn="just">
              <a:buFont typeface="Courier New" pitchFamily="49" charset="0"/>
              <a:buChar char="o"/>
            </a:pPr>
            <a:r>
              <a:rPr lang="es-MX" sz="1600" dirty="0"/>
              <a:t>Proveedores de </a:t>
            </a:r>
            <a:r>
              <a:rPr lang="es-MX" sz="1600" dirty="0" smtClean="0"/>
              <a:t>nómina.</a:t>
            </a:r>
            <a:endParaRPr lang="es-MX" sz="1600" dirty="0"/>
          </a:p>
          <a:p>
            <a:pPr marL="742950" lvl="1" indent="-342900" algn="just"/>
            <a:r>
              <a:rPr lang="es-MX" sz="2000" dirty="0"/>
              <a:t>Conciliación de </a:t>
            </a:r>
            <a:r>
              <a:rPr lang="es-MX" sz="2000" dirty="0" smtClean="0"/>
              <a:t>la afectación presupuestal (gasto operativo y nómina).</a:t>
            </a:r>
            <a:endParaRPr lang="es-MX" sz="2000" dirty="0"/>
          </a:p>
          <a:p>
            <a:pPr marL="742950" lvl="1" indent="-342900" algn="just"/>
            <a:endParaRPr lang="es-MX" sz="2000" dirty="0" smtClean="0"/>
          </a:p>
          <a:p>
            <a:pPr marL="742950" lvl="1" indent="-342900" algn="just">
              <a:buNone/>
            </a:pPr>
            <a:endParaRPr lang="es-MX" sz="2000" dirty="0"/>
          </a:p>
          <a:p>
            <a:pPr marL="742950" lvl="1" indent="-342900" algn="just"/>
            <a:endParaRPr lang="es-MX" sz="2000" dirty="0"/>
          </a:p>
          <a:p>
            <a:pPr marL="742950" lvl="1" indent="-342900" algn="just"/>
            <a:endParaRPr lang="es-MX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 algn="just">
              <a:buNone/>
            </a:pPr>
            <a:endParaRPr lang="es-MX" sz="2000" dirty="0"/>
          </a:p>
          <a:p>
            <a:pPr marL="742950" lvl="1" indent="-342900" algn="just"/>
            <a:endParaRPr lang="es-MX" sz="2000" dirty="0" smtClean="0"/>
          </a:p>
          <a:p>
            <a:pPr marL="400050" lvl="1" indent="0" algn="just">
              <a:buNone/>
            </a:pPr>
            <a:endParaRPr lang="es-MX" sz="2000" dirty="0" smtClean="0"/>
          </a:p>
          <a:p>
            <a:pPr marL="742950" lvl="1" indent="-342900" algn="just"/>
            <a:endParaRPr lang="es-MX" sz="2000" dirty="0"/>
          </a:p>
          <a:p>
            <a:pPr marL="857250" lvl="2" indent="0" algn="just">
              <a:buNone/>
            </a:pPr>
            <a:endParaRPr lang="es-MX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indent="-285750" algn="just"/>
            <a:endParaRPr lang="es-MX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0150" lvl="2" indent="-342900" algn="just"/>
            <a:endParaRPr lang="es-MX" sz="1600" dirty="0" smtClean="0"/>
          </a:p>
          <a:p>
            <a:pPr marL="742950" lvl="1" indent="-342900" algn="just"/>
            <a:endParaRPr lang="es-MX" sz="2000" dirty="0" smtClean="0"/>
          </a:p>
          <a:p>
            <a:pPr marL="742950" lvl="1" indent="-342900" algn="just"/>
            <a:endParaRPr lang="es-MX" sz="2000" dirty="0"/>
          </a:p>
          <a:p>
            <a:pPr marL="400050" lvl="1" indent="0" algn="just">
              <a:buNone/>
            </a:pPr>
            <a:endParaRPr lang="es-MX" sz="2000" dirty="0"/>
          </a:p>
          <a:p>
            <a:pPr marL="0" indent="0" algn="just">
              <a:buNone/>
            </a:pPr>
            <a:endParaRPr lang="es-ES" sz="2000" dirty="0" smtClean="0"/>
          </a:p>
          <a:p>
            <a:pPr algn="just"/>
            <a:endParaRPr lang="es-ES" sz="2000" dirty="0" smtClean="0"/>
          </a:p>
          <a:p>
            <a:pPr marL="400050" lvl="1" indent="0" algn="just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4000" dirty="0"/>
          </a:p>
        </p:txBody>
      </p:sp>
      <p:pic>
        <p:nvPicPr>
          <p:cNvPr id="16386" name="Picture 2" descr="Gustavo  Saldívar Legaz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1128712"/>
            <a:ext cx="762000" cy="106680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6 Flecha izquierda">
            <a:hlinkClick r:id="rId4" action="ppaction://hlinksldjump"/>
          </p:cNvPr>
          <p:cNvSpPr/>
          <p:nvPr/>
        </p:nvSpPr>
        <p:spPr>
          <a:xfrm>
            <a:off x="8181975" y="6172200"/>
            <a:ext cx="342900" cy="2571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1228725" y="1504950"/>
            <a:ext cx="345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Mtro. Gustavo Saldivar Legazpi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28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5950" y="435237"/>
            <a:ext cx="87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i="1" dirty="0" smtClean="0"/>
              <a:t>Tareas en las que apoya a la Red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857250" y="1968410"/>
            <a:ext cx="7886700" cy="4270466"/>
          </a:xfrm>
        </p:spPr>
        <p:txBody>
          <a:bodyPr>
            <a:normAutofit fontScale="92500"/>
          </a:bodyPr>
          <a:lstStyle/>
          <a:p>
            <a:pPr marL="400050" lvl="1" indent="0" algn="just">
              <a:buNone/>
            </a:pPr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Contabilidad </a:t>
            </a:r>
            <a:r>
              <a:rPr lang="es-MX" sz="2000" dirty="0" smtClean="0"/>
              <a:t>(</a:t>
            </a:r>
            <a:r>
              <a:rPr lang="es-MX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Contabilidad institucional)</a:t>
            </a:r>
          </a:p>
          <a:p>
            <a:pPr marL="400050" lvl="1" indent="0" algn="just">
              <a:buNone/>
            </a:pPr>
            <a:endParaRPr lang="es-MX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342900" algn="just"/>
            <a:r>
              <a:rPr lang="es-MX" sz="1800" dirty="0" smtClean="0"/>
              <a:t>Revisión y validación de la documentación comprobatoria del gasto institucional.</a:t>
            </a:r>
          </a:p>
          <a:p>
            <a:pPr marL="742950" lvl="1" indent="-342900" algn="just"/>
            <a:r>
              <a:rPr lang="es-MX" sz="1800" dirty="0" smtClean="0"/>
              <a:t>Verificación y validación de los registros contables en el (AFIN).</a:t>
            </a:r>
          </a:p>
          <a:p>
            <a:pPr marL="742950" lvl="1" indent="-342900" algn="just"/>
            <a:r>
              <a:rPr lang="es-MX" sz="1800" dirty="0" smtClean="0"/>
              <a:t>Elaboración de comprobantes fiscales digitales por internet –CFDI- (factura y recibos oficiales), así como las facturas proforma.</a:t>
            </a:r>
          </a:p>
          <a:p>
            <a:pPr marL="742950" lvl="1" indent="-342900" algn="just"/>
            <a:r>
              <a:rPr lang="es-MX" sz="1800" dirty="0"/>
              <a:t>Capacitación y asesoría  en el uso del Sistema </a:t>
            </a:r>
            <a:r>
              <a:rPr lang="es-MX" sz="1800" dirty="0" smtClean="0"/>
              <a:t>de Gestión Financiera (AFIN).</a:t>
            </a:r>
          </a:p>
          <a:p>
            <a:pPr marL="742950" lvl="1" indent="-342900" algn="just"/>
            <a:r>
              <a:rPr lang="es-MX" sz="1800" dirty="0" smtClean="0"/>
              <a:t>Elaboración de los estados financieros.</a:t>
            </a:r>
          </a:p>
          <a:p>
            <a:pPr marL="742950" lvl="1" indent="-342900" algn="just"/>
            <a:endParaRPr lang="es-MX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0" lvl="2" indent="0" algn="just">
              <a:buNone/>
            </a:pPr>
            <a:r>
              <a:rPr lang="es-MX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Bancarios (Financiamiento)</a:t>
            </a:r>
          </a:p>
          <a:p>
            <a:pPr marL="857250" lvl="2" indent="0" algn="just">
              <a:buNone/>
            </a:pPr>
            <a:endParaRPr lang="es-MX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0150" lvl="2" indent="-342900" algn="just">
              <a:buFont typeface="Courier New" pitchFamily="49" charset="0"/>
              <a:buChar char="o"/>
            </a:pPr>
            <a:r>
              <a:rPr lang="es-MX" sz="1600" dirty="0" smtClean="0"/>
              <a:t>Inversión de los recursos de las cuentas bancarias institucionales.</a:t>
            </a:r>
          </a:p>
          <a:p>
            <a:pPr marL="1200150" lvl="2" indent="-342900" algn="just">
              <a:buFont typeface="Courier New" pitchFamily="49" charset="0"/>
              <a:buChar char="o"/>
            </a:pPr>
            <a:r>
              <a:rPr lang="es-MX" sz="1600" dirty="0" smtClean="0"/>
              <a:t>Gestión de trámites de cuentas bancarias (apertura, cancelación y/o modificación) .</a:t>
            </a:r>
            <a:endParaRPr lang="es-MX" sz="2000" dirty="0"/>
          </a:p>
          <a:p>
            <a:pPr marL="742950" lvl="1" indent="-342900" algn="just"/>
            <a:endParaRPr lang="es-MX" sz="2000" dirty="0"/>
          </a:p>
          <a:p>
            <a:pPr marL="742950" lvl="1" indent="-342900" algn="just"/>
            <a:endParaRPr lang="es-MX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 algn="just">
              <a:buNone/>
            </a:pPr>
            <a:endParaRPr lang="es-MX" sz="2000" dirty="0"/>
          </a:p>
          <a:p>
            <a:pPr marL="742950" lvl="1" indent="-342900" algn="just"/>
            <a:endParaRPr lang="es-MX" sz="2000" dirty="0" smtClean="0"/>
          </a:p>
          <a:p>
            <a:pPr marL="400050" lvl="1" indent="0" algn="just">
              <a:buNone/>
            </a:pPr>
            <a:endParaRPr lang="es-MX" sz="2000" dirty="0" smtClean="0"/>
          </a:p>
          <a:p>
            <a:pPr marL="742950" lvl="1" indent="-342900" algn="just"/>
            <a:endParaRPr lang="es-MX" sz="2000" dirty="0"/>
          </a:p>
          <a:p>
            <a:pPr marL="857250" lvl="2" indent="0" algn="just">
              <a:buNone/>
            </a:pPr>
            <a:endParaRPr lang="es-MX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indent="-285750" algn="just"/>
            <a:endParaRPr lang="es-MX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0150" lvl="2" indent="-342900" algn="just"/>
            <a:endParaRPr lang="es-MX" sz="1600" dirty="0" smtClean="0"/>
          </a:p>
          <a:p>
            <a:pPr marL="742950" lvl="1" indent="-342900" algn="just"/>
            <a:endParaRPr lang="es-MX" sz="2000" dirty="0" smtClean="0"/>
          </a:p>
          <a:p>
            <a:pPr marL="742950" lvl="1" indent="-342900" algn="just"/>
            <a:endParaRPr lang="es-MX" sz="2000" dirty="0"/>
          </a:p>
          <a:p>
            <a:pPr marL="400050" lvl="1" indent="0" algn="just">
              <a:buNone/>
            </a:pPr>
            <a:endParaRPr lang="es-MX" sz="2000" dirty="0"/>
          </a:p>
          <a:p>
            <a:pPr marL="0" indent="0" algn="just">
              <a:buNone/>
            </a:pPr>
            <a:endParaRPr lang="es-ES" sz="2000" dirty="0" smtClean="0"/>
          </a:p>
          <a:p>
            <a:pPr algn="just"/>
            <a:endParaRPr lang="es-ES" sz="2000" dirty="0" smtClean="0"/>
          </a:p>
          <a:p>
            <a:pPr marL="400050" lvl="1" indent="0" algn="just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4000" dirty="0"/>
          </a:p>
        </p:txBody>
      </p:sp>
      <p:pic>
        <p:nvPicPr>
          <p:cNvPr id="3074" name="Picture 2" descr="Ma. Celina  Torres Med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75" y="947737"/>
            <a:ext cx="762000" cy="106680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6 Flecha izquierda">
            <a:hlinkClick r:id="rId4" action="ppaction://hlinksldjump"/>
          </p:cNvPr>
          <p:cNvSpPr/>
          <p:nvPr/>
        </p:nvSpPr>
        <p:spPr>
          <a:xfrm>
            <a:off x="8181975" y="6172200"/>
            <a:ext cx="342900" cy="2571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1028700" y="1304925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L.C.P. Ma. Celina Torres Medina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28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5950" y="435237"/>
            <a:ext cx="87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i="1" dirty="0" smtClean="0"/>
              <a:t>Tareas en las que apoya a la Red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47700" y="2533650"/>
            <a:ext cx="7886700" cy="3395663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endParaRPr lang="es-MX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9138" lvl="1" indent="0" algn="just">
              <a:buNone/>
            </a:pPr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Interno (O</a:t>
            </a:r>
            <a:r>
              <a:rPr lang="es-MX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bligaciones fiscales)</a:t>
            </a:r>
          </a:p>
          <a:p>
            <a:pPr marL="719138" lvl="1" indent="0" algn="just">
              <a:buNone/>
            </a:pPr>
            <a:endParaRPr lang="es-MX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9138" lvl="2" indent="0" algn="just">
              <a:buFont typeface="Courier New" pitchFamily="49" charset="0"/>
              <a:buChar char="o"/>
            </a:pPr>
            <a:r>
              <a:rPr lang="es-MX" sz="1600" dirty="0" smtClean="0"/>
              <a:t> Generación de las diversas declaraciones informativas y demás que se realizan para dar cumplimiento a las obligaciones fiscales. </a:t>
            </a:r>
          </a:p>
          <a:p>
            <a:pPr marL="719138" lvl="2" indent="0" algn="just">
              <a:buFont typeface="Courier New" pitchFamily="49" charset="0"/>
              <a:buChar char="o"/>
            </a:pPr>
            <a:r>
              <a:rPr lang="es-MX" sz="1600" dirty="0" smtClean="0"/>
              <a:t>Emisión </a:t>
            </a:r>
            <a:r>
              <a:rPr lang="es-MX" sz="1600" dirty="0"/>
              <a:t>de constancias de sueldos y salarios.</a:t>
            </a:r>
          </a:p>
          <a:p>
            <a:pPr marL="719138" lvl="2" indent="0" algn="just">
              <a:buFont typeface="Courier New" pitchFamily="49" charset="0"/>
              <a:buChar char="o"/>
            </a:pPr>
            <a:r>
              <a:rPr lang="es-MX" sz="1600" dirty="0"/>
              <a:t> Gestión </a:t>
            </a:r>
            <a:r>
              <a:rPr lang="es-MX" sz="1600" dirty="0" smtClean="0"/>
              <a:t>para la acreditación </a:t>
            </a:r>
            <a:r>
              <a:rPr lang="es-MX" sz="1600" dirty="0"/>
              <a:t>del IVA.</a:t>
            </a:r>
          </a:p>
          <a:p>
            <a:pPr marL="742950" lvl="1" indent="-342900" algn="just"/>
            <a:endParaRPr lang="es-MX" sz="2000" dirty="0" smtClean="0"/>
          </a:p>
          <a:p>
            <a:pPr marL="400050" lvl="1" indent="0" algn="just">
              <a:buNone/>
            </a:pPr>
            <a:endParaRPr lang="es-MX" sz="2000" dirty="0"/>
          </a:p>
          <a:p>
            <a:pPr marL="742950" lvl="1" indent="-342900" algn="just"/>
            <a:endParaRPr lang="es-MX" sz="2000" dirty="0" smtClean="0"/>
          </a:p>
          <a:p>
            <a:pPr marL="400050" lvl="1" indent="0" algn="just">
              <a:buNone/>
            </a:pPr>
            <a:endParaRPr lang="es-MX" sz="2000" dirty="0" smtClean="0"/>
          </a:p>
          <a:p>
            <a:pPr marL="742950" lvl="1" indent="-342900" algn="just"/>
            <a:endParaRPr lang="es-MX" sz="2000" dirty="0"/>
          </a:p>
          <a:p>
            <a:pPr marL="857250" lvl="2" indent="0" algn="just">
              <a:buNone/>
            </a:pPr>
            <a:endParaRPr lang="es-MX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indent="-285750" algn="just"/>
            <a:endParaRPr lang="es-MX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0150" lvl="2" indent="-342900" algn="just"/>
            <a:endParaRPr lang="es-MX" sz="1600" dirty="0" smtClean="0"/>
          </a:p>
          <a:p>
            <a:pPr marL="742950" lvl="1" indent="-342900" algn="just"/>
            <a:endParaRPr lang="es-MX" sz="2000" dirty="0" smtClean="0"/>
          </a:p>
          <a:p>
            <a:pPr marL="742950" lvl="1" indent="-342900" algn="just"/>
            <a:endParaRPr lang="es-MX" sz="2000" dirty="0"/>
          </a:p>
          <a:p>
            <a:pPr marL="400050" lvl="1" indent="0" algn="just">
              <a:buNone/>
            </a:pPr>
            <a:endParaRPr lang="es-MX" sz="2000" dirty="0"/>
          </a:p>
          <a:p>
            <a:pPr marL="0" indent="0" algn="just">
              <a:buNone/>
            </a:pPr>
            <a:endParaRPr lang="es-ES" sz="2000" dirty="0" smtClean="0"/>
          </a:p>
          <a:p>
            <a:pPr algn="just"/>
            <a:endParaRPr lang="es-ES" sz="2000" dirty="0" smtClean="0"/>
          </a:p>
          <a:p>
            <a:pPr marL="400050" lvl="1" indent="0" algn="just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4000" dirty="0"/>
          </a:p>
        </p:txBody>
      </p:sp>
      <p:pic>
        <p:nvPicPr>
          <p:cNvPr id="15364" name="Picture 4" descr="Elba Leticia  Sahagún Barragá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50" y="1347787"/>
            <a:ext cx="762000" cy="106680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8 Flecha izquierda">
            <a:hlinkClick r:id="rId4" action="ppaction://hlinksldjump"/>
          </p:cNvPr>
          <p:cNvSpPr/>
          <p:nvPr/>
        </p:nvSpPr>
        <p:spPr>
          <a:xfrm>
            <a:off x="8181975" y="6172200"/>
            <a:ext cx="342900" cy="2571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1133475" y="1685925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C.P.A. Elba Leticia Sahagún Barragán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17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5950" y="435237"/>
            <a:ext cx="87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i="1" dirty="0" smtClean="0"/>
              <a:t>Tareas en las </a:t>
            </a:r>
            <a:r>
              <a:rPr lang="es-ES" sz="2800" i="1" smtClean="0"/>
              <a:t>que apoya a </a:t>
            </a:r>
            <a:r>
              <a:rPr lang="es-ES" sz="2800" i="1" dirty="0" smtClean="0"/>
              <a:t>la Red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742950" y="2606584"/>
            <a:ext cx="7886700" cy="3117941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Salarios y Prestaciones Económicas (Administración de la nómina)</a:t>
            </a:r>
          </a:p>
          <a:p>
            <a:pPr marL="400050" lvl="1" indent="0" algn="just">
              <a:buNone/>
            </a:pPr>
            <a:endParaRPr lang="es-MX" sz="2000" dirty="0"/>
          </a:p>
          <a:p>
            <a:pPr marL="742950" lvl="1" indent="-342900" algn="just"/>
            <a:r>
              <a:rPr lang="es-MX" sz="2000" dirty="0" smtClean="0"/>
              <a:t>Generación de los pagos de nómina quincenales.</a:t>
            </a:r>
          </a:p>
          <a:p>
            <a:pPr marL="1200150" lvl="2" indent="-342900" algn="just">
              <a:buFont typeface="Courier New" pitchFamily="49" charset="0"/>
              <a:buChar char="o"/>
            </a:pPr>
            <a:r>
              <a:rPr lang="es-MX" sz="1600" dirty="0"/>
              <a:t>Aplicación de los movimientos de plantilla reportados por la Coordinación General de Recursos </a:t>
            </a:r>
            <a:r>
              <a:rPr lang="es-MX" sz="1600" dirty="0" smtClean="0"/>
              <a:t>Humanos.</a:t>
            </a:r>
          </a:p>
          <a:p>
            <a:pPr marL="1200150" lvl="2" indent="-342900" algn="just">
              <a:buFont typeface="Courier New" pitchFamily="49" charset="0"/>
              <a:buChar char="o"/>
            </a:pPr>
            <a:r>
              <a:rPr lang="es-MX" sz="1600" dirty="0" smtClean="0"/>
              <a:t>Aplicación de las solicitudes de incidencia, registradas por las Entidades de la Red.</a:t>
            </a:r>
            <a:endParaRPr lang="es-MX" sz="1200" dirty="0"/>
          </a:p>
          <a:p>
            <a:pPr marL="742950" lvl="1" indent="-342900" algn="just"/>
            <a:r>
              <a:rPr lang="es-MX" sz="2000" dirty="0" smtClean="0"/>
              <a:t>Gestión </a:t>
            </a:r>
            <a:r>
              <a:rPr lang="es-MX" sz="2000" dirty="0"/>
              <a:t>de </a:t>
            </a:r>
            <a:r>
              <a:rPr lang="es-MX" sz="2000" dirty="0" smtClean="0"/>
              <a:t>cuentas bancarias </a:t>
            </a:r>
            <a:r>
              <a:rPr lang="es-MX" sz="2000" dirty="0"/>
              <a:t>para pago </a:t>
            </a:r>
            <a:r>
              <a:rPr lang="es-MX" sz="2000" dirty="0" smtClean="0"/>
              <a:t>electrónico.</a:t>
            </a:r>
            <a:endParaRPr lang="es-MX" sz="2000" dirty="0"/>
          </a:p>
          <a:p>
            <a:pPr marL="742950" lvl="1" indent="-342900" algn="just"/>
            <a:r>
              <a:rPr lang="es-MX" sz="2000" dirty="0"/>
              <a:t>Reposición de pagos (cheques) por vencimiento, extravío o robo.</a:t>
            </a:r>
          </a:p>
          <a:p>
            <a:pPr marL="400050" lvl="1" indent="0" algn="just">
              <a:buNone/>
            </a:pPr>
            <a:endParaRPr lang="es-MX" sz="2000" dirty="0"/>
          </a:p>
          <a:p>
            <a:pPr marL="742950" lvl="1" indent="-342900" algn="just"/>
            <a:endParaRPr lang="es-MX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 algn="just">
              <a:buNone/>
            </a:pPr>
            <a:endParaRPr lang="es-MX" sz="2000" dirty="0"/>
          </a:p>
          <a:p>
            <a:pPr marL="742950" lvl="1" indent="-342900" algn="just"/>
            <a:endParaRPr lang="es-MX" sz="2000" dirty="0" smtClean="0"/>
          </a:p>
          <a:p>
            <a:pPr marL="400050" lvl="1" indent="0" algn="just">
              <a:buNone/>
            </a:pPr>
            <a:endParaRPr lang="es-MX" sz="2000" dirty="0" smtClean="0"/>
          </a:p>
          <a:p>
            <a:pPr marL="742950" lvl="1" indent="-342900" algn="just"/>
            <a:endParaRPr lang="es-MX" sz="2000" dirty="0"/>
          </a:p>
          <a:p>
            <a:pPr marL="857250" lvl="2" indent="0" algn="just">
              <a:buNone/>
            </a:pPr>
            <a:endParaRPr lang="es-MX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indent="-285750" algn="just"/>
            <a:endParaRPr lang="es-MX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0150" lvl="2" indent="-342900" algn="just"/>
            <a:endParaRPr lang="es-MX" sz="1600" dirty="0" smtClean="0"/>
          </a:p>
          <a:p>
            <a:pPr marL="742950" lvl="1" indent="-342900" algn="just"/>
            <a:endParaRPr lang="es-MX" sz="2000" dirty="0" smtClean="0"/>
          </a:p>
          <a:p>
            <a:pPr marL="742950" lvl="1" indent="-342900" algn="just"/>
            <a:endParaRPr lang="es-MX" sz="2000" dirty="0"/>
          </a:p>
          <a:p>
            <a:pPr marL="400050" lvl="1" indent="0" algn="just">
              <a:buNone/>
            </a:pPr>
            <a:endParaRPr lang="es-MX" sz="2000" dirty="0"/>
          </a:p>
          <a:p>
            <a:pPr marL="0" indent="0" algn="just">
              <a:buNone/>
            </a:pPr>
            <a:endParaRPr lang="es-ES" sz="2000" dirty="0" smtClean="0"/>
          </a:p>
          <a:p>
            <a:pPr algn="just"/>
            <a:endParaRPr lang="es-ES" sz="2000" dirty="0" smtClean="0"/>
          </a:p>
          <a:p>
            <a:pPr marL="400050" lvl="1" indent="0" algn="just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4000" dirty="0"/>
          </a:p>
        </p:txBody>
      </p:sp>
      <p:pic>
        <p:nvPicPr>
          <p:cNvPr id="1026" name="Picture 2" descr="Ma. Hedelmira  Lemus Rey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1195387"/>
            <a:ext cx="762000" cy="106680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6 Flecha izquierda">
            <a:hlinkClick r:id="rId4" action="ppaction://hlinksldjump"/>
          </p:cNvPr>
          <p:cNvSpPr/>
          <p:nvPr/>
        </p:nvSpPr>
        <p:spPr>
          <a:xfrm>
            <a:off x="8181975" y="6172200"/>
            <a:ext cx="342900" cy="2571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1209675" y="1552575"/>
            <a:ext cx="359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Mtra. María Hedelmira Lemus Reyes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17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5950" y="435237"/>
            <a:ext cx="87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i="1" dirty="0" smtClean="0"/>
              <a:t>Tareas en las que </a:t>
            </a:r>
            <a:r>
              <a:rPr lang="es-ES" sz="2800" i="1" dirty="0" smtClean="0"/>
              <a:t>apoya a </a:t>
            </a:r>
            <a:r>
              <a:rPr lang="es-ES" sz="2800" i="1" dirty="0" smtClean="0"/>
              <a:t>la Red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57224" y="2257974"/>
            <a:ext cx="8277225" cy="4114251"/>
          </a:xfrm>
        </p:spPr>
        <p:txBody>
          <a:bodyPr>
            <a:normAutofit fontScale="92500" lnSpcReduction="10000"/>
          </a:bodyPr>
          <a:lstStyle/>
          <a:p>
            <a:pPr marL="400050" lvl="1" indent="0" algn="just">
              <a:buNone/>
            </a:pPr>
            <a:r>
              <a:rPr lang="es-MX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del Régimen de Pensiones, Jubilaciones y Prestaciones de Seguridad Social (Pensiones y Jubilaciones)</a:t>
            </a:r>
          </a:p>
          <a:p>
            <a:pPr marL="400050" lvl="1" indent="0" algn="just">
              <a:buNone/>
            </a:pPr>
            <a:endParaRPr lang="es-MX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342900" algn="just"/>
            <a:r>
              <a:rPr lang="es-MX" sz="2000" dirty="0"/>
              <a:t>Administración del Fondo de Pensiones y Jubilaciones de los Trabajadores de la Universidad de Guadalajara</a:t>
            </a:r>
            <a:r>
              <a:rPr lang="es-MX" sz="2000" dirty="0" smtClean="0"/>
              <a:t>.</a:t>
            </a:r>
          </a:p>
          <a:p>
            <a:pPr marL="742950" lvl="1" indent="-342900" algn="just"/>
            <a:endParaRPr lang="es-MX" sz="2000" dirty="0" smtClean="0"/>
          </a:p>
          <a:p>
            <a:pPr marL="742950" lvl="1" indent="-342900" algn="just"/>
            <a:r>
              <a:rPr lang="es-MX" sz="2000" dirty="0" smtClean="0"/>
              <a:t>Gestión </a:t>
            </a:r>
            <a:r>
              <a:rPr lang="es-MX" sz="2000" dirty="0"/>
              <a:t>de las prestaciones de seguridad social</a:t>
            </a:r>
            <a:r>
              <a:rPr lang="es-MX" sz="2000" dirty="0" smtClean="0"/>
              <a:t>: </a:t>
            </a:r>
            <a:r>
              <a:rPr lang="es-MX" sz="2100" dirty="0"/>
              <a:t>IMSS,  </a:t>
            </a:r>
            <a:r>
              <a:rPr lang="es-MX" sz="2100" dirty="0"/>
              <a:t>INFONAVIT y FONACOT.</a:t>
            </a:r>
          </a:p>
          <a:p>
            <a:pPr marL="742950" lvl="1" indent="-342900" algn="just"/>
            <a:endParaRPr lang="es-MX" sz="2000" dirty="0" smtClean="0"/>
          </a:p>
          <a:p>
            <a:pPr marL="742950" lvl="1" indent="-342900" algn="just"/>
            <a:r>
              <a:rPr lang="es-MX" sz="2000" dirty="0" smtClean="0"/>
              <a:t>Administración de la nómina de pensionados y jubilados.</a:t>
            </a:r>
          </a:p>
          <a:p>
            <a:pPr marL="400050" lvl="1" indent="0" algn="just">
              <a:buNone/>
            </a:pPr>
            <a:endParaRPr lang="es-MX" sz="2000" dirty="0"/>
          </a:p>
          <a:p>
            <a:pPr marL="742950" lvl="1" indent="-342900" algn="just"/>
            <a:r>
              <a:rPr lang="es-MX" sz="2000" dirty="0" smtClean="0"/>
              <a:t>Coordinación de la administración </a:t>
            </a:r>
            <a:r>
              <a:rPr lang="es-MX" sz="2000" dirty="0"/>
              <a:t>de </a:t>
            </a:r>
            <a:r>
              <a:rPr lang="es-MX" sz="2000" dirty="0" smtClean="0"/>
              <a:t>la Asociación Civil Reivindicación Social de los Trabajadores Universitarios, la cual presta el servicio de guarderías a madres trabajadoras, con afiliación al Instituto Mexicano de Seguridad Social.</a:t>
            </a:r>
            <a:endParaRPr lang="es-MX" sz="2000" dirty="0"/>
          </a:p>
          <a:p>
            <a:pPr marL="742950" lvl="1" indent="-342900" algn="just"/>
            <a:endParaRPr lang="es-MX" sz="2000" dirty="0" smtClean="0"/>
          </a:p>
          <a:p>
            <a:pPr marL="742950" lvl="1" indent="-342900" algn="just"/>
            <a:endParaRPr lang="es-MX" sz="2000" dirty="0"/>
          </a:p>
          <a:p>
            <a:pPr marL="742950" lvl="1" indent="-342900" algn="just"/>
            <a:endParaRPr lang="es-MX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 algn="just">
              <a:buNone/>
            </a:pPr>
            <a:endParaRPr lang="es-MX" sz="2000" dirty="0"/>
          </a:p>
          <a:p>
            <a:pPr marL="742950" lvl="1" indent="-342900" algn="just"/>
            <a:endParaRPr lang="es-MX" sz="2000" dirty="0" smtClean="0"/>
          </a:p>
          <a:p>
            <a:pPr marL="400050" lvl="1" indent="0" algn="just">
              <a:buNone/>
            </a:pPr>
            <a:endParaRPr lang="es-MX" sz="2000" dirty="0" smtClean="0"/>
          </a:p>
          <a:p>
            <a:pPr marL="742950" lvl="1" indent="-342900" algn="just"/>
            <a:endParaRPr lang="es-MX" sz="2000" dirty="0"/>
          </a:p>
          <a:p>
            <a:pPr marL="857250" lvl="2" indent="0" algn="just">
              <a:buNone/>
            </a:pPr>
            <a:endParaRPr lang="es-MX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indent="-285750" algn="just"/>
            <a:endParaRPr lang="es-MX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0150" lvl="2" indent="-342900" algn="just"/>
            <a:endParaRPr lang="es-MX" sz="1600" dirty="0" smtClean="0"/>
          </a:p>
          <a:p>
            <a:pPr marL="742950" lvl="1" indent="-342900" algn="just"/>
            <a:endParaRPr lang="es-MX" sz="2000" dirty="0" smtClean="0"/>
          </a:p>
          <a:p>
            <a:pPr marL="742950" lvl="1" indent="-342900" algn="just"/>
            <a:endParaRPr lang="es-MX" sz="2000" dirty="0"/>
          </a:p>
          <a:p>
            <a:pPr marL="400050" lvl="1" indent="0" algn="just">
              <a:buNone/>
            </a:pPr>
            <a:endParaRPr lang="es-MX" sz="2000" dirty="0"/>
          </a:p>
          <a:p>
            <a:pPr marL="0" indent="0" algn="just">
              <a:buNone/>
            </a:pPr>
            <a:endParaRPr lang="es-ES" sz="2000" dirty="0" smtClean="0"/>
          </a:p>
          <a:p>
            <a:pPr algn="just"/>
            <a:endParaRPr lang="es-ES" sz="2000" dirty="0" smtClean="0"/>
          </a:p>
          <a:p>
            <a:pPr marL="400050" lvl="1" indent="0" algn="just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4000" dirty="0"/>
          </a:p>
        </p:txBody>
      </p:sp>
      <p:pic>
        <p:nvPicPr>
          <p:cNvPr id="14338" name="Picture 2" descr="Celina  Díaz Mich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1128712"/>
            <a:ext cx="762000" cy="106680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6 Flecha izquierda">
            <a:hlinkClick r:id="rId4" action="ppaction://hlinksldjump"/>
          </p:cNvPr>
          <p:cNvSpPr/>
          <p:nvPr/>
        </p:nvSpPr>
        <p:spPr>
          <a:xfrm>
            <a:off x="8181975" y="6172200"/>
            <a:ext cx="342900" cy="2571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1114425" y="1495425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Mtra. Celina Díaz Michel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21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5950" y="435237"/>
            <a:ext cx="87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i="1" dirty="0" smtClean="0"/>
              <a:t>Tareas en las que </a:t>
            </a:r>
            <a:r>
              <a:rPr lang="es-ES" sz="2800" i="1" dirty="0" smtClean="0"/>
              <a:t>apoya a </a:t>
            </a:r>
            <a:r>
              <a:rPr lang="es-ES" sz="2800" i="1" dirty="0" smtClean="0"/>
              <a:t>la Red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838200" y="2934249"/>
            <a:ext cx="7886700" cy="1980651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r>
              <a:rPr lang="es-MX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Tecnologías de </a:t>
            </a:r>
            <a:r>
              <a:rPr lang="es-MX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</a:t>
            </a:r>
            <a:r>
              <a:rPr lang="es-MX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MX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 Recursos y Servicios)</a:t>
            </a:r>
          </a:p>
          <a:p>
            <a:pPr marL="400050" lvl="1" indent="0" algn="just">
              <a:buNone/>
            </a:pPr>
            <a:endParaRPr lang="es-MX" sz="2000" dirty="0" smtClean="0"/>
          </a:p>
          <a:p>
            <a:pPr lvl="1" indent="-285750" algn="just"/>
            <a:r>
              <a:rPr lang="es-MX" sz="2000" dirty="0"/>
              <a:t>Administración de los sistemas financiero - contable, que se encuentran a cargo de la Dirección de </a:t>
            </a:r>
            <a:r>
              <a:rPr lang="es-MX" sz="2000" dirty="0" smtClean="0"/>
              <a:t>Finanzas.</a:t>
            </a:r>
            <a:endParaRPr lang="es-MX" sz="2000" dirty="0"/>
          </a:p>
          <a:p>
            <a:pPr marL="742950" lvl="1" indent="-342900" algn="just"/>
            <a:endParaRPr lang="es-MX" sz="2000" dirty="0"/>
          </a:p>
          <a:p>
            <a:pPr marL="742950" lvl="1" indent="-342900" algn="just"/>
            <a:endParaRPr lang="es-MX" sz="2000" dirty="0"/>
          </a:p>
          <a:p>
            <a:pPr marL="742950" lvl="1" indent="-342900" algn="just"/>
            <a:endParaRPr lang="es-MX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 algn="just">
              <a:buNone/>
            </a:pPr>
            <a:endParaRPr lang="es-MX" sz="2000" dirty="0"/>
          </a:p>
          <a:p>
            <a:pPr marL="742950" lvl="1" indent="-342900" algn="just"/>
            <a:endParaRPr lang="es-MX" sz="2000" dirty="0" smtClean="0"/>
          </a:p>
          <a:p>
            <a:pPr marL="400050" lvl="1" indent="0" algn="just">
              <a:buNone/>
            </a:pPr>
            <a:endParaRPr lang="es-MX" sz="2000" dirty="0" smtClean="0"/>
          </a:p>
          <a:p>
            <a:pPr marL="742950" lvl="1" indent="-342900" algn="just"/>
            <a:endParaRPr lang="es-MX" sz="2000" dirty="0"/>
          </a:p>
          <a:p>
            <a:pPr marL="857250" lvl="2" indent="0" algn="just">
              <a:buNone/>
            </a:pPr>
            <a:endParaRPr lang="es-MX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indent="-285750" algn="just"/>
            <a:endParaRPr lang="es-MX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0150" lvl="2" indent="-342900" algn="just"/>
            <a:endParaRPr lang="es-MX" sz="1600" dirty="0" smtClean="0"/>
          </a:p>
          <a:p>
            <a:pPr marL="742950" lvl="1" indent="-342900" algn="just"/>
            <a:endParaRPr lang="es-MX" sz="2000" dirty="0" smtClean="0"/>
          </a:p>
          <a:p>
            <a:pPr marL="742950" lvl="1" indent="-342900" algn="just"/>
            <a:endParaRPr lang="es-MX" sz="2000" dirty="0"/>
          </a:p>
          <a:p>
            <a:pPr marL="400050" lvl="1" indent="0" algn="just">
              <a:buNone/>
            </a:pPr>
            <a:endParaRPr lang="es-MX" sz="2000" dirty="0"/>
          </a:p>
          <a:p>
            <a:pPr marL="0" indent="0" algn="just">
              <a:buNone/>
            </a:pPr>
            <a:endParaRPr lang="es-ES" sz="2000" dirty="0" smtClean="0"/>
          </a:p>
          <a:p>
            <a:pPr algn="just"/>
            <a:endParaRPr lang="es-ES" sz="2000" dirty="0" smtClean="0"/>
          </a:p>
          <a:p>
            <a:pPr marL="400050" lvl="1" indent="0" algn="just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4000" dirty="0"/>
          </a:p>
        </p:txBody>
      </p:sp>
      <p:pic>
        <p:nvPicPr>
          <p:cNvPr id="41986" name="Picture 2" descr="Jorge Alberto  Álvarez Ascenc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" y="1214437"/>
            <a:ext cx="762000" cy="106680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8 Flecha izquierda">
            <a:hlinkClick r:id="rId4" action="ppaction://hlinksldjump"/>
          </p:cNvPr>
          <p:cNvSpPr/>
          <p:nvPr/>
        </p:nvSpPr>
        <p:spPr>
          <a:xfrm>
            <a:off x="8181975" y="6172200"/>
            <a:ext cx="342900" cy="2571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1114425" y="1676400"/>
            <a:ext cx="418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Mtro. Jorge Alberto Álvarez Ascencio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42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299063" y="3896893"/>
            <a:ext cx="6637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/>
              <a:t>Tareas en proceso y en proyecto</a:t>
            </a:r>
          </a:p>
        </p:txBody>
      </p:sp>
    </p:spTree>
    <p:extLst>
      <p:ext uri="{BB962C8B-B14F-4D97-AF65-F5344CB8AC3E}">
        <p14:creationId xmlns:p14="http://schemas.microsoft.com/office/powerpoint/2010/main" val="16442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5950" y="330733"/>
            <a:ext cx="870023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dirty="0" smtClean="0"/>
              <a:t>Contenido</a:t>
            </a:r>
          </a:p>
          <a:p>
            <a:endParaRPr lang="es-ES" sz="3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Funciones </a:t>
            </a:r>
            <a:r>
              <a:rPr lang="es-ES" sz="2800" dirty="0"/>
              <a:t>importantes de la </a:t>
            </a:r>
            <a:r>
              <a:rPr lang="es-ES" sz="2800" dirty="0" smtClean="0"/>
              <a:t>dependencia</a:t>
            </a:r>
          </a:p>
          <a:p>
            <a:endParaRPr lang="es-E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2800" dirty="0"/>
              <a:t>Estructura de la </a:t>
            </a:r>
            <a:r>
              <a:rPr lang="es-MX" sz="2800" dirty="0" smtClean="0"/>
              <a:t>Dirección de Finanzas</a:t>
            </a:r>
          </a:p>
          <a:p>
            <a:endParaRPr lang="es-MX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/>
              <a:t>Tareas en las que </a:t>
            </a:r>
            <a:r>
              <a:rPr lang="es-ES" sz="2800" dirty="0" smtClean="0"/>
              <a:t>apoya a </a:t>
            </a:r>
            <a:r>
              <a:rPr lang="es-ES" sz="2800" dirty="0"/>
              <a:t>la </a:t>
            </a:r>
            <a:r>
              <a:rPr lang="es-ES" sz="2800" dirty="0" smtClean="0"/>
              <a:t>Red</a:t>
            </a:r>
          </a:p>
          <a:p>
            <a:endParaRPr lang="es-E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/>
              <a:t>Tareas en proceso y en </a:t>
            </a:r>
            <a:r>
              <a:rPr lang="es-ES" sz="2800" dirty="0" smtClean="0"/>
              <a:t>proyecto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/>
              <a:t>Problemas que </a:t>
            </a:r>
            <a:r>
              <a:rPr lang="es-ES" sz="2800" dirty="0" smtClean="0"/>
              <a:t>enfrenta </a:t>
            </a:r>
            <a:r>
              <a:rPr lang="es-ES" sz="2800" dirty="0"/>
              <a:t>y </a:t>
            </a:r>
            <a:r>
              <a:rPr lang="es-ES" sz="2800" dirty="0" smtClean="0"/>
              <a:t>soluciones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Directorio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1706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5950" y="435237"/>
            <a:ext cx="87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 smtClean="0"/>
              <a:t>Tareas en proceso y en proyecto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91408"/>
              </p:ext>
            </p:extLst>
          </p:nvPr>
        </p:nvGraphicFramePr>
        <p:xfrm>
          <a:off x="808152" y="1932524"/>
          <a:ext cx="7992887" cy="2194560"/>
        </p:xfrm>
        <a:graphic>
          <a:graphicData uri="http://schemas.openxmlformats.org/drawingml/2006/table">
            <a:tbl>
              <a:tblPr firstRow="1" bandRow="1"/>
              <a:tblGrid>
                <a:gridCol w="2154368"/>
                <a:gridCol w="2525499"/>
                <a:gridCol w="3313020"/>
              </a:tblGrid>
              <a:tr h="1770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Sistema</a:t>
                      </a:r>
                      <a:r>
                        <a:rPr lang="es-ES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 Gestión Financiera</a:t>
                      </a:r>
                      <a:endParaRPr lang="es-ES" sz="1800" b="0" kern="1200" dirty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Consolidar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MX" sz="18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 desarrollo del  sistema,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MX" sz="18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que dará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cumplimiento a </a:t>
                      </a:r>
                      <a:r>
                        <a:rPr lang="es-MX" sz="18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las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disposiciones de</a:t>
                      </a:r>
                      <a:r>
                        <a:rPr lang="es-MX" sz="18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la Ley General de Contabilidad Gubernamental (LGCG</a:t>
                      </a:r>
                      <a:r>
                        <a:rPr lang="es-MX" sz="18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).</a:t>
                      </a:r>
                      <a:endParaRPr lang="es-ES" sz="1800" b="0" kern="1200" dirty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 sistema se encuentra operando, se han identificado 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mejoras que aplican a la funcionalidades liberadas, así como 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nuevos desarrollos. </a:t>
                      </a:r>
                      <a:endParaRPr lang="es-MX" sz="1800" b="0" kern="1200" dirty="0" smtClean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9" name="Llamada de flecha hacia abajo 26"/>
          <p:cNvSpPr/>
          <p:nvPr/>
        </p:nvSpPr>
        <p:spPr>
          <a:xfrm>
            <a:off x="808151" y="1431016"/>
            <a:ext cx="2116807" cy="504056"/>
          </a:xfrm>
          <a:prstGeom prst="downArrowCallout">
            <a:avLst>
              <a:gd name="adj1" fmla="val 18698"/>
              <a:gd name="adj2" fmla="val 9349"/>
              <a:gd name="adj3" fmla="val 6910"/>
              <a:gd name="adj4" fmla="val 92705"/>
            </a:avLst>
          </a:prstGeom>
          <a:solidFill>
            <a:srgbClr val="38455B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ckType Condensed" pitchFamily="34" charset="0"/>
              <a:ea typeface="+mn-ea"/>
              <a:cs typeface="+mn-cs"/>
            </a:endParaRPr>
          </a:p>
        </p:txBody>
      </p:sp>
      <p:sp>
        <p:nvSpPr>
          <p:cNvPr id="10" name="Llamada de flecha hacia abajo 49"/>
          <p:cNvSpPr/>
          <p:nvPr/>
        </p:nvSpPr>
        <p:spPr>
          <a:xfrm>
            <a:off x="2968391" y="1421491"/>
            <a:ext cx="2480989" cy="496227"/>
          </a:xfrm>
          <a:prstGeom prst="downArrowCallout">
            <a:avLst>
              <a:gd name="adj1" fmla="val 18698"/>
              <a:gd name="adj2" fmla="val 9349"/>
              <a:gd name="adj3" fmla="val 6910"/>
              <a:gd name="adj4" fmla="val 92705"/>
            </a:avLst>
          </a:prstGeom>
          <a:solidFill>
            <a:srgbClr val="54678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lamada de flecha hacia abajo 52"/>
          <p:cNvSpPr/>
          <p:nvPr/>
        </p:nvSpPr>
        <p:spPr>
          <a:xfrm>
            <a:off x="5488671" y="1402441"/>
            <a:ext cx="3312368" cy="486703"/>
          </a:xfrm>
          <a:prstGeom prst="downArrowCallout">
            <a:avLst>
              <a:gd name="adj1" fmla="val 18698"/>
              <a:gd name="adj2" fmla="val 9349"/>
              <a:gd name="adj3" fmla="val 6910"/>
              <a:gd name="adj4" fmla="val 92705"/>
            </a:avLst>
          </a:prstGeom>
          <a:solidFill>
            <a:srgbClr val="3E698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1"/>
          <p:cNvSpPr/>
          <p:nvPr/>
        </p:nvSpPr>
        <p:spPr>
          <a:xfrm>
            <a:off x="1032261" y="1504005"/>
            <a:ext cx="1701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ES" sz="1600" dirty="0" smtClean="0">
                <a:solidFill>
                  <a:prstClr val="white"/>
                </a:solidFill>
                <a:latin typeface="QuickType Condensed" pitchFamily="34" charset="0"/>
                <a:cs typeface="Arial" pitchFamily="34" charset="0"/>
              </a:rPr>
              <a:t>Proyecto</a:t>
            </a:r>
            <a:endParaRPr lang="es-ES" sz="1600" dirty="0">
              <a:solidFill>
                <a:prstClr val="white"/>
              </a:solidFill>
              <a:latin typeface="QuickType Condensed" pitchFamily="34" charset="0"/>
              <a:cs typeface="Arial" pitchFamily="34" charset="0"/>
            </a:endParaRPr>
          </a:p>
        </p:txBody>
      </p:sp>
      <p:sp>
        <p:nvSpPr>
          <p:cNvPr id="13" name="Rectángulo 3"/>
          <p:cNvSpPr/>
          <p:nvPr/>
        </p:nvSpPr>
        <p:spPr>
          <a:xfrm>
            <a:off x="3049925" y="1472474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ES" sz="1600" dirty="0" smtClean="0">
                <a:solidFill>
                  <a:prstClr val="white"/>
                </a:solidFill>
                <a:latin typeface="QuickType Condensed" pitchFamily="34" charset="0"/>
                <a:cs typeface="Georgia"/>
              </a:rPr>
              <a:t>Objetivo</a:t>
            </a:r>
            <a:endParaRPr lang="es-ES" sz="1600" dirty="0">
              <a:solidFill>
                <a:prstClr val="white"/>
              </a:solidFill>
              <a:latin typeface="QuickType Condensed" pitchFamily="34" charset="0"/>
              <a:cs typeface="Georgia"/>
            </a:endParaRPr>
          </a:p>
        </p:txBody>
      </p:sp>
      <p:sp>
        <p:nvSpPr>
          <p:cNvPr id="14" name="Rectángulo 5"/>
          <p:cNvSpPr/>
          <p:nvPr/>
        </p:nvSpPr>
        <p:spPr>
          <a:xfrm>
            <a:off x="5488671" y="1438671"/>
            <a:ext cx="3316910" cy="338554"/>
          </a:xfrm>
          <a:prstGeom prst="rect">
            <a:avLst/>
          </a:prstGeom>
          <a:solidFill>
            <a:srgbClr val="67769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s-ES" sz="1600" dirty="0" smtClean="0">
                <a:solidFill>
                  <a:prstClr val="white"/>
                </a:solidFill>
                <a:latin typeface="QuickType Condensed" pitchFamily="34" charset="0"/>
                <a:cs typeface="Georgia"/>
              </a:rPr>
              <a:t>Situación actual</a:t>
            </a:r>
            <a:endParaRPr lang="es-ES" sz="1600" dirty="0">
              <a:solidFill>
                <a:prstClr val="white"/>
              </a:solidFill>
              <a:latin typeface="QuickType Condensed" pitchFamily="34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931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45475" y="168537"/>
            <a:ext cx="87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i="1" dirty="0" smtClean="0"/>
              <a:t>Tareas en proceso y en proyecto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115732"/>
              </p:ext>
            </p:extLst>
          </p:nvPr>
        </p:nvGraphicFramePr>
        <p:xfrm>
          <a:off x="646227" y="1226820"/>
          <a:ext cx="7992887" cy="4725451"/>
        </p:xfrm>
        <a:graphic>
          <a:graphicData uri="http://schemas.openxmlformats.org/drawingml/2006/table">
            <a:tbl>
              <a:tblPr firstRow="1" bandRow="1"/>
              <a:tblGrid>
                <a:gridCol w="2154368"/>
                <a:gridCol w="2525499"/>
                <a:gridCol w="3313020"/>
              </a:tblGrid>
              <a:tr h="47254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Administración</a:t>
                      </a:r>
                      <a:r>
                        <a:rPr lang="es-ES" sz="16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 la Nómina Institucional</a:t>
                      </a:r>
                      <a:endParaRPr lang="es-ES" sz="1600" b="0" kern="1200" dirty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5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Contar con un sistema</a:t>
                      </a:r>
                      <a:r>
                        <a:rPr lang="es-MX" sz="15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integrado a</a:t>
                      </a:r>
                      <a:r>
                        <a:rPr lang="es-MX" sz="15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MX" sz="15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SIIAU </a:t>
                      </a:r>
                      <a:r>
                        <a:rPr lang="es-MX" sz="15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 </a:t>
                      </a:r>
                      <a:r>
                        <a:rPr lang="es-MX" sz="15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armonizado conforme a las disposiciones de la Ley General de Contabilidad Gubernamental (LGCG).  </a:t>
                      </a:r>
                      <a:endParaRPr lang="es-ES" sz="1500" b="0" kern="1200" dirty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lang="es-ES" sz="16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conjunto con la Coordinación General de Tecnologías de Información se están documentando los requerimientos para </a:t>
                      </a:r>
                      <a:r>
                        <a:rPr lang="es-ES" sz="16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 desarrollo, mismos que ya están siendo implementados en la plataforma.</a:t>
                      </a:r>
                      <a:endParaRPr lang="es-ES" sz="1600" b="0" kern="1200" baseline="0" dirty="0" smtClean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600" b="0" kern="1200" baseline="0" dirty="0" smtClean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 trabajo conjunto con </a:t>
                      </a:r>
                      <a:r>
                        <a:rPr lang="es-ES" sz="16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 Coordinación General de Recursos Humanos </a:t>
                      </a:r>
                      <a:r>
                        <a:rPr lang="es-ES" sz="16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 definen </a:t>
                      </a:r>
                      <a:r>
                        <a:rPr lang="es-ES" sz="16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los requerimientos de la información </a:t>
                      </a:r>
                      <a:r>
                        <a:rPr lang="es-ES" sz="16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necesaria para </a:t>
                      </a:r>
                      <a:r>
                        <a:rPr lang="es-ES" sz="16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 oportuna determinación de los pagos de los trabajadores </a:t>
                      </a:r>
                      <a:r>
                        <a:rPr lang="es-ES" sz="16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universitarios.</a:t>
                      </a:r>
                      <a:endParaRPr lang="es-ES" sz="1600" b="0" kern="1200" baseline="0" dirty="0" smtClean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9" name="Llamada de flecha hacia abajo 26"/>
          <p:cNvSpPr/>
          <p:nvPr/>
        </p:nvSpPr>
        <p:spPr>
          <a:xfrm>
            <a:off x="674801" y="764266"/>
            <a:ext cx="2116807" cy="504056"/>
          </a:xfrm>
          <a:prstGeom prst="downArrowCallout">
            <a:avLst>
              <a:gd name="adj1" fmla="val 18698"/>
              <a:gd name="adj2" fmla="val 9349"/>
              <a:gd name="adj3" fmla="val 6910"/>
              <a:gd name="adj4" fmla="val 92705"/>
            </a:avLst>
          </a:prstGeom>
          <a:solidFill>
            <a:srgbClr val="38455B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ckType Condensed" pitchFamily="34" charset="0"/>
              <a:ea typeface="+mn-ea"/>
              <a:cs typeface="+mn-cs"/>
            </a:endParaRPr>
          </a:p>
        </p:txBody>
      </p:sp>
      <p:sp>
        <p:nvSpPr>
          <p:cNvPr id="10" name="Llamada de flecha hacia abajo 49"/>
          <p:cNvSpPr/>
          <p:nvPr/>
        </p:nvSpPr>
        <p:spPr>
          <a:xfrm>
            <a:off x="2796941" y="764266"/>
            <a:ext cx="2480989" cy="496227"/>
          </a:xfrm>
          <a:prstGeom prst="downArrowCallout">
            <a:avLst>
              <a:gd name="adj1" fmla="val 18698"/>
              <a:gd name="adj2" fmla="val 9349"/>
              <a:gd name="adj3" fmla="val 6910"/>
              <a:gd name="adj4" fmla="val 92705"/>
            </a:avLst>
          </a:prstGeom>
          <a:solidFill>
            <a:srgbClr val="54678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lamada de flecha hacia abajo 52"/>
          <p:cNvSpPr/>
          <p:nvPr/>
        </p:nvSpPr>
        <p:spPr>
          <a:xfrm>
            <a:off x="5326746" y="792841"/>
            <a:ext cx="3312368" cy="486703"/>
          </a:xfrm>
          <a:prstGeom prst="downArrowCallout">
            <a:avLst>
              <a:gd name="adj1" fmla="val 18698"/>
              <a:gd name="adj2" fmla="val 9349"/>
              <a:gd name="adj3" fmla="val 6910"/>
              <a:gd name="adj4" fmla="val 92705"/>
            </a:avLst>
          </a:prstGeom>
          <a:solidFill>
            <a:srgbClr val="3E698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1"/>
          <p:cNvSpPr/>
          <p:nvPr/>
        </p:nvSpPr>
        <p:spPr>
          <a:xfrm>
            <a:off x="946536" y="808680"/>
            <a:ext cx="1701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ES" sz="1600" dirty="0" smtClean="0">
                <a:solidFill>
                  <a:prstClr val="white"/>
                </a:solidFill>
                <a:latin typeface="QuickType Condensed" pitchFamily="34" charset="0"/>
                <a:cs typeface="Arial" pitchFamily="34" charset="0"/>
              </a:rPr>
              <a:t>Proyecto</a:t>
            </a:r>
            <a:endParaRPr lang="es-ES" sz="1600" dirty="0">
              <a:solidFill>
                <a:prstClr val="white"/>
              </a:solidFill>
              <a:latin typeface="QuickType Condensed" pitchFamily="34" charset="0"/>
              <a:cs typeface="Arial" pitchFamily="34" charset="0"/>
            </a:endParaRPr>
          </a:p>
        </p:txBody>
      </p:sp>
      <p:sp>
        <p:nvSpPr>
          <p:cNvPr id="13" name="Rectángulo 3"/>
          <p:cNvSpPr/>
          <p:nvPr/>
        </p:nvSpPr>
        <p:spPr>
          <a:xfrm>
            <a:off x="2840375" y="815249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ES" sz="1600" dirty="0" smtClean="0">
                <a:solidFill>
                  <a:prstClr val="white"/>
                </a:solidFill>
                <a:latin typeface="QuickType Condensed" pitchFamily="34" charset="0"/>
                <a:cs typeface="Georgia"/>
              </a:rPr>
              <a:t>Objetivo</a:t>
            </a:r>
            <a:endParaRPr lang="es-ES" sz="1600" dirty="0">
              <a:solidFill>
                <a:prstClr val="white"/>
              </a:solidFill>
              <a:latin typeface="QuickType Condensed" pitchFamily="34" charset="0"/>
              <a:cs typeface="Georgia"/>
            </a:endParaRPr>
          </a:p>
        </p:txBody>
      </p:sp>
      <p:sp>
        <p:nvSpPr>
          <p:cNvPr id="14" name="Rectángulo 5"/>
          <p:cNvSpPr/>
          <p:nvPr/>
        </p:nvSpPr>
        <p:spPr>
          <a:xfrm>
            <a:off x="5333999" y="838596"/>
            <a:ext cx="3281081" cy="338554"/>
          </a:xfrm>
          <a:prstGeom prst="rect">
            <a:avLst/>
          </a:prstGeom>
          <a:solidFill>
            <a:srgbClr val="67769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s-ES" sz="1600" dirty="0" smtClean="0">
                <a:solidFill>
                  <a:prstClr val="white"/>
                </a:solidFill>
                <a:latin typeface="QuickType Condensed" pitchFamily="34" charset="0"/>
                <a:cs typeface="Georgia"/>
              </a:rPr>
              <a:t>Situación actual</a:t>
            </a:r>
            <a:endParaRPr lang="es-ES" sz="1600" dirty="0">
              <a:solidFill>
                <a:prstClr val="white"/>
              </a:solidFill>
              <a:latin typeface="QuickType Condensed" pitchFamily="34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931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5950" y="435237"/>
            <a:ext cx="87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i="1" dirty="0" smtClean="0"/>
              <a:t>Tareas en proceso y en proyecto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985907"/>
              </p:ext>
            </p:extLst>
          </p:nvPr>
        </p:nvGraphicFramePr>
        <p:xfrm>
          <a:off x="808152" y="2056350"/>
          <a:ext cx="7992887" cy="2194560"/>
        </p:xfrm>
        <a:graphic>
          <a:graphicData uri="http://schemas.openxmlformats.org/drawingml/2006/table">
            <a:tbl>
              <a:tblPr firstRow="1" bandRow="1"/>
              <a:tblGrid>
                <a:gridCol w="2154368"/>
                <a:gridCol w="2525499"/>
                <a:gridCol w="3313020"/>
              </a:tblGrid>
              <a:tr h="6474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Fideicomiso de pensiones</a:t>
                      </a:r>
                      <a:r>
                        <a:rPr lang="es-ES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y jubilaciones</a:t>
                      </a:r>
                      <a:endParaRPr lang="es-ES" sz="1800" b="0" kern="1200" dirty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Entrada en vigor de la liberación de recursos, por parte del fideicomiso, para el pago de la nómina</a:t>
                      </a:r>
                      <a:r>
                        <a:rPr lang="es-ES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 pensionados y jubilados del nuevo régimen</a:t>
                      </a:r>
                      <a:endParaRPr lang="es-ES" sz="1800" b="0" kern="1200" dirty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 fideicomiso liberará recursos a partir del 01 de diciembre de 2013.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9" name="Llamada de flecha hacia abajo 26"/>
          <p:cNvSpPr/>
          <p:nvPr/>
        </p:nvSpPr>
        <p:spPr>
          <a:xfrm>
            <a:off x="808151" y="1659616"/>
            <a:ext cx="2116807" cy="504056"/>
          </a:xfrm>
          <a:prstGeom prst="downArrowCallout">
            <a:avLst>
              <a:gd name="adj1" fmla="val 18698"/>
              <a:gd name="adj2" fmla="val 9349"/>
              <a:gd name="adj3" fmla="val 6910"/>
              <a:gd name="adj4" fmla="val 92705"/>
            </a:avLst>
          </a:prstGeom>
          <a:solidFill>
            <a:srgbClr val="38455B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ckType Condensed" pitchFamily="34" charset="0"/>
              <a:ea typeface="+mn-ea"/>
              <a:cs typeface="+mn-cs"/>
            </a:endParaRPr>
          </a:p>
        </p:txBody>
      </p:sp>
      <p:sp>
        <p:nvSpPr>
          <p:cNvPr id="10" name="Llamada de flecha hacia abajo 49"/>
          <p:cNvSpPr/>
          <p:nvPr/>
        </p:nvSpPr>
        <p:spPr>
          <a:xfrm>
            <a:off x="2968391" y="1659616"/>
            <a:ext cx="2480989" cy="496227"/>
          </a:xfrm>
          <a:prstGeom prst="downArrowCallout">
            <a:avLst>
              <a:gd name="adj1" fmla="val 18698"/>
              <a:gd name="adj2" fmla="val 9349"/>
              <a:gd name="adj3" fmla="val 6910"/>
              <a:gd name="adj4" fmla="val 92705"/>
            </a:avLst>
          </a:prstGeom>
          <a:solidFill>
            <a:srgbClr val="54678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lamada de flecha hacia abajo 52"/>
          <p:cNvSpPr/>
          <p:nvPr/>
        </p:nvSpPr>
        <p:spPr>
          <a:xfrm>
            <a:off x="5488671" y="1659616"/>
            <a:ext cx="3312368" cy="486703"/>
          </a:xfrm>
          <a:prstGeom prst="downArrowCallout">
            <a:avLst>
              <a:gd name="adj1" fmla="val 18698"/>
              <a:gd name="adj2" fmla="val 9349"/>
              <a:gd name="adj3" fmla="val 6910"/>
              <a:gd name="adj4" fmla="val 92705"/>
            </a:avLst>
          </a:prstGeom>
          <a:solidFill>
            <a:srgbClr val="3E698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1"/>
          <p:cNvSpPr/>
          <p:nvPr/>
        </p:nvSpPr>
        <p:spPr>
          <a:xfrm>
            <a:off x="1051311" y="1740014"/>
            <a:ext cx="1701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ES" sz="1600" dirty="0" smtClean="0">
                <a:solidFill>
                  <a:prstClr val="white"/>
                </a:solidFill>
                <a:latin typeface="QuickType Condensed" pitchFamily="34" charset="0"/>
                <a:cs typeface="Arial" pitchFamily="34" charset="0"/>
              </a:rPr>
              <a:t>Proyecto</a:t>
            </a:r>
            <a:endParaRPr lang="es-ES" sz="1600" dirty="0">
              <a:solidFill>
                <a:prstClr val="white"/>
              </a:solidFill>
              <a:latin typeface="QuickType Condensed" pitchFamily="34" charset="0"/>
              <a:cs typeface="Arial" pitchFamily="34" charset="0"/>
            </a:endParaRPr>
          </a:p>
        </p:txBody>
      </p:sp>
      <p:sp>
        <p:nvSpPr>
          <p:cNvPr id="13" name="Rectángulo 3"/>
          <p:cNvSpPr/>
          <p:nvPr/>
        </p:nvSpPr>
        <p:spPr>
          <a:xfrm>
            <a:off x="3040400" y="1710599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ES" sz="1600" dirty="0" smtClean="0">
                <a:solidFill>
                  <a:prstClr val="white"/>
                </a:solidFill>
                <a:latin typeface="QuickType Condensed" pitchFamily="34" charset="0"/>
                <a:cs typeface="Georgia"/>
              </a:rPr>
              <a:t>Objetivo</a:t>
            </a:r>
            <a:endParaRPr lang="es-ES" sz="1600" dirty="0">
              <a:solidFill>
                <a:prstClr val="white"/>
              </a:solidFill>
              <a:latin typeface="QuickType Condensed" pitchFamily="34" charset="0"/>
              <a:cs typeface="Georgia"/>
            </a:endParaRPr>
          </a:p>
        </p:txBody>
      </p:sp>
      <p:sp>
        <p:nvSpPr>
          <p:cNvPr id="14" name="Rectángulo 5"/>
          <p:cNvSpPr/>
          <p:nvPr/>
        </p:nvSpPr>
        <p:spPr>
          <a:xfrm>
            <a:off x="5488671" y="1705371"/>
            <a:ext cx="3316910" cy="338554"/>
          </a:xfrm>
          <a:prstGeom prst="rect">
            <a:avLst/>
          </a:prstGeom>
          <a:solidFill>
            <a:srgbClr val="67769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s-ES" sz="1600" dirty="0" smtClean="0">
                <a:solidFill>
                  <a:prstClr val="white"/>
                </a:solidFill>
                <a:latin typeface="QuickType Condensed" pitchFamily="34" charset="0"/>
                <a:cs typeface="Georgia"/>
              </a:rPr>
              <a:t>Situación actual</a:t>
            </a:r>
            <a:endParaRPr lang="es-ES" sz="1600" dirty="0">
              <a:solidFill>
                <a:prstClr val="white"/>
              </a:solidFill>
              <a:latin typeface="QuickType Condensed" pitchFamily="34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433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5950" y="435237"/>
            <a:ext cx="87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i="1" dirty="0" smtClean="0"/>
              <a:t>Tareas en proceso y en proyecto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216073"/>
              </p:ext>
            </p:extLst>
          </p:nvPr>
        </p:nvGraphicFramePr>
        <p:xfrm>
          <a:off x="808152" y="2056350"/>
          <a:ext cx="7992887" cy="1645920"/>
        </p:xfrm>
        <a:graphic>
          <a:graphicData uri="http://schemas.openxmlformats.org/drawingml/2006/table">
            <a:tbl>
              <a:tblPr firstRow="1" bandRow="1"/>
              <a:tblGrid>
                <a:gridCol w="2154368"/>
                <a:gridCol w="2525499"/>
                <a:gridCol w="3313020"/>
              </a:tblGrid>
              <a:tr h="969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Rediseño del Sistema de Gestión</a:t>
                      </a:r>
                      <a:r>
                        <a:rPr lang="es-ES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 Calidad (SGC)</a:t>
                      </a:r>
                      <a:endParaRPr lang="es-ES" sz="1800" b="0" kern="1200" dirty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Alinear el</a:t>
                      </a:r>
                      <a:r>
                        <a:rPr lang="es-ES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modelo actual del SGC con los procesos y procedimientos del Sistema de Gestión </a:t>
                      </a:r>
                      <a:r>
                        <a:rPr lang="es-ES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Financiera.</a:t>
                      </a:r>
                      <a:endParaRPr lang="es-ES" sz="1800" b="0" kern="1200" dirty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Definición del modelo conceptual y plantillas para la documentación.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9" name="Llamada de flecha hacia abajo 26"/>
          <p:cNvSpPr/>
          <p:nvPr/>
        </p:nvSpPr>
        <p:spPr>
          <a:xfrm>
            <a:off x="808151" y="1659616"/>
            <a:ext cx="2116807" cy="504056"/>
          </a:xfrm>
          <a:prstGeom prst="downArrowCallout">
            <a:avLst>
              <a:gd name="adj1" fmla="val 18698"/>
              <a:gd name="adj2" fmla="val 9349"/>
              <a:gd name="adj3" fmla="val 6910"/>
              <a:gd name="adj4" fmla="val 92705"/>
            </a:avLst>
          </a:prstGeom>
          <a:solidFill>
            <a:srgbClr val="38455B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ckType Condensed" pitchFamily="34" charset="0"/>
              <a:ea typeface="+mn-ea"/>
              <a:cs typeface="+mn-cs"/>
            </a:endParaRPr>
          </a:p>
        </p:txBody>
      </p:sp>
      <p:sp>
        <p:nvSpPr>
          <p:cNvPr id="10" name="Llamada de flecha hacia abajo 49"/>
          <p:cNvSpPr/>
          <p:nvPr/>
        </p:nvSpPr>
        <p:spPr>
          <a:xfrm>
            <a:off x="2968391" y="1659616"/>
            <a:ext cx="2480989" cy="496227"/>
          </a:xfrm>
          <a:prstGeom prst="downArrowCallout">
            <a:avLst>
              <a:gd name="adj1" fmla="val 18698"/>
              <a:gd name="adj2" fmla="val 9349"/>
              <a:gd name="adj3" fmla="val 6910"/>
              <a:gd name="adj4" fmla="val 92705"/>
            </a:avLst>
          </a:prstGeom>
          <a:solidFill>
            <a:srgbClr val="54678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lamada de flecha hacia abajo 52"/>
          <p:cNvSpPr/>
          <p:nvPr/>
        </p:nvSpPr>
        <p:spPr>
          <a:xfrm>
            <a:off x="5488671" y="1659616"/>
            <a:ext cx="3312368" cy="486703"/>
          </a:xfrm>
          <a:prstGeom prst="downArrowCallout">
            <a:avLst>
              <a:gd name="adj1" fmla="val 18698"/>
              <a:gd name="adj2" fmla="val 9349"/>
              <a:gd name="adj3" fmla="val 6910"/>
              <a:gd name="adj4" fmla="val 92705"/>
            </a:avLst>
          </a:prstGeom>
          <a:solidFill>
            <a:srgbClr val="3E698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1"/>
          <p:cNvSpPr/>
          <p:nvPr/>
        </p:nvSpPr>
        <p:spPr>
          <a:xfrm>
            <a:off x="1051311" y="1740014"/>
            <a:ext cx="1701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ES" sz="1600" dirty="0" smtClean="0">
                <a:solidFill>
                  <a:prstClr val="white"/>
                </a:solidFill>
                <a:latin typeface="QuickType Condensed" pitchFamily="34" charset="0"/>
                <a:cs typeface="Arial" pitchFamily="34" charset="0"/>
              </a:rPr>
              <a:t>Proyecto</a:t>
            </a:r>
            <a:endParaRPr lang="es-ES" sz="1600" dirty="0">
              <a:solidFill>
                <a:prstClr val="white"/>
              </a:solidFill>
              <a:latin typeface="QuickType Condensed" pitchFamily="34" charset="0"/>
              <a:cs typeface="Arial" pitchFamily="34" charset="0"/>
            </a:endParaRPr>
          </a:p>
        </p:txBody>
      </p:sp>
      <p:sp>
        <p:nvSpPr>
          <p:cNvPr id="13" name="Rectángulo 3"/>
          <p:cNvSpPr/>
          <p:nvPr/>
        </p:nvSpPr>
        <p:spPr>
          <a:xfrm>
            <a:off x="3040400" y="1710599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ES" sz="1600" dirty="0" smtClean="0">
                <a:solidFill>
                  <a:prstClr val="white"/>
                </a:solidFill>
                <a:latin typeface="QuickType Condensed" pitchFamily="34" charset="0"/>
                <a:cs typeface="Georgia"/>
              </a:rPr>
              <a:t>Objetivo</a:t>
            </a:r>
            <a:endParaRPr lang="es-ES" sz="1600" dirty="0">
              <a:solidFill>
                <a:prstClr val="white"/>
              </a:solidFill>
              <a:latin typeface="QuickType Condensed" pitchFamily="34" charset="0"/>
              <a:cs typeface="Georgia"/>
            </a:endParaRPr>
          </a:p>
        </p:txBody>
      </p:sp>
      <p:sp>
        <p:nvSpPr>
          <p:cNvPr id="14" name="Rectángulo 5"/>
          <p:cNvSpPr/>
          <p:nvPr/>
        </p:nvSpPr>
        <p:spPr>
          <a:xfrm>
            <a:off x="5488671" y="1705371"/>
            <a:ext cx="3316910" cy="338554"/>
          </a:xfrm>
          <a:prstGeom prst="rect">
            <a:avLst/>
          </a:prstGeom>
          <a:solidFill>
            <a:srgbClr val="67769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s-ES" sz="1600" dirty="0" smtClean="0">
                <a:solidFill>
                  <a:prstClr val="white"/>
                </a:solidFill>
                <a:latin typeface="QuickType Condensed" pitchFamily="34" charset="0"/>
                <a:cs typeface="Georgia"/>
              </a:rPr>
              <a:t>Situación actual</a:t>
            </a:r>
            <a:endParaRPr lang="es-ES" sz="1600" dirty="0">
              <a:solidFill>
                <a:prstClr val="white"/>
              </a:solidFill>
              <a:latin typeface="QuickType Condensed" pitchFamily="34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433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5950" y="435237"/>
            <a:ext cx="87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i="1" dirty="0" smtClean="0"/>
              <a:t>Tareas en proceso y en proyecto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34511"/>
              </p:ext>
            </p:extLst>
          </p:nvPr>
        </p:nvGraphicFramePr>
        <p:xfrm>
          <a:off x="808152" y="2056350"/>
          <a:ext cx="7992887" cy="3566160"/>
        </p:xfrm>
        <a:graphic>
          <a:graphicData uri="http://schemas.openxmlformats.org/drawingml/2006/table">
            <a:tbl>
              <a:tblPr firstRow="1" bandRow="1"/>
              <a:tblGrid>
                <a:gridCol w="2154368"/>
                <a:gridCol w="2525499"/>
                <a:gridCol w="3313020"/>
              </a:tblGrid>
              <a:tr h="13303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es-MX" sz="1800" b="0" kern="1200" dirty="0" smtClean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800" b="0" kern="1200" dirty="0" smtClean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Administración de pagos a </a:t>
                      </a:r>
                      <a:r>
                        <a:rPr lang="es-MX" sz="18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personas sin </a:t>
                      </a:r>
                      <a:r>
                        <a:rPr lang="es-MX" sz="18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relación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</a:t>
                      </a:r>
                      <a:r>
                        <a:rPr lang="es-MX" sz="18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aboral</a:t>
                      </a:r>
                      <a:endParaRPr lang="es-MX" sz="1800" b="0" kern="1200" dirty="0" smtClean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800" b="0" kern="1200" dirty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Contar con un sistema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que 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permita 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una administración integral de 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los recursos que 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 otorgan a través de apoyos económicos, principalmente 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alumnos de la institución.</a:t>
                      </a:r>
                      <a:endParaRPr lang="es-MX" sz="1800" b="0" kern="1200" dirty="0" smtClean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800" b="0" kern="1200" dirty="0" smtClean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conjunto con la 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Coordinaciones Generales 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 Servicios a Universitarios y 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 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Tecnologías de 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Información, y la Contraloría General, se ha venido definiendo el modelo para el 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desarrollo de la plataforma que 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permita 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una administración integral de los programas de apoyo a 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alumnos, ejemplo: 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“Programa de Estímulos para Estudiantes Sobresalientes”.</a:t>
                      </a:r>
                      <a:endParaRPr lang="es-MX" sz="1800" b="0" kern="1200" dirty="0" smtClean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9" name="Llamada de flecha hacia abajo 26"/>
          <p:cNvSpPr/>
          <p:nvPr/>
        </p:nvSpPr>
        <p:spPr>
          <a:xfrm>
            <a:off x="808151" y="1659616"/>
            <a:ext cx="2116807" cy="504056"/>
          </a:xfrm>
          <a:prstGeom prst="downArrowCallout">
            <a:avLst>
              <a:gd name="adj1" fmla="val 18698"/>
              <a:gd name="adj2" fmla="val 9349"/>
              <a:gd name="adj3" fmla="val 6910"/>
              <a:gd name="adj4" fmla="val 92705"/>
            </a:avLst>
          </a:prstGeom>
          <a:solidFill>
            <a:srgbClr val="38455B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ckType Condensed" pitchFamily="34" charset="0"/>
              <a:ea typeface="+mn-ea"/>
              <a:cs typeface="+mn-cs"/>
            </a:endParaRPr>
          </a:p>
        </p:txBody>
      </p:sp>
      <p:sp>
        <p:nvSpPr>
          <p:cNvPr id="10" name="Llamada de flecha hacia abajo 49"/>
          <p:cNvSpPr/>
          <p:nvPr/>
        </p:nvSpPr>
        <p:spPr>
          <a:xfrm>
            <a:off x="2968391" y="1659616"/>
            <a:ext cx="2480989" cy="496227"/>
          </a:xfrm>
          <a:prstGeom prst="downArrowCallout">
            <a:avLst>
              <a:gd name="adj1" fmla="val 18698"/>
              <a:gd name="adj2" fmla="val 9349"/>
              <a:gd name="adj3" fmla="val 6910"/>
              <a:gd name="adj4" fmla="val 92705"/>
            </a:avLst>
          </a:prstGeom>
          <a:solidFill>
            <a:srgbClr val="54678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lamada de flecha hacia abajo 52"/>
          <p:cNvSpPr/>
          <p:nvPr/>
        </p:nvSpPr>
        <p:spPr>
          <a:xfrm>
            <a:off x="5488671" y="1659616"/>
            <a:ext cx="3312368" cy="486703"/>
          </a:xfrm>
          <a:prstGeom prst="downArrowCallout">
            <a:avLst>
              <a:gd name="adj1" fmla="val 18698"/>
              <a:gd name="adj2" fmla="val 9349"/>
              <a:gd name="adj3" fmla="val 6910"/>
              <a:gd name="adj4" fmla="val 92705"/>
            </a:avLst>
          </a:prstGeom>
          <a:solidFill>
            <a:srgbClr val="3E698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1"/>
          <p:cNvSpPr/>
          <p:nvPr/>
        </p:nvSpPr>
        <p:spPr>
          <a:xfrm>
            <a:off x="1051311" y="1740014"/>
            <a:ext cx="1701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ES" sz="1600" dirty="0" smtClean="0">
                <a:solidFill>
                  <a:prstClr val="white"/>
                </a:solidFill>
                <a:latin typeface="QuickType Condensed" pitchFamily="34" charset="0"/>
                <a:cs typeface="Arial" pitchFamily="34" charset="0"/>
              </a:rPr>
              <a:t>Proyecto</a:t>
            </a:r>
            <a:endParaRPr lang="es-ES" sz="1600" dirty="0">
              <a:solidFill>
                <a:prstClr val="white"/>
              </a:solidFill>
              <a:latin typeface="QuickType Condensed" pitchFamily="34" charset="0"/>
              <a:cs typeface="Arial" pitchFamily="34" charset="0"/>
            </a:endParaRPr>
          </a:p>
        </p:txBody>
      </p:sp>
      <p:sp>
        <p:nvSpPr>
          <p:cNvPr id="13" name="Rectángulo 3"/>
          <p:cNvSpPr/>
          <p:nvPr/>
        </p:nvSpPr>
        <p:spPr>
          <a:xfrm>
            <a:off x="3040400" y="1710599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ES" sz="1600" dirty="0" smtClean="0">
                <a:solidFill>
                  <a:prstClr val="white"/>
                </a:solidFill>
                <a:latin typeface="QuickType Condensed" pitchFamily="34" charset="0"/>
                <a:cs typeface="Georgia"/>
              </a:rPr>
              <a:t>Objetivo</a:t>
            </a:r>
            <a:endParaRPr lang="es-ES" sz="1600" dirty="0">
              <a:solidFill>
                <a:prstClr val="white"/>
              </a:solidFill>
              <a:latin typeface="QuickType Condensed" pitchFamily="34" charset="0"/>
              <a:cs typeface="Georgia"/>
            </a:endParaRPr>
          </a:p>
        </p:txBody>
      </p:sp>
      <p:sp>
        <p:nvSpPr>
          <p:cNvPr id="14" name="Rectángulo 5"/>
          <p:cNvSpPr/>
          <p:nvPr/>
        </p:nvSpPr>
        <p:spPr>
          <a:xfrm>
            <a:off x="5488671" y="1705371"/>
            <a:ext cx="3316910" cy="338554"/>
          </a:xfrm>
          <a:prstGeom prst="rect">
            <a:avLst/>
          </a:prstGeom>
          <a:solidFill>
            <a:srgbClr val="67769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s-ES" sz="1600" dirty="0" smtClean="0">
                <a:solidFill>
                  <a:prstClr val="white"/>
                </a:solidFill>
                <a:latin typeface="QuickType Condensed" pitchFamily="34" charset="0"/>
                <a:cs typeface="Georgia"/>
              </a:rPr>
              <a:t>Situación actual</a:t>
            </a:r>
            <a:endParaRPr lang="es-ES" sz="1600" dirty="0">
              <a:solidFill>
                <a:prstClr val="white"/>
              </a:solidFill>
              <a:latin typeface="QuickType Condensed" pitchFamily="34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433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5950" y="435237"/>
            <a:ext cx="87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i="1" dirty="0" smtClean="0"/>
              <a:t>Tareas en proceso y en proyecto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26007"/>
              </p:ext>
            </p:extLst>
          </p:nvPr>
        </p:nvGraphicFramePr>
        <p:xfrm>
          <a:off x="808152" y="2056350"/>
          <a:ext cx="7992887" cy="3017520"/>
        </p:xfrm>
        <a:graphic>
          <a:graphicData uri="http://schemas.openxmlformats.org/drawingml/2006/table">
            <a:tbl>
              <a:tblPr firstRow="1" bandRow="1"/>
              <a:tblGrid>
                <a:gridCol w="2154368"/>
                <a:gridCol w="2525499"/>
                <a:gridCol w="3313020"/>
              </a:tblGrid>
              <a:tr h="13303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es-MX" sz="1800" b="0" kern="1200" dirty="0" smtClean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800" b="0" kern="1200" dirty="0" smtClean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Facturación electrónica</a:t>
                      </a:r>
                      <a:endParaRPr lang="es-MX" sz="1800" b="0" kern="1200" dirty="0" smtClean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800" b="0" kern="1200" dirty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kern="120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Consolidar el servicio,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considerando los requerimientos de las diversas Entidades de la Red.</a:t>
                      </a:r>
                      <a:endParaRPr lang="es-MX" sz="1800" b="0" kern="1200" dirty="0" smtClean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conjunto con la 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Coordinación General de 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Tecnologías de </a:t>
                      </a:r>
                      <a:r>
                        <a:rPr lang="es-MX" sz="1800" b="0" kern="1200" baseline="0" dirty="0" smtClean="0">
                          <a:solidFill>
                            <a:srgbClr val="3B373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Información y la Contraloría General, se estará llevando a cabo el proyecto de mejora de la funcionalidad que actualmente se opera, para dar cumplimiento oportuno a los requerimientos fiscales e institucionales.</a:t>
                      </a:r>
                      <a:endParaRPr lang="es-MX" sz="1800" b="0" kern="1200" dirty="0" smtClean="0">
                        <a:solidFill>
                          <a:srgbClr val="3B373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9" name="Llamada de flecha hacia abajo 26"/>
          <p:cNvSpPr/>
          <p:nvPr/>
        </p:nvSpPr>
        <p:spPr>
          <a:xfrm>
            <a:off x="808151" y="1659616"/>
            <a:ext cx="2116807" cy="504056"/>
          </a:xfrm>
          <a:prstGeom prst="downArrowCallout">
            <a:avLst>
              <a:gd name="adj1" fmla="val 18698"/>
              <a:gd name="adj2" fmla="val 9349"/>
              <a:gd name="adj3" fmla="val 6910"/>
              <a:gd name="adj4" fmla="val 92705"/>
            </a:avLst>
          </a:prstGeom>
          <a:solidFill>
            <a:srgbClr val="38455B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ckType Condensed" pitchFamily="34" charset="0"/>
              <a:ea typeface="+mn-ea"/>
              <a:cs typeface="+mn-cs"/>
            </a:endParaRPr>
          </a:p>
        </p:txBody>
      </p:sp>
      <p:sp>
        <p:nvSpPr>
          <p:cNvPr id="10" name="Llamada de flecha hacia abajo 49"/>
          <p:cNvSpPr/>
          <p:nvPr/>
        </p:nvSpPr>
        <p:spPr>
          <a:xfrm>
            <a:off x="2968391" y="1659616"/>
            <a:ext cx="2480989" cy="496227"/>
          </a:xfrm>
          <a:prstGeom prst="downArrowCallout">
            <a:avLst>
              <a:gd name="adj1" fmla="val 18698"/>
              <a:gd name="adj2" fmla="val 9349"/>
              <a:gd name="adj3" fmla="val 6910"/>
              <a:gd name="adj4" fmla="val 92705"/>
            </a:avLst>
          </a:prstGeom>
          <a:solidFill>
            <a:srgbClr val="54678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lamada de flecha hacia abajo 52"/>
          <p:cNvSpPr/>
          <p:nvPr/>
        </p:nvSpPr>
        <p:spPr>
          <a:xfrm>
            <a:off x="5488671" y="1659616"/>
            <a:ext cx="3312368" cy="486703"/>
          </a:xfrm>
          <a:prstGeom prst="downArrowCallout">
            <a:avLst>
              <a:gd name="adj1" fmla="val 18698"/>
              <a:gd name="adj2" fmla="val 9349"/>
              <a:gd name="adj3" fmla="val 6910"/>
              <a:gd name="adj4" fmla="val 92705"/>
            </a:avLst>
          </a:prstGeom>
          <a:solidFill>
            <a:srgbClr val="3E698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1"/>
          <p:cNvSpPr/>
          <p:nvPr/>
        </p:nvSpPr>
        <p:spPr>
          <a:xfrm>
            <a:off x="1051311" y="1740014"/>
            <a:ext cx="1701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ES" sz="1600" dirty="0" smtClean="0">
                <a:solidFill>
                  <a:prstClr val="white"/>
                </a:solidFill>
                <a:latin typeface="QuickType Condensed" pitchFamily="34" charset="0"/>
                <a:cs typeface="Arial" pitchFamily="34" charset="0"/>
              </a:rPr>
              <a:t>Proyecto</a:t>
            </a:r>
            <a:endParaRPr lang="es-ES" sz="1600" dirty="0">
              <a:solidFill>
                <a:prstClr val="white"/>
              </a:solidFill>
              <a:latin typeface="QuickType Condensed" pitchFamily="34" charset="0"/>
              <a:cs typeface="Arial" pitchFamily="34" charset="0"/>
            </a:endParaRPr>
          </a:p>
        </p:txBody>
      </p:sp>
      <p:sp>
        <p:nvSpPr>
          <p:cNvPr id="13" name="Rectángulo 3"/>
          <p:cNvSpPr/>
          <p:nvPr/>
        </p:nvSpPr>
        <p:spPr>
          <a:xfrm>
            <a:off x="3040400" y="1710599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ES" sz="1600" dirty="0" smtClean="0">
                <a:solidFill>
                  <a:prstClr val="white"/>
                </a:solidFill>
                <a:latin typeface="QuickType Condensed" pitchFamily="34" charset="0"/>
                <a:cs typeface="Georgia"/>
              </a:rPr>
              <a:t>Objetivo</a:t>
            </a:r>
            <a:endParaRPr lang="es-ES" sz="1600" dirty="0">
              <a:solidFill>
                <a:prstClr val="white"/>
              </a:solidFill>
              <a:latin typeface="QuickType Condensed" pitchFamily="34" charset="0"/>
              <a:cs typeface="Georgia"/>
            </a:endParaRPr>
          </a:p>
        </p:txBody>
      </p:sp>
      <p:sp>
        <p:nvSpPr>
          <p:cNvPr id="14" name="Rectángulo 5"/>
          <p:cNvSpPr/>
          <p:nvPr/>
        </p:nvSpPr>
        <p:spPr>
          <a:xfrm>
            <a:off x="5488671" y="1705371"/>
            <a:ext cx="3316910" cy="338554"/>
          </a:xfrm>
          <a:prstGeom prst="rect">
            <a:avLst/>
          </a:prstGeom>
          <a:solidFill>
            <a:srgbClr val="67769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s-ES" sz="1600" dirty="0" smtClean="0">
                <a:solidFill>
                  <a:prstClr val="white"/>
                </a:solidFill>
                <a:latin typeface="QuickType Condensed" pitchFamily="34" charset="0"/>
                <a:cs typeface="Georgia"/>
              </a:rPr>
              <a:t>Situación actual</a:t>
            </a:r>
            <a:endParaRPr lang="es-ES" sz="1600" dirty="0">
              <a:solidFill>
                <a:prstClr val="white"/>
              </a:solidFill>
              <a:latin typeface="QuickType Condensed" pitchFamily="34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9160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299063" y="3896893"/>
            <a:ext cx="6637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/>
              <a:t>Problemas que enfrentan y soluciones</a:t>
            </a:r>
          </a:p>
        </p:txBody>
      </p:sp>
    </p:spTree>
    <p:extLst>
      <p:ext uri="{BB962C8B-B14F-4D97-AF65-F5344CB8AC3E}">
        <p14:creationId xmlns:p14="http://schemas.microsoft.com/office/powerpoint/2010/main" val="29670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5950" y="435237"/>
            <a:ext cx="87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 smtClean="0"/>
              <a:t>Problemas que enfrentan y soluciones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466968" y="915413"/>
            <a:ext cx="8465024" cy="547260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s-MX" sz="2400" b="1" dirty="0" smtClean="0"/>
          </a:p>
          <a:p>
            <a:pPr algn="just">
              <a:buNone/>
            </a:pPr>
            <a:endParaRPr lang="es-MX" sz="2400" b="1" dirty="0"/>
          </a:p>
          <a:p>
            <a:pPr algn="just">
              <a:buNone/>
            </a:pPr>
            <a:endParaRPr lang="es-MX" sz="2400" b="1" dirty="0" smtClean="0"/>
          </a:p>
          <a:p>
            <a:pPr algn="just"/>
            <a:r>
              <a:rPr lang="es-MX" b="1" dirty="0" smtClean="0"/>
              <a:t>Falta de un sistema tecnológico para la administración de la nómina, que de forma integral proporcione el cálculo y los reportes necesarios</a:t>
            </a:r>
            <a:r>
              <a:rPr lang="es-MX" dirty="0" smtClean="0"/>
              <a:t>; se requiere desarrollar </a:t>
            </a:r>
            <a:r>
              <a:rPr lang="es-MX" dirty="0"/>
              <a:t>e implementar un sistema con la segu­ridad tecnológica y que se </a:t>
            </a:r>
            <a:r>
              <a:rPr lang="es-MX" dirty="0" smtClean="0"/>
              <a:t>integre </a:t>
            </a:r>
            <a:r>
              <a:rPr lang="es-MX" dirty="0"/>
              <a:t>en el </a:t>
            </a:r>
            <a:r>
              <a:rPr lang="es-MX" dirty="0" smtClean="0"/>
              <a:t>sistema de gestión financiera, de </a:t>
            </a:r>
            <a:r>
              <a:rPr lang="es-MX" dirty="0"/>
              <a:t>tal forma que, de manera estandarizada </a:t>
            </a:r>
            <a:r>
              <a:rPr lang="es-MX" dirty="0" smtClean="0"/>
              <a:t>permita la administración de la </a:t>
            </a:r>
            <a:r>
              <a:rPr lang="es-MX" dirty="0" smtClean="0"/>
              <a:t>nómina</a:t>
            </a:r>
            <a:r>
              <a:rPr lang="es-MX" dirty="0"/>
              <a:t>.</a:t>
            </a:r>
            <a:endParaRPr lang="es-MX" dirty="0"/>
          </a:p>
          <a:p>
            <a:pPr lvl="0" algn="just"/>
            <a:endParaRPr lang="es-ES" sz="2400" dirty="0" smtClean="0"/>
          </a:p>
          <a:p>
            <a:pPr lvl="0"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293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5950" y="435237"/>
            <a:ext cx="87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i="1" dirty="0" smtClean="0"/>
              <a:t>Problemas que enfrentan y soluciones</a:t>
            </a: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66968" y="1384075"/>
            <a:ext cx="8465024" cy="4956322"/>
          </a:xfrm>
        </p:spPr>
        <p:txBody>
          <a:bodyPr>
            <a:noAutofit/>
          </a:bodyPr>
          <a:lstStyle/>
          <a:p>
            <a:pPr lvl="0" algn="just"/>
            <a:r>
              <a:rPr lang="es-ES" b="1" dirty="0" smtClean="0"/>
              <a:t>I</a:t>
            </a:r>
            <a:r>
              <a:rPr lang="es-ES" b="1" dirty="0" smtClean="0"/>
              <a:t>mpresión de los documentos qu</a:t>
            </a:r>
            <a:r>
              <a:rPr lang="es-ES" b="1" dirty="0" smtClean="0"/>
              <a:t>e integran los expedientes comprobatorios</a:t>
            </a:r>
            <a:r>
              <a:rPr lang="es-ES" dirty="0" smtClean="0"/>
              <a:t>, implementar la firma electrónica, así como la actualización de la normatividad interna.</a:t>
            </a:r>
          </a:p>
          <a:p>
            <a:pPr lvl="0" algn="just"/>
            <a:endParaRPr lang="es-ES" dirty="0"/>
          </a:p>
          <a:p>
            <a:pPr algn="just"/>
            <a:r>
              <a:rPr lang="es-ES" b="1" dirty="0"/>
              <a:t>Rezago histórico en la integración y entrega de los comprobantes del gasto</a:t>
            </a:r>
            <a:r>
              <a:rPr lang="es-ES" dirty="0"/>
              <a:t>; se requiere exhortar a los funcionarios y responsables del gasto en la Red Universitaria, para que se cumplan los tiempos establecidos en la normatividad para atender este rubro.</a:t>
            </a:r>
          </a:p>
          <a:p>
            <a:pPr lvl="0" algn="just"/>
            <a:endParaRPr lang="es-ES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394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5950" y="435237"/>
            <a:ext cx="87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i="1" dirty="0" smtClean="0"/>
              <a:t>Problemas que enfrentan y soluciones</a:t>
            </a: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66968" y="1705820"/>
            <a:ext cx="8465024" cy="4326679"/>
          </a:xfrm>
        </p:spPr>
        <p:txBody>
          <a:bodyPr>
            <a:noAutofit/>
          </a:bodyPr>
          <a:lstStyle/>
          <a:p>
            <a:pPr lvl="0" algn="just"/>
            <a:r>
              <a:rPr lang="es-ES" sz="2600" b="1" dirty="0" smtClean="0"/>
              <a:t>Retraso en: </a:t>
            </a:r>
          </a:p>
          <a:p>
            <a:pPr marL="444500" lvl="0" indent="-266700" algn="just">
              <a:buFont typeface="Courier New" pitchFamily="49" charset="0"/>
              <a:buChar char="o"/>
            </a:pPr>
            <a:r>
              <a:rPr lang="es-ES" sz="2600" b="1" dirty="0" smtClean="0"/>
              <a:t> Registro y notificación de </a:t>
            </a:r>
            <a:r>
              <a:rPr lang="es-ES" sz="2600" b="1" dirty="0" smtClean="0"/>
              <a:t>los </a:t>
            </a:r>
            <a:r>
              <a:rPr lang="es-ES" sz="2600" b="1" dirty="0" smtClean="0"/>
              <a:t>movimientos de altas, bajas y/o modificaciones  ante </a:t>
            </a:r>
            <a:r>
              <a:rPr lang="es-ES" sz="2600" b="1" dirty="0" smtClean="0"/>
              <a:t>el IMSS, </a:t>
            </a:r>
            <a:r>
              <a:rPr lang="es-ES" sz="2600" dirty="0" smtClean="0"/>
              <a:t>lo </a:t>
            </a:r>
            <a:r>
              <a:rPr lang="es-ES" sz="2600" dirty="0" smtClean="0"/>
              <a:t>que origina el pago de diferencias, por lo que es necesario realizar </a:t>
            </a:r>
            <a:r>
              <a:rPr lang="es-ES" sz="2600" dirty="0" smtClean="0"/>
              <a:t>capacitación </a:t>
            </a:r>
            <a:r>
              <a:rPr lang="es-ES" sz="2600" dirty="0" smtClean="0"/>
              <a:t>con las Entidades de la Red</a:t>
            </a:r>
            <a:endParaRPr lang="es-ES" sz="2600" b="1" dirty="0" smtClean="0"/>
          </a:p>
          <a:p>
            <a:pPr marL="0" lvl="0" indent="0" algn="just">
              <a:buNone/>
            </a:pPr>
            <a:endParaRPr lang="es-ES" sz="2600" b="1" dirty="0" smtClean="0"/>
          </a:p>
          <a:p>
            <a:pPr marL="533400" indent="-266700" algn="just">
              <a:buFont typeface="Courier New" pitchFamily="49" charset="0"/>
              <a:buChar char="o"/>
            </a:pPr>
            <a:r>
              <a:rPr lang="es-ES" sz="2600" b="1" dirty="0" smtClean="0"/>
              <a:t>Notificación de cancelación </a:t>
            </a:r>
            <a:r>
              <a:rPr lang="es-ES" sz="2600" b="1" dirty="0" smtClean="0"/>
              <a:t>de cheques y/o pagos </a:t>
            </a:r>
            <a:r>
              <a:rPr lang="es-ES" sz="2600" b="1" dirty="0" smtClean="0"/>
              <a:t>electrónicos de nómina, </a:t>
            </a:r>
            <a:r>
              <a:rPr lang="es-ES" sz="2600" dirty="0" smtClean="0"/>
              <a:t>se </a:t>
            </a:r>
            <a:r>
              <a:rPr lang="es-ES" sz="2600" dirty="0"/>
              <a:t>requiere exhortar a los </a:t>
            </a:r>
            <a:r>
              <a:rPr lang="es-ES" sz="2600" dirty="0" smtClean="0"/>
              <a:t>responsables de la administración de personal de la Red </a:t>
            </a:r>
            <a:r>
              <a:rPr lang="es-ES" sz="2600" dirty="0"/>
              <a:t>Universitaria, para que se cumplan los tiempos establecidos en la </a:t>
            </a:r>
            <a:r>
              <a:rPr lang="es-ES" sz="2600" dirty="0" smtClean="0"/>
              <a:t>normatividad.</a:t>
            </a:r>
            <a:endParaRPr lang="es-MX" sz="2600" b="1" dirty="0"/>
          </a:p>
          <a:p>
            <a:endParaRPr lang="es-MX" sz="2600" dirty="0"/>
          </a:p>
          <a:p>
            <a:pPr lvl="0" algn="just">
              <a:buNone/>
            </a:pPr>
            <a:r>
              <a:rPr lang="es-ES" sz="2600" dirty="0" smtClean="0"/>
              <a:t> 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38640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299063" y="3896893"/>
            <a:ext cx="6637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/>
              <a:t>Funciones importantes de la Dependencia</a:t>
            </a:r>
          </a:p>
        </p:txBody>
      </p:sp>
    </p:spTree>
    <p:extLst>
      <p:ext uri="{BB962C8B-B14F-4D97-AF65-F5344CB8AC3E}">
        <p14:creationId xmlns:p14="http://schemas.microsoft.com/office/powerpoint/2010/main" val="7848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5950" y="435237"/>
            <a:ext cx="87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i="1" dirty="0" smtClean="0"/>
              <a:t>Problemas que enfrentan y soluciones</a:t>
            </a: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66968" y="1384075"/>
            <a:ext cx="8465024" cy="4373267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s-MX" b="1" dirty="0" smtClean="0"/>
          </a:p>
          <a:p>
            <a:pPr algn="just">
              <a:buNone/>
            </a:pPr>
            <a:endParaRPr lang="es-MX" b="1" dirty="0" smtClean="0"/>
          </a:p>
          <a:p>
            <a:pPr lvl="0" algn="just"/>
            <a:r>
              <a:rPr lang="es-ES" b="1" dirty="0" smtClean="0"/>
              <a:t>Falta </a:t>
            </a:r>
            <a:r>
              <a:rPr lang="es-ES" b="1" dirty="0"/>
              <a:t>de </a:t>
            </a:r>
            <a:r>
              <a:rPr lang="es-ES" b="1" dirty="0" smtClean="0"/>
              <a:t>personal</a:t>
            </a:r>
            <a:r>
              <a:rPr lang="es-ES" dirty="0" smtClean="0"/>
              <a:t>, realizar el análisis por parte de las instancias correspondientes, para que sea posible cubrir las plazas vacantes por jubilación o fallecimiento.</a:t>
            </a:r>
            <a:endParaRPr lang="es-ES" dirty="0" smtClean="0"/>
          </a:p>
          <a:p>
            <a:pPr marL="0" lvl="0" indent="0" algn="just">
              <a:buNone/>
            </a:pPr>
            <a:endParaRPr lang="es-ES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99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299063" y="3896893"/>
            <a:ext cx="6637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/>
              <a:t>Directorio</a:t>
            </a:r>
          </a:p>
        </p:txBody>
      </p:sp>
    </p:spTree>
    <p:extLst>
      <p:ext uri="{BB962C8B-B14F-4D97-AF65-F5344CB8AC3E}">
        <p14:creationId xmlns:p14="http://schemas.microsoft.com/office/powerpoint/2010/main" val="6700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5950" y="435237"/>
            <a:ext cx="87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 smtClean="0"/>
              <a:t>Directorio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75332" y="758011"/>
            <a:ext cx="32403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Mtro. Itzcóatl Tonatiuh Bravo Padilla</a:t>
            </a:r>
            <a:endParaRPr lang="es-MX" sz="1600" dirty="0" smtClean="0"/>
          </a:p>
          <a:p>
            <a:r>
              <a:rPr lang="es-ES" sz="1600" dirty="0" smtClean="0"/>
              <a:t>Rector General</a:t>
            </a:r>
            <a:endParaRPr lang="es-MX" sz="1600" dirty="0" smtClean="0"/>
          </a:p>
          <a:p>
            <a:r>
              <a:rPr lang="es-ES" sz="1600" dirty="0"/>
              <a:t> </a:t>
            </a:r>
            <a:endParaRPr lang="es-MX" sz="1600" dirty="0"/>
          </a:p>
          <a:p>
            <a:r>
              <a:rPr lang="es-ES" sz="1600" dirty="0"/>
              <a:t>Dr. Miguel Ángel Navarro Navarro </a:t>
            </a:r>
            <a:endParaRPr lang="es-MX" sz="1600" dirty="0"/>
          </a:p>
          <a:p>
            <a:r>
              <a:rPr lang="es-ES" sz="1600" dirty="0"/>
              <a:t>Vicerrector Ejecutivo</a:t>
            </a:r>
            <a:endParaRPr lang="es-MX" sz="1600" dirty="0"/>
          </a:p>
          <a:p>
            <a:r>
              <a:rPr lang="es-ES" sz="1600" dirty="0"/>
              <a:t> </a:t>
            </a:r>
            <a:endParaRPr lang="es-MX" sz="1600" dirty="0"/>
          </a:p>
          <a:p>
            <a:r>
              <a:rPr lang="es-ES" sz="1600" dirty="0" smtClean="0"/>
              <a:t>Mtro. </a:t>
            </a:r>
            <a:r>
              <a:rPr lang="es-ES" sz="1600" dirty="0"/>
              <a:t>José Alfredo Peña Ramos</a:t>
            </a:r>
            <a:endParaRPr lang="es-MX" sz="1600" dirty="0"/>
          </a:p>
          <a:p>
            <a:r>
              <a:rPr lang="es-ES" sz="1600" dirty="0"/>
              <a:t>Secretario General</a:t>
            </a:r>
            <a:endParaRPr lang="es-MX" sz="1600" dirty="0"/>
          </a:p>
          <a:p>
            <a:r>
              <a:rPr lang="es-ES" sz="1600" dirty="0"/>
              <a:t> </a:t>
            </a:r>
            <a:endParaRPr lang="es-MX" sz="1600" dirty="0"/>
          </a:p>
          <a:p>
            <a:r>
              <a:rPr lang="es-ES" sz="1600" dirty="0" smtClean="0"/>
              <a:t>Mtro</a:t>
            </a:r>
            <a:r>
              <a:rPr lang="es-ES" sz="1600" dirty="0"/>
              <a:t>. Gustavo A. Cárdenas Cutiño</a:t>
            </a:r>
            <a:endParaRPr lang="es-MX" sz="1600" dirty="0"/>
          </a:p>
          <a:p>
            <a:r>
              <a:rPr lang="es-ES" sz="1600" dirty="0"/>
              <a:t>Director de Finanzas</a:t>
            </a:r>
            <a:endParaRPr lang="es-MX" sz="1600" dirty="0"/>
          </a:p>
        </p:txBody>
      </p:sp>
      <p:sp>
        <p:nvSpPr>
          <p:cNvPr id="10" name="9 Rectángulo"/>
          <p:cNvSpPr/>
          <p:nvPr/>
        </p:nvSpPr>
        <p:spPr>
          <a:xfrm>
            <a:off x="4342267" y="1378409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/>
              <a:t>Mtra. Emilia Angélica Cabrales Lozano</a:t>
            </a:r>
            <a:endParaRPr lang="es-MX" sz="1400" dirty="0"/>
          </a:p>
          <a:p>
            <a:r>
              <a:rPr lang="es-ES" sz="1400" dirty="0"/>
              <a:t>Secretario</a:t>
            </a:r>
            <a:endParaRPr lang="es-MX" sz="1400" dirty="0"/>
          </a:p>
          <a:p>
            <a:r>
              <a:rPr lang="es-ES" sz="1400" dirty="0"/>
              <a:t> </a:t>
            </a:r>
            <a:endParaRPr lang="es-MX" sz="1400" dirty="0"/>
          </a:p>
          <a:p>
            <a:r>
              <a:rPr lang="es-ES" sz="1400" dirty="0"/>
              <a:t>Mtro. Eduardo Saldierna Morfín</a:t>
            </a:r>
            <a:endParaRPr lang="es-MX" sz="1400" dirty="0"/>
          </a:p>
          <a:p>
            <a:r>
              <a:rPr lang="es-ES" sz="1400" dirty="0"/>
              <a:t>Jefe  de la Unidad de Ingresos</a:t>
            </a:r>
            <a:endParaRPr lang="es-MX" sz="1400" dirty="0"/>
          </a:p>
          <a:p>
            <a:r>
              <a:rPr lang="es-ES" sz="1400" dirty="0"/>
              <a:t> </a:t>
            </a:r>
            <a:endParaRPr lang="es-MX" sz="1400" dirty="0"/>
          </a:p>
          <a:p>
            <a:r>
              <a:rPr lang="es-ES" sz="1400" dirty="0"/>
              <a:t>Mtro. Gustavo Saldivar Legazpi</a:t>
            </a:r>
            <a:endParaRPr lang="es-MX" sz="1400" dirty="0"/>
          </a:p>
          <a:p>
            <a:r>
              <a:rPr lang="es-ES" sz="1400" dirty="0"/>
              <a:t>Jefe de la Unidad de Egresos</a:t>
            </a:r>
            <a:endParaRPr lang="es-MX" sz="1400" dirty="0"/>
          </a:p>
          <a:p>
            <a:r>
              <a:rPr lang="es-ES" sz="1400" dirty="0"/>
              <a:t> </a:t>
            </a:r>
            <a:endParaRPr lang="es-MX" sz="1400" dirty="0"/>
          </a:p>
          <a:p>
            <a:r>
              <a:rPr lang="es-ES" sz="1400" dirty="0"/>
              <a:t>L.C.P. Ma. Celina Torres Medina</a:t>
            </a:r>
            <a:endParaRPr lang="es-MX" sz="1400" dirty="0"/>
          </a:p>
          <a:p>
            <a:r>
              <a:rPr lang="es-ES" sz="1400" dirty="0"/>
              <a:t>Jefe de la Unidad de Contabilidad</a:t>
            </a:r>
            <a:endParaRPr lang="es-MX" sz="1400" dirty="0"/>
          </a:p>
          <a:p>
            <a:r>
              <a:rPr lang="es-ES" sz="1400" dirty="0"/>
              <a:t> </a:t>
            </a:r>
            <a:endParaRPr lang="es-MX" sz="1400" dirty="0"/>
          </a:p>
          <a:p>
            <a:r>
              <a:rPr lang="es-ES" sz="1400" dirty="0" smtClean="0"/>
              <a:t>C.P.A.  </a:t>
            </a:r>
            <a:r>
              <a:rPr lang="es-ES" sz="1400" dirty="0"/>
              <a:t>Elba Leticia Sahagún Barragán</a:t>
            </a:r>
            <a:endParaRPr lang="es-MX" sz="1400" dirty="0"/>
          </a:p>
          <a:p>
            <a:r>
              <a:rPr lang="es-ES" sz="1400" dirty="0"/>
              <a:t>Jefe de la Unidad de Control Interno</a:t>
            </a:r>
            <a:endParaRPr lang="es-MX" sz="1400" dirty="0"/>
          </a:p>
          <a:p>
            <a:r>
              <a:rPr lang="es-ES" sz="1400" dirty="0"/>
              <a:t> </a:t>
            </a:r>
            <a:endParaRPr lang="es-MX" sz="1400" dirty="0"/>
          </a:p>
          <a:p>
            <a:r>
              <a:rPr lang="es-ES" sz="1400" dirty="0"/>
              <a:t>Mtra. Ma. Hedelmira Lemus Reyes</a:t>
            </a:r>
            <a:endParaRPr lang="es-MX" sz="1400" dirty="0"/>
          </a:p>
          <a:p>
            <a:r>
              <a:rPr lang="es-ES" sz="1400" dirty="0"/>
              <a:t>Jefe de la Unidad de Salarios y Prestaciones Económicas</a:t>
            </a:r>
            <a:endParaRPr lang="es-MX" sz="1400" dirty="0"/>
          </a:p>
          <a:p>
            <a:r>
              <a:rPr lang="es-ES" sz="1400" dirty="0"/>
              <a:t> </a:t>
            </a:r>
            <a:endParaRPr lang="es-MX" sz="1400" dirty="0"/>
          </a:p>
          <a:p>
            <a:r>
              <a:rPr lang="es-ES" sz="1400" dirty="0"/>
              <a:t>Mtra. Celina Díaz Michel</a:t>
            </a:r>
            <a:endParaRPr lang="es-MX" sz="1400" dirty="0"/>
          </a:p>
          <a:p>
            <a:r>
              <a:rPr lang="es-ES" sz="1400" dirty="0"/>
              <a:t>Jefe de la Unidad del Régimen de Pensiones, Jubilaciones y Prestaciones de Seguridad Social</a:t>
            </a:r>
            <a:endParaRPr lang="es-MX" sz="1400" dirty="0"/>
          </a:p>
          <a:p>
            <a:r>
              <a:rPr lang="es-ES" sz="1400" dirty="0"/>
              <a:t> </a:t>
            </a:r>
            <a:endParaRPr lang="es-MX" sz="1400" dirty="0"/>
          </a:p>
          <a:p>
            <a:r>
              <a:rPr lang="es-ES" sz="1400" dirty="0"/>
              <a:t>Mtro. Jorge A. Álvarez Ascencio</a:t>
            </a:r>
            <a:endParaRPr lang="es-MX" sz="1400" dirty="0"/>
          </a:p>
          <a:p>
            <a:r>
              <a:rPr lang="es-ES" sz="1400" dirty="0"/>
              <a:t>Jefe de la Unidad de Tecnologías de Información 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7762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0" y="3896893"/>
            <a:ext cx="8936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Gracias</a:t>
            </a:r>
            <a:endParaRPr lang="es-ES" sz="4800" dirty="0" smtClean="0"/>
          </a:p>
        </p:txBody>
      </p:sp>
    </p:spTree>
    <p:extLst>
      <p:ext uri="{BB962C8B-B14F-4D97-AF65-F5344CB8AC3E}">
        <p14:creationId xmlns:p14="http://schemas.microsoft.com/office/powerpoint/2010/main" val="35038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5950" y="435237"/>
            <a:ext cx="87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 smtClean="0"/>
              <a:t>Funciones importantes de la Dependencia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571472" y="1705092"/>
            <a:ext cx="8465024" cy="4302810"/>
          </a:xfrm>
        </p:spPr>
        <p:txBody>
          <a:bodyPr/>
          <a:lstStyle/>
          <a:p>
            <a:pPr marL="0" indent="0" algn="just">
              <a:buNone/>
            </a:pPr>
            <a:r>
              <a:rPr lang="es-ES" sz="2000" b="1" dirty="0"/>
              <a:t>Estatuto General de la Universidad de Guadalajara</a:t>
            </a:r>
            <a:endParaRPr lang="es-MX" sz="2000" dirty="0"/>
          </a:p>
          <a:p>
            <a:pPr algn="just"/>
            <a:endParaRPr lang="es-ES" sz="2000" dirty="0" smtClean="0"/>
          </a:p>
          <a:p>
            <a:pPr marL="400050" lvl="1" indent="0" algn="just">
              <a:buNone/>
            </a:pPr>
            <a:r>
              <a:rPr lang="es-MX" sz="2000" b="1" dirty="0" smtClean="0"/>
              <a:t>Artículo </a:t>
            </a:r>
            <a:r>
              <a:rPr lang="es-MX" sz="2000" b="1" dirty="0"/>
              <a:t>98. </a:t>
            </a:r>
            <a:endParaRPr lang="es-MX" sz="2000" b="1" dirty="0" smtClean="0"/>
          </a:p>
          <a:p>
            <a:pPr marL="400050" lvl="1" indent="0" algn="just">
              <a:buNone/>
            </a:pPr>
            <a:endParaRPr lang="es-MX" sz="2000" dirty="0"/>
          </a:p>
          <a:p>
            <a:pPr marL="400050" lvl="1" indent="0" algn="just">
              <a:buNone/>
            </a:pPr>
            <a:r>
              <a:rPr lang="es-MX" sz="2000" b="1" dirty="0"/>
              <a:t> VI </a:t>
            </a:r>
            <a:r>
              <a:rPr lang="es-MX" sz="2000" baseline="30000" dirty="0"/>
              <a:t>21</a:t>
            </a:r>
            <a:r>
              <a:rPr lang="es-MX" sz="2000" dirty="0"/>
              <a:t> </a:t>
            </a:r>
            <a:r>
              <a:rPr lang="es-MX" sz="2000" u="sng" dirty="0"/>
              <a:t>La Dirección de Finanzas</a:t>
            </a:r>
            <a:r>
              <a:rPr lang="es-MX" sz="2000" dirty="0"/>
              <a:t>: será la dependencia </a:t>
            </a:r>
            <a:r>
              <a:rPr lang="es-MX" sz="2200" b="1" dirty="0"/>
              <a:t>encargada de la concentración, administración y aplicación de los recursos financieros</a:t>
            </a:r>
            <a:r>
              <a:rPr lang="es-MX" sz="2000" dirty="0"/>
              <a:t>, de conformidad con el Presupuesto de Ingresos y Egresos de la Universidad de Guadalajara; </a:t>
            </a:r>
            <a:r>
              <a:rPr lang="es-MX" sz="2000" dirty="0" smtClean="0"/>
              <a:t>...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1595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5950" y="435237"/>
            <a:ext cx="87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i="1" dirty="0" smtClean="0"/>
              <a:t>Funciones importantes de la Dependencia</a:t>
            </a: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628650" y="1136469"/>
            <a:ext cx="7886700" cy="50404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b="1" dirty="0"/>
              <a:t>Reglamento interno de la Administración General de la Universidad de </a:t>
            </a:r>
            <a:r>
              <a:rPr lang="es-ES" sz="2200" b="1" dirty="0" smtClean="0"/>
              <a:t>Guadalajara</a:t>
            </a:r>
            <a:endParaRPr lang="es-MX" sz="2200" dirty="0" smtClean="0"/>
          </a:p>
          <a:p>
            <a:pPr marL="0" indent="0" algn="just">
              <a:buNone/>
            </a:pPr>
            <a:endParaRPr lang="es-ES" sz="2200" dirty="0" smtClean="0"/>
          </a:p>
          <a:p>
            <a:pPr marL="400050" lvl="1" indent="0" algn="just">
              <a:buNone/>
            </a:pPr>
            <a:r>
              <a:rPr lang="es-ES" sz="2200" b="1" dirty="0" smtClean="0"/>
              <a:t>Artículo </a:t>
            </a:r>
            <a:r>
              <a:rPr lang="es-ES" sz="2200" b="1" dirty="0"/>
              <a:t>13. </a:t>
            </a:r>
            <a:r>
              <a:rPr lang="es-ES" sz="2200" dirty="0"/>
              <a:t>Serán funciones y atribuciones de la Dirección de Finanzas, las siguientes: </a:t>
            </a:r>
            <a:endParaRPr lang="es-ES" sz="2200" dirty="0" smtClean="0"/>
          </a:p>
          <a:p>
            <a:pPr marL="400050" lvl="1" indent="0" algn="just">
              <a:buNone/>
            </a:pPr>
            <a:endParaRPr lang="es-MX" sz="2200" dirty="0"/>
          </a:p>
          <a:p>
            <a:pPr marL="914400" lvl="1" indent="-514350" algn="just">
              <a:buAutoNum type="romanUcPeriod"/>
            </a:pPr>
            <a:r>
              <a:rPr lang="es-MX" b="1" dirty="0" smtClean="0"/>
              <a:t>Administrar </a:t>
            </a:r>
            <a:r>
              <a:rPr lang="es-MX" b="1" dirty="0"/>
              <a:t>los recursos financieros de la Universidad</a:t>
            </a:r>
            <a:r>
              <a:rPr lang="es-MX" sz="2200" dirty="0"/>
              <a:t>, de conformidad con el Presupuesto de Ingresos y Egresos</a:t>
            </a:r>
            <a:r>
              <a:rPr lang="es-MX" sz="2200" dirty="0" smtClean="0"/>
              <a:t>.</a:t>
            </a:r>
          </a:p>
          <a:p>
            <a:pPr marL="400050" lvl="1" indent="0" algn="just">
              <a:buNone/>
            </a:pPr>
            <a:endParaRPr lang="es-MX" sz="1600" dirty="0" smtClean="0"/>
          </a:p>
          <a:p>
            <a:pPr marL="903288" lvl="1" indent="-503238" algn="just">
              <a:buNone/>
              <a:tabLst>
                <a:tab pos="903288" algn="l"/>
              </a:tabLst>
            </a:pPr>
            <a:r>
              <a:rPr lang="es-MX" sz="2200" b="1" dirty="0"/>
              <a:t>I </a:t>
            </a:r>
            <a:r>
              <a:rPr lang="es-MX" sz="2200" b="1" dirty="0" smtClean="0"/>
              <a:t>bis.</a:t>
            </a:r>
            <a:r>
              <a:rPr lang="es-MX" sz="2200" b="1" baseline="30000" dirty="0" smtClean="0"/>
              <a:t>73</a:t>
            </a:r>
            <a:r>
              <a:rPr lang="es-MX" sz="2200" b="1" dirty="0" smtClean="0"/>
              <a:t> </a:t>
            </a:r>
            <a:r>
              <a:rPr lang="es-MX" sz="2200" b="1" dirty="0"/>
              <a:t>Resolver las inconformidades que se interpongan en contra del dictamen de pensiones </a:t>
            </a:r>
            <a:r>
              <a:rPr lang="es-MX" sz="2200" dirty="0"/>
              <a:t>que emita la Unidad de Pensiones, Jubilaciones y Prestaciones de Seguridad Social.</a:t>
            </a:r>
          </a:p>
        </p:txBody>
      </p:sp>
    </p:spTree>
    <p:extLst>
      <p:ext uri="{BB962C8B-B14F-4D97-AF65-F5344CB8AC3E}">
        <p14:creationId xmlns:p14="http://schemas.microsoft.com/office/powerpoint/2010/main" val="24745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5950" y="435237"/>
            <a:ext cx="87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i="1" dirty="0" smtClean="0"/>
              <a:t>Funciones importantes de la Dependencia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28650" y="1240971"/>
            <a:ext cx="7886700" cy="4935992"/>
          </a:xfrm>
        </p:spPr>
        <p:txBody>
          <a:bodyPr>
            <a:normAutofit/>
          </a:bodyPr>
          <a:lstStyle/>
          <a:p>
            <a:pPr marL="1588" lvl="1" indent="0" algn="just">
              <a:buNone/>
            </a:pPr>
            <a:r>
              <a:rPr lang="es-MX" sz="2000" dirty="0" smtClean="0"/>
              <a:t>Se </a:t>
            </a:r>
            <a:r>
              <a:rPr lang="es-MX" sz="2000" dirty="0"/>
              <a:t>adicionaron atribuciones a la Dirección de Finanzas mediante </a:t>
            </a:r>
            <a:r>
              <a:rPr lang="es-MX" sz="2000" dirty="0" smtClean="0"/>
              <a:t>dictamen II/2008/031</a:t>
            </a:r>
            <a:r>
              <a:rPr lang="es-MX" sz="2000" dirty="0"/>
              <a:t>, de fecha 31 de enero de </a:t>
            </a:r>
            <a:r>
              <a:rPr lang="es-MX" sz="2000" dirty="0" smtClean="0"/>
              <a:t>2008.</a:t>
            </a:r>
          </a:p>
          <a:p>
            <a:pPr marL="1588" lvl="1" indent="0" algn="just">
              <a:buNone/>
            </a:pPr>
            <a:endParaRPr lang="es-MX" sz="2000" dirty="0"/>
          </a:p>
          <a:p>
            <a:pPr marL="400050" lvl="1" indent="0" algn="just">
              <a:buNone/>
            </a:pPr>
            <a:r>
              <a:rPr lang="es-ES" sz="2000" b="1" dirty="0" smtClean="0"/>
              <a:t>Sexto</a:t>
            </a:r>
            <a:r>
              <a:rPr lang="es-ES" sz="2000" b="1" dirty="0"/>
              <a:t>. </a:t>
            </a:r>
            <a:r>
              <a:rPr lang="es-ES" sz="2000" dirty="0"/>
              <a:t>Se aprueba la adición de las siguientes atribuciones a la Dirección de Finanzas de la Universidad de Guadalajara:</a:t>
            </a:r>
            <a:endParaRPr lang="es-MX" sz="2000" dirty="0"/>
          </a:p>
          <a:p>
            <a:pPr marL="400050" lvl="1" indent="0" algn="just">
              <a:buNone/>
            </a:pPr>
            <a:r>
              <a:rPr lang="es-ES" sz="2000" b="1" dirty="0"/>
              <a:t> </a:t>
            </a:r>
            <a:endParaRPr lang="es-MX" sz="2000" b="1" dirty="0"/>
          </a:p>
          <a:p>
            <a:pPr marL="714375" lvl="2" indent="-268288" algn="just">
              <a:buNone/>
              <a:tabLst>
                <a:tab pos="714375" algn="l"/>
              </a:tabLst>
            </a:pPr>
            <a:r>
              <a:rPr lang="es-ES" sz="1600" b="1" dirty="0"/>
              <a:t>I. </a:t>
            </a:r>
            <a:r>
              <a:rPr lang="es-ES" sz="2200" b="1" dirty="0"/>
              <a:t>Controlar, validar y aplicar en general, los gastos con cargo al presupuesto de ingresos y egresos </a:t>
            </a:r>
            <a:r>
              <a:rPr lang="es-ES" dirty="0"/>
              <a:t>de la Universidad de Guadalajara;</a:t>
            </a:r>
            <a:endParaRPr lang="es-MX" dirty="0"/>
          </a:p>
          <a:p>
            <a:pPr marL="714375" lvl="2" indent="-268288" algn="just">
              <a:buNone/>
              <a:tabLst>
                <a:tab pos="714375" algn="l"/>
              </a:tabLst>
            </a:pPr>
            <a:r>
              <a:rPr lang="es-ES" dirty="0"/>
              <a:t> </a:t>
            </a:r>
            <a:endParaRPr lang="es-MX" dirty="0"/>
          </a:p>
          <a:p>
            <a:pPr marL="714375" lvl="2" indent="-268288" algn="just">
              <a:buNone/>
              <a:tabLst>
                <a:tab pos="714375" algn="l"/>
              </a:tabLst>
            </a:pPr>
            <a:r>
              <a:rPr lang="es-ES" dirty="0" smtClean="0"/>
              <a:t>II. </a:t>
            </a:r>
            <a:r>
              <a:rPr lang="es-ES" sz="2200" b="1" dirty="0" smtClean="0"/>
              <a:t>Regular </a:t>
            </a:r>
            <a:r>
              <a:rPr lang="es-ES" sz="2200" b="1" dirty="0"/>
              <a:t>las partidas generales de salarios y prestaciones, incluyendo las plazas vacantes para determinar el impacto en las finanzas</a:t>
            </a:r>
            <a:r>
              <a:rPr lang="es-ES" dirty="0"/>
              <a:t> de la Universidad de Guadalajara y administrarlas conjuntamente con las Coordinaciones General de Recursos Humanos y Administrativa;</a:t>
            </a:r>
            <a:endParaRPr lang="es-MX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  <a:p>
            <a:pPr marL="400050" lvl="1" indent="0" algn="just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32929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5950" y="435237"/>
            <a:ext cx="87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i="1" dirty="0" smtClean="0"/>
              <a:t>Funciones importantes de la Dependencia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28650" y="1254034"/>
            <a:ext cx="7886700" cy="4922929"/>
          </a:xfrm>
        </p:spPr>
        <p:txBody>
          <a:bodyPr>
            <a:normAutofit/>
          </a:bodyPr>
          <a:lstStyle/>
          <a:p>
            <a:pPr marL="1588" lvl="1" indent="0" algn="just">
              <a:buNone/>
            </a:pPr>
            <a:endParaRPr lang="es-ES" sz="2200" b="1" dirty="0" smtClean="0"/>
          </a:p>
          <a:p>
            <a:pPr marL="1588" lvl="1" indent="0" algn="just">
              <a:buNone/>
            </a:pPr>
            <a:endParaRPr lang="es-ES" sz="2200" b="1" dirty="0"/>
          </a:p>
          <a:p>
            <a:pPr marL="1588" lvl="1" indent="0" algn="just">
              <a:buNone/>
            </a:pPr>
            <a:r>
              <a:rPr lang="es-ES" sz="2200" b="1" dirty="0" smtClean="0"/>
              <a:t>Coordinar </a:t>
            </a:r>
            <a:r>
              <a:rPr lang="es-ES" sz="2200" b="1" dirty="0"/>
              <a:t>la administración de la Asociación Civil Reivindicación Social de los Trabajadores Universitarios</a:t>
            </a:r>
            <a:r>
              <a:rPr lang="es-ES" sz="2000" dirty="0"/>
              <a:t>, misma que es el vinculo con el Instituto Mexicano del Seguro Social, para la operación de cuatro estancias infantiles, que dan servicio a los hijos de madres trabajadoras afiliadas al IMSS, los cuales podrán ser recibidos desde los 43 días de nacidos y hasta los 4 años de edad.   </a:t>
            </a:r>
            <a:endParaRPr lang="es-MX" sz="2000" dirty="0"/>
          </a:p>
          <a:p>
            <a:pPr marL="400050" lvl="1" indent="0" algn="just">
              <a:buNone/>
            </a:pPr>
            <a:endParaRPr lang="es-MX" sz="2000" dirty="0"/>
          </a:p>
          <a:p>
            <a:pPr marL="1588" lvl="1" indent="0" algn="just">
              <a:buNone/>
            </a:pPr>
            <a:r>
              <a:rPr lang="es-ES" sz="2000" dirty="0"/>
              <a:t>Acuerdo 3/2004 emitido por la Rectoría General - </a:t>
            </a:r>
            <a:r>
              <a:rPr lang="es-ES" sz="2200" b="1" dirty="0"/>
              <a:t>Consejo Técnico de Finanzas</a:t>
            </a:r>
            <a:r>
              <a:rPr lang="es-ES" sz="2000" dirty="0"/>
              <a:t>, del cual el Director de Finanzas, funge como Secretario </a:t>
            </a:r>
            <a:r>
              <a:rPr lang="es-ES" sz="2000" dirty="0" smtClean="0"/>
              <a:t>Técnico.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8749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299063" y="3896893"/>
            <a:ext cx="6637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/>
              <a:t>Estructura de la </a:t>
            </a:r>
          </a:p>
          <a:p>
            <a:pPr algn="r"/>
            <a:r>
              <a:rPr lang="es-ES" sz="4000" dirty="0" smtClean="0"/>
              <a:t>Dirección de Finanzas</a:t>
            </a:r>
          </a:p>
        </p:txBody>
      </p:sp>
    </p:spTree>
    <p:extLst>
      <p:ext uri="{BB962C8B-B14F-4D97-AF65-F5344CB8AC3E}">
        <p14:creationId xmlns:p14="http://schemas.microsoft.com/office/powerpoint/2010/main" val="34734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35950" y="356859"/>
            <a:ext cx="87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 smtClean="0"/>
              <a:t>Estructura de la Dirección de Finanzas</a:t>
            </a:r>
          </a:p>
        </p:txBody>
      </p:sp>
      <p:grpSp>
        <p:nvGrpSpPr>
          <p:cNvPr id="127" name="126 Grupo"/>
          <p:cNvGrpSpPr/>
          <p:nvPr/>
        </p:nvGrpSpPr>
        <p:grpSpPr>
          <a:xfrm>
            <a:off x="323850" y="1209675"/>
            <a:ext cx="8464073" cy="4794675"/>
            <a:chOff x="123825" y="1209675"/>
            <a:chExt cx="8464073" cy="47946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8 CuadroTexto">
              <a:hlinkClick r:id="rId3" action="ppaction://hlinksldjump"/>
            </p:cNvPr>
            <p:cNvSpPr txBox="1"/>
            <p:nvPr/>
          </p:nvSpPr>
          <p:spPr>
            <a:xfrm>
              <a:off x="3638550" y="1209675"/>
              <a:ext cx="1162050" cy="3077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/>
                <a:t>Director</a:t>
              </a:r>
              <a:endParaRPr lang="es-MX" sz="1400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2343150" y="1762125"/>
              <a:ext cx="1162050" cy="369332"/>
            </a:xfrm>
            <a:prstGeom prst="rect">
              <a:avLst/>
            </a:prstGeom>
            <a:ln>
              <a:solidFill>
                <a:srgbClr val="002942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900" dirty="0" smtClean="0"/>
                <a:t>Sistema de Gestión Financiera</a:t>
              </a:r>
              <a:endParaRPr lang="es-MX" sz="900" dirty="0"/>
            </a:p>
          </p:txBody>
        </p:sp>
        <p:sp>
          <p:nvSpPr>
            <p:cNvPr id="14" name="13 CuadroTexto">
              <a:hlinkClick r:id="rId3" action="ppaction://hlinksldjump"/>
            </p:cNvPr>
            <p:cNvSpPr txBox="1"/>
            <p:nvPr/>
          </p:nvSpPr>
          <p:spPr>
            <a:xfrm>
              <a:off x="5294082" y="1712902"/>
              <a:ext cx="1162050" cy="28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100" dirty="0" smtClean="0"/>
                <a:t>Secretario</a:t>
              </a:r>
              <a:endParaRPr lang="es-MX" sz="1100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4504623" y="3788444"/>
              <a:ext cx="904875" cy="460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800" dirty="0" smtClean="0"/>
                <a:t>Área de Recursos Humanos</a:t>
              </a:r>
              <a:endParaRPr lang="es-MX" sz="800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6298231" y="3783831"/>
              <a:ext cx="904875" cy="460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800" dirty="0" smtClean="0"/>
                <a:t>Área de Recursos Financieros</a:t>
              </a:r>
              <a:endParaRPr lang="es-MX" sz="8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4504322" y="4355531"/>
              <a:ext cx="904875" cy="460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800" dirty="0" smtClean="0"/>
                <a:t>Área de Gestión de Calidad</a:t>
              </a:r>
              <a:endParaRPr lang="es-MX" sz="800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6298532" y="4349972"/>
              <a:ext cx="904875" cy="460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s-ES" sz="800" dirty="0" smtClean="0"/>
                <a:t>Área Técnica</a:t>
              </a:r>
              <a:endParaRPr lang="es-MX" sz="800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4504423" y="4990998"/>
              <a:ext cx="904875" cy="460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800" dirty="0" smtClean="0"/>
                <a:t>Área de  Correspondencia</a:t>
              </a:r>
              <a:endParaRPr lang="es-MX" sz="800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6299033" y="4989887"/>
              <a:ext cx="904875" cy="460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s-ES" sz="800" dirty="0" smtClean="0"/>
                <a:t>Área de  Archivo</a:t>
              </a:r>
              <a:endParaRPr lang="es-MX" sz="800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4503821" y="5543550"/>
              <a:ext cx="904875" cy="460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800" dirty="0" smtClean="0"/>
                <a:t>Área de  Servicios Generales</a:t>
              </a:r>
              <a:endParaRPr lang="es-MX" sz="800" dirty="0"/>
            </a:p>
          </p:txBody>
        </p:sp>
        <p:cxnSp>
          <p:nvCxnSpPr>
            <p:cNvPr id="38" name="37 Conector angular"/>
            <p:cNvCxnSpPr>
              <a:stCxn id="9" idx="2"/>
              <a:endCxn id="10" idx="0"/>
            </p:cNvCxnSpPr>
            <p:nvPr/>
          </p:nvCxnSpPr>
          <p:spPr>
            <a:xfrm rot="5400000">
              <a:off x="3449539" y="992088"/>
              <a:ext cx="244673" cy="1295400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angular"/>
            <p:cNvCxnSpPr>
              <a:stCxn id="9" idx="2"/>
              <a:endCxn id="14" idx="0"/>
            </p:cNvCxnSpPr>
            <p:nvPr/>
          </p:nvCxnSpPr>
          <p:spPr>
            <a:xfrm rot="16200000" flipH="1">
              <a:off x="4949616" y="787411"/>
              <a:ext cx="195450" cy="165553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40 CuadroTexto">
              <a:hlinkClick r:id="rId4" action="ppaction://hlinksldjump"/>
            </p:cNvPr>
            <p:cNvSpPr txBox="1"/>
            <p:nvPr/>
          </p:nvSpPr>
          <p:spPr>
            <a:xfrm>
              <a:off x="123825" y="2707504"/>
              <a:ext cx="1080000" cy="676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s-ES" sz="1000" dirty="0" smtClean="0"/>
                <a:t>Unidad de Ingresos</a:t>
              </a:r>
              <a:endParaRPr lang="es-MX" sz="1000" dirty="0"/>
            </a:p>
          </p:txBody>
        </p:sp>
        <p:sp>
          <p:nvSpPr>
            <p:cNvPr id="42" name="41 CuadroTexto">
              <a:hlinkClick r:id="rId5" action="ppaction://hlinksldjump"/>
            </p:cNvPr>
            <p:cNvSpPr txBox="1"/>
            <p:nvPr/>
          </p:nvSpPr>
          <p:spPr>
            <a:xfrm>
              <a:off x="1254487" y="2696475"/>
              <a:ext cx="1080000" cy="676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s-ES" sz="1000" dirty="0" smtClean="0"/>
                <a:t>Unidad de </a:t>
              </a:r>
            </a:p>
            <a:p>
              <a:pPr algn="ctr"/>
              <a:r>
                <a:rPr lang="es-ES" sz="1000" dirty="0" smtClean="0"/>
                <a:t>Egresos</a:t>
              </a:r>
              <a:endParaRPr lang="es-MX" sz="1000" dirty="0"/>
            </a:p>
          </p:txBody>
        </p:sp>
        <p:sp>
          <p:nvSpPr>
            <p:cNvPr id="43" name="42 CuadroTexto">
              <a:hlinkClick r:id="rId6" action="ppaction://hlinksldjump"/>
            </p:cNvPr>
            <p:cNvSpPr txBox="1"/>
            <p:nvPr/>
          </p:nvSpPr>
          <p:spPr>
            <a:xfrm>
              <a:off x="2408618" y="2703242"/>
              <a:ext cx="1080000" cy="676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s-ES" sz="1000" dirty="0" smtClean="0"/>
                <a:t>Unidad de </a:t>
              </a:r>
            </a:p>
            <a:p>
              <a:pPr algn="ctr"/>
              <a:r>
                <a:rPr lang="es-ES" sz="1000" dirty="0" smtClean="0"/>
                <a:t>Contabilidad</a:t>
              </a:r>
              <a:endParaRPr lang="es-MX" sz="1000" dirty="0"/>
            </a:p>
          </p:txBody>
        </p:sp>
        <p:sp>
          <p:nvSpPr>
            <p:cNvPr id="51" name="50 CuadroTexto">
              <a:hlinkClick r:id="rId7" action="ppaction://hlinksldjump"/>
            </p:cNvPr>
            <p:cNvSpPr txBox="1"/>
            <p:nvPr/>
          </p:nvSpPr>
          <p:spPr>
            <a:xfrm>
              <a:off x="3572467" y="2712417"/>
              <a:ext cx="1080000" cy="676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s-ES" sz="1000" dirty="0" smtClean="0"/>
                <a:t>Unidad de Control Interno</a:t>
              </a:r>
            </a:p>
          </p:txBody>
        </p:sp>
        <p:sp>
          <p:nvSpPr>
            <p:cNvPr id="52" name="51 CuadroTexto">
              <a:hlinkClick r:id="rId8" action="ppaction://hlinksldjump"/>
            </p:cNvPr>
            <p:cNvSpPr txBox="1"/>
            <p:nvPr/>
          </p:nvSpPr>
          <p:spPr>
            <a:xfrm>
              <a:off x="4736323" y="2702558"/>
              <a:ext cx="1080000" cy="676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s-ES" sz="950" dirty="0" smtClean="0"/>
                <a:t>Unidad de Salarios y Prestaciones Económicas</a:t>
              </a:r>
            </a:p>
          </p:txBody>
        </p:sp>
        <p:sp>
          <p:nvSpPr>
            <p:cNvPr id="53" name="52 CuadroTexto">
              <a:hlinkClick r:id="rId9" action="ppaction://hlinksldjump"/>
            </p:cNvPr>
            <p:cNvSpPr txBox="1"/>
            <p:nvPr/>
          </p:nvSpPr>
          <p:spPr>
            <a:xfrm>
              <a:off x="5920130" y="2685064"/>
              <a:ext cx="1485708" cy="6771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950" dirty="0" smtClean="0"/>
                <a:t>Unidad del Régimen de Pensiones, Jubilaciones y Prestaciones de Seguridad Social</a:t>
              </a:r>
            </a:p>
          </p:txBody>
        </p:sp>
        <p:sp>
          <p:nvSpPr>
            <p:cNvPr id="54" name="53 CuadroTexto">
              <a:hlinkClick r:id="rId10" action="ppaction://hlinksldjump"/>
            </p:cNvPr>
            <p:cNvSpPr txBox="1"/>
            <p:nvPr/>
          </p:nvSpPr>
          <p:spPr>
            <a:xfrm>
              <a:off x="7507898" y="2681904"/>
              <a:ext cx="1080000" cy="676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s-ES" sz="950" dirty="0" smtClean="0"/>
                <a:t>Unidad de  Tecnologías de Información</a:t>
              </a:r>
            </a:p>
          </p:txBody>
        </p:sp>
        <p:cxnSp>
          <p:nvCxnSpPr>
            <p:cNvPr id="58" name="57 Conector angular"/>
            <p:cNvCxnSpPr>
              <a:stCxn id="9" idx="2"/>
              <a:endCxn id="41" idx="0"/>
            </p:cNvCxnSpPr>
            <p:nvPr/>
          </p:nvCxnSpPr>
          <p:spPr>
            <a:xfrm rot="5400000">
              <a:off x="1846674" y="334603"/>
              <a:ext cx="1190052" cy="3555750"/>
            </a:xfrm>
            <a:prstGeom prst="bentConnector3">
              <a:avLst>
                <a:gd name="adj1" fmla="val 804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angular"/>
            <p:cNvCxnSpPr>
              <a:stCxn id="9" idx="2"/>
              <a:endCxn id="42" idx="0"/>
            </p:cNvCxnSpPr>
            <p:nvPr/>
          </p:nvCxnSpPr>
          <p:spPr>
            <a:xfrm rot="5400000">
              <a:off x="2417520" y="894419"/>
              <a:ext cx="1179023" cy="2425088"/>
            </a:xfrm>
            <a:prstGeom prst="bentConnector3">
              <a:avLst>
                <a:gd name="adj1" fmla="val 8069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angular"/>
            <p:cNvCxnSpPr>
              <a:stCxn id="9" idx="2"/>
              <a:endCxn id="51" idx="0"/>
            </p:cNvCxnSpPr>
            <p:nvPr/>
          </p:nvCxnSpPr>
          <p:spPr>
            <a:xfrm rot="5400000">
              <a:off x="3568539" y="2061380"/>
              <a:ext cx="1194965" cy="107108"/>
            </a:xfrm>
            <a:prstGeom prst="bentConnector3">
              <a:avLst>
                <a:gd name="adj1" fmla="val 7869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angular"/>
            <p:cNvCxnSpPr>
              <a:stCxn id="9" idx="2"/>
              <a:endCxn id="54" idx="0"/>
            </p:cNvCxnSpPr>
            <p:nvPr/>
          </p:nvCxnSpPr>
          <p:spPr>
            <a:xfrm rot="16200000" flipH="1">
              <a:off x="5551510" y="185516"/>
              <a:ext cx="1164452" cy="3828323"/>
            </a:xfrm>
            <a:prstGeom prst="bentConnector3">
              <a:avLst>
                <a:gd name="adj1" fmla="val 8190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74 Conector angular"/>
            <p:cNvCxnSpPr>
              <a:stCxn id="9" idx="2"/>
              <a:endCxn id="53" idx="0"/>
            </p:cNvCxnSpPr>
            <p:nvPr/>
          </p:nvCxnSpPr>
          <p:spPr>
            <a:xfrm rot="16200000" flipH="1">
              <a:off x="4857473" y="879553"/>
              <a:ext cx="1167612" cy="2443409"/>
            </a:xfrm>
            <a:prstGeom prst="bentConnector3">
              <a:avLst>
                <a:gd name="adj1" fmla="val 8099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angular"/>
            <p:cNvCxnSpPr>
              <a:stCxn id="9" idx="2"/>
              <a:endCxn id="52" idx="0"/>
            </p:cNvCxnSpPr>
            <p:nvPr/>
          </p:nvCxnSpPr>
          <p:spPr>
            <a:xfrm rot="16200000" flipH="1">
              <a:off x="4155396" y="1581631"/>
              <a:ext cx="1185106" cy="1056748"/>
            </a:xfrm>
            <a:prstGeom prst="bentConnector3">
              <a:avLst>
                <a:gd name="adj1" fmla="val 7973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106 Conector angular"/>
            <p:cNvCxnSpPr>
              <a:stCxn id="14" idx="2"/>
              <a:endCxn id="15" idx="3"/>
            </p:cNvCxnSpPr>
            <p:nvPr/>
          </p:nvCxnSpPr>
          <p:spPr>
            <a:xfrm rot="5400000">
              <a:off x="4631532" y="2775269"/>
              <a:ext cx="2021542" cy="465609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106 Conector angular"/>
            <p:cNvCxnSpPr>
              <a:stCxn id="14" idx="2"/>
              <a:endCxn id="16" idx="1"/>
            </p:cNvCxnSpPr>
            <p:nvPr/>
          </p:nvCxnSpPr>
          <p:spPr>
            <a:xfrm rot="16200000" flipH="1">
              <a:off x="5078205" y="2794204"/>
              <a:ext cx="2016929" cy="423124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114 Forma"/>
            <p:cNvCxnSpPr>
              <a:stCxn id="14" idx="2"/>
              <a:endCxn id="17" idx="3"/>
            </p:cNvCxnSpPr>
            <p:nvPr/>
          </p:nvCxnSpPr>
          <p:spPr>
            <a:xfrm rot="5400000">
              <a:off x="4347838" y="3058661"/>
              <a:ext cx="2588629" cy="46591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116 Forma"/>
            <p:cNvCxnSpPr>
              <a:stCxn id="14" idx="2"/>
              <a:endCxn id="18" idx="1"/>
            </p:cNvCxnSpPr>
            <p:nvPr/>
          </p:nvCxnSpPr>
          <p:spPr>
            <a:xfrm rot="16200000" flipH="1">
              <a:off x="4795284" y="3077124"/>
              <a:ext cx="2583070" cy="423425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121 Forma"/>
            <p:cNvCxnSpPr>
              <a:stCxn id="14" idx="2"/>
              <a:endCxn id="19" idx="3"/>
            </p:cNvCxnSpPr>
            <p:nvPr/>
          </p:nvCxnSpPr>
          <p:spPr>
            <a:xfrm rot="5400000">
              <a:off x="4030155" y="3376446"/>
              <a:ext cx="3224096" cy="465809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123 Forma"/>
            <p:cNvCxnSpPr>
              <a:stCxn id="14" idx="2"/>
              <a:endCxn id="20" idx="1"/>
            </p:cNvCxnSpPr>
            <p:nvPr/>
          </p:nvCxnSpPr>
          <p:spPr>
            <a:xfrm rot="16200000" flipH="1">
              <a:off x="4475578" y="3396831"/>
              <a:ext cx="3222985" cy="423926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125 Forma"/>
            <p:cNvCxnSpPr>
              <a:stCxn id="14" idx="2"/>
              <a:endCxn id="21" idx="3"/>
            </p:cNvCxnSpPr>
            <p:nvPr/>
          </p:nvCxnSpPr>
          <p:spPr>
            <a:xfrm rot="5400000">
              <a:off x="3753578" y="3652421"/>
              <a:ext cx="3776648" cy="466411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44 Conector angular"/>
          <p:cNvCxnSpPr>
            <a:endCxn id="43" idx="0"/>
          </p:cNvCxnSpPr>
          <p:nvPr/>
        </p:nvCxnSpPr>
        <p:spPr>
          <a:xfrm rot="5400000">
            <a:off x="3086454" y="1379619"/>
            <a:ext cx="1385813" cy="1261433"/>
          </a:xfrm>
          <a:prstGeom prst="bentConnector3">
            <a:avLst>
              <a:gd name="adj1" fmla="val 823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Flecha derecha">
            <a:hlinkClick r:id="rId11" action="ppaction://hlinksldjump"/>
          </p:cNvPr>
          <p:cNvSpPr/>
          <p:nvPr/>
        </p:nvSpPr>
        <p:spPr>
          <a:xfrm>
            <a:off x="8134350" y="6143625"/>
            <a:ext cx="447675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39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1133</TotalTime>
  <Words>1764</Words>
  <Application>Microsoft Office PowerPoint</Application>
  <PresentationFormat>Presentación en pantalla (4:3)</PresentationFormat>
  <Paragraphs>371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Garcia Rodriguez, Salvador</dc:creator>
  <cp:lastModifiedBy>Angelica</cp:lastModifiedBy>
  <cp:revision>114</cp:revision>
  <cp:lastPrinted>2013-07-01T18:34:04Z</cp:lastPrinted>
  <dcterms:created xsi:type="dcterms:W3CDTF">2013-06-25T15:43:57Z</dcterms:created>
  <dcterms:modified xsi:type="dcterms:W3CDTF">2013-07-20T02:08:34Z</dcterms:modified>
</cp:coreProperties>
</file>