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6" r:id="rId4"/>
    <p:sldId id="261" r:id="rId5"/>
    <p:sldId id="259" r:id="rId6"/>
    <p:sldId id="262" r:id="rId7"/>
    <p:sldId id="263" r:id="rId8"/>
    <p:sldId id="264" r:id="rId9"/>
    <p:sldId id="265"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48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3AB62B-499B-438A-8596-3E5C1E599C86}" type="datetimeFigureOut">
              <a:rPr lang="es-ES" smtClean="0"/>
              <a:pPr/>
              <a:t>17/07/2012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83C620-E445-45BF-A80D-291F3E1F802B}"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0F6E35B-8687-40BA-B2C2-2AF0D3E664AA}" type="datetime1">
              <a:rPr lang="es-ES" smtClean="0"/>
              <a:pPr/>
              <a:t>17/07/2012</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6E47943-6021-4144-80A8-27FFE0FFC6D1}"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427C7AE-0CE9-4B85-A8CE-0A3483BD5E4B}" type="datetime1">
              <a:rPr lang="es-ES" smtClean="0"/>
              <a:pPr/>
              <a:t>17/07/2012</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6E47943-6021-4144-80A8-27FFE0FFC6D1}"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49859CF-E9A0-4BCD-A4B4-9BD135CE99AF}" type="datetime1">
              <a:rPr lang="es-ES" smtClean="0"/>
              <a:pPr/>
              <a:t>17/07/2012</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6E47943-6021-4144-80A8-27FFE0FFC6D1}"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1CD17D9-D0E7-46CF-9649-713A1845BE0A}" type="datetime1">
              <a:rPr lang="es-ES" smtClean="0"/>
              <a:pPr/>
              <a:t>17/07/2012</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6E47943-6021-4144-80A8-27FFE0FFC6D1}"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D3F66DD-3B8A-46B2-8124-5CE2050C8D4B}" type="datetime1">
              <a:rPr lang="es-ES" smtClean="0"/>
              <a:pPr/>
              <a:t>17/07/2012</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6E47943-6021-4144-80A8-27FFE0FFC6D1}"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579F938-7E51-4846-B954-8334C67FA3E5}" type="datetime1">
              <a:rPr lang="es-ES" smtClean="0"/>
              <a:pPr/>
              <a:t>17/07/2012</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6E47943-6021-4144-80A8-27FFE0FFC6D1}"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D7C353F-E314-4B11-8A39-D0A047BBD121}" type="datetime1">
              <a:rPr lang="es-ES" smtClean="0"/>
              <a:pPr/>
              <a:t>17/07/2012</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16E47943-6021-4144-80A8-27FFE0FFC6D1}"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9DCD6E8-D43E-419C-99E4-0E8874C939C7}" type="datetime1">
              <a:rPr lang="es-ES" smtClean="0"/>
              <a:pPr/>
              <a:t>17/07/2012</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16E47943-6021-4144-80A8-27FFE0FFC6D1}"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A50C894-26F9-478D-99B1-52E4F13192EB}" type="datetime1">
              <a:rPr lang="es-ES" smtClean="0"/>
              <a:pPr/>
              <a:t>17/07/2012</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16E47943-6021-4144-80A8-27FFE0FFC6D1}"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DDA61E3-5296-46EE-834F-4FEE3845A287}" type="datetime1">
              <a:rPr lang="es-ES" smtClean="0"/>
              <a:pPr/>
              <a:t>17/07/2012</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6E47943-6021-4144-80A8-27FFE0FFC6D1}"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2EFB081-5046-4906-9789-75EF1E01EDF0}" type="datetime1">
              <a:rPr lang="es-ES" smtClean="0"/>
              <a:pPr/>
              <a:t>17/07/2012</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6E47943-6021-4144-80A8-27FFE0FFC6D1}"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C488F3-8E2A-4CCE-89B5-5323CE41C2DB}" type="datetime1">
              <a:rPr lang="es-ES" smtClean="0"/>
              <a:pPr/>
              <a:t>17/07/2012</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E47943-6021-4144-80A8-27FFE0FFC6D1}"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908720"/>
            <a:ext cx="7772400" cy="2592288"/>
          </a:xfrm>
        </p:spPr>
        <p:txBody>
          <a:bodyPr>
            <a:normAutofit fontScale="90000"/>
          </a:bodyPr>
          <a:lstStyle/>
          <a:p>
            <a:r>
              <a:rPr lang="es-ES" b="1" dirty="0" smtClean="0"/>
              <a:t>UNIVERSIDAD DE GUADALAJARA</a:t>
            </a:r>
            <a:br>
              <a:rPr lang="es-ES" b="1" dirty="0" smtClean="0"/>
            </a:br>
            <a:r>
              <a:rPr lang="es-ES" b="1" dirty="0" smtClean="0"/>
              <a:t>CONTRALORÍA GENERAL</a:t>
            </a:r>
            <a:br>
              <a:rPr lang="es-ES" b="1" dirty="0" smtClean="0"/>
            </a:br>
            <a:r>
              <a:rPr lang="es-ES" b="1" i="1" dirty="0" smtClean="0"/>
              <a:t/>
            </a:r>
            <a:br>
              <a:rPr lang="es-ES" b="1" i="1" dirty="0" smtClean="0"/>
            </a:br>
            <a:r>
              <a:rPr lang="es-ES" sz="4000" b="1" dirty="0" smtClean="0"/>
              <a:t>INFORME DE AVANCE DE GESTIÓN FINANCIERA</a:t>
            </a:r>
            <a:endParaRPr lang="es-ES" sz="4000" b="1" dirty="0"/>
          </a:p>
        </p:txBody>
      </p:sp>
      <p:sp>
        <p:nvSpPr>
          <p:cNvPr id="3" name="2 Subtítulo"/>
          <p:cNvSpPr>
            <a:spLocks noGrp="1"/>
          </p:cNvSpPr>
          <p:nvPr>
            <p:ph type="subTitle" idx="1"/>
          </p:nvPr>
        </p:nvSpPr>
        <p:spPr>
          <a:xfrm>
            <a:off x="1371600" y="4293096"/>
            <a:ext cx="6400800" cy="1656184"/>
          </a:xfrm>
        </p:spPr>
        <p:txBody>
          <a:bodyPr/>
          <a:lstStyle/>
          <a:p>
            <a:r>
              <a:rPr lang="es-ES" dirty="0" smtClean="0">
                <a:solidFill>
                  <a:schemeClr val="tx1"/>
                </a:solidFill>
              </a:rPr>
              <a:t>PRIMER SEMESTRE 2012</a:t>
            </a:r>
          </a:p>
          <a:p>
            <a:r>
              <a:rPr lang="es-ES" dirty="0" smtClean="0">
                <a:solidFill>
                  <a:schemeClr val="tx1"/>
                </a:solidFill>
              </a:rPr>
              <a:t>(ENERO A JUNIO)</a:t>
            </a:r>
            <a:endParaRPr lang="es-ES" dirty="0">
              <a:solidFill>
                <a:schemeClr val="tx1"/>
              </a:solidFill>
            </a:endParaRPr>
          </a:p>
        </p:txBody>
      </p:sp>
      <p:sp>
        <p:nvSpPr>
          <p:cNvPr id="4" name="3 Marcador de número de diapositiva"/>
          <p:cNvSpPr>
            <a:spLocks noGrp="1"/>
          </p:cNvSpPr>
          <p:nvPr>
            <p:ph type="sldNum" sz="quarter" idx="12"/>
          </p:nvPr>
        </p:nvSpPr>
        <p:spPr/>
        <p:txBody>
          <a:bodyPr/>
          <a:lstStyle/>
          <a:p>
            <a:fld id="{16E47943-6021-4144-80A8-27FFE0FFC6D1}" type="slidenum">
              <a:rPr lang="es-ES" smtClean="0"/>
              <a:pPr/>
              <a:t>1</a:t>
            </a:fld>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332656"/>
            <a:ext cx="8568952" cy="1152128"/>
          </a:xfrm>
        </p:spPr>
        <p:txBody>
          <a:bodyPr>
            <a:normAutofit/>
          </a:bodyPr>
          <a:lstStyle/>
          <a:p>
            <a:r>
              <a:rPr lang="es-MX" sz="2800" b="1" i="1" dirty="0" smtClean="0"/>
              <a:t>PROYECTOS EN PROCESO O CONCLUIDOS</a:t>
            </a:r>
            <a:r>
              <a:rPr lang="es-ES" sz="2800" b="1" i="1" dirty="0" smtClean="0"/>
              <a:t/>
            </a:r>
            <a:br>
              <a:rPr lang="es-ES" sz="2800" b="1" i="1" dirty="0" smtClean="0"/>
            </a:br>
            <a:r>
              <a:rPr lang="es-MX" sz="2800" b="1" dirty="0" smtClean="0"/>
              <a:t> (Formato 1)</a:t>
            </a:r>
            <a:endParaRPr lang="es-ES" sz="2800" i="1" dirty="0"/>
          </a:p>
        </p:txBody>
      </p:sp>
      <p:sp>
        <p:nvSpPr>
          <p:cNvPr id="3" name="2 Subtítulo"/>
          <p:cNvSpPr>
            <a:spLocks noGrp="1"/>
          </p:cNvSpPr>
          <p:nvPr>
            <p:ph type="subTitle" idx="1"/>
          </p:nvPr>
        </p:nvSpPr>
        <p:spPr>
          <a:xfrm>
            <a:off x="827584" y="1628800"/>
            <a:ext cx="7992888" cy="1944216"/>
          </a:xfrm>
        </p:spPr>
        <p:txBody>
          <a:bodyPr>
            <a:normAutofit/>
          </a:bodyPr>
          <a:lstStyle/>
          <a:p>
            <a:r>
              <a:rPr lang="es-MX" sz="1600" b="1" dirty="0">
                <a:solidFill>
                  <a:schemeClr val="tx1"/>
                </a:solidFill>
              </a:rPr>
              <a:t>FINALIDAD</a:t>
            </a:r>
            <a:endParaRPr lang="es-ES" sz="1600" dirty="0">
              <a:solidFill>
                <a:schemeClr val="tx1"/>
              </a:solidFill>
            </a:endParaRPr>
          </a:p>
          <a:p>
            <a:pPr algn="just"/>
            <a:r>
              <a:rPr lang="es-MX" sz="1600" dirty="0">
                <a:solidFill>
                  <a:schemeClr val="tx1"/>
                </a:solidFill>
              </a:rPr>
              <a:t>Identificar los Proyectos en proceso o concluidos de Enero a Junio </a:t>
            </a:r>
            <a:r>
              <a:rPr lang="es-MX" sz="1600" dirty="0" smtClean="0">
                <a:solidFill>
                  <a:schemeClr val="tx1"/>
                </a:solidFill>
              </a:rPr>
              <a:t>de 2012, </a:t>
            </a:r>
            <a:r>
              <a:rPr lang="es-MX" sz="1600" dirty="0">
                <a:solidFill>
                  <a:schemeClr val="tx1"/>
                </a:solidFill>
              </a:rPr>
              <a:t>así como </a:t>
            </a:r>
            <a:r>
              <a:rPr lang="es-MX" sz="1600" dirty="0" smtClean="0">
                <a:solidFill>
                  <a:schemeClr val="tx1"/>
                </a:solidFill>
              </a:rPr>
              <a:t>los </a:t>
            </a:r>
            <a:r>
              <a:rPr lang="es-MX" sz="1600" dirty="0">
                <a:solidFill>
                  <a:schemeClr val="tx1"/>
                </a:solidFill>
              </a:rPr>
              <a:t>recursos presupuestados ordinarios (</a:t>
            </a:r>
            <a:r>
              <a:rPr lang="es-MX" sz="1600" u="sng" dirty="0">
                <a:solidFill>
                  <a:schemeClr val="tx1"/>
                </a:solidFill>
              </a:rPr>
              <a:t>de existir ampliaciones, transferencias entre proyectos o incluso la creación de nuevos proyectos, éstos se deben considerar</a:t>
            </a:r>
            <a:r>
              <a:rPr lang="es-MX" sz="1600" dirty="0">
                <a:solidFill>
                  <a:schemeClr val="tx1"/>
                </a:solidFill>
              </a:rPr>
              <a:t>, </a:t>
            </a:r>
            <a:r>
              <a:rPr lang="es-MX" sz="1600" u="sng" dirty="0">
                <a:solidFill>
                  <a:schemeClr val="tx1"/>
                </a:solidFill>
              </a:rPr>
              <a:t>incluyendo una nota aclaratoria</a:t>
            </a:r>
            <a:r>
              <a:rPr lang="es-MX" sz="1600" dirty="0">
                <a:solidFill>
                  <a:schemeClr val="tx1"/>
                </a:solidFill>
              </a:rPr>
              <a:t> </a:t>
            </a:r>
            <a:r>
              <a:rPr lang="es-MX" sz="1600" u="sng" dirty="0">
                <a:solidFill>
                  <a:schemeClr val="tx1"/>
                </a:solidFill>
              </a:rPr>
              <a:t>y anexando copia del documento en donde se le autorizaron los movimientos a la dependencia</a:t>
            </a:r>
            <a:r>
              <a:rPr lang="es-MX" sz="1600" dirty="0" smtClean="0">
                <a:solidFill>
                  <a:schemeClr val="tx1"/>
                </a:solidFill>
              </a:rPr>
              <a:t>), saldos </a:t>
            </a:r>
            <a:r>
              <a:rPr lang="es-MX" sz="1600" dirty="0">
                <a:solidFill>
                  <a:schemeClr val="tx1"/>
                </a:solidFill>
              </a:rPr>
              <a:t>de otros ejercicios y cualquier otro recurso financiero ejercido  durante ese período y el porcentaje de avance de las metas </a:t>
            </a:r>
            <a:r>
              <a:rPr lang="es-MX" sz="1600" dirty="0" smtClean="0">
                <a:solidFill>
                  <a:schemeClr val="tx1"/>
                </a:solidFill>
              </a:rPr>
              <a:t>programadas.</a:t>
            </a:r>
            <a:endParaRPr lang="es-ES" sz="1600" dirty="0">
              <a:solidFill>
                <a:schemeClr val="tx1"/>
              </a:solidFill>
            </a:endParaRPr>
          </a:p>
        </p:txBody>
      </p:sp>
      <p:sp>
        <p:nvSpPr>
          <p:cNvPr id="4" name="3 CuadroTexto"/>
          <p:cNvSpPr txBox="1"/>
          <p:nvPr/>
        </p:nvSpPr>
        <p:spPr>
          <a:xfrm>
            <a:off x="827584" y="3573016"/>
            <a:ext cx="7920880" cy="2585323"/>
          </a:xfrm>
          <a:prstGeom prst="rect">
            <a:avLst/>
          </a:prstGeom>
          <a:noFill/>
        </p:spPr>
        <p:txBody>
          <a:bodyPr wrap="square" rtlCol="0">
            <a:spAutoFit/>
          </a:bodyPr>
          <a:lstStyle/>
          <a:p>
            <a:pPr algn="just"/>
            <a:r>
              <a:rPr lang="es-ES" b="1" dirty="0" smtClean="0"/>
              <a:t>La información para este formato la deberán tomar de</a:t>
            </a:r>
            <a:r>
              <a:rPr lang="es-MX" dirty="0" smtClean="0"/>
              <a:t>:</a:t>
            </a:r>
          </a:p>
          <a:p>
            <a:pPr algn="just"/>
            <a:r>
              <a:rPr lang="es-MX" dirty="0" smtClean="0"/>
              <a:t>Para los datos de número, nombre, programa, meta, fecha de inicio y termino del proyecto así como los indicadores para la evaluación de los mismos se deberán tomar </a:t>
            </a:r>
            <a:r>
              <a:rPr lang="es-MX" b="1" dirty="0" smtClean="0"/>
              <a:t>de la programación capturada en el Sistema P3E.</a:t>
            </a:r>
          </a:p>
          <a:p>
            <a:pPr algn="just"/>
            <a:r>
              <a:rPr lang="es-MX" dirty="0" smtClean="0"/>
              <a:t>Respecto del dato correspondiente al presupuesto asignado anual se tomará del presupuesto aprobado correspondiente a la dependencia. </a:t>
            </a:r>
          </a:p>
          <a:p>
            <a:pPr algn="just"/>
            <a:r>
              <a:rPr lang="es-MX" dirty="0" smtClean="0"/>
              <a:t>Respecto del ejercido, comprobado y por comprobar al 30 de junio se deberán tomar como regularmente se ha venido haciendo, </a:t>
            </a:r>
            <a:r>
              <a:rPr lang="es-MX" b="1" dirty="0" smtClean="0"/>
              <a:t>de los controles internos de la dependencia.</a:t>
            </a:r>
            <a:endParaRPr lang="es-ES" b="1" dirty="0"/>
          </a:p>
        </p:txBody>
      </p:sp>
      <p:sp>
        <p:nvSpPr>
          <p:cNvPr id="5" name="4 Marcador de número de diapositiva"/>
          <p:cNvSpPr>
            <a:spLocks noGrp="1"/>
          </p:cNvSpPr>
          <p:nvPr>
            <p:ph type="sldNum" sz="quarter" idx="12"/>
          </p:nvPr>
        </p:nvSpPr>
        <p:spPr/>
        <p:txBody>
          <a:bodyPr/>
          <a:lstStyle/>
          <a:p>
            <a:fld id="{16E47943-6021-4144-80A8-27FFE0FFC6D1}" type="slidenum">
              <a:rPr lang="es-ES" smtClean="0"/>
              <a:pPr/>
              <a:t>2</a:t>
            </a:fld>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ctrTitle"/>
          </p:nvPr>
        </p:nvSpPr>
        <p:spPr>
          <a:xfrm>
            <a:off x="683568" y="1340768"/>
            <a:ext cx="7772400" cy="1470025"/>
          </a:xfrm>
        </p:spPr>
        <p:txBody>
          <a:bodyPr>
            <a:normAutofit/>
          </a:bodyPr>
          <a:lstStyle/>
          <a:p>
            <a:pPr algn="just"/>
            <a:r>
              <a:rPr lang="es-MX" sz="1800" dirty="0" smtClean="0"/>
              <a:t>Por último, respecto al porcentaje de avance alcanzado en el semestre se deberá tomar esta información </a:t>
            </a:r>
            <a:r>
              <a:rPr lang="es-MX" sz="1800" b="1" dirty="0" smtClean="0"/>
              <a:t>del reporte proporcionado por el responsable de cada uno de los proyectos, </a:t>
            </a:r>
            <a:r>
              <a:rPr lang="es-MX" sz="1800" dirty="0" smtClean="0"/>
              <a:t>aclarando que esta información deberá estar respaldada con la documentación  soporte que permita comprobar el logro de las metas.</a:t>
            </a:r>
            <a:endParaRPr lang="es-ES" sz="1800" dirty="0"/>
          </a:p>
        </p:txBody>
      </p:sp>
      <p:sp>
        <p:nvSpPr>
          <p:cNvPr id="3" name="2 Marcador de número de diapositiva"/>
          <p:cNvSpPr>
            <a:spLocks noGrp="1"/>
          </p:cNvSpPr>
          <p:nvPr>
            <p:ph type="sldNum" sz="quarter" idx="12"/>
          </p:nvPr>
        </p:nvSpPr>
        <p:spPr/>
        <p:txBody>
          <a:bodyPr/>
          <a:lstStyle/>
          <a:p>
            <a:fld id="{16E47943-6021-4144-80A8-27FFE0FFC6D1}" type="slidenum">
              <a:rPr lang="es-ES" smtClean="0"/>
              <a:pPr/>
              <a:t>3</a:t>
            </a:fld>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332656"/>
            <a:ext cx="8568952" cy="1656184"/>
          </a:xfrm>
        </p:spPr>
        <p:txBody>
          <a:bodyPr>
            <a:normAutofit fontScale="90000"/>
          </a:bodyPr>
          <a:lstStyle/>
          <a:p>
            <a:r>
              <a:rPr lang="es-MX" sz="3600" b="1" i="1" dirty="0" smtClean="0"/>
              <a:t/>
            </a:r>
            <a:br>
              <a:rPr lang="es-MX" sz="3600" b="1" i="1" dirty="0" smtClean="0"/>
            </a:br>
            <a:r>
              <a:rPr lang="es-MX" sz="3600" b="1" i="1" dirty="0"/>
              <a:t/>
            </a:r>
            <a:br>
              <a:rPr lang="es-MX" sz="3600" b="1" i="1" dirty="0"/>
            </a:br>
            <a:r>
              <a:rPr lang="es-MX" sz="2700" b="1" i="1" dirty="0" smtClean="0"/>
              <a:t>CALENDARIZACION </a:t>
            </a:r>
            <a:r>
              <a:rPr lang="es-MX" sz="2700" b="1" i="1" dirty="0"/>
              <a:t>DEL PRESUPUESTO DEFINITIVO AUTORIZADO</a:t>
            </a:r>
            <a:r>
              <a:rPr lang="es-ES" sz="3200" b="1" i="1" dirty="0"/>
              <a:t/>
            </a:r>
            <a:br>
              <a:rPr lang="es-ES" sz="3200" b="1" i="1" dirty="0"/>
            </a:br>
            <a:r>
              <a:rPr lang="es-MX" sz="3100" b="1" dirty="0"/>
              <a:t>(Formato 2)</a:t>
            </a:r>
            <a:r>
              <a:rPr lang="es-ES" sz="3200" dirty="0"/>
              <a:t/>
            </a:r>
            <a:br>
              <a:rPr lang="es-ES" sz="3200" dirty="0"/>
            </a:br>
            <a:r>
              <a:rPr lang="es-MX" sz="3200" b="1" dirty="0"/>
              <a:t> </a:t>
            </a:r>
            <a:r>
              <a:rPr lang="es-ES" sz="3600" b="1" dirty="0"/>
              <a:t/>
            </a:r>
            <a:br>
              <a:rPr lang="es-ES" sz="3600" b="1" dirty="0"/>
            </a:br>
            <a:endParaRPr lang="es-ES" sz="4000" i="1" dirty="0"/>
          </a:p>
        </p:txBody>
      </p:sp>
      <p:sp>
        <p:nvSpPr>
          <p:cNvPr id="3" name="2 Subtítulo"/>
          <p:cNvSpPr>
            <a:spLocks noGrp="1"/>
          </p:cNvSpPr>
          <p:nvPr>
            <p:ph type="subTitle" idx="1"/>
          </p:nvPr>
        </p:nvSpPr>
        <p:spPr>
          <a:xfrm>
            <a:off x="179512" y="1571612"/>
            <a:ext cx="8280920" cy="1357322"/>
          </a:xfrm>
        </p:spPr>
        <p:txBody>
          <a:bodyPr>
            <a:normAutofit/>
          </a:bodyPr>
          <a:lstStyle/>
          <a:p>
            <a:r>
              <a:rPr lang="es-MX" sz="1600" b="1" dirty="0">
                <a:solidFill>
                  <a:schemeClr val="tx1"/>
                </a:solidFill>
              </a:rPr>
              <a:t>FINALIDAD</a:t>
            </a:r>
            <a:endParaRPr lang="es-ES" sz="1600" b="1" dirty="0">
              <a:solidFill>
                <a:schemeClr val="tx1"/>
              </a:solidFill>
            </a:endParaRPr>
          </a:p>
          <a:p>
            <a:pPr algn="just"/>
            <a:r>
              <a:rPr lang="es-MX" sz="1600" dirty="0" smtClean="0">
                <a:solidFill>
                  <a:schemeClr val="tx1"/>
                </a:solidFill>
              </a:rPr>
              <a:t>Conocer </a:t>
            </a:r>
            <a:r>
              <a:rPr lang="es-MX" sz="1600" dirty="0">
                <a:solidFill>
                  <a:schemeClr val="tx1"/>
                </a:solidFill>
              </a:rPr>
              <a:t>a nivel de proyecto el monto de gasto aprobado para el ejercicio del Presupuesto, para el primer </a:t>
            </a:r>
            <a:r>
              <a:rPr lang="es-MX" sz="1600" dirty="0" smtClean="0">
                <a:solidFill>
                  <a:schemeClr val="tx1"/>
                </a:solidFill>
              </a:rPr>
              <a:t>semestre </a:t>
            </a:r>
            <a:r>
              <a:rPr lang="es-MX" sz="1600" dirty="0">
                <a:solidFill>
                  <a:schemeClr val="tx1"/>
                </a:solidFill>
              </a:rPr>
              <a:t>del ejercicio, incluyendo el de las adecuaciones presupuestarias realizadas, el cual se </a:t>
            </a:r>
            <a:r>
              <a:rPr lang="es-MX" sz="1600" dirty="0" smtClean="0">
                <a:solidFill>
                  <a:schemeClr val="tx1"/>
                </a:solidFill>
              </a:rPr>
              <a:t>generará de la información del </a:t>
            </a:r>
            <a:r>
              <a:rPr lang="es-MX" sz="1600" dirty="0">
                <a:solidFill>
                  <a:schemeClr val="tx1"/>
                </a:solidFill>
              </a:rPr>
              <a:t>Sistema AFIN.SIIAU.UDG.MX./SIIA</a:t>
            </a:r>
            <a:r>
              <a:rPr lang="es-MX" sz="1600" dirty="0" smtClean="0">
                <a:solidFill>
                  <a:schemeClr val="tx1"/>
                </a:solidFill>
              </a:rPr>
              <a:t>/</a:t>
            </a:r>
            <a:endParaRPr lang="es-ES" sz="1600" dirty="0">
              <a:solidFill>
                <a:schemeClr val="tx1"/>
              </a:solidFill>
            </a:endParaRPr>
          </a:p>
        </p:txBody>
      </p:sp>
      <p:sp>
        <p:nvSpPr>
          <p:cNvPr id="5" name="4 CuadroTexto"/>
          <p:cNvSpPr txBox="1"/>
          <p:nvPr/>
        </p:nvSpPr>
        <p:spPr>
          <a:xfrm>
            <a:off x="251520" y="2857496"/>
            <a:ext cx="8568952" cy="3662541"/>
          </a:xfrm>
          <a:prstGeom prst="rect">
            <a:avLst/>
          </a:prstGeom>
          <a:noFill/>
        </p:spPr>
        <p:txBody>
          <a:bodyPr wrap="square" rtlCol="0">
            <a:spAutoFit/>
          </a:bodyPr>
          <a:lstStyle/>
          <a:p>
            <a:r>
              <a:rPr lang="es-MX" b="1" dirty="0" smtClean="0"/>
              <a:t>MINISTRACIONES </a:t>
            </a:r>
            <a:r>
              <a:rPr lang="es-MX" b="1" dirty="0"/>
              <a:t>OTORGADAS POR </a:t>
            </a:r>
            <a:r>
              <a:rPr lang="es-MX" b="1" dirty="0" smtClean="0"/>
              <a:t>PROYECTO</a:t>
            </a:r>
          </a:p>
          <a:p>
            <a:endParaRPr lang="es-ES" sz="1600" b="1" dirty="0" smtClean="0"/>
          </a:p>
          <a:p>
            <a:r>
              <a:rPr lang="es-ES" b="1" dirty="0" smtClean="0"/>
              <a:t>La información para este formato la deberán tomar de: </a:t>
            </a:r>
            <a:r>
              <a:rPr lang="es-MX" dirty="0" smtClean="0"/>
              <a:t>Sistema AFIN.SIIAU.UDG.MX./SIIA/ para lo cual deberá</a:t>
            </a:r>
            <a:endParaRPr lang="es-ES" dirty="0"/>
          </a:p>
          <a:p>
            <a:pPr lvl="0"/>
            <a:r>
              <a:rPr lang="es-MX" dirty="0" smtClean="0"/>
              <a:t>1.-   Ingresar </a:t>
            </a:r>
            <a:r>
              <a:rPr lang="es-MX" dirty="0"/>
              <a:t>a la pagina UDG. Finanzas 2012.</a:t>
            </a:r>
            <a:endParaRPr lang="es-ES" dirty="0"/>
          </a:p>
          <a:p>
            <a:r>
              <a:rPr lang="es-MX" dirty="0" smtClean="0"/>
              <a:t>2.-   Ingresar </a:t>
            </a:r>
            <a:r>
              <a:rPr lang="es-MX" dirty="0"/>
              <a:t>a, afin.siiau.udg.mx/siia/</a:t>
            </a:r>
            <a:endParaRPr lang="es-ES" dirty="0"/>
          </a:p>
          <a:p>
            <a:r>
              <a:rPr lang="es-MX" dirty="0" smtClean="0"/>
              <a:t>3.-   Teclear </a:t>
            </a:r>
            <a:r>
              <a:rPr lang="es-MX" dirty="0"/>
              <a:t>Usuario  y Contraseña</a:t>
            </a:r>
            <a:r>
              <a:rPr lang="es-MX" dirty="0" smtClean="0"/>
              <a:t>.</a:t>
            </a:r>
            <a:endParaRPr lang="es-ES" dirty="0" smtClean="0"/>
          </a:p>
          <a:p>
            <a:r>
              <a:rPr lang="es-MX" dirty="0" smtClean="0"/>
              <a:t>4.-   Ingresar a la Pestaña Proyectos Entidad (acumula a todas las URES).</a:t>
            </a:r>
            <a:endParaRPr lang="es-ES" dirty="0" smtClean="0"/>
          </a:p>
          <a:p>
            <a:r>
              <a:rPr lang="es-MX" dirty="0" smtClean="0"/>
              <a:t>5.-   Exportar </a:t>
            </a:r>
            <a:r>
              <a:rPr lang="es-MX" dirty="0"/>
              <a:t>los datos que aparecen en la pagina a Excel, accionado el icono correspondiente. </a:t>
            </a:r>
            <a:r>
              <a:rPr lang="es-MX" dirty="0" smtClean="0"/>
              <a:t>         Totalizando </a:t>
            </a:r>
            <a:r>
              <a:rPr lang="es-MX" dirty="0"/>
              <a:t>todas las columnas </a:t>
            </a:r>
            <a:endParaRPr lang="es-ES" dirty="0"/>
          </a:p>
          <a:p>
            <a:r>
              <a:rPr lang="es-MX" dirty="0" smtClean="0"/>
              <a:t>6.-   Eliminar </a:t>
            </a:r>
            <a:r>
              <a:rPr lang="es-MX" dirty="0"/>
              <a:t>las columnas de datos que no requiera el formato 2.</a:t>
            </a:r>
            <a:endParaRPr lang="es-ES" dirty="0"/>
          </a:p>
          <a:p>
            <a:r>
              <a:rPr lang="es-MX" dirty="0" smtClean="0"/>
              <a:t>7.-   El </a:t>
            </a:r>
            <a:r>
              <a:rPr lang="es-MX" dirty="0"/>
              <a:t>resto de la información se copia y Pega.</a:t>
            </a:r>
            <a:endParaRPr lang="es-ES" dirty="0"/>
          </a:p>
          <a:p>
            <a:endParaRPr lang="es-ES" dirty="0"/>
          </a:p>
        </p:txBody>
      </p:sp>
      <p:sp>
        <p:nvSpPr>
          <p:cNvPr id="6" name="5 Marcador de número de diapositiva"/>
          <p:cNvSpPr>
            <a:spLocks noGrp="1"/>
          </p:cNvSpPr>
          <p:nvPr>
            <p:ph type="sldNum" sz="quarter" idx="12"/>
          </p:nvPr>
        </p:nvSpPr>
        <p:spPr/>
        <p:txBody>
          <a:bodyPr/>
          <a:lstStyle/>
          <a:p>
            <a:fld id="{16E47943-6021-4144-80A8-27FFE0FFC6D1}" type="slidenum">
              <a:rPr lang="es-ES" smtClean="0"/>
              <a:pPr/>
              <a:t>4</a:t>
            </a:fld>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251520" y="332656"/>
            <a:ext cx="8568952" cy="5878532"/>
          </a:xfrm>
          <a:prstGeom prst="rect">
            <a:avLst/>
          </a:prstGeom>
          <a:noFill/>
        </p:spPr>
        <p:txBody>
          <a:bodyPr wrap="square" rtlCol="0">
            <a:spAutoFit/>
          </a:bodyPr>
          <a:lstStyle/>
          <a:p>
            <a:endParaRPr lang="es-MX" b="1" dirty="0" smtClean="0"/>
          </a:p>
          <a:p>
            <a:endParaRPr lang="es-MX" b="1" dirty="0"/>
          </a:p>
          <a:p>
            <a:r>
              <a:rPr lang="es-MX" dirty="0" smtClean="0"/>
              <a:t>8.-   Configurarlo como archivo de Excel imprimiendo los siguientes campos: </a:t>
            </a:r>
            <a:endParaRPr lang="es-ES" dirty="0" smtClean="0"/>
          </a:p>
          <a:p>
            <a:pPr lvl="1">
              <a:buFont typeface="Arial" pitchFamily="34" charset="0"/>
              <a:buChar char="•"/>
            </a:pPr>
            <a:r>
              <a:rPr lang="es-MX" dirty="0" smtClean="0"/>
              <a:t>     URE</a:t>
            </a:r>
            <a:endParaRPr lang="es-ES" dirty="0" smtClean="0"/>
          </a:p>
          <a:p>
            <a:pPr lvl="1">
              <a:buFont typeface="Arial" pitchFamily="34" charset="0"/>
              <a:buChar char="•"/>
            </a:pPr>
            <a:r>
              <a:rPr lang="es-MX" dirty="0" smtClean="0"/>
              <a:t>   Número de proyecto</a:t>
            </a:r>
            <a:endParaRPr lang="es-ES" dirty="0" smtClean="0"/>
          </a:p>
          <a:p>
            <a:pPr lvl="1">
              <a:buFont typeface="Arial" pitchFamily="34" charset="0"/>
              <a:buChar char="•"/>
            </a:pPr>
            <a:r>
              <a:rPr lang="es-MX" dirty="0" smtClean="0"/>
              <a:t>   Nombre del proyecto</a:t>
            </a:r>
            <a:endParaRPr lang="es-ES" dirty="0" smtClean="0"/>
          </a:p>
          <a:p>
            <a:pPr lvl="1">
              <a:buFont typeface="Arial" pitchFamily="34" charset="0"/>
              <a:buChar char="•"/>
            </a:pPr>
            <a:r>
              <a:rPr lang="es-MX" dirty="0" smtClean="0"/>
              <a:t>   Monto anual aprobado</a:t>
            </a:r>
            <a:endParaRPr lang="es-ES" dirty="0" smtClean="0"/>
          </a:p>
          <a:p>
            <a:endParaRPr lang="es-MX" dirty="0" smtClean="0"/>
          </a:p>
          <a:p>
            <a:r>
              <a:rPr lang="es-MX" dirty="0" smtClean="0"/>
              <a:t>9.-   </a:t>
            </a:r>
            <a:r>
              <a:rPr lang="es-MX" dirty="0"/>
              <a:t>Monto recibido en el periodo. Esta información la proporciona el Sistema afin en la columna de </a:t>
            </a:r>
            <a:r>
              <a:rPr lang="es-MX" b="1" dirty="0"/>
              <a:t>Monto </a:t>
            </a:r>
            <a:r>
              <a:rPr lang="es-MX" b="1" dirty="0" smtClean="0"/>
              <a:t>Depositado   </a:t>
            </a:r>
          </a:p>
          <a:p>
            <a:endParaRPr lang="es-MX" b="1" dirty="0"/>
          </a:p>
          <a:p>
            <a:r>
              <a:rPr lang="es-MX" u="sng" dirty="0"/>
              <a:t>LA SUMA TOTAL O GLOBAL del monto recibido, en el periodo de todos los proyectos</a:t>
            </a:r>
            <a:r>
              <a:rPr lang="es-MX" dirty="0"/>
              <a:t> </a:t>
            </a:r>
            <a:r>
              <a:rPr lang="es-MX" b="1" dirty="0"/>
              <a:t>deberá ser igual </a:t>
            </a:r>
            <a:r>
              <a:rPr lang="es-MX" u="sng" dirty="0"/>
              <a:t>al total global plasmado en el formato número 1 “PROYECTOS EN PROCESO O CONCLUIDOS</a:t>
            </a:r>
            <a:r>
              <a:rPr lang="es-MX" dirty="0"/>
              <a:t>” en la columna </a:t>
            </a:r>
            <a:r>
              <a:rPr lang="es-MX" b="1" dirty="0"/>
              <a:t>“Recibido por la Dependencia”</a:t>
            </a:r>
            <a:endParaRPr lang="es-ES" dirty="0"/>
          </a:p>
          <a:p>
            <a:r>
              <a:rPr lang="es-MX" b="1" dirty="0"/>
              <a:t> </a:t>
            </a:r>
            <a:endParaRPr lang="es-ES" dirty="0"/>
          </a:p>
          <a:p>
            <a:r>
              <a:rPr lang="es-MX" b="1" dirty="0"/>
              <a:t>Nota: </a:t>
            </a:r>
            <a:r>
              <a:rPr lang="es-MX" dirty="0"/>
              <a:t>Para que la información que se refleja en el Sistema afin.siiau, sea confiable, se requiere que las Dependencias Universitarias se encuentren al corriente, en la captura en dicho Sistema afin de los datos requeridos (Solicitudes).</a:t>
            </a:r>
            <a:endParaRPr lang="es-ES" dirty="0"/>
          </a:p>
          <a:p>
            <a:endParaRPr lang="es-MX" b="1" dirty="0" smtClean="0"/>
          </a:p>
          <a:p>
            <a:endParaRPr lang="es-ES" sz="1600" dirty="0"/>
          </a:p>
          <a:p>
            <a:endParaRPr lang="es-ES" dirty="0"/>
          </a:p>
        </p:txBody>
      </p:sp>
      <p:sp>
        <p:nvSpPr>
          <p:cNvPr id="3" name="2 Marcador de número de diapositiva"/>
          <p:cNvSpPr>
            <a:spLocks noGrp="1"/>
          </p:cNvSpPr>
          <p:nvPr>
            <p:ph type="sldNum" sz="quarter" idx="12"/>
          </p:nvPr>
        </p:nvSpPr>
        <p:spPr/>
        <p:txBody>
          <a:bodyPr/>
          <a:lstStyle/>
          <a:p>
            <a:fld id="{16E47943-6021-4144-80A8-27FFE0FFC6D1}" type="slidenum">
              <a:rPr lang="es-ES" smtClean="0"/>
              <a:pPr/>
              <a:t>5</a:t>
            </a:fld>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332656"/>
            <a:ext cx="8568952" cy="1224136"/>
          </a:xfrm>
        </p:spPr>
        <p:txBody>
          <a:bodyPr>
            <a:normAutofit fontScale="90000"/>
          </a:bodyPr>
          <a:lstStyle/>
          <a:p>
            <a:r>
              <a:rPr lang="es-MX" sz="3600" b="1" i="1" dirty="0" smtClean="0"/>
              <a:t/>
            </a:r>
            <a:br>
              <a:rPr lang="es-MX" sz="3600" b="1" i="1" dirty="0" smtClean="0"/>
            </a:br>
            <a:r>
              <a:rPr lang="es-MX" sz="3200" b="1" i="1" dirty="0" smtClean="0"/>
              <a:t>INFORME </a:t>
            </a:r>
            <a:r>
              <a:rPr lang="es-MX" sz="3200" b="1" i="1" dirty="0"/>
              <a:t>DE IMPUESTOS Y RETENCIONES</a:t>
            </a:r>
            <a:r>
              <a:rPr lang="es-ES" sz="3200" b="1" i="1" dirty="0"/>
              <a:t/>
            </a:r>
            <a:br>
              <a:rPr lang="es-ES" sz="3200" b="1" i="1" dirty="0"/>
            </a:br>
            <a:r>
              <a:rPr lang="es-MX" sz="3200" b="1" dirty="0"/>
              <a:t>(Formato 3)</a:t>
            </a:r>
            <a:r>
              <a:rPr lang="es-ES" sz="3200" dirty="0"/>
              <a:t/>
            </a:r>
            <a:br>
              <a:rPr lang="es-ES" sz="3200" dirty="0"/>
            </a:br>
            <a:endParaRPr lang="es-ES" sz="4000" i="1" dirty="0"/>
          </a:p>
        </p:txBody>
      </p:sp>
      <p:sp>
        <p:nvSpPr>
          <p:cNvPr id="3" name="2 Subtítulo"/>
          <p:cNvSpPr>
            <a:spLocks noGrp="1"/>
          </p:cNvSpPr>
          <p:nvPr>
            <p:ph type="subTitle" idx="1"/>
          </p:nvPr>
        </p:nvSpPr>
        <p:spPr>
          <a:xfrm>
            <a:off x="467544" y="1772816"/>
            <a:ext cx="7992888" cy="1512168"/>
          </a:xfrm>
        </p:spPr>
        <p:txBody>
          <a:bodyPr>
            <a:noAutofit/>
          </a:bodyPr>
          <a:lstStyle/>
          <a:p>
            <a:r>
              <a:rPr lang="es-MX" sz="1600" b="1" dirty="0" smtClean="0">
                <a:solidFill>
                  <a:schemeClr val="tx1"/>
                </a:solidFill>
              </a:rPr>
              <a:t>FINALIDAD</a:t>
            </a:r>
            <a:endParaRPr lang="es-MX" sz="1600" dirty="0" smtClean="0">
              <a:solidFill>
                <a:schemeClr val="tx1"/>
              </a:solidFill>
            </a:endParaRPr>
          </a:p>
          <a:p>
            <a:pPr algn="just"/>
            <a:r>
              <a:rPr lang="es-MX" sz="1600" dirty="0" smtClean="0">
                <a:solidFill>
                  <a:schemeClr val="tx1"/>
                </a:solidFill>
              </a:rPr>
              <a:t>Conocer </a:t>
            </a:r>
            <a:r>
              <a:rPr lang="es-MX" sz="1600" dirty="0">
                <a:solidFill>
                  <a:schemeClr val="tx1"/>
                </a:solidFill>
              </a:rPr>
              <a:t>el monto de los ingresos autogenerados por las dependencias y empresas universitarias, así como de los impuestos y retenciones realizadas, correspondientes a los pagos por conceptos del Impuesto al Valor Agregado (IVA), Impuesto sobre la Renta (ISR), cuotas al Instituto Mexicano del Seguro Social (IMSS- INFONAVIT) e Impuesto Estatal del 2% sobre Hospedaje</a:t>
            </a:r>
            <a:r>
              <a:rPr lang="es-MX" sz="1600" dirty="0" smtClean="0">
                <a:solidFill>
                  <a:schemeClr val="tx1"/>
                </a:solidFill>
              </a:rPr>
              <a:t>.</a:t>
            </a:r>
          </a:p>
          <a:p>
            <a:pPr algn="just"/>
            <a:endParaRPr lang="es-MX" sz="1800" dirty="0" smtClean="0">
              <a:solidFill>
                <a:schemeClr val="tx1"/>
              </a:solidFill>
            </a:endParaRPr>
          </a:p>
          <a:p>
            <a:pPr algn="just"/>
            <a:r>
              <a:rPr lang="es-MX" sz="1800" b="1" dirty="0" smtClean="0">
                <a:solidFill>
                  <a:schemeClr val="tx1"/>
                </a:solidFill>
              </a:rPr>
              <a:t>La información para este formato la deberán tomar de:</a:t>
            </a:r>
          </a:p>
          <a:p>
            <a:pPr algn="just"/>
            <a:endParaRPr lang="es-MX" sz="1800" dirty="0" smtClean="0">
              <a:solidFill>
                <a:schemeClr val="tx1"/>
              </a:solidFill>
            </a:endParaRPr>
          </a:p>
          <a:p>
            <a:pPr algn="just"/>
            <a:r>
              <a:rPr lang="es-MX" sz="1800" dirty="0" smtClean="0">
                <a:solidFill>
                  <a:schemeClr val="tx1"/>
                </a:solidFill>
              </a:rPr>
              <a:t>los controles internos de la dependencia así como de los reportes mensuales de     impuesto que se envían a la Dirección de Finanzas.</a:t>
            </a:r>
          </a:p>
          <a:p>
            <a:pPr algn="just"/>
            <a:endParaRPr lang="es-MX" sz="1800" dirty="0" smtClean="0">
              <a:solidFill>
                <a:schemeClr val="tx1"/>
              </a:solidFill>
            </a:endParaRPr>
          </a:p>
          <a:p>
            <a:pPr algn="just"/>
            <a:r>
              <a:rPr lang="es-MX" sz="1800" dirty="0" smtClean="0">
                <a:solidFill>
                  <a:schemeClr val="tx1"/>
                </a:solidFill>
              </a:rPr>
              <a:t>En lo referente al total de ingresos dichos importes deberán coincidir con los reportados en el Formato 4 ANALITICA DE INGRESOS </a:t>
            </a:r>
            <a:endParaRPr lang="es-ES" sz="1800" dirty="0">
              <a:solidFill>
                <a:schemeClr val="tx1"/>
              </a:solidFill>
            </a:endParaRPr>
          </a:p>
          <a:p>
            <a:endParaRPr lang="es-ES" sz="1800" dirty="0">
              <a:solidFill>
                <a:schemeClr val="tx1"/>
              </a:solidFill>
            </a:endParaRPr>
          </a:p>
        </p:txBody>
      </p:sp>
      <p:sp>
        <p:nvSpPr>
          <p:cNvPr id="4" name="3 Marcador de número de diapositiva"/>
          <p:cNvSpPr>
            <a:spLocks noGrp="1"/>
          </p:cNvSpPr>
          <p:nvPr>
            <p:ph type="sldNum" sz="quarter" idx="12"/>
          </p:nvPr>
        </p:nvSpPr>
        <p:spPr/>
        <p:txBody>
          <a:bodyPr/>
          <a:lstStyle/>
          <a:p>
            <a:fld id="{16E47943-6021-4144-80A8-27FFE0FFC6D1}" type="slidenum">
              <a:rPr lang="es-ES" smtClean="0"/>
              <a:pPr/>
              <a:t>6</a:t>
            </a:fld>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332656"/>
            <a:ext cx="8568952" cy="1224136"/>
          </a:xfrm>
        </p:spPr>
        <p:txBody>
          <a:bodyPr>
            <a:normAutofit fontScale="90000"/>
          </a:bodyPr>
          <a:lstStyle/>
          <a:p>
            <a:r>
              <a:rPr lang="es-MX" sz="3600" b="1" i="1" dirty="0" smtClean="0"/>
              <a:t/>
            </a:r>
            <a:br>
              <a:rPr lang="es-MX" sz="3600" b="1" i="1" dirty="0" smtClean="0"/>
            </a:br>
            <a:r>
              <a:rPr lang="es-MX" sz="3100" b="1" i="1" dirty="0"/>
              <a:t>ANALITICA DE INGRESOS</a:t>
            </a:r>
            <a:r>
              <a:rPr lang="es-ES" sz="3100" dirty="0"/>
              <a:t/>
            </a:r>
            <a:br>
              <a:rPr lang="es-ES" sz="3100" dirty="0"/>
            </a:br>
            <a:r>
              <a:rPr lang="es-MX" sz="3100" b="1" dirty="0"/>
              <a:t> (Formato 4)</a:t>
            </a:r>
            <a:r>
              <a:rPr lang="es-ES" sz="3100" dirty="0"/>
              <a:t/>
            </a:r>
            <a:br>
              <a:rPr lang="es-ES" sz="3100" dirty="0"/>
            </a:br>
            <a:r>
              <a:rPr lang="es-ES" sz="3200" dirty="0"/>
              <a:t/>
            </a:r>
            <a:br>
              <a:rPr lang="es-ES" sz="3200" dirty="0"/>
            </a:br>
            <a:endParaRPr lang="es-ES" sz="4000" i="1" dirty="0"/>
          </a:p>
        </p:txBody>
      </p:sp>
      <p:sp>
        <p:nvSpPr>
          <p:cNvPr id="3" name="2 Subtítulo"/>
          <p:cNvSpPr>
            <a:spLocks noGrp="1"/>
          </p:cNvSpPr>
          <p:nvPr>
            <p:ph type="subTitle" idx="1"/>
          </p:nvPr>
        </p:nvSpPr>
        <p:spPr>
          <a:xfrm>
            <a:off x="539552" y="1412776"/>
            <a:ext cx="7992888" cy="1728192"/>
          </a:xfrm>
        </p:spPr>
        <p:txBody>
          <a:bodyPr>
            <a:noAutofit/>
          </a:bodyPr>
          <a:lstStyle/>
          <a:p>
            <a:r>
              <a:rPr lang="es-MX" sz="1600" b="1" dirty="0">
                <a:solidFill>
                  <a:schemeClr val="tx1"/>
                </a:solidFill>
              </a:rPr>
              <a:t>FINALIDAD</a:t>
            </a:r>
            <a:endParaRPr lang="es-ES" sz="1600" b="1" dirty="0">
              <a:solidFill>
                <a:schemeClr val="tx1"/>
              </a:solidFill>
            </a:endParaRPr>
          </a:p>
          <a:p>
            <a:pPr algn="just"/>
            <a:r>
              <a:rPr lang="es-MX" sz="1600" dirty="0">
                <a:solidFill>
                  <a:schemeClr val="tx1"/>
                </a:solidFill>
              </a:rPr>
              <a:t> </a:t>
            </a:r>
            <a:endParaRPr lang="es-ES" sz="1600" dirty="0">
              <a:solidFill>
                <a:schemeClr val="tx1"/>
              </a:solidFill>
            </a:endParaRPr>
          </a:p>
          <a:p>
            <a:pPr algn="just"/>
            <a:r>
              <a:rPr lang="es-MX" sz="1600" dirty="0">
                <a:solidFill>
                  <a:schemeClr val="tx1"/>
                </a:solidFill>
              </a:rPr>
              <a:t>Conocer de manera detallada el monto de los ingresos obtenidos por las Empresas Universitarias, así como los ingresos autogenerados que perciban las diferentes Dependencias de la Red Universitaria</a:t>
            </a:r>
            <a:r>
              <a:rPr lang="es-MX" sz="1600" dirty="0" smtClean="0">
                <a:solidFill>
                  <a:schemeClr val="tx1"/>
                </a:solidFill>
              </a:rPr>
              <a:t>.</a:t>
            </a:r>
          </a:p>
          <a:p>
            <a:pPr algn="just"/>
            <a:endParaRPr lang="es-ES" sz="1800" dirty="0">
              <a:solidFill>
                <a:schemeClr val="tx1"/>
              </a:solidFill>
            </a:endParaRPr>
          </a:p>
          <a:p>
            <a:pPr algn="just"/>
            <a:r>
              <a:rPr lang="es-MX" sz="1800" dirty="0">
                <a:solidFill>
                  <a:schemeClr val="tx1"/>
                </a:solidFill>
              </a:rPr>
              <a:t> </a:t>
            </a:r>
            <a:endParaRPr lang="es-ES" sz="1800" dirty="0">
              <a:solidFill>
                <a:schemeClr val="tx1"/>
              </a:solidFill>
            </a:endParaRPr>
          </a:p>
          <a:p>
            <a:endParaRPr lang="es-ES" sz="1800" dirty="0">
              <a:solidFill>
                <a:schemeClr val="tx1"/>
              </a:solidFill>
            </a:endParaRPr>
          </a:p>
        </p:txBody>
      </p:sp>
      <p:sp>
        <p:nvSpPr>
          <p:cNvPr id="4" name="3 CuadroTexto"/>
          <p:cNvSpPr txBox="1"/>
          <p:nvPr/>
        </p:nvSpPr>
        <p:spPr>
          <a:xfrm>
            <a:off x="467544" y="3212976"/>
            <a:ext cx="8064896" cy="2585323"/>
          </a:xfrm>
          <a:prstGeom prst="rect">
            <a:avLst/>
          </a:prstGeom>
          <a:noFill/>
        </p:spPr>
        <p:txBody>
          <a:bodyPr wrap="square" rtlCol="0">
            <a:spAutoFit/>
          </a:bodyPr>
          <a:lstStyle/>
          <a:p>
            <a:pPr algn="just"/>
            <a:r>
              <a:rPr lang="es-ES" b="1" dirty="0" smtClean="0"/>
              <a:t>La información para este formato la deberán tomar de</a:t>
            </a:r>
            <a:r>
              <a:rPr lang="es-MX" dirty="0" smtClean="0"/>
              <a:t>:</a:t>
            </a:r>
          </a:p>
          <a:p>
            <a:pPr algn="just"/>
            <a:endParaRPr lang="es-MX" dirty="0" smtClean="0"/>
          </a:p>
          <a:p>
            <a:pPr algn="just"/>
            <a:r>
              <a:rPr lang="es-MX" dirty="0" smtClean="0"/>
              <a:t>Los controles  y registros internos con que cuentan entre los que destacan los consecutivos de comprobantes fiscales y otros documentos que amparen los ingresos obtenidos, las relaciones de depósitos referenciados a cuentas bancarias institucionales , etc. </a:t>
            </a:r>
            <a:endParaRPr lang="es-MX" dirty="0" smtClean="0"/>
          </a:p>
          <a:p>
            <a:pPr algn="just"/>
            <a:endParaRPr lang="es-MX" dirty="0" smtClean="0"/>
          </a:p>
          <a:p>
            <a:pPr algn="just"/>
            <a:r>
              <a:rPr lang="es-MX" dirty="0" smtClean="0"/>
              <a:t>Las dependencias universitarias deberán detallar cada uno de los conceptos por los que generaron o percibieron ingresos.</a:t>
            </a:r>
          </a:p>
        </p:txBody>
      </p:sp>
      <p:sp>
        <p:nvSpPr>
          <p:cNvPr id="5" name="4 Marcador de número de diapositiva"/>
          <p:cNvSpPr>
            <a:spLocks noGrp="1"/>
          </p:cNvSpPr>
          <p:nvPr>
            <p:ph type="sldNum" sz="quarter" idx="12"/>
          </p:nvPr>
        </p:nvSpPr>
        <p:spPr/>
        <p:txBody>
          <a:bodyPr/>
          <a:lstStyle/>
          <a:p>
            <a:fld id="{16E47943-6021-4144-80A8-27FFE0FFC6D1}" type="slidenum">
              <a:rPr lang="es-ES" smtClean="0"/>
              <a:pPr/>
              <a:t>7</a:t>
            </a:fld>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332656"/>
            <a:ext cx="8568952" cy="1224136"/>
          </a:xfrm>
        </p:spPr>
        <p:txBody>
          <a:bodyPr>
            <a:normAutofit fontScale="90000"/>
          </a:bodyPr>
          <a:lstStyle/>
          <a:p>
            <a:r>
              <a:rPr lang="es-MX" sz="3600" b="1" i="1" dirty="0" smtClean="0"/>
              <a:t/>
            </a:r>
            <a:br>
              <a:rPr lang="es-MX" sz="3600" b="1" i="1" dirty="0" smtClean="0"/>
            </a:br>
            <a:r>
              <a:rPr lang="es-MX" sz="3600" b="1" i="1" dirty="0" smtClean="0"/>
              <a:t/>
            </a:r>
            <a:br>
              <a:rPr lang="es-MX" sz="3600" b="1" i="1" dirty="0" smtClean="0"/>
            </a:br>
            <a:r>
              <a:rPr lang="es-MX" sz="3600" b="1" i="1" dirty="0"/>
              <a:t/>
            </a:r>
            <a:br>
              <a:rPr lang="es-MX" sz="3600" b="1" i="1" dirty="0"/>
            </a:br>
            <a:r>
              <a:rPr lang="es-MX" sz="3100" b="1" i="1" dirty="0" smtClean="0"/>
              <a:t>ANALÍTICA </a:t>
            </a:r>
            <a:r>
              <a:rPr lang="es-MX" sz="3100" b="1" i="1" dirty="0"/>
              <a:t>DE EGRESOS </a:t>
            </a:r>
            <a:r>
              <a:rPr lang="es-ES" sz="3100" dirty="0"/>
              <a:t/>
            </a:r>
            <a:br>
              <a:rPr lang="es-ES" sz="3100" dirty="0"/>
            </a:br>
            <a:r>
              <a:rPr lang="es-MX" sz="3100" b="1" dirty="0"/>
              <a:t>(Formato 5)</a:t>
            </a:r>
            <a:r>
              <a:rPr lang="es-ES" sz="3100" dirty="0"/>
              <a:t/>
            </a:r>
            <a:br>
              <a:rPr lang="es-ES" sz="3100" dirty="0"/>
            </a:br>
            <a:r>
              <a:rPr lang="es-ES" sz="2800" dirty="0"/>
              <a:t/>
            </a:r>
            <a:br>
              <a:rPr lang="es-ES" sz="2800" dirty="0"/>
            </a:br>
            <a:r>
              <a:rPr lang="es-ES" sz="3200" dirty="0"/>
              <a:t/>
            </a:r>
            <a:br>
              <a:rPr lang="es-ES" sz="3200" dirty="0"/>
            </a:br>
            <a:endParaRPr lang="es-ES" sz="4000" i="1" dirty="0"/>
          </a:p>
        </p:txBody>
      </p:sp>
      <p:sp>
        <p:nvSpPr>
          <p:cNvPr id="3" name="2 Subtítulo"/>
          <p:cNvSpPr>
            <a:spLocks noGrp="1"/>
          </p:cNvSpPr>
          <p:nvPr>
            <p:ph type="subTitle" idx="1"/>
          </p:nvPr>
        </p:nvSpPr>
        <p:spPr>
          <a:xfrm>
            <a:off x="467544" y="1772816"/>
            <a:ext cx="7992888" cy="1440160"/>
          </a:xfrm>
        </p:spPr>
        <p:txBody>
          <a:bodyPr>
            <a:noAutofit/>
          </a:bodyPr>
          <a:lstStyle/>
          <a:p>
            <a:r>
              <a:rPr lang="es-MX" sz="1600" b="1" dirty="0" smtClean="0">
                <a:solidFill>
                  <a:schemeClr val="tx1"/>
                </a:solidFill>
              </a:rPr>
              <a:t>FINALIDAD</a:t>
            </a:r>
            <a:endParaRPr lang="es-ES" sz="1600" b="1" dirty="0">
              <a:solidFill>
                <a:schemeClr val="tx1"/>
              </a:solidFill>
            </a:endParaRPr>
          </a:p>
          <a:p>
            <a:pPr algn="just"/>
            <a:r>
              <a:rPr lang="es-MX" sz="1600" dirty="0">
                <a:solidFill>
                  <a:schemeClr val="tx1"/>
                </a:solidFill>
              </a:rPr>
              <a:t> </a:t>
            </a:r>
            <a:endParaRPr lang="es-ES" sz="1600" dirty="0">
              <a:solidFill>
                <a:schemeClr val="tx1"/>
              </a:solidFill>
            </a:endParaRPr>
          </a:p>
          <a:p>
            <a:pPr algn="just"/>
            <a:r>
              <a:rPr lang="es-MX" sz="1600" dirty="0">
                <a:solidFill>
                  <a:schemeClr val="tx1"/>
                </a:solidFill>
              </a:rPr>
              <a:t>Conocer de manera detallada y por concepto el monto de los egresos realizados con los ingresos obtenidos por las Empresas Universitarias, y de las Dependencias Universitarias, respecto de los ingresos Autogenerados.</a:t>
            </a:r>
            <a:endParaRPr lang="es-ES" sz="1600" dirty="0">
              <a:solidFill>
                <a:schemeClr val="tx1"/>
              </a:solidFill>
            </a:endParaRPr>
          </a:p>
          <a:p>
            <a:pPr algn="just"/>
            <a:r>
              <a:rPr lang="es-MX" sz="1600" dirty="0">
                <a:solidFill>
                  <a:schemeClr val="tx1"/>
                </a:solidFill>
              </a:rPr>
              <a:t> </a:t>
            </a:r>
            <a:endParaRPr lang="es-ES" sz="1600" dirty="0">
              <a:solidFill>
                <a:schemeClr val="tx1"/>
              </a:solidFill>
            </a:endParaRPr>
          </a:p>
          <a:p>
            <a:endParaRPr lang="es-ES" sz="1800" dirty="0">
              <a:solidFill>
                <a:schemeClr val="tx1"/>
              </a:solidFill>
            </a:endParaRPr>
          </a:p>
        </p:txBody>
      </p:sp>
      <p:sp>
        <p:nvSpPr>
          <p:cNvPr id="5" name="4 CuadroTexto"/>
          <p:cNvSpPr txBox="1"/>
          <p:nvPr/>
        </p:nvSpPr>
        <p:spPr>
          <a:xfrm>
            <a:off x="395536" y="3789040"/>
            <a:ext cx="8136904" cy="1754326"/>
          </a:xfrm>
          <a:prstGeom prst="rect">
            <a:avLst/>
          </a:prstGeom>
          <a:noFill/>
        </p:spPr>
        <p:txBody>
          <a:bodyPr wrap="square" rtlCol="0">
            <a:spAutoFit/>
          </a:bodyPr>
          <a:lstStyle/>
          <a:p>
            <a:pPr algn="just"/>
            <a:r>
              <a:rPr lang="es-ES" b="1" dirty="0" smtClean="0"/>
              <a:t>La información para este formato la deberán tomar de</a:t>
            </a:r>
            <a:r>
              <a:rPr lang="es-MX" dirty="0" smtClean="0"/>
              <a:t>:</a:t>
            </a:r>
          </a:p>
          <a:p>
            <a:pPr algn="just"/>
            <a:endParaRPr lang="es-MX" dirty="0" smtClean="0"/>
          </a:p>
          <a:p>
            <a:pPr algn="just"/>
            <a:r>
              <a:rPr lang="es-MX" dirty="0" smtClean="0"/>
              <a:t>Del Sistema P3E respecto de los datos de número y nombre de los proyectos que fueron financiados con recursos autogenerados; y la correspondiente a los montos ejercidos deberá tomarse como se ha venido realizando de los controles y registros internos de la dependencia. </a:t>
            </a:r>
          </a:p>
        </p:txBody>
      </p:sp>
      <p:sp>
        <p:nvSpPr>
          <p:cNvPr id="6" name="5 Marcador de número de diapositiva"/>
          <p:cNvSpPr>
            <a:spLocks noGrp="1"/>
          </p:cNvSpPr>
          <p:nvPr>
            <p:ph type="sldNum" sz="quarter" idx="12"/>
          </p:nvPr>
        </p:nvSpPr>
        <p:spPr/>
        <p:txBody>
          <a:bodyPr/>
          <a:lstStyle/>
          <a:p>
            <a:fld id="{16E47943-6021-4144-80A8-27FFE0FFC6D1}" type="slidenum">
              <a:rPr lang="es-ES" smtClean="0"/>
              <a:pPr/>
              <a:t>8</a:t>
            </a:fld>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332656"/>
            <a:ext cx="8568952" cy="1224136"/>
          </a:xfrm>
        </p:spPr>
        <p:txBody>
          <a:bodyPr>
            <a:normAutofit fontScale="90000"/>
          </a:bodyPr>
          <a:lstStyle/>
          <a:p>
            <a:r>
              <a:rPr lang="es-MX" sz="3600" b="1" i="1" dirty="0" smtClean="0"/>
              <a:t/>
            </a:r>
            <a:br>
              <a:rPr lang="es-MX" sz="3600" b="1" i="1" dirty="0" smtClean="0"/>
            </a:br>
            <a:r>
              <a:rPr lang="es-MX" sz="3600" b="1" i="1" dirty="0" smtClean="0"/>
              <a:t/>
            </a:r>
            <a:br>
              <a:rPr lang="es-MX" sz="3600" b="1" i="1" dirty="0" smtClean="0"/>
            </a:br>
            <a:r>
              <a:rPr lang="es-MX" sz="3600" b="1" i="1" dirty="0"/>
              <a:t/>
            </a:r>
            <a:br>
              <a:rPr lang="es-MX" sz="3600" b="1" i="1" dirty="0"/>
            </a:br>
            <a:r>
              <a:rPr lang="es-MX" sz="3600" b="1" i="1" dirty="0" smtClean="0"/>
              <a:t>INFORMES RECIBIDOS</a:t>
            </a:r>
            <a:r>
              <a:rPr lang="es-ES" sz="2400" dirty="0" smtClean="0"/>
              <a:t/>
            </a:r>
            <a:br>
              <a:rPr lang="es-ES" sz="2400" dirty="0" smtClean="0"/>
            </a:br>
            <a:r>
              <a:rPr lang="es-ES" sz="2800" dirty="0" smtClean="0"/>
              <a:t/>
            </a:r>
            <a:br>
              <a:rPr lang="es-ES" sz="2800" dirty="0" smtClean="0"/>
            </a:br>
            <a:r>
              <a:rPr lang="es-ES" sz="3200" dirty="0" smtClean="0"/>
              <a:t/>
            </a:r>
            <a:br>
              <a:rPr lang="es-ES" sz="3200" dirty="0" smtClean="0"/>
            </a:br>
            <a:endParaRPr lang="es-ES" sz="4000" i="1" dirty="0"/>
          </a:p>
        </p:txBody>
      </p:sp>
      <p:sp>
        <p:nvSpPr>
          <p:cNvPr id="4" name="3 Subtítulo"/>
          <p:cNvSpPr>
            <a:spLocks noGrp="1"/>
          </p:cNvSpPr>
          <p:nvPr>
            <p:ph type="subTitle" idx="1"/>
          </p:nvPr>
        </p:nvSpPr>
        <p:spPr>
          <a:xfrm>
            <a:off x="539552" y="1484784"/>
            <a:ext cx="8064896" cy="2448272"/>
          </a:xfrm>
        </p:spPr>
        <p:txBody>
          <a:bodyPr>
            <a:normAutofit fontScale="70000" lnSpcReduction="20000"/>
          </a:bodyPr>
          <a:lstStyle/>
          <a:p>
            <a:pPr algn="just"/>
            <a:r>
              <a:rPr lang="es-ES" dirty="0" smtClean="0">
                <a:solidFill>
                  <a:schemeClr val="tx1"/>
                </a:solidFill>
              </a:rPr>
              <a:t>A LA FECHA , DE LAS 56 ENTIDADES DE LA RED UNIVERSITARIA QUE ESTAN OBLIGADAS A PRESENTAR EL INFORME DE </a:t>
            </a:r>
            <a:r>
              <a:rPr lang="es-ES" dirty="0" smtClean="0">
                <a:solidFill>
                  <a:schemeClr val="tx1"/>
                </a:solidFill>
              </a:rPr>
              <a:t>AVANCE </a:t>
            </a:r>
            <a:r>
              <a:rPr lang="es-ES" dirty="0" smtClean="0">
                <a:solidFill>
                  <a:schemeClr val="tx1"/>
                </a:solidFill>
              </a:rPr>
              <a:t>DE GESTION FINANCIERA DEL 1ER. SEMESTRE DE 2012 (ENERO A JUNIO), SE HAN RECIBIDO 3 DE ELLOS:</a:t>
            </a:r>
          </a:p>
          <a:p>
            <a:pPr algn="just"/>
            <a:endParaRPr lang="es-ES" dirty="0" smtClean="0">
              <a:solidFill>
                <a:schemeClr val="tx1"/>
              </a:solidFill>
            </a:endParaRPr>
          </a:p>
          <a:p>
            <a:pPr algn="just"/>
            <a:r>
              <a:rPr lang="es-ES" dirty="0" smtClean="0">
                <a:solidFill>
                  <a:schemeClr val="tx1"/>
                </a:solidFill>
              </a:rPr>
              <a:t> UN CENTRO UNIVERSITARIO      Y</a:t>
            </a:r>
          </a:p>
          <a:p>
            <a:pPr algn="just"/>
            <a:r>
              <a:rPr lang="es-ES" dirty="0" smtClean="0">
                <a:solidFill>
                  <a:schemeClr val="accent2"/>
                </a:solidFill>
              </a:rPr>
              <a:t> </a:t>
            </a:r>
            <a:r>
              <a:rPr lang="es-ES" dirty="0" smtClean="0">
                <a:solidFill>
                  <a:schemeClr val="tx1"/>
                </a:solidFill>
              </a:rPr>
              <a:t>DOS DEPENDENCIAS DE LA ADMINISTRACION GENERAL</a:t>
            </a:r>
            <a:endParaRPr lang="es-ES" dirty="0">
              <a:solidFill>
                <a:schemeClr val="tx1"/>
              </a:solidFill>
            </a:endParaRPr>
          </a:p>
        </p:txBody>
      </p:sp>
      <p:sp>
        <p:nvSpPr>
          <p:cNvPr id="5" name="4 Marcador de número de diapositiva"/>
          <p:cNvSpPr>
            <a:spLocks noGrp="1"/>
          </p:cNvSpPr>
          <p:nvPr>
            <p:ph type="sldNum" sz="quarter" idx="12"/>
          </p:nvPr>
        </p:nvSpPr>
        <p:spPr/>
        <p:txBody>
          <a:bodyPr/>
          <a:lstStyle/>
          <a:p>
            <a:fld id="{16E47943-6021-4144-80A8-27FFE0FFC6D1}" type="slidenum">
              <a:rPr lang="es-ES" smtClean="0"/>
              <a:pPr/>
              <a:t>9</a:t>
            </a:fld>
            <a:endParaRPr lang="es-E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802</Words>
  <Application>Microsoft Office PowerPoint</Application>
  <PresentationFormat>Presentación en pantalla (4:3)</PresentationFormat>
  <Paragraphs>80</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UNIVERSIDAD DE GUADALAJARA CONTRALORÍA GENERAL  INFORME DE AVANCE DE GESTIÓN FINANCIERA</vt:lpstr>
      <vt:lpstr>PROYECTOS EN PROCESO O CONCLUIDOS  (Formato 1)</vt:lpstr>
      <vt:lpstr>Por último, respecto al porcentaje de avance alcanzado en el semestre se deberá tomar esta información del reporte proporcionado por el responsable de cada uno de los proyectos, aclarando que esta información deberá estar respaldada con la documentación  soporte que permita comprobar el logro de las metas.</vt:lpstr>
      <vt:lpstr>  CALENDARIZACION DEL PRESUPUESTO DEFINITIVO AUTORIZADO (Formato 2)   </vt:lpstr>
      <vt:lpstr>Diapositiva 5</vt:lpstr>
      <vt:lpstr> INFORME DE IMPUESTOS Y RETENCIONES (Formato 3) </vt:lpstr>
      <vt:lpstr> ANALITICA DE INGRESOS  (Formato 4)  </vt:lpstr>
      <vt:lpstr>   ANALÍTICA DE EGRESOS  (Formato 5)   </vt:lpstr>
      <vt:lpstr>   INFORMES RECIBIDOS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DE GUADALAJARA  INFORME DE AVANCES DE LA GESTION FINANCIERA</dc:title>
  <dc:creator>Gilberto</dc:creator>
  <cp:lastModifiedBy>9302433</cp:lastModifiedBy>
  <cp:revision>50</cp:revision>
  <dcterms:created xsi:type="dcterms:W3CDTF">2012-07-16T23:27:47Z</dcterms:created>
  <dcterms:modified xsi:type="dcterms:W3CDTF">2012-07-17T19:40:39Z</dcterms:modified>
</cp:coreProperties>
</file>