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2" r:id="rId2"/>
    <p:sldMasterId id="2147483672" r:id="rId3"/>
  </p:sldMasterIdLst>
  <p:notesMasterIdLst>
    <p:notesMasterId r:id="rId37"/>
  </p:notesMasterIdLst>
  <p:sldIdLst>
    <p:sldId id="256" r:id="rId4"/>
    <p:sldId id="294" r:id="rId5"/>
    <p:sldId id="322" r:id="rId6"/>
    <p:sldId id="288" r:id="rId7"/>
    <p:sldId id="295" r:id="rId8"/>
    <p:sldId id="317" r:id="rId9"/>
    <p:sldId id="326" r:id="rId10"/>
    <p:sldId id="325" r:id="rId11"/>
    <p:sldId id="327" r:id="rId12"/>
    <p:sldId id="328" r:id="rId13"/>
    <p:sldId id="318" r:id="rId14"/>
    <p:sldId id="324" r:id="rId15"/>
    <p:sldId id="319" r:id="rId16"/>
    <p:sldId id="329" r:id="rId17"/>
    <p:sldId id="333" r:id="rId18"/>
    <p:sldId id="332" r:id="rId19"/>
    <p:sldId id="330" r:id="rId20"/>
    <p:sldId id="321" r:id="rId21"/>
    <p:sldId id="320" r:id="rId22"/>
    <p:sldId id="316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23" r:id="rId35"/>
    <p:sldId id="304" r:id="rId36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4000"/>
    <a:srgbClr val="008000"/>
    <a:srgbClr val="BDDFE0"/>
    <a:srgbClr val="9BD4B1"/>
    <a:srgbClr val="006600"/>
    <a:srgbClr val="99CC00"/>
    <a:srgbClr val="6E6E70"/>
    <a:srgbClr val="B81D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>
        <p:scale>
          <a:sx n="71" d="100"/>
          <a:sy n="71" d="100"/>
        </p:scale>
        <p:origin x="-135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2DCF7-6F9E-4C73-931A-04BB4BAA5502}" type="datetimeFigureOut">
              <a:rPr lang="es-MX" smtClean="0"/>
              <a:pPr/>
              <a:t>19/01/2014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8596-21C2-402B-A219-885328E8823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2280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MX" smtClean="0">
              <a:ea typeface="ＭＳ Ｐゴシック" pitchFamily="34" charset="-128"/>
            </a:endParaRPr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B33D75-E2CC-4AFE-B267-558055713E12}" type="slidenum">
              <a:rPr lang="es-MX" altLang="es-MX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s-MX" altLang="es-MX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6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506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506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506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506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0BBA17-A429-4117-ACDF-62AE7AA496B3}" type="slidenum">
              <a:rPr lang="es-ES" altLang="es-MX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s-MX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MX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6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506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506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506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506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C6EE51-EFC3-45AA-A04A-18ABF496CEBA}" type="slidenum">
              <a:rPr lang="es-ES" altLang="es-MX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s-ES" altLang="es-MX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MX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74DD34-1DAB-44DC-85BC-4B4C0D4F7D78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02A3F2-8C17-4577-BD8B-85786209017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639718-EACA-4B93-A368-E202B14CB82A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7623E7-C733-4C70-AC4C-B9EFD4A3B54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462F24-9528-4498-9F9B-E5BDC6A5BDE0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C78A47-3F81-4E9B-B843-47161E4B8B6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010065-22D9-4F1C-B97D-E7659217215B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B3FC99-152C-437F-B5EA-877EFF88179C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8BF414-FEEC-4C89-8222-3587B6CF7034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398DDB-8A58-4C41-9752-E2EB7291CEA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AC8F31-C6E0-4250-ABA2-7D8FA9267FF3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EB17A3-47AB-4EFB-8C66-6AE116197806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B760F8-2DFA-4065-A218-B3BBE9E043C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97037C-E5FA-4E97-85FF-6DEB5EA30139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770806-72A8-4C27-BEBB-6E367DD9F33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82BFD-EE6E-44E8-949C-C70FB39A6858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25598D-5797-4A21-B097-D33CB41078F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915B34-4C2D-487C-B337-B6A4F61491A8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8C2303-4CF2-42AE-95CC-87BD78905F1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C8FCC8-617F-421C-BC44-2EA0FB874053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19A8C0-547B-4CA6-ADF1-CF8D1AA87C17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6E17CE-0B31-4541-B051-4B8A559B738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E2DE3A-CC2C-4526-BB02-62CA4CBF77D2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FF2B67-6738-4D86-957F-66E1CE8242E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3E6BE5-7295-4F58-B1EE-8072323C2341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F21E86-B40D-46CA-9908-A9C333BFB64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E8D961-CA25-462B-8ABD-DEECB06157B3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94E31B-87A6-4A94-A06C-E563DEA2C39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8434FC-C295-4CB0-BAD0-EF1D68CC4E5B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1CF473-C15B-48CB-886C-A5A8E23C4DB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A1CD88-7357-4C06-83CA-13C68ADF7B82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B130C9-A596-4BB2-9FEA-893106C5FC3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48171A-626F-41CC-8405-44E4CF7D261F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F39B22-5D18-4930-8800-055E284276C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5BC136-9022-4F7B-8B3A-0B05E1A1288A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678057-81FC-48D3-9DAC-7C01574006E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83BCB-A51B-457D-8305-A931A34E57D0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ED47B0-B5E5-4CDA-B72B-57A9264E25F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91C32A-EC4D-4D60-BD17-E68E2129D356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838DFE-C44C-4D7E-9F02-F76DE2FA7BF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06AA7C-4F8A-4698-AA00-2ED99AA85A81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D3FB78-801D-48CC-9A49-1EE8F5EAE5DF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3493D1-6F61-45B0-AB71-7C91E4DAEA8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7C30FF-BF12-49C1-B8E1-BA9442CEB2D3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B0605D-5CB0-40B3-8521-119800A2B15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42947B-197B-49D1-84D9-1A7A731DA634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6A0024-419E-457E-95D5-3493DCC6462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03B977-A429-4FFE-9D12-B5C5B47DBA82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743E30-F314-44A4-86BB-EA3C25CABB0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43E1DE-73A4-4539-AA9C-3D8C19D503E8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E9803F-91D0-4586-9542-972FDB460A2D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6D9DE6-215F-4D60-A04D-1398669CC2FC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2B84B8-B02A-45D0-9BE7-1488287561F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4C939C-88FB-46C9-AE5B-892C17F61771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959079-733A-434B-B803-41F8EB0254F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17B1DD-D1CA-4495-AE43-34893AA091A1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CEB79E-EDE6-4691-9AF0-F3F4CABF9D4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53C901-7311-477D-9B73-B2A9BC2E2E40}" type="datetimeFigureOut">
              <a:rPr lang="es-MX"/>
              <a:pPr>
                <a:defRPr/>
              </a:pPr>
              <a:t>19/01/2014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 Imagen" descr="Portada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Portada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 userDrawn="1"/>
        </p:nvSpPr>
        <p:spPr>
          <a:xfrm>
            <a:off x="3132138" y="188913"/>
            <a:ext cx="266382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2052" name="2 Imagen" descr="DifusionGobEdoJal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274637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6375" y="5876925"/>
            <a:ext cx="5610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5 Imagen" descr="DifusionMedioAmbiente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13" y="5876925"/>
            <a:ext cx="1644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Interior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 userDrawn="1"/>
        </p:nvSpPr>
        <p:spPr>
          <a:xfrm>
            <a:off x="7496175" y="6608763"/>
            <a:ext cx="14684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200" dirty="0">
                <a:solidFill>
                  <a:schemeClr val="bg1"/>
                </a:solidFill>
                <a:latin typeface="Myriad Pro" pitchFamily="34" charset="0"/>
              </a:rPr>
              <a:t>www.jalisco.gob.mx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863" y="1412776"/>
            <a:ext cx="8780462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5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Agenda SEMADET-UDG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B81D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de Enero, 2014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4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5148263" y="5981700"/>
            <a:ext cx="38163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300"/>
              </a:lnSpc>
            </a:pPr>
            <a:r>
              <a:rPr lang="es-MX" sz="1200">
                <a:solidFill>
                  <a:srgbClr val="6E6E70"/>
                </a:solidFill>
                <a:latin typeface="Myriad Pro" pitchFamily="34" charset="0"/>
              </a:rPr>
              <a:t>Av. Circunvalación Jorge Álvarez del Castillo No. 1078,</a:t>
            </a:r>
          </a:p>
          <a:p>
            <a:pPr algn="r">
              <a:lnSpc>
                <a:spcPts val="1300"/>
              </a:lnSpc>
            </a:pPr>
            <a:r>
              <a:rPr lang="es-MX" sz="1200">
                <a:solidFill>
                  <a:srgbClr val="6E6E70"/>
                </a:solidFill>
                <a:latin typeface="Myriad Pro" pitchFamily="34" charset="0"/>
              </a:rPr>
              <a:t>Col. Mezquitán Country, Guadalajara, Jalisco, México.</a:t>
            </a:r>
          </a:p>
          <a:p>
            <a:pPr algn="r">
              <a:lnSpc>
                <a:spcPts val="1300"/>
              </a:lnSpc>
            </a:pPr>
            <a:r>
              <a:rPr lang="es-MX" sz="1200">
                <a:solidFill>
                  <a:srgbClr val="6E6E70"/>
                </a:solidFill>
                <a:latin typeface="Myriad Pro" pitchFamily="34" charset="0"/>
              </a:rPr>
              <a:t>Tel. (33) 3030 8250</a:t>
            </a:r>
          </a:p>
          <a:p>
            <a:pPr algn="r">
              <a:lnSpc>
                <a:spcPts val="1300"/>
              </a:lnSpc>
            </a:pPr>
            <a:r>
              <a:rPr lang="es-MX" sz="1200">
                <a:solidFill>
                  <a:srgbClr val="6E6E70"/>
                </a:solidFill>
                <a:latin typeface="Myriad Pro" pitchFamily="34" charset="0"/>
              </a:rPr>
              <a:t>www.jalisco.gob.mx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apa Vegetación Primaria año 2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938"/>
            <a:ext cx="8784976" cy="64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Planeación y ordenamiento integral </a:t>
            </a:r>
            <a:r>
              <a:rPr lang="es-MX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urbano, ecológico y rural del territorio </a:t>
            </a:r>
            <a:br>
              <a:rPr lang="es-MX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s-MX" sz="36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800" dirty="0" smtClean="0">
                <a:latin typeface="Arial" pitchFamily="34" charset="0"/>
                <a:cs typeface="Arial" pitchFamily="34" charset="0"/>
              </a:rPr>
              <a:t>Jalisco es uno de los estados con una gran riqueza en capital natural y biodiversidad a nivel nacional.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los últimos años, sin embargo, las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tendencias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de crecimiento económico,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urbanización y demografía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han ejercido una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presión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desmedida sobre el acervo de recursos naturales con los que cuenta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Planeación y ordenamiento </a:t>
            </a:r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territorial </a:t>
            </a:r>
            <a:r>
              <a:rPr lang="es-MX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s-MX" sz="36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40" y="1387659"/>
            <a:ext cx="6256775" cy="4273589"/>
          </a:xfrm>
          <a:prstGeom prst="rect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300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Gobernanza para  la </a:t>
            </a:r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sustentabilidad</a:t>
            </a:r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s-MX" sz="40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445624" cy="5112568"/>
          </a:xfrm>
        </p:spPr>
        <p:txBody>
          <a:bodyPr/>
          <a:lstStyle/>
          <a:p>
            <a:pPr algn="just"/>
            <a:r>
              <a:rPr lang="es-MX" sz="2500" dirty="0" smtClean="0">
                <a:latin typeface="Arial" pitchFamily="34" charset="0"/>
                <a:cs typeface="Arial" pitchFamily="34" charset="0"/>
              </a:rPr>
              <a:t>Jalisco cuenta con experiencias exitosas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reconocidas internacionalmente 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gobernanza ambiental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local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-</a:t>
            </a:r>
            <a:endParaRPr lang="es-MX" sz="2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500" dirty="0" smtClean="0">
                <a:latin typeface="Arial" pitchFamily="34" charset="0"/>
                <a:cs typeface="Arial" pitchFamily="34" charset="0"/>
              </a:rPr>
              <a:t>Sin 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embargo, dichas experiencias aún no se han constituido como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modelo de política ambiental 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que pueda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replicarse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en todo el territorio del 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estado en base a la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sustentabilidad ambiental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, el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desarrollo económico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y la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justicia social y ambiental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Se requiere la implementación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 una estrategia estatal para hacer frente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al gran reto del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cambio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climático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mediante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acciones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orientadas a la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mitigación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de GEI y la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adaptación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para reducir la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vulnerabilidad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de los principales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sectores.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/>
          </p:cNvSpPr>
          <p:nvPr/>
        </p:nvSpPr>
        <p:spPr bwMode="auto">
          <a:xfrm>
            <a:off x="500063" y="365125"/>
            <a:ext cx="79295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17" tIns="45038" rIns="78817" bIns="45038"/>
          <a:lstStyle>
            <a:lvl1pPr defTabSz="9001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MX" altLang="es-MX" sz="2500" b="1" dirty="0">
                <a:latin typeface="Helvetica"/>
                <a:sym typeface="Helvetica"/>
              </a:rPr>
              <a:t>	</a:t>
            </a:r>
            <a:r>
              <a:rPr lang="es-MX" altLang="es-MX" sz="3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Juntas Intermunicipales</a:t>
            </a:r>
            <a:endParaRPr lang="es-MX" altLang="es-MX" sz="38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0125"/>
            <a:ext cx="7848872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n 2" descr="lluv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Gestión Sustentable del Territorio.</a:t>
            </a:r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s-MX" sz="40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785395"/>
          </a:xfrm>
        </p:spPr>
        <p:txBody>
          <a:bodyPr/>
          <a:lstStyle/>
          <a:p>
            <a:pPr algn="just"/>
            <a:r>
              <a:rPr lang="es-MX" sz="2800" dirty="0" smtClean="0">
                <a:latin typeface="Arial" pitchFamily="34" charset="0"/>
                <a:cs typeface="Arial" pitchFamily="34" charset="0"/>
              </a:rPr>
              <a:t>Actualmente Jalisco demanda sistemas de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gestión integral sustentable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adaptados a los procesos productivos y sociales del Estado que permitan solucionar y revertir los problemas ambientales generados por el crecimiento de la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población.</a:t>
            </a:r>
          </a:p>
          <a:p>
            <a:pPr algn="just"/>
            <a:r>
              <a:rPr lang="es-MX" sz="2800" dirty="0" smtClean="0">
                <a:latin typeface="Arial" pitchFamily="34" charset="0"/>
                <a:cs typeface="Arial" pitchFamily="34" charset="0"/>
              </a:rPr>
              <a:t> Los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modelos actuales de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consumo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que han generado un incremento en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generación de residuos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así como un aumento de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concentración de contaminantes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en la atmósfera.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3" descr="a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Guadalajara frente a otras 16 ciudades de América Latina. ciudades de América Latina.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s-MX" sz="40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>
              <a:buNone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Actualmente Jalisco demanda sistemas de gestión integral sustentable adaptados a los procesos productivos y sociales del Estado que permitan solucionar y revertir los problemas ambientales generados por el crecimiento de la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población.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 Los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modelos actuales de consumo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han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generado un incremento en la generación de residuos así como un aumento de la concentración de contaminantes en la atmósfera.</a:t>
            </a: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3" y="1196752"/>
            <a:ext cx="9094887" cy="477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267744" y="609329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err="1" smtClean="0"/>
              <a:t>The</a:t>
            </a:r>
            <a:r>
              <a:rPr lang="es-MX" sz="1200" i="1" dirty="0" smtClean="0"/>
              <a:t> </a:t>
            </a:r>
            <a:r>
              <a:rPr lang="es-MX" sz="1200" i="1" dirty="0" err="1" smtClean="0"/>
              <a:t>Economist</a:t>
            </a:r>
            <a:r>
              <a:rPr lang="es-MX" sz="1200" i="1" dirty="0" smtClean="0"/>
              <a:t> </a:t>
            </a:r>
            <a:r>
              <a:rPr lang="es-MX" sz="1200" i="1" dirty="0" err="1" smtClean="0"/>
              <a:t>Intelligence</a:t>
            </a:r>
            <a:r>
              <a:rPr lang="es-MX" sz="1200" i="1" dirty="0" smtClean="0"/>
              <a:t> </a:t>
            </a:r>
            <a:r>
              <a:rPr lang="es-MX" sz="1200" i="1" dirty="0" err="1" smtClean="0"/>
              <a:t>Unit</a:t>
            </a:r>
            <a:r>
              <a:rPr lang="es-MX" sz="1200" i="1" dirty="0" smtClean="0"/>
              <a:t> (2010). Índice de Ciudades Verdes de América Latina. Una evaluación comparativa del impacto </a:t>
            </a:r>
            <a:r>
              <a:rPr lang="es-MX" sz="1200" i="1" dirty="0" smtClean="0"/>
              <a:t>ecológico de </a:t>
            </a:r>
            <a:r>
              <a:rPr lang="es-MX" sz="1200" i="1" dirty="0" smtClean="0"/>
              <a:t>las principales ciudades de América Latina.</a:t>
            </a:r>
            <a:endParaRPr lang="es-MX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Justicia </a:t>
            </a:r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Ambiental</a:t>
            </a:r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s-MX" sz="40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onsidera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no solo el lograr las condiciones de desarrollo que aseguren un medio ambiente sano, sino la interrelación transversal de los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derechos humanos y civiles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con los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temas medioambientales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(derechos humanos de tercera generación), en el marco del punto 10 de la declaración de Rio (1992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Esto significa garantizar el acceso a un medio ambiente sano, a la par que se reivindican los derechos humanos de comunidades y pueblos antes desprovistos de la capacidad de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proteger y utilizar sustentablemente sus recursos naturales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en condiciones de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equidad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0" y="1268760"/>
            <a:ext cx="9144000" cy="2514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endParaRPr lang="es-ES" sz="5400" dirty="0">
              <a:solidFill>
                <a:srgbClr val="5EB9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720080"/>
          </a:xfrm>
        </p:spPr>
        <p:txBody>
          <a:bodyPr/>
          <a:lstStyle/>
          <a:p>
            <a:pPr algn="l"/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Introducción</a:t>
            </a:r>
          </a:p>
        </p:txBody>
      </p:sp>
      <p:pic>
        <p:nvPicPr>
          <p:cNvPr id="2" name="Imagen 1" descr="Book PED Tomo I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51920" y="692696"/>
            <a:ext cx="5060066" cy="56886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redondeado 2"/>
          <p:cNvSpPr/>
          <p:nvPr/>
        </p:nvSpPr>
        <p:spPr>
          <a:xfrm>
            <a:off x="467544" y="1412776"/>
            <a:ext cx="2880320" cy="43924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Las recientes iniciativas de Jalisco a Futuro y el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Plan Estatal de Desarrollo 2013-2033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reflejan los grandes retos que enfrenta Jalisco en materia de Desarrollo Sustentable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para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los próximos años.</a:t>
            </a:r>
          </a:p>
          <a:p>
            <a:pPr algn="ctr"/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Agenda de Investigación </a:t>
            </a:r>
            <a:b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SEMADET </a:t>
            </a:r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UDG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4499992" y="1700808"/>
            <a:ext cx="3888432" cy="3816424"/>
            <a:chOff x="4716016" y="1700808"/>
            <a:chExt cx="3888432" cy="3816424"/>
          </a:xfrm>
        </p:grpSpPr>
        <p:grpSp>
          <p:nvGrpSpPr>
            <p:cNvPr id="12" name="Agrupar 11"/>
            <p:cNvGrpSpPr/>
            <p:nvPr/>
          </p:nvGrpSpPr>
          <p:grpSpPr>
            <a:xfrm>
              <a:off x="4716016" y="1700808"/>
              <a:ext cx="3888432" cy="3816424"/>
              <a:chOff x="4860032" y="1700808"/>
              <a:chExt cx="3888432" cy="3816424"/>
            </a:xfrm>
          </p:grpSpPr>
          <p:sp>
            <p:nvSpPr>
              <p:cNvPr id="11" name="Rectángulo redondeado 10"/>
              <p:cNvSpPr/>
              <p:nvPr/>
            </p:nvSpPr>
            <p:spPr>
              <a:xfrm>
                <a:off x="4860032" y="1700808"/>
                <a:ext cx="3888432" cy="381642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60628" y="2276872"/>
                <a:ext cx="2232248" cy="747496"/>
              </a:xfrm>
              <a:prstGeom prst="rect">
                <a:avLst/>
              </a:prstGeom>
            </p:spPr>
          </p:pic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940548" y="4077072"/>
                <a:ext cx="3721100" cy="571500"/>
              </a:xfrm>
              <a:prstGeom prst="rect">
                <a:avLst/>
              </a:prstGeom>
            </p:spPr>
          </p:pic>
        </p:grpSp>
        <p:sp>
          <p:nvSpPr>
            <p:cNvPr id="6" name="Flecha arriba y abajo 5"/>
            <p:cNvSpPr/>
            <p:nvPr/>
          </p:nvSpPr>
          <p:spPr>
            <a:xfrm>
              <a:off x="6452716" y="3140968"/>
              <a:ext cx="360040" cy="864096"/>
            </a:xfrm>
            <a:prstGeom prst="upDownArrow">
              <a:avLst>
                <a:gd name="adj1" fmla="val 15862"/>
                <a:gd name="adj2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800000"/>
                </a:solidFill>
              </a:endParaRPr>
            </a:p>
          </p:txBody>
        </p:sp>
      </p:grpSp>
      <p:sp>
        <p:nvSpPr>
          <p:cNvPr id="7" name="Rectángulo redondeado 6"/>
          <p:cNvSpPr/>
          <p:nvPr/>
        </p:nvSpPr>
        <p:spPr>
          <a:xfrm>
            <a:off x="971600" y="4293096"/>
            <a:ext cx="3240360" cy="1584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Arial" pitchFamily="34" charset="0"/>
                <a:ea typeface="Batang" pitchFamily="18" charset="-127"/>
                <a:cs typeface="Arial" pitchFamily="34" charset="0"/>
              </a:rPr>
              <a:t>SEMADET lidera políticas, programas y proyectos ambientales que presentan áreas de oportunidad y sinergias para la investigación aplicada</a:t>
            </a:r>
            <a:endParaRPr lang="es-ES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971600" y="3140968"/>
            <a:ext cx="3240360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Arial" pitchFamily="34" charset="0"/>
                <a:ea typeface="Batang" pitchFamily="18" charset="-127"/>
                <a:cs typeface="Arial" pitchFamily="34" charset="0"/>
              </a:rPr>
              <a:t>Se espera que en los próximos años dicha tendencia se acelere aún </a:t>
            </a:r>
            <a:r>
              <a:rPr lang="es-MX" sz="16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más</a:t>
            </a:r>
            <a:endParaRPr lang="es-ES" sz="16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971600" y="1628800"/>
            <a:ext cx="3240360" cy="1440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Arial" pitchFamily="34" charset="0"/>
                <a:ea typeface="Batang" pitchFamily="18" charset="-127"/>
                <a:cs typeface="Arial" pitchFamily="34" charset="0"/>
              </a:rPr>
              <a:t>En México, la investigación en ciencias ambientales, desarrollo sustentable y política pública ambiental ha crecido </a:t>
            </a:r>
            <a:r>
              <a:rPr lang="es-MX" sz="16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exponencialmente </a:t>
            </a:r>
            <a:endParaRPr lang="es-MX" sz="16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863" y="201613"/>
            <a:ext cx="8780462" cy="1938992"/>
          </a:xfrm>
          <a:prstGeom prst="rect">
            <a:avLst/>
          </a:prstGeom>
        </p:spPr>
        <p:txBody>
          <a:bodyPr/>
          <a:lstStyle>
            <a:lvl1pPr eaLnBrk="0" hangingPunct="0">
              <a:defRPr sz="4000" b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s-ES" dirty="0"/>
              <a:t>EJE 1: </a:t>
            </a:r>
            <a:r>
              <a:rPr lang="es-ES" sz="3600" dirty="0"/>
              <a:t>Conservación y aprovechamiento sustentable de ecosistemas</a:t>
            </a:r>
            <a:endParaRPr lang="es-ES" dirty="0"/>
          </a:p>
          <a:p>
            <a:endParaRPr lang="es-ES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93675" y="981075"/>
            <a:ext cx="8775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600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5037712"/>
              </p:ext>
            </p:extLst>
          </p:nvPr>
        </p:nvGraphicFramePr>
        <p:xfrm>
          <a:off x="251520" y="1196752"/>
          <a:ext cx="8568952" cy="484200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118960"/>
                <a:gridCol w="3857704"/>
                <a:gridCol w="2592288"/>
              </a:tblGrid>
              <a:tr h="3918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/>
                        <a:t>POLÍTICA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134" marR="4134" marT="4134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/>
                        <a:t>PROGRAMA  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134" marR="4134" marT="4134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Centros</a:t>
                      </a:r>
                      <a:r>
                        <a:rPr lang="es-MX" sz="16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Universitarios con líneas de investigación afines.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4" marR="4134" marT="4134" marB="0" anchor="ctr">
                    <a:solidFill>
                      <a:srgbClr val="F2DCDB"/>
                    </a:solidFill>
                  </a:tcPr>
                </a:tc>
              </a:tr>
              <a:tr h="6017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/>
                        <a:t>Gestión de ecosistemas para la conservación y el aprovechamiento de los recursos </a:t>
                      </a:r>
                      <a:r>
                        <a:rPr lang="es-MX" sz="1800" b="1" u="none" strike="noStrike" dirty="0" smtClean="0"/>
                        <a:t>naturales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Sistema </a:t>
                      </a:r>
                      <a:r>
                        <a:rPr lang="es-MX" sz="1400" u="none" strike="noStrike" dirty="0"/>
                        <a:t>estatal de </a:t>
                      </a:r>
                      <a:r>
                        <a:rPr lang="es-MX" sz="1400" b="1" u="none" strike="noStrike" dirty="0"/>
                        <a:t>áreas naturales protegidas </a:t>
                      </a:r>
                      <a:r>
                        <a:rPr lang="es-MX" sz="1400" u="none" strike="noStrike" dirty="0"/>
                        <a:t>y </a:t>
                      </a:r>
                      <a:r>
                        <a:rPr lang="es-MX" sz="1400" u="none" strike="noStrike" dirty="0" smtClean="0"/>
                        <a:t>zonas de conservación.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             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CUCSUR,CUCBA,CUVALLES, CUCEA</a:t>
                      </a:r>
                    </a:p>
                    <a:p>
                      <a:pPr algn="l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          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134" marR="4134" marT="4134" marB="0" anchor="ctr"/>
                </a:tc>
              </a:tr>
              <a:tr h="4912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Estrategia </a:t>
                      </a:r>
                      <a:r>
                        <a:rPr lang="es-MX" sz="1400" u="none" strike="noStrike" dirty="0"/>
                        <a:t>para la conservación y el uso sustentable de la </a:t>
                      </a:r>
                      <a:r>
                        <a:rPr lang="es-MX" sz="1400" b="1" u="none" strike="noStrike" dirty="0" smtClean="0"/>
                        <a:t>Biodiversidad.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34" marR="4134" marT="4134" marB="0" anchor="ctr"/>
                </a:tc>
              </a:tr>
              <a:tr h="6017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Instrumentos </a:t>
                      </a:r>
                      <a:r>
                        <a:rPr lang="es-MX" sz="1400" u="none" strike="noStrike" dirty="0"/>
                        <a:t>económicos para la conservación y </a:t>
                      </a:r>
                      <a:r>
                        <a:rPr lang="es-MX" sz="1400" u="none" strike="noStrike" dirty="0" smtClean="0"/>
                        <a:t>aprovechamiento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34" marR="4134" marT="4134" marB="0" anchor="ctr"/>
                </a:tc>
              </a:tr>
              <a:tr h="7339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/>
                        <a:t>Bosques y Cambio Climático (REDD+)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34" marR="4134" marT="41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Acciones </a:t>
                      </a:r>
                      <a:r>
                        <a:rPr lang="es-MX" sz="1400" u="none" strike="noStrike" dirty="0"/>
                        <a:t>Tempranas para la mitigación y adaptación del </a:t>
                      </a:r>
                      <a:r>
                        <a:rPr lang="es-MX" sz="1400" b="1" u="none" strike="noStrike" dirty="0"/>
                        <a:t>cambio climático en cuencas costeras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CUCSUR,CUCNORTE, CUALTOS, CUCS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134" marR="4134" marT="41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2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Manejo </a:t>
                      </a:r>
                      <a:r>
                        <a:rPr lang="es-MX" sz="1400" u="none" strike="noStrike" dirty="0"/>
                        <a:t>del </a:t>
                      </a:r>
                      <a:r>
                        <a:rPr lang="es-MX" sz="1400" b="1" u="none" strike="noStrike" dirty="0"/>
                        <a:t>Fuego</a:t>
                      </a:r>
                      <a:r>
                        <a:rPr lang="es-MX" sz="1400" u="none" strike="noStrike" dirty="0"/>
                        <a:t> en Territorio Estatal.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34" marR="4134" marT="4134" marB="0" anchor="ctr"/>
                </a:tc>
              </a:tr>
              <a:tr h="3530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/>
                        <a:t>Manejo de ecosistemas para el bienestar de las comunidades rurales y urbanas.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Desarrollo </a:t>
                      </a:r>
                      <a:r>
                        <a:rPr lang="es-MX" sz="1400" u="none" strike="noStrike" dirty="0"/>
                        <a:t>forestal </a:t>
                      </a:r>
                      <a:r>
                        <a:rPr lang="es-MX" sz="1400" u="none" strike="noStrike" dirty="0" smtClean="0"/>
                        <a:t>sustentable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CUNORTE,</a:t>
                      </a:r>
                      <a:r>
                        <a:rPr lang="es-MX" sz="16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CUCIÉNEGA, CUVALLES, CUSUR, CUCNORTE, CUCSUR, CUCBA</a:t>
                      </a:r>
                    </a:p>
                    <a:p>
                      <a:pPr algn="ctr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134" marR="4134" marT="4134" marB="0" anchor="ctr"/>
                </a:tc>
              </a:tr>
              <a:tr h="6017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Desarrollo </a:t>
                      </a:r>
                      <a:r>
                        <a:rPr lang="es-MX" sz="1400" u="none" strike="noStrike" dirty="0"/>
                        <a:t>de </a:t>
                      </a:r>
                      <a:r>
                        <a:rPr lang="es-MX" sz="1400" b="1" u="none" strike="noStrike" dirty="0"/>
                        <a:t>capacidades locales </a:t>
                      </a:r>
                      <a:r>
                        <a:rPr lang="es-MX" sz="1400" u="none" strike="noStrike" dirty="0"/>
                        <a:t>para el </a:t>
                      </a:r>
                      <a:r>
                        <a:rPr lang="es-MX" sz="1400" u="none" strike="noStrike" dirty="0" smtClean="0"/>
                        <a:t>manejo  sustentable de </a:t>
                      </a:r>
                      <a:r>
                        <a:rPr lang="es-MX" sz="1400" u="none" strike="noStrike" dirty="0"/>
                        <a:t>recursos naturales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34" marR="4134" marT="4134" marB="0" anchor="ctr"/>
                </a:tc>
              </a:tr>
              <a:tr h="6017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Desarrollo </a:t>
                      </a:r>
                      <a:r>
                        <a:rPr lang="es-MX" sz="1400" u="none" strike="noStrike" dirty="0"/>
                        <a:t>sustentable de </a:t>
                      </a:r>
                      <a:r>
                        <a:rPr lang="es-MX" sz="1400" b="0" u="none" strike="noStrike" dirty="0"/>
                        <a:t>regiones bioculturales prioritarias</a:t>
                      </a:r>
                      <a:r>
                        <a:rPr lang="es-MX" sz="1400" u="none" strike="noStrike" dirty="0"/>
                        <a:t> para la conservación.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34" marR="4134" marT="4134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863" y="201613"/>
            <a:ext cx="8780462" cy="1415772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eaLnBrk="0" hangingPunct="0">
              <a:lnSpc>
                <a:spcPct val="70000"/>
              </a:lnSpc>
              <a:defRPr sz="4000" b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Eje 2: </a:t>
            </a:r>
            <a:r>
              <a:rPr lang="es-ES" sz="3600" dirty="0"/>
              <a:t>Planeación y ordenamiento territorial</a:t>
            </a:r>
          </a:p>
          <a:p>
            <a:endParaRPr lang="es-ES" sz="3600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93675" y="981075"/>
            <a:ext cx="8775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600" dirty="0">
              <a:latin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6270258"/>
              </p:ext>
            </p:extLst>
          </p:nvPr>
        </p:nvGraphicFramePr>
        <p:xfrm>
          <a:off x="251520" y="764705"/>
          <a:ext cx="8568952" cy="532547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868416"/>
                <a:gridCol w="4180256"/>
                <a:gridCol w="2520280"/>
              </a:tblGrid>
              <a:tr h="7199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/>
                        <a:t>POLÍTICA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29" marR="4229" marT="4229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/>
                        <a:t>PROGRAMA  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29" marR="4229" marT="4229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Centros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Universitarios con líneas de investigación afines.</a:t>
                      </a:r>
                      <a:endParaRPr lang="es-MX" sz="16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s-MX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29" marR="4229" marT="4229" marB="0" anchor="ctr">
                    <a:solidFill>
                      <a:srgbClr val="F2DCDB"/>
                    </a:solidFill>
                  </a:tcPr>
                </a:tc>
              </a:tr>
              <a:tr h="22643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 </a:t>
                      </a:r>
                      <a:r>
                        <a:rPr lang="es-MX" sz="1800" b="1" u="none" strike="noStrike" dirty="0"/>
                        <a:t>Ordenamientos  Territoriales Sustentables</a:t>
                      </a:r>
                      <a:r>
                        <a:rPr lang="es-MX" sz="1200" u="none" strike="noStrike" dirty="0"/>
                        <a:t>.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 smtClean="0"/>
                        <a:t>Ordenamiento </a:t>
                      </a:r>
                      <a:r>
                        <a:rPr lang="es-MX" sz="1400" u="none" strike="noStrike" dirty="0"/>
                        <a:t>Territorial Integral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CUCIÉNEGA, CULAGOS, CUALTOS,</a:t>
                      </a:r>
                      <a:r>
                        <a:rPr lang="es-MX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CUVALLES, CUSUR, CUCNORTE, CUCSUR, CUCBA, CUCS, CUCEA,  SUV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29" marR="4229" marT="4229" marB="0" anchor="ctr"/>
                </a:tc>
              </a:tr>
              <a:tr h="3105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 smtClean="0"/>
                        <a:t>Ordenamientos </a:t>
                      </a:r>
                      <a:r>
                        <a:rPr lang="es-MX" sz="1400" u="none" strike="noStrike" dirty="0"/>
                        <a:t>Ecológicos Locales.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</a:tr>
              <a:tr h="3304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 smtClean="0"/>
                        <a:t>Ordenamientos </a:t>
                      </a:r>
                      <a:r>
                        <a:rPr lang="es-MX" sz="1400" u="none" strike="noStrike" dirty="0"/>
                        <a:t>Ecológicos y </a:t>
                      </a:r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Territoriales</a:t>
                      </a:r>
                      <a:r>
                        <a:rPr lang="es-MX" sz="1400" u="none" strike="noStrike" dirty="0"/>
                        <a:t> Estratégicos.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</a:tr>
              <a:tr h="4377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 smtClean="0"/>
                        <a:t>Ordenamiento </a:t>
                      </a:r>
                      <a:r>
                        <a:rPr lang="es-MX" sz="1400" u="none" strike="noStrike" dirty="0"/>
                        <a:t>Ecológico Estatal.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</a:tr>
              <a:tr h="4377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 smtClean="0"/>
                        <a:t>Sistemas </a:t>
                      </a:r>
                      <a:r>
                        <a:rPr lang="es-MX" sz="1400" u="none" strike="noStrike" dirty="0"/>
                        <a:t>de Información Geográfica para el Manejo Sustentable del Territorio.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</a:tr>
              <a:tr h="4087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 smtClean="0"/>
                        <a:t>Desarrollo </a:t>
                      </a:r>
                      <a:r>
                        <a:rPr lang="es-MX" sz="1400" u="none" strike="noStrike" dirty="0"/>
                        <a:t>de áreas prioritarias: Cuenca del Río Santiago y Manejo de Embalses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/>
                </a:tc>
              </a:tr>
              <a:tr h="37950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/>
                        <a:t>Ordenamiento Sustentable de Asentimientos Humanos </a:t>
                      </a:r>
                      <a:r>
                        <a:rPr lang="es-MX" sz="1600" b="1" u="none" strike="noStrike" dirty="0" smtClean="0"/>
                        <a:t>y </a:t>
                      </a:r>
                      <a:r>
                        <a:rPr lang="es-MX" sz="1400" b="1" u="none" strike="noStrike" dirty="0" smtClean="0"/>
                        <a:t>Centros </a:t>
                      </a:r>
                      <a:r>
                        <a:rPr lang="es-MX" sz="1400" b="1" u="none" strike="noStrike" dirty="0"/>
                        <a:t>Urbanos y </a:t>
                      </a:r>
                      <a:r>
                        <a:rPr lang="es-MX" sz="1400" b="1" u="none" strike="noStrike" dirty="0" smtClean="0"/>
                        <a:t>Metropolitanos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Actualización del</a:t>
                      </a:r>
                      <a:r>
                        <a:rPr lang="es-MX" sz="1400" u="none" strike="noStrike" baseline="0" dirty="0" smtClean="0"/>
                        <a:t> </a:t>
                      </a:r>
                      <a:r>
                        <a:rPr lang="es-MX" sz="1400" u="none" strike="noStrike" dirty="0" smtClean="0"/>
                        <a:t>marco </a:t>
                      </a:r>
                      <a:r>
                        <a:rPr lang="es-MX" sz="1400" u="none" strike="noStrike" dirty="0"/>
                        <a:t>institucional </a:t>
                      </a:r>
                      <a:r>
                        <a:rPr lang="es-MX" sz="1400" u="none" strike="noStrike" dirty="0" smtClean="0"/>
                        <a:t>y</a:t>
                      </a:r>
                      <a:r>
                        <a:rPr lang="es-MX" sz="1400" u="none" strike="noStrike" baseline="0" dirty="0" smtClean="0"/>
                        <a:t> desarrollo de capacidades para la planeación urbana.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b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CUAAD, CUALTOS,</a:t>
                      </a:r>
                      <a:r>
                        <a:rPr lang="es-MX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CULAGOS, Red Universitaria, SUV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29" marR="4229" marT="4229" marB="0" anchor="ctr">
                    <a:solidFill>
                      <a:srgbClr val="F2DCDB"/>
                    </a:solidFill>
                  </a:tcPr>
                </a:tc>
              </a:tr>
              <a:tr h="3795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Sistema </a:t>
                      </a:r>
                      <a:r>
                        <a:rPr lang="es-MX" sz="1400" u="none" strike="noStrike" dirty="0"/>
                        <a:t>de indicadores, regulación y criterios de Edificación sustentable.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b"/>
                </a:tc>
              </a:tr>
              <a:tr h="3304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Manejo </a:t>
                      </a:r>
                      <a:r>
                        <a:rPr lang="es-MX" sz="1400" u="none" strike="noStrike" dirty="0"/>
                        <a:t>sustentable del territorio periurbano.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b"/>
                </a:tc>
              </a:tr>
              <a:tr h="49144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Observatorios </a:t>
                      </a:r>
                      <a:r>
                        <a:rPr lang="es-MX" sz="1400" u="none" strike="noStrike" dirty="0"/>
                        <a:t>Urbanos en Centros de Población Estratégicos.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ctr"/>
                </a:tc>
              </a:tr>
              <a:tr h="4377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Recuperación </a:t>
                      </a:r>
                      <a:r>
                        <a:rPr lang="es-MX" sz="1400" u="none" strike="noStrike" dirty="0"/>
                        <a:t>y Manejo sustentable de los espacios públicos urbanos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ctr"/>
                </a:tc>
              </a:tr>
              <a:tr h="2942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Planeación </a:t>
                      </a:r>
                      <a:r>
                        <a:rPr lang="es-MX" sz="1400" u="none" strike="noStrike" dirty="0"/>
                        <a:t>y Ordenamiento de Vivienda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229" marR="4229" marT="422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863" y="201613"/>
            <a:ext cx="8780462" cy="1415772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eaLnBrk="0" hangingPunct="0">
              <a:lnSpc>
                <a:spcPct val="70000"/>
              </a:lnSpc>
              <a:defRPr sz="4000" b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Eje 3: </a:t>
            </a:r>
            <a:r>
              <a:rPr lang="es-ES" sz="3600" dirty="0"/>
              <a:t>Gobernanza para la Sustentabilidad</a:t>
            </a:r>
            <a:endParaRPr lang="es-ES" dirty="0"/>
          </a:p>
          <a:p>
            <a:endParaRPr lang="es-ES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93675" y="981075"/>
            <a:ext cx="8775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600" dirty="0">
              <a:latin typeface="Calibri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5643442"/>
              </p:ext>
            </p:extLst>
          </p:nvPr>
        </p:nvGraphicFramePr>
        <p:xfrm>
          <a:off x="251520" y="881746"/>
          <a:ext cx="8640961" cy="506753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800200"/>
                <a:gridCol w="4320480"/>
                <a:gridCol w="2520281"/>
              </a:tblGrid>
              <a:tr h="4654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/>
                        <a:t>POLÍTICA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792" marR="4792" marT="4792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/>
                        <a:t>                        PROGRAMA  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792" marR="4792" marT="4792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Centros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Universitarios con líneas de investigación afines.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792" marR="4792" marT="4792" marB="0" anchor="ctr">
                    <a:solidFill>
                      <a:srgbClr val="F2DCDB"/>
                    </a:solidFill>
                  </a:tcPr>
                </a:tc>
              </a:tr>
              <a:tr h="4994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/>
                        <a:t/>
                      </a:r>
                      <a:br>
                        <a:rPr lang="es-MX" sz="1600" u="none" strike="noStrike" dirty="0"/>
                      </a:br>
                      <a:r>
                        <a:rPr lang="es-MX" sz="1600" b="1" u="none" strike="noStrike" dirty="0" smtClean="0"/>
                        <a:t>Gestión</a:t>
                      </a:r>
                      <a:r>
                        <a:rPr lang="es-MX" sz="1600" b="1" u="none" strike="noStrike" baseline="0" dirty="0" smtClean="0"/>
                        <a:t> participativa</a:t>
                      </a:r>
                      <a:r>
                        <a:rPr lang="es-MX" sz="1600" b="1" u="none" strike="noStrike" dirty="0" smtClean="0"/>
                        <a:t> </a:t>
                      </a:r>
                      <a:r>
                        <a:rPr lang="es-MX" sz="1600" b="1" u="none" strike="noStrike" baseline="0" dirty="0" smtClean="0"/>
                        <a:t> territorial</a:t>
                      </a:r>
                      <a:r>
                        <a:rPr lang="es-MX" sz="1600" u="none" strike="noStrike" dirty="0"/>
                        <a:t/>
                      </a:r>
                      <a:br>
                        <a:rPr lang="es-MX" sz="1600" u="none" strike="noStrike" dirty="0"/>
                      </a:b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baseline="0" dirty="0" smtClean="0"/>
                        <a:t>      </a:t>
                      </a:r>
                      <a:r>
                        <a:rPr lang="es-MX" sz="1600" u="none" strike="noStrike" dirty="0" err="1" smtClean="0"/>
                        <a:t>Transversalidad</a:t>
                      </a:r>
                      <a:r>
                        <a:rPr lang="es-MX" sz="1600" u="none" strike="noStrike" dirty="0" smtClean="0"/>
                        <a:t> </a:t>
                      </a:r>
                      <a:r>
                        <a:rPr lang="es-MX" sz="1600" u="none" strike="noStrike" dirty="0"/>
                        <a:t>y </a:t>
                      </a:r>
                      <a:r>
                        <a:rPr lang="es-MX" sz="1600" u="none" strike="noStrike" dirty="0" smtClean="0"/>
                        <a:t>Juntas</a:t>
                      </a:r>
                    </a:p>
                    <a:p>
                      <a:pPr algn="ctr" fontAlgn="ctr"/>
                      <a:r>
                        <a:rPr lang="es-MX" sz="1600" u="none" strike="noStrike" dirty="0" smtClean="0"/>
                        <a:t>     </a:t>
                      </a:r>
                      <a:r>
                        <a:rPr lang="es-MX" sz="1600" u="none" strike="noStrike" dirty="0" smtClean="0"/>
                        <a:t>Intermunicipales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 CUCSUR, CUALTOS,</a:t>
                      </a:r>
                      <a:r>
                        <a:rPr lang="es-MX" sz="16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CUCBA, CUCSH, CUCEA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92" marR="4792" marT="4792" marB="0" anchor="ctr"/>
                </a:tc>
              </a:tr>
              <a:tr h="4273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/>
                        <a:t>               Gestión </a:t>
                      </a:r>
                      <a:r>
                        <a:rPr lang="es-MX" sz="1600" u="none" strike="noStrike" dirty="0"/>
                        <a:t>ambiental </a:t>
                      </a:r>
                      <a:r>
                        <a:rPr lang="es-MX" sz="1600" u="none" strike="noStrike" dirty="0" smtClean="0"/>
                        <a:t>participativa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</a:tr>
              <a:tr h="6292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/>
                        <a:t>       Fortalecimiento </a:t>
                      </a:r>
                      <a:r>
                        <a:rPr lang="es-MX" sz="1600" u="none" strike="noStrike" dirty="0"/>
                        <a:t>de Sub-Delegaciones </a:t>
                      </a:r>
                      <a:endParaRPr lang="es-MX" sz="1600" u="none" strike="noStrike" dirty="0" smtClean="0"/>
                    </a:p>
                    <a:p>
                      <a:pPr algn="ctr" fontAlgn="ctr"/>
                      <a:r>
                        <a:rPr lang="es-MX" sz="1600" u="none" strike="noStrike" dirty="0" smtClean="0"/>
                        <a:t>Regionales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</a:tr>
              <a:tr h="6832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/>
                        <a:t>Educación</a:t>
                      </a:r>
                      <a:r>
                        <a:rPr lang="es-MX" sz="1600" b="1" u="none" strike="noStrike" baseline="0" dirty="0" smtClean="0"/>
                        <a:t> </a:t>
                      </a:r>
                      <a:r>
                        <a:rPr lang="es-MX" sz="1600" b="1" u="none" strike="noStrike" dirty="0" smtClean="0"/>
                        <a:t>y </a:t>
                      </a:r>
                      <a:r>
                        <a:rPr lang="es-MX" sz="1600" b="1" u="none" strike="noStrike" dirty="0"/>
                        <a:t>cultura ambiental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/>
                        <a:t>Educación</a:t>
                      </a:r>
                      <a:r>
                        <a:rPr lang="es-MX" sz="1600" u="none" strike="noStrike" dirty="0"/>
                        <a:t>, cultura y ciudadanía  </a:t>
                      </a:r>
                      <a:endParaRPr lang="es-MX" sz="1600" u="none" strike="noStrike" dirty="0" smtClean="0"/>
                    </a:p>
                    <a:p>
                      <a:pPr algn="ctr" fontAlgn="ctr"/>
                      <a:r>
                        <a:rPr lang="es-MX" sz="1600" u="none" strike="noStrike" dirty="0" smtClean="0"/>
                        <a:t>ambiental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CUCBA, CUCSH, SUV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92" marR="4792" marT="4792" marB="0" anchor="ctr">
                    <a:solidFill>
                      <a:srgbClr val="F2DCDB"/>
                    </a:solidFill>
                  </a:tcPr>
                </a:tc>
              </a:tr>
              <a:tr h="4084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/>
                        <a:t>Implementación del Programa</a:t>
                      </a:r>
                      <a:r>
                        <a:rPr lang="es-MX" sz="1600" b="1" u="none" strike="noStrike" baseline="0" dirty="0" smtClean="0"/>
                        <a:t> Estatal de Acción ante el Cambio Climático</a:t>
                      </a:r>
                      <a:r>
                        <a:rPr lang="es-MX" sz="1600" b="1" u="none" strike="noStrike" dirty="0" smtClean="0"/>
                        <a:t>  (PEACC).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/>
                        <a:t>Estrategias </a:t>
                      </a:r>
                      <a:r>
                        <a:rPr lang="es-MX" sz="1600" u="none" strike="noStrike" dirty="0"/>
                        <a:t>de mitigación al cambio climático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CUCBA, CUCEA, CUCEI, CUCS, CUALTOS, CULAGOS, Red Universitaria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92" marR="4792" marT="4792" marB="0" anchor="ctr"/>
                </a:tc>
              </a:tr>
              <a:tr h="40849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/>
                        <a:t>Estrategias </a:t>
                      </a:r>
                      <a:r>
                        <a:rPr lang="es-MX" sz="1600" u="none" strike="noStrike" dirty="0"/>
                        <a:t>de adaptación al cambio climático.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</a:tr>
              <a:tr h="40849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/>
                        <a:t>Transición </a:t>
                      </a:r>
                      <a:r>
                        <a:rPr lang="es-MX" sz="1600" u="none" strike="noStrike" dirty="0"/>
                        <a:t>hacia una economía baja en carbono.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</a:tr>
              <a:tr h="6107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/>
                        <a:t>Estrategia </a:t>
                      </a:r>
                      <a:r>
                        <a:rPr lang="es-MX" sz="1600" u="none" strike="noStrike" dirty="0"/>
                        <a:t>de independencia energética </a:t>
                      </a:r>
                      <a:r>
                        <a:rPr lang="es-MX" sz="1600" u="none" strike="noStrike" dirty="0" smtClean="0"/>
                        <a:t>basada</a:t>
                      </a:r>
                    </a:p>
                    <a:p>
                      <a:pPr algn="ctr" fontAlgn="ctr"/>
                      <a:r>
                        <a:rPr lang="es-MX" sz="1600" u="none" strike="noStrike" dirty="0" smtClean="0"/>
                        <a:t> </a:t>
                      </a:r>
                      <a:r>
                        <a:rPr lang="es-MX" sz="1600" u="none" strike="noStrike" dirty="0"/>
                        <a:t>en energías renovables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</a:tr>
              <a:tr h="4994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/>
                        <a:t>Coordinación</a:t>
                      </a:r>
                      <a:r>
                        <a:rPr lang="es-MX" sz="1600" u="none" strike="noStrike" baseline="0" dirty="0" smtClean="0"/>
                        <a:t> intergubernamental </a:t>
                      </a:r>
                    </a:p>
                    <a:p>
                      <a:pPr algn="ctr" fontAlgn="ctr"/>
                      <a:r>
                        <a:rPr lang="es-MX" sz="1600" u="none" strike="noStrike" baseline="0" dirty="0" smtClean="0"/>
                        <a:t>en </a:t>
                      </a:r>
                      <a:r>
                        <a:rPr lang="es-MX" sz="1600" u="none" strike="noStrike" dirty="0" smtClean="0"/>
                        <a:t>materia </a:t>
                      </a:r>
                      <a:r>
                        <a:rPr lang="es-MX" sz="1600" u="none" strike="noStrike" dirty="0"/>
                        <a:t>de cambio climático.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792" marR="4792" marT="4792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863" y="201613"/>
            <a:ext cx="8780462" cy="98488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eaLnBrk="0" hangingPunct="0">
              <a:lnSpc>
                <a:spcPct val="70000"/>
              </a:lnSpc>
              <a:defRPr sz="4000" b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Eje 4: </a:t>
            </a:r>
            <a:r>
              <a:rPr lang="es-ES" sz="3600" dirty="0"/>
              <a:t>Gestión sustentable del territorio</a:t>
            </a:r>
            <a:endParaRPr lang="es-ES" dirty="0"/>
          </a:p>
          <a:p>
            <a:endParaRPr lang="es-ES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93675" y="981075"/>
            <a:ext cx="8775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600" dirty="0">
              <a:latin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1870601"/>
              </p:ext>
            </p:extLst>
          </p:nvPr>
        </p:nvGraphicFramePr>
        <p:xfrm>
          <a:off x="251520" y="804155"/>
          <a:ext cx="8712968" cy="581368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464364"/>
                <a:gridCol w="4612748"/>
                <a:gridCol w="2635856"/>
              </a:tblGrid>
              <a:tr h="80705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/>
                        <a:t>POLÍTICA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123" marR="4123" marT="412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/>
                        <a:t>PROGRAMA  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123" marR="4123" marT="412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Centros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Universitarios con líneas de investigación afines</a:t>
                      </a:r>
                      <a:endParaRPr lang="es-MX" sz="16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123" marR="4123" marT="4123" marB="0" anchor="ctr">
                    <a:solidFill>
                      <a:srgbClr val="F2DCDB"/>
                    </a:solidFill>
                  </a:tcPr>
                </a:tc>
              </a:tr>
              <a:tr h="4113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Seguridad hídrica y servicios</a:t>
                      </a:r>
                      <a:r>
                        <a:rPr lang="es-MX" sz="1400" u="none" strike="noStrike" dirty="0"/>
                        <a:t>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Sistema </a:t>
                      </a:r>
                      <a:r>
                        <a:rPr lang="es-MX" sz="1200" u="none" strike="noStrike" dirty="0"/>
                        <a:t>de gestión regional hídrica por cuencas y </a:t>
                      </a:r>
                      <a:r>
                        <a:rPr lang="es-MX" sz="1200" b="1" u="none" strike="noStrike" dirty="0" err="1"/>
                        <a:t>microcuenca</a:t>
                      </a:r>
                      <a:r>
                        <a:rPr lang="es-MX" sz="1200" u="none" strike="noStrike" dirty="0" err="1"/>
                        <a:t>s</a:t>
                      </a:r>
                      <a:r>
                        <a:rPr lang="es-MX" sz="1200" u="none" strike="noStrike" dirty="0"/>
                        <a:t>  </a:t>
                      </a:r>
                      <a:r>
                        <a:rPr lang="es-MX" sz="1200" u="none" strike="noStrike" dirty="0" smtClean="0"/>
                        <a:t>y</a:t>
                      </a:r>
                      <a:r>
                        <a:rPr lang="es-MX" sz="1200" u="none" strike="noStrike" baseline="0" dirty="0" smtClean="0"/>
                        <a:t> </a:t>
                      </a:r>
                      <a:r>
                        <a:rPr lang="es-MX" sz="1200" b="1" u="none" strike="noStrike" baseline="0" dirty="0" smtClean="0"/>
                        <a:t>manejo de embalses</a:t>
                      </a:r>
                      <a:r>
                        <a:rPr lang="es-MX" sz="1200" u="none" strike="noStrike" baseline="0" dirty="0" smtClean="0"/>
                        <a:t>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CUAAD, CUTONALÁ, CUCEA, CUALTOS, CULAGOS.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123" marR="4123" marT="4123" marB="0" anchor="ctr"/>
                </a:tc>
              </a:tr>
              <a:tr h="4136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Diagnóstico </a:t>
                      </a:r>
                      <a:r>
                        <a:rPr lang="es-MX" sz="1200" u="none" strike="noStrike" dirty="0"/>
                        <a:t>de riesgos ambientales </a:t>
                      </a:r>
                      <a:r>
                        <a:rPr lang="es-MX" sz="1200" u="none" strike="noStrike" dirty="0" smtClean="0"/>
                        <a:t> y daños </a:t>
                      </a:r>
                      <a:r>
                        <a:rPr lang="es-MX" sz="1200" u="none" strike="noStrike" dirty="0"/>
                        <a:t>a la salud </a:t>
                      </a:r>
                      <a:r>
                        <a:rPr lang="es-MX" sz="1200" u="none" strike="noStrike" dirty="0" smtClean="0"/>
                        <a:t>en </a:t>
                      </a:r>
                      <a:r>
                        <a:rPr lang="es-MX" sz="1200" u="none" strike="noStrike" dirty="0"/>
                        <a:t>torno a </a:t>
                      </a:r>
                      <a:r>
                        <a:rPr lang="es-MX" sz="1200" b="1" u="none" strike="noStrike" dirty="0"/>
                        <a:t>cuerpos de agua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</a:tr>
              <a:tr h="4113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Gestión </a:t>
                      </a:r>
                      <a:r>
                        <a:rPr lang="es-MX" sz="1200" u="none" strike="noStrike" dirty="0"/>
                        <a:t>integral de recursos hídricos en la región de influencia de áreas urbanas y rurales.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</a:tr>
              <a:tr h="4113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Gestión integral de residuos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Programa </a:t>
                      </a:r>
                      <a:r>
                        <a:rPr lang="es-MX" sz="1200" u="none" strike="noStrike" dirty="0"/>
                        <a:t>estatal de </a:t>
                      </a:r>
                      <a:r>
                        <a:rPr lang="es-MX" sz="1200" b="1" u="none" strike="noStrike" dirty="0"/>
                        <a:t>gestión integral de residuos sólidos urbanos </a:t>
                      </a:r>
                      <a:r>
                        <a:rPr lang="es-MX" sz="1200" u="none" strike="noStrike" dirty="0"/>
                        <a:t>y de manejo especial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CUCEI, CUCIÉNEGA, CUTONALÁ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123" marR="4123" marT="412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41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Control </a:t>
                      </a:r>
                      <a:r>
                        <a:rPr lang="es-MX" sz="1200" u="none" strike="noStrike" dirty="0"/>
                        <a:t>de sitios de disposición final de </a:t>
                      </a:r>
                      <a:r>
                        <a:rPr lang="es-MX" sz="1200" u="none" strike="noStrike" dirty="0" smtClean="0"/>
                        <a:t>residuos  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123" marR="4123" marT="4123" marB="0" anchor="ctr">
                    <a:noFill/>
                  </a:tcPr>
                </a:tc>
              </a:tr>
              <a:tr h="393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Gestión </a:t>
                      </a:r>
                      <a:r>
                        <a:rPr lang="es-MX" sz="1200" u="none" strike="noStrike" dirty="0"/>
                        <a:t>integral de residuos sólidos </a:t>
                      </a:r>
                      <a:r>
                        <a:rPr lang="es-MX" sz="1200" u="none" strike="noStrike" dirty="0" smtClean="0"/>
                        <a:t>urbanos.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</a:tr>
              <a:tr h="4136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Gestión </a:t>
                      </a:r>
                      <a:r>
                        <a:rPr lang="es-MX" sz="1200" u="none" strike="noStrike" dirty="0"/>
                        <a:t>para la restauración y manejo de </a:t>
                      </a:r>
                      <a:r>
                        <a:rPr lang="es-MX" sz="1200" b="1" u="none" strike="noStrike" dirty="0">
                          <a:solidFill>
                            <a:schemeClr val="tx1"/>
                          </a:solidFill>
                        </a:rPr>
                        <a:t>sitios contaminados </a:t>
                      </a:r>
                      <a:r>
                        <a:rPr lang="es-MX" sz="1200" u="none" strike="noStrike" dirty="0"/>
                        <a:t>y </a:t>
                      </a:r>
                      <a:r>
                        <a:rPr lang="es-MX" sz="1200" b="1" u="none" strike="noStrike" dirty="0"/>
                        <a:t>suelos degradados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</a:tr>
              <a:tr h="4113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Gestión integral de las cuencas atmosféricas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Mejoramiento </a:t>
                      </a:r>
                      <a:r>
                        <a:rPr lang="es-MX" sz="1200" u="none" strike="noStrike" dirty="0"/>
                        <a:t>de la </a:t>
                      </a:r>
                      <a:r>
                        <a:rPr lang="es-MX" sz="1200" b="1" u="none" strike="noStrike" dirty="0"/>
                        <a:t>Calidad del </a:t>
                      </a:r>
                      <a:r>
                        <a:rPr lang="es-MX" sz="1200" b="1" u="none" strike="noStrike" dirty="0" smtClean="0"/>
                        <a:t>Aire</a:t>
                      </a:r>
                      <a:r>
                        <a:rPr lang="es-MX" sz="1200" u="none" strike="noStrike" dirty="0" smtClean="0"/>
                        <a:t> </a:t>
                      </a:r>
                      <a:r>
                        <a:rPr lang="es-MX" sz="1200" u="none" strike="noStrike" dirty="0"/>
                        <a:t>en  zonas metropolitanas, ciudades medias y espacios rurales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CUCEI, CUTONALÁ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123" marR="4123" marT="4123" marB="0" anchor="ctr"/>
                </a:tc>
              </a:tr>
              <a:tr h="3050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Control </a:t>
                      </a:r>
                      <a:r>
                        <a:rPr lang="es-MX" sz="1200" u="none" strike="noStrike" dirty="0"/>
                        <a:t>y </a:t>
                      </a:r>
                      <a:r>
                        <a:rPr lang="es-MX" sz="1200" b="1" u="none" strike="noStrike" dirty="0"/>
                        <a:t>Regulación de Emisiones </a:t>
                      </a:r>
                      <a:r>
                        <a:rPr lang="es-MX" sz="1200" u="none" strike="noStrike" dirty="0"/>
                        <a:t>Vehiculares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</a:tr>
              <a:tr h="4113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Sustentabilidad del Sector Productivo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Impulso </a:t>
                      </a:r>
                      <a:r>
                        <a:rPr lang="es-MX" sz="1200" u="none" strike="noStrike" dirty="0"/>
                        <a:t>al programa de reconversión tecnológica y </a:t>
                      </a:r>
                      <a:r>
                        <a:rPr lang="es-MX" sz="1200" b="1" u="none" strike="noStrike" dirty="0" err="1"/>
                        <a:t>ecoeficiencia</a:t>
                      </a:r>
                      <a:r>
                        <a:rPr lang="es-MX" sz="1200" b="1" u="none" strike="noStrike" dirty="0"/>
                        <a:t> productiva</a:t>
                      </a:r>
                      <a:r>
                        <a:rPr lang="es-MX" sz="1200" u="none" strike="noStrike" dirty="0"/>
                        <a:t>. 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>
                    <a:solidFill>
                      <a:srgbClr val="F2DCDB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CUCEI, CUTONALÁ, CUCEA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123" marR="4123" marT="4123" marB="0" anchor="ctr">
                    <a:solidFill>
                      <a:srgbClr val="F2DCDB"/>
                    </a:solidFill>
                  </a:tcPr>
                </a:tc>
              </a:tr>
              <a:tr h="4113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Vinculación </a:t>
                      </a:r>
                      <a:r>
                        <a:rPr lang="es-MX" sz="1200" u="none" strike="noStrike" dirty="0"/>
                        <a:t>con el sector empresarial para una </a:t>
                      </a:r>
                      <a:r>
                        <a:rPr lang="es-MX" sz="1200" b="1" u="none" strike="noStrike" dirty="0"/>
                        <a:t>cultura corporativa sustentable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</a:tr>
              <a:tr h="2079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/>
                        <a:t>Certificació</a:t>
                      </a:r>
                      <a:r>
                        <a:rPr lang="es-MX" sz="1200" u="none" strike="noStrike" dirty="0" smtClean="0"/>
                        <a:t>n </a:t>
                      </a:r>
                      <a:r>
                        <a:rPr lang="es-MX" sz="1200" u="none" strike="noStrike" dirty="0"/>
                        <a:t>Ambiental Voluntaria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</a:tr>
              <a:tr h="24277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Evaluación </a:t>
                      </a:r>
                      <a:r>
                        <a:rPr lang="es-MX" sz="1200" b="1" u="none" strike="noStrike" dirty="0" smtClean="0"/>
                        <a:t>Impacto </a:t>
                      </a:r>
                      <a:r>
                        <a:rPr lang="es-MX" sz="1200" b="1" u="none" strike="noStrike" dirty="0"/>
                        <a:t>Ambienta</a:t>
                      </a:r>
                      <a:r>
                        <a:rPr lang="es-MX" sz="1200" u="none" strike="noStrike" dirty="0"/>
                        <a:t>l por Proyectos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</a:tr>
              <a:tr h="2079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Evaluación </a:t>
                      </a:r>
                      <a:r>
                        <a:rPr lang="es-MX" sz="1200" b="1" u="none" strike="noStrike" dirty="0"/>
                        <a:t>Ambiental Estratégica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123" marR="4123" marT="4123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863" y="201613"/>
            <a:ext cx="8780462" cy="98488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eaLnBrk="0" hangingPunct="0">
              <a:lnSpc>
                <a:spcPct val="70000"/>
              </a:lnSpc>
              <a:defRPr sz="4000" b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Eje 5: Justicia ambiental.</a:t>
            </a:r>
          </a:p>
          <a:p>
            <a:endParaRPr lang="es-ES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93675" y="981075"/>
            <a:ext cx="8775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600" dirty="0">
              <a:latin typeface="Calibri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8373097"/>
              </p:ext>
            </p:extLst>
          </p:nvPr>
        </p:nvGraphicFramePr>
        <p:xfrm>
          <a:off x="179512" y="861152"/>
          <a:ext cx="8784976" cy="505113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944216"/>
                <a:gridCol w="4392488"/>
                <a:gridCol w="2448272"/>
              </a:tblGrid>
              <a:tr h="5891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POLÍTICA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405" marR="4405" marT="4405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PROGRAMA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405" marR="4405" marT="4405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Centros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Universitarios con líneas de investigación afines.</a:t>
                      </a:r>
                      <a:endParaRPr lang="es-MX" sz="14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s-MX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405" marR="4405" marT="4405" marB="0" anchor="ctr">
                    <a:solidFill>
                      <a:srgbClr val="F2DCDB"/>
                    </a:solidFill>
                  </a:tcPr>
                </a:tc>
              </a:tr>
              <a:tr h="39413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/>
                        <a:t>Transición hacia los Derechos Humanos de Tercera </a:t>
                      </a:r>
                      <a:r>
                        <a:rPr lang="es-MX" sz="1800" b="1" u="none" strike="noStrike" dirty="0" smtClean="0"/>
                        <a:t>Generación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smtClean="0"/>
                        <a:t>Denuncias </a:t>
                      </a:r>
                      <a:r>
                        <a:rPr lang="es-MX" sz="1400" u="none" strike="noStrike" dirty="0"/>
                        <a:t>ambientales y los procedimientos administrativos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/>
                </a:tc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CUCSH,</a:t>
                      </a:r>
                      <a:r>
                        <a:rPr lang="es-MX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CUCEA, CUVALLES, Red Universitaria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/>
                </a:tc>
              </a:tr>
              <a:tr h="3941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Atención a </a:t>
                      </a:r>
                      <a:r>
                        <a:rPr lang="es-MX" sz="1400" b="1" u="none" strike="noStrike" dirty="0"/>
                        <a:t>polígonos prioritarios </a:t>
                      </a:r>
                      <a:r>
                        <a:rPr lang="es-MX" sz="1400" u="none" strike="noStrike" dirty="0"/>
                        <a:t>(</a:t>
                      </a:r>
                      <a:r>
                        <a:rPr lang="es-MX" sz="1400" u="none" strike="noStrike" dirty="0" err="1"/>
                        <a:t>Miravalle</a:t>
                      </a:r>
                      <a:r>
                        <a:rPr lang="es-MX" sz="1400" u="none" strike="noStrike" dirty="0"/>
                        <a:t>, El Ahogado, </a:t>
                      </a:r>
                      <a:r>
                        <a:rPr lang="es-MX" sz="1400" u="none" strike="noStrike" dirty="0" err="1" smtClean="0"/>
                        <a:t>Cajititlán</a:t>
                      </a:r>
                      <a:r>
                        <a:rPr lang="es-MX" sz="1400" u="none" strike="noStrike" dirty="0" smtClean="0"/>
                        <a:t>)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b"/>
                </a:tc>
              </a:tr>
              <a:tr h="3941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err="1"/>
                        <a:t>Coadyuvancia</a:t>
                      </a:r>
                      <a:r>
                        <a:rPr lang="es-MX" sz="1400" u="none" strike="noStrike" dirty="0"/>
                        <a:t> en la persecución de los delitos </a:t>
                      </a:r>
                      <a:r>
                        <a:rPr lang="es-MX" sz="1400" u="none" strike="noStrike" dirty="0" smtClean="0"/>
                        <a:t>ambientales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b"/>
                </a:tc>
              </a:tr>
              <a:tr h="3941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Institucionalización de la emisión de </a:t>
                      </a:r>
                      <a:r>
                        <a:rPr lang="es-MX" sz="1400" b="1" u="none" strike="noStrike" dirty="0"/>
                        <a:t>recomendaciones </a:t>
                      </a:r>
                      <a:r>
                        <a:rPr lang="es-MX" sz="1400" u="none" strike="noStrike" dirty="0"/>
                        <a:t>ambientales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b"/>
                </a:tc>
              </a:tr>
              <a:tr h="3941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Asesoría a la población en los asuntos de protección y defensa del medio ambiente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b"/>
                </a:tc>
              </a:tr>
              <a:tr h="3941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Programa de diseño e implementación de </a:t>
                      </a:r>
                      <a:r>
                        <a:rPr lang="es-MX" sz="1400" b="1" u="none" strike="noStrike" dirty="0"/>
                        <a:t>protocolos</a:t>
                      </a:r>
                      <a:r>
                        <a:rPr lang="es-MX" sz="1400" u="none" strike="noStrike" dirty="0"/>
                        <a:t> para la atención a </a:t>
                      </a:r>
                      <a:r>
                        <a:rPr lang="es-MX" sz="1400" b="1" u="none" strike="noStrike" dirty="0"/>
                        <a:t>contingencias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b"/>
                </a:tc>
              </a:tr>
              <a:tr h="3941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Fomento </a:t>
                      </a:r>
                      <a:r>
                        <a:rPr lang="es-MX" sz="1400" u="none" strike="noStrike" dirty="0" smtClean="0"/>
                        <a:t>y </a:t>
                      </a:r>
                      <a:r>
                        <a:rPr lang="es-MX" sz="1400" u="none" strike="noStrike" dirty="0"/>
                        <a:t>divulgación de la normatividad ambiental y las </a:t>
                      </a:r>
                      <a:r>
                        <a:rPr lang="es-MX" sz="1400" b="1" u="none" strike="noStrike" dirty="0"/>
                        <a:t>mejores prácticas </a:t>
                      </a:r>
                      <a:r>
                        <a:rPr lang="es-MX" sz="1400" u="none" strike="noStrike" dirty="0"/>
                        <a:t>para su cumplimiento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b"/>
                </a:tc>
              </a:tr>
              <a:tr h="5891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Impulso de acciones y proyectos específicos </a:t>
                      </a:r>
                      <a:r>
                        <a:rPr lang="es-MX" sz="1400" b="1" u="none" strike="noStrike" dirty="0"/>
                        <a:t>intergubernamentales</a:t>
                      </a:r>
                      <a:r>
                        <a:rPr lang="es-MX" sz="1400" u="none" strike="noStrike" dirty="0"/>
                        <a:t> para mejorar las condiciones ambientales del Estado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b"/>
                </a:tc>
              </a:tr>
              <a:tr h="3016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Agenda de </a:t>
                      </a:r>
                      <a:r>
                        <a:rPr lang="es-MX" sz="1400" b="1" u="none" strike="noStrike" dirty="0"/>
                        <a:t>modernización</a:t>
                      </a:r>
                      <a:r>
                        <a:rPr lang="es-MX" sz="1400" u="none" strike="noStrike" dirty="0"/>
                        <a:t> de la legislación ambiental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b"/>
                </a:tc>
              </a:tr>
              <a:tr h="4796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Impulso a la creación de </a:t>
                      </a:r>
                      <a:r>
                        <a:rPr lang="es-MX" sz="1400" b="1" u="none" strike="noStrike" dirty="0"/>
                        <a:t>tribunales especializados </a:t>
                      </a:r>
                      <a:r>
                        <a:rPr lang="es-MX" sz="1400" u="none" strike="noStrike" dirty="0"/>
                        <a:t>en materia ambiental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05" marR="4405" marT="440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3279"/>
          <a:stretch/>
        </p:blipFill>
        <p:spPr bwMode="auto">
          <a:xfrm>
            <a:off x="323529" y="712386"/>
            <a:ext cx="835292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3745744"/>
              </p:ext>
            </p:extLst>
          </p:nvPr>
        </p:nvGraphicFramePr>
        <p:xfrm>
          <a:off x="323528" y="208330"/>
          <a:ext cx="8352928" cy="457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40160"/>
                <a:gridCol w="2088232"/>
                <a:gridCol w="2053266"/>
                <a:gridCol w="27712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0000"/>
                          </a:solidFill>
                        </a:rPr>
                        <a:t>Centro Universitario</a:t>
                      </a:r>
                      <a:endParaRPr lang="es-E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0000"/>
                          </a:solidFill>
                        </a:rPr>
                        <a:t>Cuerpo Académico</a:t>
                      </a:r>
                      <a:endParaRPr lang="es-E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0000"/>
                          </a:solidFill>
                        </a:rPr>
                        <a:t>Línea de Investigación</a:t>
                      </a:r>
                      <a:endParaRPr lang="es-E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Compatibilidad Programa/Proyecto SEMADET </a:t>
                      </a:r>
                      <a:endParaRPr lang="es-ES" sz="110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7849809"/>
              </p:ext>
            </p:extLst>
          </p:nvPr>
        </p:nvGraphicFramePr>
        <p:xfrm>
          <a:off x="228737" y="753904"/>
          <a:ext cx="8712968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02236"/>
                <a:gridCol w="2178242"/>
                <a:gridCol w="2141769"/>
                <a:gridCol w="28907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0000"/>
                          </a:solidFill>
                        </a:rPr>
                        <a:t>Centro Universitario</a:t>
                      </a:r>
                      <a:endParaRPr lang="es-E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0000"/>
                          </a:solidFill>
                        </a:rPr>
                        <a:t>Cuerpo Académico</a:t>
                      </a:r>
                      <a:endParaRPr lang="es-E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0000"/>
                          </a:solidFill>
                        </a:rPr>
                        <a:t>Línea de Investigación</a:t>
                      </a:r>
                      <a:endParaRPr lang="es-E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Compatibilidad Programa/Proyecto SEMADET </a:t>
                      </a:r>
                      <a:endParaRPr lang="es-ES" sz="110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Posibles Mecanismos de Colaboración UDG</a:t>
            </a:r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-SEMADET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" y="1704871"/>
            <a:ext cx="8435280" cy="1508105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sz="2300" dirty="0">
                <a:latin typeface="Arial" pitchFamily="34" charset="0"/>
                <a:ea typeface="Batang" pitchFamily="18" charset="-127"/>
                <a:cs typeface="Arial" pitchFamily="34" charset="0"/>
              </a:rPr>
              <a:t>Desarrollo de Proyectos Ejecutivos y Planes Maestros para participar en Convocatorias Nacionales e Internacionales.</a:t>
            </a:r>
          </a:p>
          <a:p>
            <a:pPr>
              <a:spcBef>
                <a:spcPct val="0"/>
              </a:spcBef>
            </a:pPr>
            <a:r>
              <a:rPr lang="es-MX" sz="2300" dirty="0">
                <a:latin typeface="Arial" pitchFamily="34" charset="0"/>
                <a:ea typeface="Batang" pitchFamily="18" charset="-127"/>
                <a:cs typeface="Arial" pitchFamily="34" charset="0"/>
              </a:rPr>
              <a:t>Alianzas Ambientales (</a:t>
            </a:r>
            <a:r>
              <a:rPr lang="es-MX" sz="2300" dirty="0" err="1">
                <a:latin typeface="Arial" pitchFamily="34" charset="0"/>
                <a:ea typeface="Batang" pitchFamily="18" charset="-127"/>
                <a:cs typeface="Arial" pitchFamily="34" charset="0"/>
              </a:rPr>
              <a:t>Environmental</a:t>
            </a:r>
            <a:r>
              <a:rPr lang="es-MX" sz="2300" dirty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s-MX" sz="2300" dirty="0" err="1">
                <a:latin typeface="Arial" pitchFamily="34" charset="0"/>
                <a:ea typeface="Batang" pitchFamily="18" charset="-127"/>
                <a:cs typeface="Arial" pitchFamily="34" charset="0"/>
              </a:rPr>
              <a:t>Partnerships</a:t>
            </a:r>
            <a:r>
              <a:rPr lang="es-MX" sz="2300" dirty="0">
                <a:latin typeface="Arial" pitchFamily="34" charset="0"/>
                <a:ea typeface="Batang" pitchFamily="18" charset="-127"/>
                <a:cs typeface="Arial" pitchFamily="34" charset="0"/>
              </a:rPr>
              <a:t>) bajo el Modelo de Triple Hélice.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69600" y="5085184"/>
            <a:ext cx="1842559" cy="7198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83768" y="4293096"/>
            <a:ext cx="930088" cy="13431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01008"/>
            <a:ext cx="2287314" cy="12808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73016"/>
            <a:ext cx="1124069" cy="9634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3501008"/>
            <a:ext cx="1270729" cy="10175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4869160"/>
            <a:ext cx="2173914" cy="10801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4725144"/>
            <a:ext cx="1674187" cy="10801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51720" y="3717032"/>
            <a:ext cx="1709600" cy="4225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4328" y="3933056"/>
            <a:ext cx="953047" cy="77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32240" y="3573373"/>
            <a:ext cx="2411760" cy="23532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Posibles Mecanismos de Colaboración UDG</a:t>
            </a:r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-SEMADET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94944"/>
            <a:ext cx="8435280" cy="186204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c) Diseño y Evaluación de Términos de Referencia para Programas Estatales y Desarrollo de Estudios de Caso sobre problemas de política pública ambiental.</a:t>
            </a:r>
          </a:p>
          <a:p>
            <a:pPr>
              <a:spcBef>
                <a:spcPct val="0"/>
              </a:spcBef>
            </a:pPr>
            <a:r>
              <a:rPr lang="es-MX" sz="2300" dirty="0" smtClean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d</a:t>
            </a: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) Pasantías para la formación de Jóvenes Investigadores (Internships).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5148064" cy="23577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25237" y="5949280"/>
            <a:ext cx="19979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00" dirty="0">
                <a:solidFill>
                  <a:srgbClr val="800000"/>
                </a:solidFill>
              </a:rPr>
              <a:t>http://</a:t>
            </a:r>
            <a:r>
              <a:rPr lang="es-ES" sz="700" dirty="0" err="1" smtClean="0">
                <a:solidFill>
                  <a:srgbClr val="800000"/>
                </a:solidFill>
              </a:rPr>
              <a:t>crossingboundariesproject.edublogs.org</a:t>
            </a:r>
            <a:endParaRPr lang="es-ES" sz="700" dirty="0" smtClean="0">
              <a:solidFill>
                <a:srgbClr val="800000"/>
              </a:solidFill>
            </a:endParaRPr>
          </a:p>
          <a:p>
            <a:r>
              <a:rPr lang="es-ES" sz="700" dirty="0" smtClean="0">
                <a:solidFill>
                  <a:srgbClr val="800000"/>
                </a:solidFill>
              </a:rPr>
              <a:t>http://reforestemosmexico.org</a:t>
            </a:r>
          </a:p>
          <a:p>
            <a:r>
              <a:rPr lang="es-ES" sz="700" dirty="0" smtClean="0">
                <a:solidFill>
                  <a:srgbClr val="800000"/>
                </a:solidFill>
              </a:rPr>
              <a:t>http://</a:t>
            </a:r>
            <a:r>
              <a:rPr lang="es-ES" sz="700" dirty="0" err="1" smtClean="0">
                <a:solidFill>
                  <a:srgbClr val="800000"/>
                </a:solidFill>
              </a:rPr>
              <a:t>codeama.org</a:t>
            </a:r>
            <a:endParaRPr lang="es-ES" sz="700" dirty="0">
              <a:solidFill>
                <a:srgbClr val="8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710" y="3573015"/>
            <a:ext cx="2352539" cy="2352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0" y="1268760"/>
            <a:ext cx="9144000" cy="2514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endParaRPr lang="es-ES" sz="5400" dirty="0">
              <a:solidFill>
                <a:srgbClr val="5EB9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720080"/>
          </a:xfrm>
        </p:spPr>
        <p:txBody>
          <a:bodyPr/>
          <a:lstStyle/>
          <a:p>
            <a:pPr algn="l"/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Introducción</a:t>
            </a: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683568" y="1395934"/>
            <a:ext cx="7776864" cy="1815882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s-MX" sz="28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Resulta </a:t>
            </a:r>
            <a:r>
              <a:rPr lang="es-MX" sz="2800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crucial la colaboración entre el sector académico y el gobierno </a:t>
            </a:r>
            <a:r>
              <a:rPr lang="es-MX" sz="28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estatal para generar políticas de largo plazo en materia de desarrollo sustentable.</a:t>
            </a:r>
            <a:endParaRPr lang="es-MX" sz="2800" dirty="0">
              <a:solidFill>
                <a:schemeClr val="tx1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7442"/>
            <a:ext cx="9144000" cy="18097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35423" y="5085184"/>
            <a:ext cx="2045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800000"/>
                </a:solidFill>
              </a:rPr>
              <a:t>Imagen</a:t>
            </a:r>
            <a:r>
              <a:rPr lang="es-ES" sz="1000" dirty="0">
                <a:solidFill>
                  <a:srgbClr val="800000"/>
                </a:solidFill>
              </a:rPr>
              <a:t>: http:/</a:t>
            </a:r>
            <a:r>
              <a:rPr lang="es-ES" sz="1000" dirty="0" smtClean="0">
                <a:solidFill>
                  <a:srgbClr val="800000"/>
                </a:solidFill>
              </a:rPr>
              <a:t>/</a:t>
            </a:r>
            <a:r>
              <a:rPr lang="es-ES" sz="1000" dirty="0" err="1" smtClean="0">
                <a:solidFill>
                  <a:srgbClr val="800000"/>
                </a:solidFill>
              </a:rPr>
              <a:t>www.ceed.udg.mx</a:t>
            </a:r>
            <a:r>
              <a:rPr lang="es-ES" sz="1000" dirty="0" smtClean="0">
                <a:solidFill>
                  <a:srgbClr val="800000"/>
                </a:solidFill>
              </a:rPr>
              <a:t> </a:t>
            </a:r>
            <a:endParaRPr lang="es-ES" sz="1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9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Áreas Prioritarias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292387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Desarrollo de Capacidades para el Manejo Sustentable de Recursos Naturales.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Educación y Ciudadanía Ambiental.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Ordenamiento Territorial Integral.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Desarrollo de Cadenas de Valor en el Sector Forestal.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Estrategias de Mitigación y Adaptación al Cambio Climático y Reducción de Emisiones por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Deforestación y Degradación REDD+.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Áreas Prioritarias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35355"/>
            <a:ext cx="8712968" cy="3277821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Gestión Integral de Residuos Urbanos.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Evaluación de Impacto Ambiental y Evaluación Ambiental Estratégica.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Manejo del Fuego.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Manejo de Áreas Naturales Protegidas y Sitios RAMSAR.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Observatorios Urbanos en Centros de Población Estratégicos para las Ciudades Sustentables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Cultura Corporativa Sustentable y Energías Renovables.</a:t>
            </a:r>
          </a:p>
          <a:p>
            <a:pPr>
              <a:spcBef>
                <a:spcPct val="0"/>
              </a:spcBef>
            </a:pPr>
            <a:r>
              <a:rPr lang="es-MX" sz="2300" dirty="0">
                <a:solidFill>
                  <a:schemeClr val="dk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Incubadora de Negocios y Economía Verde.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4026" y="4265801"/>
            <a:ext cx="8780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Por su </a:t>
            </a:r>
            <a:r>
              <a:rPr lang="es-E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Atención</a:t>
            </a:r>
            <a:br>
              <a:rPr lang="es-E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s-E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GRACIAS</a:t>
            </a:r>
            <a:endParaRPr lang="es-E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68248" cy="34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04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6444" y="2828138"/>
            <a:ext cx="7503988" cy="11049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Biol. María Magdalena Ruiz Mejía</a:t>
            </a: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Secretaria de Medio Ambiente y Desarrollo Territorial</a:t>
            </a: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http://</a:t>
            </a:r>
            <a:r>
              <a:rPr lang="es-E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semadet.jalisco.gob.mX</a:t>
            </a:r>
            <a:endParaRPr lang="es-ES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939" name="2 CuadroTexto"/>
          <p:cNvSpPr txBox="1">
            <a:spLocks noChangeArrowheads="1"/>
          </p:cNvSpPr>
          <p:nvPr/>
        </p:nvSpPr>
        <p:spPr bwMode="auto">
          <a:xfrm>
            <a:off x="5148263" y="5805264"/>
            <a:ext cx="38163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300"/>
              </a:lnSpc>
            </a:pPr>
            <a:r>
              <a:rPr lang="es-MX" sz="1200" dirty="0">
                <a:solidFill>
                  <a:srgbClr val="6E6E70"/>
                </a:solidFill>
                <a:latin typeface="Myriad Pro" pitchFamily="34" charset="0"/>
              </a:rPr>
              <a:t>Av. Circunvalación Jorge Álvarez del Castillo No. 1078,</a:t>
            </a:r>
          </a:p>
          <a:p>
            <a:pPr algn="r">
              <a:lnSpc>
                <a:spcPts val="1300"/>
              </a:lnSpc>
            </a:pPr>
            <a:r>
              <a:rPr lang="es-MX" sz="1200" dirty="0">
                <a:solidFill>
                  <a:srgbClr val="6E6E70"/>
                </a:solidFill>
                <a:latin typeface="Myriad Pro" pitchFamily="34" charset="0"/>
              </a:rPr>
              <a:t>Col. Mezquitán Country, Guadalajara, Jalisco, México.</a:t>
            </a:r>
          </a:p>
          <a:p>
            <a:pPr algn="r">
              <a:lnSpc>
                <a:spcPts val="1300"/>
              </a:lnSpc>
            </a:pPr>
            <a:r>
              <a:rPr lang="es-MX" sz="1200" dirty="0">
                <a:solidFill>
                  <a:srgbClr val="6E6E70"/>
                </a:solidFill>
                <a:latin typeface="Myriad Pro" pitchFamily="34" charset="0"/>
              </a:rPr>
              <a:t>Tel. (33) 3030 8250</a:t>
            </a:r>
          </a:p>
          <a:p>
            <a:pPr algn="r">
              <a:lnSpc>
                <a:spcPts val="1300"/>
              </a:lnSpc>
            </a:pPr>
            <a:r>
              <a:rPr lang="es-MX" sz="1200" dirty="0">
                <a:solidFill>
                  <a:srgbClr val="6E6E70"/>
                </a:solidFill>
                <a:latin typeface="Myriad Pro" pitchFamily="34" charset="0"/>
              </a:rPr>
              <a:t>www.jalisco.gob.mx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60972" y="1628800"/>
            <a:ext cx="8856984" cy="2736304"/>
          </a:xfrm>
          <a:prstGeom prst="roundRect">
            <a:avLst>
              <a:gd name="adj" fmla="val 701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863" y="201613"/>
            <a:ext cx="8780462" cy="706437"/>
          </a:xfrm>
          <a:prstGeom prst="rect">
            <a:avLst/>
          </a:prstGeom>
        </p:spPr>
        <p:txBody>
          <a:bodyPr/>
          <a:lstStyle>
            <a:lvl1pPr eaLnBrk="0" hangingPunct="0">
              <a:defRPr sz="4000" b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Ejes Estratégicos SEMADET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0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ángulo redondeado 1"/>
          <p:cNvSpPr/>
          <p:nvPr/>
        </p:nvSpPr>
        <p:spPr>
          <a:xfrm>
            <a:off x="232980" y="1700808"/>
            <a:ext cx="1656184" cy="2592288"/>
          </a:xfrm>
          <a:prstGeom prst="roundRect">
            <a:avLst/>
          </a:prstGeom>
          <a:solidFill>
            <a:schemeClr val="accent3">
              <a:alpha val="5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6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Conservación y </a:t>
            </a:r>
            <a:r>
              <a:rPr lang="es-MX" sz="14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aprovechamiento </a:t>
            </a:r>
            <a:r>
              <a:rPr lang="es-MX" sz="16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sustentable de ecosistemas.</a:t>
            </a:r>
          </a:p>
          <a:p>
            <a:pPr algn="ctr"/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997176" y="1700808"/>
            <a:ext cx="1656184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Planeación y ordenamiento integral urbano, ecológico y rural del territorio.</a:t>
            </a:r>
            <a:endParaRPr lang="es-MX" sz="1600" dirty="0">
              <a:solidFill>
                <a:srgbClr val="000000"/>
              </a:solidFill>
            </a:endParaRPr>
          </a:p>
          <a:p>
            <a:pPr algn="ctr"/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761372" y="1700808"/>
            <a:ext cx="1656184" cy="25922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804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Gobernanza para  la sustentabilidad.</a:t>
            </a:r>
          </a:p>
          <a:p>
            <a:pPr algn="ctr"/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525568" y="1700808"/>
            <a:ext cx="1656184" cy="2592288"/>
          </a:xfrm>
          <a:prstGeom prst="roundRect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Gestión sustentable del territorio.</a:t>
            </a:r>
            <a:endParaRPr lang="es-MX" sz="1600" dirty="0">
              <a:solidFill>
                <a:srgbClr val="000000"/>
              </a:solidFill>
            </a:endParaRPr>
          </a:p>
          <a:p>
            <a:pPr algn="ctr"/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7289764" y="1700808"/>
            <a:ext cx="1656184" cy="2592288"/>
          </a:xfrm>
          <a:prstGeom prst="roundRect">
            <a:avLst/>
          </a:prstGeom>
          <a:solidFill>
            <a:schemeClr val="accent2">
              <a:alpha val="4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Justicia Ambiental.</a:t>
            </a:r>
          </a:p>
          <a:p>
            <a:pPr algn="ctr"/>
            <a:endParaRPr lang="es-E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864096"/>
          </a:xfrm>
        </p:spPr>
        <p:txBody>
          <a:bodyPr/>
          <a:lstStyle/>
          <a:p>
            <a:pPr algn="l"/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Misión SEMADET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340768"/>
            <a:ext cx="4264474" cy="374441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460432" y="1268760"/>
            <a:ext cx="68356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755576" y="1268760"/>
            <a:ext cx="3528392" cy="4320480"/>
          </a:xfrm>
          <a:prstGeom prst="roundRect">
            <a:avLst>
              <a:gd name="adj" fmla="val 10361"/>
            </a:avLst>
          </a:prstGeom>
          <a:solidFill>
            <a:schemeClr val="accent4">
              <a:alpha val="4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“Liderar el desarrollo sustentable de Jalisco mediante el establecimiento, instrumentación, conducción y vigilancia de la política ambiental y de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desarrollo territorial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en el estado, para la preservación del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capital natural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y sus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servicios ambientales,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garantizar el derecho a un medio ambiente sano y contribuir a una mayor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calidad de </a:t>
            </a:r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vida y bienestar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de los jaliscienses”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Conservación y aprovechamiento sustentable de ecosistemas.</a:t>
            </a:r>
            <a:br>
              <a:rPr lang="es-MX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s-MX" sz="40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  <a:p>
            <a:endParaRPr lang="es-MX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1628800"/>
            <a:ext cx="77768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pesar de que Jalisco se encuentra entre los cinco estados con mayor riqueza en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capital natural 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biodiversidad; en los últimos años, las tendencias de crecimiento económico, urbanización y demografía han ejercido una presión desmedida sobre el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acervo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sus recursos naturales.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 ejemplo, en la Reserva de la Biósfera Sierra de </a:t>
            </a:r>
            <a:r>
              <a:rPr kumimoji="0" lang="es-MX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Manantlán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se considera que solo el 10 % de su superficie no presenta algún tipo de conflictos de tenencia.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3 Marcador de contenido" descr="J:\USUARIOS\ANALISIS\GAP\CBM-M\Politica_Corredores_2012\Resultados\FINAL_conservacion\EscenarioConservaci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8" t="1350" r="1689" b="4860"/>
          <a:stretch>
            <a:fillRect/>
          </a:stretch>
        </p:blipFill>
        <p:spPr bwMode="auto">
          <a:xfrm>
            <a:off x="428625" y="919163"/>
            <a:ext cx="7688263" cy="572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214313" y="214313"/>
            <a:ext cx="8643937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Sitios Terrestres Prioritarios por su biodiversidad</a:t>
            </a:r>
          </a:p>
        </p:txBody>
      </p:sp>
      <p:sp>
        <p:nvSpPr>
          <p:cNvPr id="5" name="4 Elipse"/>
          <p:cNvSpPr>
            <a:spLocks noChangeArrowheads="1"/>
          </p:cNvSpPr>
          <p:nvPr/>
        </p:nvSpPr>
        <p:spPr bwMode="auto">
          <a:xfrm>
            <a:off x="3113088" y="4564063"/>
            <a:ext cx="755650" cy="75723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lIns="68644" tIns="34322" rIns="68644" bIns="343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5 Elipse"/>
          <p:cNvSpPr>
            <a:spLocks noChangeArrowheads="1"/>
          </p:cNvSpPr>
          <p:nvPr/>
        </p:nvSpPr>
        <p:spPr bwMode="auto">
          <a:xfrm>
            <a:off x="6935788" y="4286250"/>
            <a:ext cx="1422400" cy="133985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lIns="82141" tIns="41070" rIns="82141" bIns="410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7 Elipse"/>
          <p:cNvSpPr>
            <a:spLocks noChangeArrowheads="1"/>
          </p:cNvSpPr>
          <p:nvPr/>
        </p:nvSpPr>
        <p:spPr bwMode="auto">
          <a:xfrm>
            <a:off x="6270625" y="5456238"/>
            <a:ext cx="1031875" cy="103663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lIns="68644" tIns="34322" rIns="68644" bIns="343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8 Elipse"/>
          <p:cNvSpPr>
            <a:spLocks noChangeArrowheads="1"/>
          </p:cNvSpPr>
          <p:nvPr/>
        </p:nvSpPr>
        <p:spPr bwMode="auto">
          <a:xfrm>
            <a:off x="5238750" y="5321300"/>
            <a:ext cx="1031875" cy="103663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lIns="68644" tIns="34322" rIns="68644" bIns="343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57872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3 Rectángulo"/>
          <p:cNvSpPr>
            <a:spLocks noChangeArrowheads="1"/>
          </p:cNvSpPr>
          <p:nvPr/>
        </p:nvSpPr>
        <p:spPr bwMode="auto">
          <a:xfrm>
            <a:off x="3059113" y="6237288"/>
            <a:ext cx="5802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41" tIns="41070" rIns="82141" bIns="410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MX" altLang="es-MX" sz="1100">
                <a:latin typeface="Calibri" pitchFamily="34" charset="0"/>
              </a:rPr>
              <a:t>FAO (2010). Informe del país 2010 sobre la evaluación global de recursos forestales: México (disponible en http://www.fao.org/forestación/fra/67090/en/) </a:t>
            </a:r>
          </a:p>
        </p:txBody>
      </p:sp>
      <p:sp>
        <p:nvSpPr>
          <p:cNvPr id="57348" name="6 Rectángulo"/>
          <p:cNvSpPr>
            <a:spLocks noChangeArrowheads="1"/>
          </p:cNvSpPr>
          <p:nvPr/>
        </p:nvSpPr>
        <p:spPr bwMode="auto">
          <a:xfrm>
            <a:off x="899592" y="357188"/>
            <a:ext cx="7344816" cy="63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41" tIns="41070" rIns="82141" bIns="410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ES" altLang="es-MX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Panorama Nacional</a:t>
            </a:r>
            <a:endParaRPr lang="es-MX" altLang="es-MX" sz="36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57188" y="5499100"/>
            <a:ext cx="1143000" cy="1588"/>
          </a:xfrm>
          <a:prstGeom prst="straightConnector1">
            <a:avLst/>
          </a:prstGeom>
          <a:ln w="38100">
            <a:solidFill>
              <a:srgbClr val="B81D2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2143125" y="5357813"/>
            <a:ext cx="4214813" cy="214312"/>
          </a:xfrm>
          <a:prstGeom prst="ellipse">
            <a:avLst/>
          </a:prstGeom>
          <a:noFill/>
          <a:ln>
            <a:solidFill>
              <a:srgbClr val="B81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apa Vegetación Primaria año 19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8"/>
            <a:ext cx="9144000" cy="64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1820</Words>
  <Application>Microsoft Office PowerPoint</Application>
  <PresentationFormat>Presentación en pantalla (4:3)</PresentationFormat>
  <Paragraphs>201</Paragraphs>
  <Slides>33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1_Tema de Office</vt:lpstr>
      <vt:lpstr>3_Tema de Office</vt:lpstr>
      <vt:lpstr>2_Tema de Office</vt:lpstr>
      <vt:lpstr>Diapositiva 1</vt:lpstr>
      <vt:lpstr>Introducción</vt:lpstr>
      <vt:lpstr>Introducción</vt:lpstr>
      <vt:lpstr>Diapositiva 4</vt:lpstr>
      <vt:lpstr>Misión SEMADET</vt:lpstr>
      <vt:lpstr>Conservación y aprovechamiento sustentable de ecosistemas. </vt:lpstr>
      <vt:lpstr>Sitios Terrestres Prioritarios por su biodiversidad</vt:lpstr>
      <vt:lpstr>Diapositiva 8</vt:lpstr>
      <vt:lpstr>Diapositiva 9</vt:lpstr>
      <vt:lpstr>Diapositiva 10</vt:lpstr>
      <vt:lpstr>Planeación y ordenamiento integral urbano, ecológico y rural del territorio  </vt:lpstr>
      <vt:lpstr>Planeación y ordenamiento territorial  </vt:lpstr>
      <vt:lpstr>Gobernanza para  la sustentabilidad  </vt:lpstr>
      <vt:lpstr>Diapositiva 14</vt:lpstr>
      <vt:lpstr>Diapositiva 15</vt:lpstr>
      <vt:lpstr>Gestión Sustentable del Territorio. </vt:lpstr>
      <vt:lpstr>Diapositiva 17</vt:lpstr>
      <vt:lpstr>Guadalajara frente a otras 16 ciudades de América Latina. ciudades de América Latina.  </vt:lpstr>
      <vt:lpstr>Justicia Ambiental </vt:lpstr>
      <vt:lpstr>Agenda de Investigación  SEMADET - UDG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Posibles Mecanismos de Colaboración UDG-SEMADET</vt:lpstr>
      <vt:lpstr>Posibles Mecanismos de Colaboración UDG-SEMADET</vt:lpstr>
      <vt:lpstr>Áreas Prioritarias</vt:lpstr>
      <vt:lpstr>Áreas Prioritarias</vt:lpstr>
      <vt:lpstr>Diapositiva 32</vt:lpstr>
      <vt:lpstr>Diapositiva 33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Hernan_Andrade</dc:creator>
  <cp:lastModifiedBy>Marco.Berger</cp:lastModifiedBy>
  <cp:revision>119</cp:revision>
  <dcterms:created xsi:type="dcterms:W3CDTF">2013-01-15T21:45:52Z</dcterms:created>
  <dcterms:modified xsi:type="dcterms:W3CDTF">2014-01-20T00:20:27Z</dcterms:modified>
</cp:coreProperties>
</file>