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2" r:id="rId1"/>
  </p:sldMasterIdLst>
  <p:notesMasterIdLst>
    <p:notesMasterId r:id="rId45"/>
  </p:notesMasterIdLst>
  <p:handoutMasterIdLst>
    <p:handoutMasterId r:id="rId46"/>
  </p:handoutMasterIdLst>
  <p:sldIdLst>
    <p:sldId id="260" r:id="rId2"/>
    <p:sldId id="270" r:id="rId3"/>
    <p:sldId id="354" r:id="rId4"/>
    <p:sldId id="353" r:id="rId5"/>
    <p:sldId id="355" r:id="rId6"/>
    <p:sldId id="356" r:id="rId7"/>
    <p:sldId id="381" r:id="rId8"/>
    <p:sldId id="382" r:id="rId9"/>
    <p:sldId id="383" r:id="rId10"/>
    <p:sldId id="384" r:id="rId11"/>
    <p:sldId id="385" r:id="rId12"/>
    <p:sldId id="386" r:id="rId13"/>
    <p:sldId id="387" r:id="rId14"/>
    <p:sldId id="388" r:id="rId15"/>
    <p:sldId id="389" r:id="rId16"/>
    <p:sldId id="390" r:id="rId17"/>
    <p:sldId id="391" r:id="rId18"/>
    <p:sldId id="358" r:id="rId19"/>
    <p:sldId id="392" r:id="rId20"/>
    <p:sldId id="360" r:id="rId21"/>
    <p:sldId id="393" r:id="rId22"/>
    <p:sldId id="361" r:id="rId23"/>
    <p:sldId id="362" r:id="rId24"/>
    <p:sldId id="364" r:id="rId25"/>
    <p:sldId id="365" r:id="rId26"/>
    <p:sldId id="363" r:id="rId27"/>
    <p:sldId id="367" r:id="rId28"/>
    <p:sldId id="403" r:id="rId29"/>
    <p:sldId id="394" r:id="rId30"/>
    <p:sldId id="397" r:id="rId31"/>
    <p:sldId id="368" r:id="rId32"/>
    <p:sldId id="369" r:id="rId33"/>
    <p:sldId id="401" r:id="rId34"/>
    <p:sldId id="400" r:id="rId35"/>
    <p:sldId id="366" r:id="rId36"/>
    <p:sldId id="371" r:id="rId37"/>
    <p:sldId id="372" r:id="rId38"/>
    <p:sldId id="373" r:id="rId39"/>
    <p:sldId id="375" r:id="rId40"/>
    <p:sldId id="398" r:id="rId41"/>
    <p:sldId id="376" r:id="rId42"/>
    <p:sldId id="377" r:id="rId43"/>
    <p:sldId id="378" r:id="rId44"/>
  </p:sldIdLst>
  <p:sldSz cx="9144000" cy="6858000" type="screen4x3"/>
  <p:notesSz cx="6858000" cy="9144000"/>
  <p:defaultText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7E1F"/>
    <a:srgbClr val="B86481"/>
    <a:srgbClr val="D977A1"/>
    <a:srgbClr val="445F7D"/>
    <a:srgbClr val="5572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Estilo medio 1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Estilo medio 1 - Énfasis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4B1156A-380E-4F78-BDF5-A606A8083BF9}" styleName="Estilo medio 4 - Énfasi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5BE263C-DBD7-4A20-BB59-AAB30ACAA65A}" styleName="Estilo medio 3 - Énfasis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2DE63D5-997A-4646-A377-4702673A728D}" styleName="Estilo claro 2 - Énfasis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74" autoAdjust="0"/>
    <p:restoredTop sz="94660"/>
  </p:normalViewPr>
  <p:slideViewPr>
    <p:cSldViewPr snapToGrid="0" snapToObjects="1" showGuides="1">
      <p:cViewPr>
        <p:scale>
          <a:sx n="90" d="100"/>
          <a:sy n="90" d="100"/>
        </p:scale>
        <p:origin x="-151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8D3ADF1-1A49-8E43-9A56-0DC6E9E13808}" type="datetimeFigureOut">
              <a:rPr lang="es-ES_tradnl" smtClean="0"/>
              <a:pPr/>
              <a:t>01/03/2012</a:t>
            </a:fld>
            <a:endParaRPr lang="es-ES_tradnl"/>
          </a:p>
        </p:txBody>
      </p:sp>
      <p:sp>
        <p:nvSpPr>
          <p:cNvPr id="4" name="Marcador de pie de pá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5" name="Marcador de número de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3203F1F-69A2-0942-9F6B-33BAB8354387}" type="slidenum">
              <a:rPr lang="es-ES_tradnl" smtClean="0"/>
              <a:pPr/>
              <a:t>‹Nº›</a:t>
            </a:fld>
            <a:endParaRPr lang="es-ES_tradnl"/>
          </a:p>
        </p:txBody>
      </p:sp>
    </p:spTree>
    <p:extLst>
      <p:ext uri="{BB962C8B-B14F-4D97-AF65-F5344CB8AC3E}">
        <p14:creationId xmlns:p14="http://schemas.microsoft.com/office/powerpoint/2010/main" val="22703105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D7B782-5AA5-1848-930F-B62B36CDAAEC}" type="datetimeFigureOut">
              <a:rPr lang="es-ES_tradnl" smtClean="0"/>
              <a:pPr/>
              <a:t>01/03/2012</a:t>
            </a:fld>
            <a:endParaRPr lang="es-ES_tradnl"/>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_tradnl"/>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8233E8-15EC-F745-BFE6-EACD80D42AE4}" type="slidenum">
              <a:rPr lang="es-ES_tradnl" smtClean="0"/>
              <a:pPr/>
              <a:t>‹Nº›</a:t>
            </a:fld>
            <a:endParaRPr lang="es-ES_tradnl"/>
          </a:p>
        </p:txBody>
      </p:sp>
    </p:spTree>
    <p:extLst>
      <p:ext uri="{BB962C8B-B14F-4D97-AF65-F5344CB8AC3E}">
        <p14:creationId xmlns:p14="http://schemas.microsoft.com/office/powerpoint/2010/main" val="105131191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a de título">
    <p:bg>
      <p:bgPr>
        <a:gradFill flip="none" rotWithShape="1">
          <a:gsLst>
            <a:gs pos="0">
              <a:schemeClr val="accent2">
                <a:lumMod val="75000"/>
              </a:schemeClr>
            </a:gs>
            <a:gs pos="100000">
              <a:schemeClr val="accent2">
                <a:lumMod val="50000"/>
              </a:schemeClr>
            </a:gs>
          </a:gsLst>
          <a:lin ang="5400000" scaled="0"/>
          <a:tileRect/>
        </a:gradFill>
        <a:effectLst/>
      </p:bgPr>
    </p:bg>
    <p:spTree>
      <p:nvGrpSpPr>
        <p:cNvPr id="1" name=""/>
        <p:cNvGrpSpPr/>
        <p:nvPr/>
      </p:nvGrpSpPr>
      <p:grpSpPr>
        <a:xfrm>
          <a:off x="0" y="0"/>
          <a:ext cx="0" cy="0"/>
          <a:chOff x="0" y="0"/>
          <a:chExt cx="0" cy="0"/>
        </a:xfrm>
      </p:grpSpPr>
      <p:sp>
        <p:nvSpPr>
          <p:cNvPr id="4" name="Rectángulo 3"/>
          <p:cNvSpPr/>
          <p:nvPr/>
        </p:nvSpPr>
        <p:spPr>
          <a:xfrm>
            <a:off x="0" y="6492875"/>
            <a:ext cx="9144000" cy="365125"/>
          </a:xfrm>
          <a:prstGeom prst="rect">
            <a:avLst/>
          </a:prstGeom>
          <a:gradFill flip="none" rotWithShape="1">
            <a:gsLst>
              <a:gs pos="0">
                <a:schemeClr val="bg1"/>
              </a:gs>
              <a:gs pos="100000">
                <a:schemeClr val="bg1">
                  <a:lumMod val="85000"/>
                </a:scheme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s-ES_tradnl">
              <a:solidFill>
                <a:srgbClr val="FFFFFF"/>
              </a:solidFill>
              <a:latin typeface="ITC Officina Sans Std Book" charset="0"/>
              <a:ea typeface="ＭＳ Ｐゴシック" charset="0"/>
              <a:cs typeface="ＭＳ Ｐゴシック" charset="0"/>
            </a:endParaRPr>
          </a:p>
        </p:txBody>
      </p:sp>
      <p:cxnSp>
        <p:nvCxnSpPr>
          <p:cNvPr id="5" name="Conector recto 4"/>
          <p:cNvCxnSpPr/>
          <p:nvPr/>
        </p:nvCxnSpPr>
        <p:spPr>
          <a:xfrm rot="5400000">
            <a:off x="1039019" y="2209006"/>
            <a:ext cx="1066800" cy="158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pic>
        <p:nvPicPr>
          <p:cNvPr id="6" name="Imagen 7" descr="Sin título-1.wm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1700" y="6597650"/>
            <a:ext cx="226060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n 6" descr="escudo_udg.png"/>
          <p:cNvPicPr>
            <a:picLocks noChangeAspect="1"/>
          </p:cNvPicPr>
          <p:nvPr/>
        </p:nvPicPr>
        <p:blipFill>
          <a:blip r:embed="rId3"/>
          <a:stretch>
            <a:fillRect/>
          </a:stretch>
        </p:blipFill>
        <p:spPr>
          <a:xfrm>
            <a:off x="347663" y="1568450"/>
            <a:ext cx="922337" cy="1181100"/>
          </a:xfrm>
          <a:prstGeom prst="rect">
            <a:avLst/>
          </a:prstGeom>
          <a:effectLst>
            <a:outerShdw blurRad="50800" dist="38100" dir="2700000">
              <a:srgbClr val="000000">
                <a:alpha val="43000"/>
              </a:srgbClr>
            </a:outerShdw>
          </a:effectLst>
        </p:spPr>
      </p:pic>
      <p:sp>
        <p:nvSpPr>
          <p:cNvPr id="2" name="Title 1"/>
          <p:cNvSpPr>
            <a:spLocks noGrp="1"/>
          </p:cNvSpPr>
          <p:nvPr>
            <p:ph type="ctrTitle"/>
          </p:nvPr>
        </p:nvSpPr>
        <p:spPr>
          <a:xfrm>
            <a:off x="1876096" y="1828800"/>
            <a:ext cx="7010400" cy="762000"/>
          </a:xfrm>
        </p:spPr>
        <p:txBody>
          <a:bodyPr/>
          <a:lstStyle>
            <a:lvl1pPr>
              <a:defRPr sz="2800">
                <a:solidFill>
                  <a:srgbClr val="FFFFFF"/>
                </a:solidFill>
              </a:defRPr>
            </a:lvl1pPr>
          </a:lstStyle>
          <a:p>
            <a:r>
              <a:rPr lang="es-ES_tradnl" smtClean="0"/>
              <a:t>Clic para editar título</a:t>
            </a:r>
            <a:endParaRPr lang="es-ES_tradnl" dirty="0"/>
          </a:p>
        </p:txBody>
      </p:sp>
      <p:sp>
        <p:nvSpPr>
          <p:cNvPr id="3" name="Subtitle 2"/>
          <p:cNvSpPr>
            <a:spLocks noGrp="1"/>
          </p:cNvSpPr>
          <p:nvPr>
            <p:ph type="subTitle" idx="1"/>
          </p:nvPr>
        </p:nvSpPr>
        <p:spPr>
          <a:xfrm>
            <a:off x="1876096" y="2514600"/>
            <a:ext cx="6400800" cy="1752600"/>
          </a:xfrm>
        </p:spPr>
        <p:txBody>
          <a:bodyPr/>
          <a:lstStyle>
            <a:lvl1pPr marL="0" indent="0" algn="l">
              <a:buNone/>
              <a:defRPr sz="1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_tradnl" dirty="0"/>
          </a:p>
        </p:txBody>
      </p:sp>
    </p:spTree>
    <p:extLst>
      <p:ext uri="{BB962C8B-B14F-4D97-AF65-F5344CB8AC3E}">
        <p14:creationId xmlns:p14="http://schemas.microsoft.com/office/powerpoint/2010/main" val="36295929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type="title" preserve="1">
  <p:cSld name="1_Diapositiva de título">
    <p:bg>
      <p:bgPr>
        <a:gradFill flip="none" rotWithShape="1">
          <a:gsLst>
            <a:gs pos="0">
              <a:schemeClr val="accent5">
                <a:lumMod val="60000"/>
                <a:lumOff val="40000"/>
              </a:schemeClr>
            </a:gs>
            <a:gs pos="100000">
              <a:schemeClr val="accent5">
                <a:lumMod val="50000"/>
              </a:schemeClr>
            </a:gs>
          </a:gsLst>
          <a:lin ang="15600000" scaled="0"/>
          <a:tileRect/>
        </a:gradFill>
        <a:effectLst/>
      </p:bgPr>
    </p:bg>
    <p:spTree>
      <p:nvGrpSpPr>
        <p:cNvPr id="1" name=""/>
        <p:cNvGrpSpPr/>
        <p:nvPr/>
      </p:nvGrpSpPr>
      <p:grpSpPr>
        <a:xfrm>
          <a:off x="0" y="0"/>
          <a:ext cx="0" cy="0"/>
          <a:chOff x="0" y="0"/>
          <a:chExt cx="0" cy="0"/>
        </a:xfrm>
      </p:grpSpPr>
      <p:sp>
        <p:nvSpPr>
          <p:cNvPr id="4" name="Rectángulo 3"/>
          <p:cNvSpPr/>
          <p:nvPr/>
        </p:nvSpPr>
        <p:spPr>
          <a:xfrm>
            <a:off x="0" y="6492875"/>
            <a:ext cx="9144000" cy="365125"/>
          </a:xfrm>
          <a:prstGeom prst="rect">
            <a:avLst/>
          </a:prstGeom>
          <a:gradFill flip="none" rotWithShape="1">
            <a:gsLst>
              <a:gs pos="0">
                <a:schemeClr val="bg1"/>
              </a:gs>
              <a:gs pos="100000">
                <a:schemeClr val="bg1">
                  <a:lumMod val="85000"/>
                </a:scheme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s-ES_tradnl">
              <a:solidFill>
                <a:srgbClr val="FFFFFF"/>
              </a:solidFill>
              <a:latin typeface="ITC Officina Sans Std Book" charset="0"/>
              <a:ea typeface="ＭＳ Ｐゴシック" charset="0"/>
              <a:cs typeface="ＭＳ Ｐゴシック" charset="0"/>
            </a:endParaRPr>
          </a:p>
        </p:txBody>
      </p:sp>
      <p:pic>
        <p:nvPicPr>
          <p:cNvPr id="5" name="Imagen 6" descr="Sin título-1.wm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41700" y="6597650"/>
            <a:ext cx="226060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377950" y="1828800"/>
            <a:ext cx="7010400" cy="762000"/>
          </a:xfrm>
        </p:spPr>
        <p:txBody>
          <a:bodyPr/>
          <a:lstStyle>
            <a:lvl1pPr algn="ctr">
              <a:defRPr sz="2800" baseline="0">
                <a:solidFill>
                  <a:srgbClr val="FFFFFF"/>
                </a:solidFill>
              </a:defRPr>
            </a:lvl1pPr>
          </a:lstStyle>
          <a:p>
            <a:r>
              <a:rPr lang="es-ES_tradnl" smtClean="0"/>
              <a:t>Clic para editar título</a:t>
            </a:r>
            <a:endParaRPr lang="es-ES_tradnl" dirty="0"/>
          </a:p>
        </p:txBody>
      </p:sp>
      <p:sp>
        <p:nvSpPr>
          <p:cNvPr id="3" name="Subtitle 2"/>
          <p:cNvSpPr>
            <a:spLocks noGrp="1"/>
          </p:cNvSpPr>
          <p:nvPr>
            <p:ph type="subTitle" idx="1"/>
          </p:nvPr>
        </p:nvSpPr>
        <p:spPr>
          <a:xfrm>
            <a:off x="1371600" y="2514600"/>
            <a:ext cx="7023100" cy="1752600"/>
          </a:xfrm>
        </p:spPr>
        <p:txBody>
          <a:bodyPr/>
          <a:lstStyle>
            <a:lvl1pPr marL="0" indent="0" algn="ctr">
              <a:buNone/>
              <a:defRPr sz="1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_tradnl" dirty="0"/>
          </a:p>
        </p:txBody>
      </p:sp>
    </p:spTree>
    <p:extLst>
      <p:ext uri="{BB962C8B-B14F-4D97-AF65-F5344CB8AC3E}">
        <p14:creationId xmlns:p14="http://schemas.microsoft.com/office/powerpoint/2010/main" val="5564487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ítulo y objetos">
    <p:spTree>
      <p:nvGrpSpPr>
        <p:cNvPr id="1" name=""/>
        <p:cNvGrpSpPr/>
        <p:nvPr/>
      </p:nvGrpSpPr>
      <p:grpSpPr>
        <a:xfrm>
          <a:off x="0" y="0"/>
          <a:ext cx="0" cy="0"/>
          <a:chOff x="0" y="0"/>
          <a:chExt cx="0" cy="0"/>
        </a:xfrm>
      </p:grpSpPr>
      <p:sp>
        <p:nvSpPr>
          <p:cNvPr id="4" name="Rectángulo 3"/>
          <p:cNvSpPr/>
          <p:nvPr/>
        </p:nvSpPr>
        <p:spPr>
          <a:xfrm>
            <a:off x="0" y="6492875"/>
            <a:ext cx="9144000" cy="365125"/>
          </a:xfrm>
          <a:prstGeom prst="rect">
            <a:avLst/>
          </a:prstGeom>
          <a:gradFill flip="none" rotWithShape="1">
            <a:gsLst>
              <a:gs pos="0">
                <a:schemeClr val="bg1"/>
              </a:gs>
              <a:gs pos="100000">
                <a:schemeClr val="bg1">
                  <a:lumMod val="85000"/>
                </a:scheme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s-ES_tradnl">
              <a:solidFill>
                <a:srgbClr val="FFFFFF"/>
              </a:solidFill>
              <a:latin typeface="ITC Officina Sans Std Book" charset="0"/>
              <a:ea typeface="ＭＳ Ｐゴシック" charset="0"/>
              <a:cs typeface="ＭＳ Ｐゴシック" charset="0"/>
            </a:endParaRPr>
          </a:p>
        </p:txBody>
      </p:sp>
      <p:cxnSp>
        <p:nvCxnSpPr>
          <p:cNvPr id="6" name="Conector recto 5"/>
          <p:cNvCxnSpPr/>
          <p:nvPr/>
        </p:nvCxnSpPr>
        <p:spPr>
          <a:xfrm rot="5400000">
            <a:off x="8224044" y="6857206"/>
            <a:ext cx="431800" cy="1588"/>
          </a:xfrm>
          <a:prstGeom prst="line">
            <a:avLst/>
          </a:prstGeom>
          <a:ln w="28575" cap="flat" cmpd="sng" algn="ctr">
            <a:solidFill>
              <a:schemeClr val="accent2">
                <a:shade val="95000"/>
                <a:satMod val="105000"/>
              </a:schemeClr>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7" name="5 Marcador de número de diapositiva"/>
          <p:cNvSpPr>
            <a:spLocks noGrp="1"/>
          </p:cNvSpPr>
          <p:nvPr>
            <p:ph type="sldNum" sz="quarter" idx="10"/>
          </p:nvPr>
        </p:nvSpPr>
        <p:spPr>
          <a:xfrm>
            <a:off x="8451850" y="6499225"/>
            <a:ext cx="660400" cy="358775"/>
          </a:xfrm>
        </p:spPr>
        <p:txBody>
          <a:bodyPr/>
          <a:lstStyle>
            <a:lvl1pPr>
              <a:defRPr/>
            </a:lvl1pPr>
          </a:lstStyle>
          <a:p>
            <a:fld id="{9FBE4328-8125-804F-966B-B85423817CE7}" type="slidenum">
              <a:rPr lang="es-ES_tradnl" smtClean="0"/>
              <a:pPr/>
              <a:t>‹Nº›</a:t>
            </a:fld>
            <a:endParaRPr lang="es-ES_tradnl"/>
          </a:p>
        </p:txBody>
      </p:sp>
      <p:sp>
        <p:nvSpPr>
          <p:cNvPr id="8" name="Marcador de pie de página 20"/>
          <p:cNvSpPr>
            <a:spLocks noGrp="1"/>
          </p:cNvSpPr>
          <p:nvPr>
            <p:ph type="ftr" sz="quarter" idx="11"/>
          </p:nvPr>
        </p:nvSpPr>
        <p:spPr>
          <a:xfrm>
            <a:off x="12700" y="6492875"/>
            <a:ext cx="5783436" cy="365125"/>
          </a:xfrm>
        </p:spPr>
        <p:txBody>
          <a:bodyPr/>
          <a:lstStyle>
            <a:lvl1pPr algn="l">
              <a:defRPr sz="1000">
                <a:latin typeface="Trebuchet MS"/>
                <a:cs typeface="Trebuchet MS"/>
              </a:defRPr>
            </a:lvl1pPr>
          </a:lstStyle>
          <a:p>
            <a:r>
              <a:rPr lang="es-ES_tradnl" smtClean="0"/>
              <a:t>Sistema de Contabilidad Gubernamental</a:t>
            </a:r>
            <a:endParaRPr lang="es-ES_tradnl" dirty="0"/>
          </a:p>
        </p:txBody>
      </p:sp>
      <p:pic>
        <p:nvPicPr>
          <p:cNvPr id="9" name="Imagen 7" descr="Sin título-1.wm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12160" y="6597650"/>
            <a:ext cx="226060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ítulo 9"/>
          <p:cNvSpPr>
            <a:spLocks noGrp="1"/>
          </p:cNvSpPr>
          <p:nvPr>
            <p:ph type="title"/>
          </p:nvPr>
        </p:nvSpPr>
        <p:spPr/>
        <p:txBody>
          <a:bodyPr/>
          <a:lstStyle/>
          <a:p>
            <a:r>
              <a:rPr lang="es-ES_tradnl" smtClean="0"/>
              <a:t>Clic para editar título</a:t>
            </a:r>
            <a:endParaRPr lang="es-ES"/>
          </a:p>
        </p:txBody>
      </p:sp>
      <p:sp>
        <p:nvSpPr>
          <p:cNvPr id="11" name="Cheurón 10"/>
          <p:cNvSpPr/>
          <p:nvPr userDrawn="1"/>
        </p:nvSpPr>
        <p:spPr>
          <a:xfrm>
            <a:off x="145088" y="342900"/>
            <a:ext cx="223785" cy="203200"/>
          </a:xfrm>
          <a:prstGeom prst="chevron">
            <a:avLst/>
          </a:prstGeom>
          <a:effectLst>
            <a:outerShdw blurRad="40000" dist="10287" dir="5400000" rotWithShape="0">
              <a:srgbClr val="000000">
                <a:alpha val="15000"/>
              </a:srgb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_tradnl" dirty="0">
              <a:solidFill>
                <a:schemeClr val="tx1"/>
              </a:solidFill>
            </a:endParaRPr>
          </a:p>
        </p:txBody>
      </p:sp>
      <p:sp>
        <p:nvSpPr>
          <p:cNvPr id="15" name="Marcador de contenido 14"/>
          <p:cNvSpPr>
            <a:spLocks noGrp="1"/>
          </p:cNvSpPr>
          <p:nvPr>
            <p:ph sz="quarter" idx="12"/>
          </p:nvPr>
        </p:nvSpPr>
        <p:spPr>
          <a:xfrm>
            <a:off x="1259632" y="1196752"/>
            <a:ext cx="7416823" cy="4896544"/>
          </a:xfrm>
        </p:spPr>
        <p:txBody>
          <a:body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 dirty="0"/>
          </a:p>
        </p:txBody>
      </p:sp>
    </p:spTree>
    <p:extLst>
      <p:ext uri="{BB962C8B-B14F-4D97-AF65-F5344CB8AC3E}">
        <p14:creationId xmlns:p14="http://schemas.microsoft.com/office/powerpoint/2010/main" val="191816751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Encabezado de sección">
    <p:spTree>
      <p:nvGrpSpPr>
        <p:cNvPr id="1" name=""/>
        <p:cNvGrpSpPr/>
        <p:nvPr/>
      </p:nvGrpSpPr>
      <p:grpSpPr>
        <a:xfrm>
          <a:off x="0" y="0"/>
          <a:ext cx="0" cy="0"/>
          <a:chOff x="0" y="0"/>
          <a:chExt cx="0" cy="0"/>
        </a:xfrm>
      </p:grpSpPr>
      <p:sp>
        <p:nvSpPr>
          <p:cNvPr id="4" name="Rectángulo 3"/>
          <p:cNvSpPr/>
          <p:nvPr/>
        </p:nvSpPr>
        <p:spPr>
          <a:xfrm>
            <a:off x="0" y="6492875"/>
            <a:ext cx="9144000" cy="365125"/>
          </a:xfrm>
          <a:prstGeom prst="rect">
            <a:avLst/>
          </a:prstGeom>
          <a:gradFill flip="none" rotWithShape="1">
            <a:gsLst>
              <a:gs pos="0">
                <a:schemeClr val="bg1"/>
              </a:gs>
              <a:gs pos="100000">
                <a:schemeClr val="bg1">
                  <a:lumMod val="85000"/>
                </a:scheme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s-ES_tradnl">
              <a:solidFill>
                <a:srgbClr val="FFFFFF"/>
              </a:solidFill>
              <a:latin typeface="ITC Officina Sans Std Book" charset="0"/>
              <a:ea typeface="ＭＳ Ｐゴシック" charset="0"/>
              <a:cs typeface="ＭＳ Ｐゴシック" charset="0"/>
            </a:endParaRPr>
          </a:p>
        </p:txBody>
      </p:sp>
      <p:pic>
        <p:nvPicPr>
          <p:cNvPr id="6" name="Imagen 7" descr="Sin título-1.wm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9700" y="6597650"/>
            <a:ext cx="226060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a:xfrm>
            <a:off x="480765" y="4797153"/>
            <a:ext cx="8013948" cy="576064"/>
          </a:xfrm>
        </p:spPr>
        <p:txBody>
          <a:bodyPr/>
          <a:lstStyle>
            <a:lvl1pPr algn="l">
              <a:defRPr sz="2500" b="1" cap="all">
                <a:solidFill>
                  <a:schemeClr val="accent2">
                    <a:lumMod val="75000"/>
                  </a:schemeClr>
                </a:solidFill>
              </a:defRPr>
            </a:lvl1pPr>
          </a:lstStyle>
          <a:p>
            <a:r>
              <a:rPr lang="es-ES_tradnl" smtClean="0"/>
              <a:t>Clic para editar título</a:t>
            </a:r>
            <a:endParaRPr lang="es-ES" dirty="0"/>
          </a:p>
        </p:txBody>
      </p:sp>
      <p:sp>
        <p:nvSpPr>
          <p:cNvPr id="3" name="2 Marcador de texto"/>
          <p:cNvSpPr>
            <a:spLocks noGrp="1"/>
          </p:cNvSpPr>
          <p:nvPr>
            <p:ph type="body" idx="1"/>
          </p:nvPr>
        </p:nvSpPr>
        <p:spPr>
          <a:xfrm>
            <a:off x="480765" y="5378649"/>
            <a:ext cx="8013948" cy="375568"/>
          </a:xfrm>
        </p:spPr>
        <p:txBody>
          <a:bodyPr anchor="b"/>
          <a:lstStyle>
            <a:lvl1pPr marL="0" indent="0">
              <a:buNone/>
              <a:defRPr sz="1400">
                <a:solidFill>
                  <a:schemeClr val="bg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dirty="0" smtClean="0"/>
              <a:t>Haga clic para modificar el estilo de texto del patrón</a:t>
            </a:r>
          </a:p>
        </p:txBody>
      </p:sp>
      <p:sp>
        <p:nvSpPr>
          <p:cNvPr id="7" name="5 Marcador de número de diapositiva"/>
          <p:cNvSpPr>
            <a:spLocks noGrp="1"/>
          </p:cNvSpPr>
          <p:nvPr>
            <p:ph type="sldNum" sz="quarter" idx="10"/>
          </p:nvPr>
        </p:nvSpPr>
        <p:spPr>
          <a:xfrm>
            <a:off x="8572500" y="6492875"/>
            <a:ext cx="571500" cy="365125"/>
          </a:xfrm>
        </p:spPr>
        <p:txBody>
          <a:bodyPr/>
          <a:lstStyle>
            <a:lvl1pPr>
              <a:defRPr/>
            </a:lvl1pPr>
          </a:lstStyle>
          <a:p>
            <a:fld id="{9FBE4328-8125-804F-966B-B85423817CE7}" type="slidenum">
              <a:rPr lang="es-ES_tradnl" smtClean="0"/>
              <a:pPr/>
              <a:t>‹Nº›</a:t>
            </a:fld>
            <a:endParaRPr lang="es-ES_tradnl"/>
          </a:p>
        </p:txBody>
      </p:sp>
      <p:sp>
        <p:nvSpPr>
          <p:cNvPr id="8" name="Cheurón 7"/>
          <p:cNvSpPr/>
          <p:nvPr userDrawn="1"/>
        </p:nvSpPr>
        <p:spPr>
          <a:xfrm>
            <a:off x="256980" y="4941168"/>
            <a:ext cx="223785" cy="203200"/>
          </a:xfrm>
          <a:prstGeom prst="chevron">
            <a:avLst/>
          </a:prstGeom>
          <a:effectLst>
            <a:outerShdw blurRad="40000" dist="10287" dir="5400000" rotWithShape="0">
              <a:srgbClr val="000000">
                <a:alpha val="15000"/>
              </a:srgb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_tradnl" dirty="0">
              <a:solidFill>
                <a:schemeClr val="tx1"/>
              </a:solidFill>
            </a:endParaRPr>
          </a:p>
        </p:txBody>
      </p:sp>
      <p:sp>
        <p:nvSpPr>
          <p:cNvPr id="9" name="Marcador de pie de página 8"/>
          <p:cNvSpPr>
            <a:spLocks noGrp="1"/>
          </p:cNvSpPr>
          <p:nvPr>
            <p:ph type="ftr" sz="quarter" idx="11"/>
          </p:nvPr>
        </p:nvSpPr>
        <p:spPr>
          <a:xfrm>
            <a:off x="4572000" y="0"/>
            <a:ext cx="4572000" cy="365125"/>
          </a:xfrm>
        </p:spPr>
        <p:txBody>
          <a:bodyPr/>
          <a:lstStyle>
            <a:lvl1pPr algn="r">
              <a:defRPr sz="900">
                <a:latin typeface="Trebuchet MS"/>
                <a:cs typeface="Trebuchet MS"/>
              </a:defRPr>
            </a:lvl1pPr>
          </a:lstStyle>
          <a:p>
            <a:r>
              <a:rPr lang="es-ES_tradnl" smtClean="0"/>
              <a:t>Sistema de Contabilidad Gubernamental</a:t>
            </a:r>
            <a:endParaRPr lang="es-ES_tradnl" dirty="0"/>
          </a:p>
        </p:txBody>
      </p:sp>
    </p:spTree>
    <p:extLst>
      <p:ext uri="{BB962C8B-B14F-4D97-AF65-F5344CB8AC3E}">
        <p14:creationId xmlns:p14="http://schemas.microsoft.com/office/powerpoint/2010/main" val="175248613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showMasterPhAnim="0" type="secHead" preserve="1">
  <p:cSld name="1_Encabezado de sección">
    <p:bg>
      <p:bgPr>
        <a:gradFill flip="none" rotWithShape="1">
          <a:gsLst>
            <a:gs pos="0">
              <a:schemeClr val="accent2">
                <a:lumMod val="75000"/>
              </a:schemeClr>
            </a:gs>
            <a:gs pos="100000">
              <a:schemeClr val="accent2">
                <a:lumMod val="50000"/>
              </a:schemeClr>
            </a:gs>
          </a:gsLst>
          <a:lin ang="5400000" scaled="0"/>
          <a:tileRect/>
        </a:gradFill>
        <a:effectLst/>
      </p:bgPr>
    </p:bg>
    <p:spTree>
      <p:nvGrpSpPr>
        <p:cNvPr id="1" name=""/>
        <p:cNvGrpSpPr/>
        <p:nvPr/>
      </p:nvGrpSpPr>
      <p:grpSpPr>
        <a:xfrm>
          <a:off x="0" y="0"/>
          <a:ext cx="0" cy="0"/>
          <a:chOff x="0" y="0"/>
          <a:chExt cx="0" cy="0"/>
        </a:xfrm>
      </p:grpSpPr>
      <p:sp>
        <p:nvSpPr>
          <p:cNvPr id="4" name="Rectángulo 3"/>
          <p:cNvSpPr/>
          <p:nvPr/>
        </p:nvSpPr>
        <p:spPr>
          <a:xfrm>
            <a:off x="0" y="6492875"/>
            <a:ext cx="9144000" cy="365125"/>
          </a:xfrm>
          <a:prstGeom prst="rect">
            <a:avLst/>
          </a:prstGeom>
          <a:gradFill flip="none" rotWithShape="1">
            <a:gsLst>
              <a:gs pos="0">
                <a:schemeClr val="bg1"/>
              </a:gs>
              <a:gs pos="100000">
                <a:schemeClr val="bg1">
                  <a:lumMod val="85000"/>
                </a:scheme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s-ES_tradnl">
              <a:solidFill>
                <a:srgbClr val="FFFFFF"/>
              </a:solidFill>
              <a:latin typeface="ITC Officina Sans Std Book" charset="0"/>
              <a:ea typeface="ＭＳ Ｐゴシック" charset="0"/>
              <a:cs typeface="ＭＳ Ｐゴシック" charset="0"/>
            </a:endParaRPr>
          </a:p>
        </p:txBody>
      </p:sp>
      <p:pic>
        <p:nvPicPr>
          <p:cNvPr id="6" name="Imagen 7" descr="Sin título-1.wm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9700" y="6597650"/>
            <a:ext cx="226060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1 Título"/>
          <p:cNvSpPr>
            <a:spLocks noGrp="1"/>
          </p:cNvSpPr>
          <p:nvPr>
            <p:ph type="title"/>
          </p:nvPr>
        </p:nvSpPr>
        <p:spPr>
          <a:xfrm>
            <a:off x="480765" y="4797153"/>
            <a:ext cx="8013948" cy="576064"/>
          </a:xfrm>
        </p:spPr>
        <p:txBody>
          <a:bodyPr/>
          <a:lstStyle>
            <a:lvl1pPr algn="l">
              <a:defRPr sz="2500" b="1" cap="all">
                <a:solidFill>
                  <a:schemeClr val="bg1"/>
                </a:solidFill>
              </a:defRPr>
            </a:lvl1pPr>
          </a:lstStyle>
          <a:p>
            <a:r>
              <a:rPr lang="es-ES_tradnl" smtClean="0"/>
              <a:t>Clic para editar título</a:t>
            </a:r>
            <a:endParaRPr lang="es-ES" dirty="0"/>
          </a:p>
        </p:txBody>
      </p:sp>
      <p:sp>
        <p:nvSpPr>
          <p:cNvPr id="3" name="2 Marcador de texto"/>
          <p:cNvSpPr>
            <a:spLocks noGrp="1"/>
          </p:cNvSpPr>
          <p:nvPr>
            <p:ph type="body" idx="1"/>
          </p:nvPr>
        </p:nvSpPr>
        <p:spPr>
          <a:xfrm>
            <a:off x="480765" y="5378649"/>
            <a:ext cx="8013948" cy="375568"/>
          </a:xfrm>
        </p:spPr>
        <p:txBody>
          <a:bodyPr anchor="b"/>
          <a:lstStyle>
            <a:lvl1pPr marL="0" indent="0">
              <a:buNone/>
              <a:defRPr sz="14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dirty="0" smtClean="0"/>
              <a:t>Haga clic para modificar el estilo de texto del patrón</a:t>
            </a:r>
          </a:p>
        </p:txBody>
      </p:sp>
      <p:sp>
        <p:nvSpPr>
          <p:cNvPr id="7" name="5 Marcador de número de diapositiva"/>
          <p:cNvSpPr>
            <a:spLocks noGrp="1"/>
          </p:cNvSpPr>
          <p:nvPr>
            <p:ph type="sldNum" sz="quarter" idx="10"/>
          </p:nvPr>
        </p:nvSpPr>
        <p:spPr>
          <a:xfrm>
            <a:off x="8572500" y="6492875"/>
            <a:ext cx="571500" cy="365125"/>
          </a:xfrm>
        </p:spPr>
        <p:txBody>
          <a:bodyPr/>
          <a:lstStyle>
            <a:lvl1pPr>
              <a:defRPr/>
            </a:lvl1pPr>
          </a:lstStyle>
          <a:p>
            <a:fld id="{9FBE4328-8125-804F-966B-B85423817CE7}" type="slidenum">
              <a:rPr lang="es-ES_tradnl" smtClean="0"/>
              <a:pPr/>
              <a:t>‹Nº›</a:t>
            </a:fld>
            <a:endParaRPr lang="es-ES_tradnl"/>
          </a:p>
        </p:txBody>
      </p:sp>
      <p:sp>
        <p:nvSpPr>
          <p:cNvPr id="8" name="Cheurón 7"/>
          <p:cNvSpPr/>
          <p:nvPr userDrawn="1"/>
        </p:nvSpPr>
        <p:spPr>
          <a:xfrm>
            <a:off x="256980" y="4941168"/>
            <a:ext cx="223785" cy="203200"/>
          </a:xfrm>
          <a:prstGeom prst="chevro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s-ES_tradnl" dirty="0">
              <a:solidFill>
                <a:schemeClr val="tx1"/>
              </a:solidFill>
            </a:endParaRPr>
          </a:p>
        </p:txBody>
      </p:sp>
      <p:sp>
        <p:nvSpPr>
          <p:cNvPr id="9" name="Marcador de pie de página 8"/>
          <p:cNvSpPr>
            <a:spLocks noGrp="1"/>
          </p:cNvSpPr>
          <p:nvPr>
            <p:ph type="ftr" sz="quarter" idx="11"/>
          </p:nvPr>
        </p:nvSpPr>
        <p:spPr>
          <a:xfrm>
            <a:off x="4572000" y="0"/>
            <a:ext cx="4572000" cy="365125"/>
          </a:xfrm>
        </p:spPr>
        <p:txBody>
          <a:bodyPr/>
          <a:lstStyle>
            <a:lvl1pPr algn="r">
              <a:defRPr sz="900">
                <a:solidFill>
                  <a:srgbClr val="DBDCD3"/>
                </a:solidFill>
                <a:latin typeface="Trebuchet MS"/>
                <a:cs typeface="Trebuchet MS"/>
              </a:defRPr>
            </a:lvl1pPr>
          </a:lstStyle>
          <a:p>
            <a:r>
              <a:rPr lang="es-ES_tradnl" smtClean="0"/>
              <a:t>Sistema de Contabilidad Gubernamental</a:t>
            </a:r>
            <a:endParaRPr lang="es-ES_tradnl" dirty="0"/>
          </a:p>
        </p:txBody>
      </p:sp>
    </p:spTree>
    <p:extLst>
      <p:ext uri="{BB962C8B-B14F-4D97-AF65-F5344CB8AC3E}">
        <p14:creationId xmlns:p14="http://schemas.microsoft.com/office/powerpoint/2010/main" val="344467666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showMasterPhAnim="0" preserve="1" userDrawn="1">
  <p:cSld name="2_Título y objetos">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Rectángulo 3"/>
          <p:cNvSpPr/>
          <p:nvPr/>
        </p:nvSpPr>
        <p:spPr>
          <a:xfrm rot="10800000">
            <a:off x="0" y="6492875"/>
            <a:ext cx="9144000" cy="365125"/>
          </a:xfrm>
          <a:prstGeom prst="rect">
            <a:avLst/>
          </a:prstGeom>
          <a:gradFill flip="none" rotWithShape="1">
            <a:gsLst>
              <a:gs pos="0">
                <a:schemeClr val="bg1"/>
              </a:gs>
              <a:gs pos="100000">
                <a:schemeClr val="bg1">
                  <a:lumMod val="85000"/>
                </a:scheme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_tradnl"/>
          </a:p>
        </p:txBody>
      </p:sp>
      <p:cxnSp>
        <p:nvCxnSpPr>
          <p:cNvPr id="6" name="Conector recto 5"/>
          <p:cNvCxnSpPr/>
          <p:nvPr/>
        </p:nvCxnSpPr>
        <p:spPr>
          <a:xfrm rot="5400000">
            <a:off x="8224044" y="6857206"/>
            <a:ext cx="431800" cy="1588"/>
          </a:xfrm>
          <a:prstGeom prst="line">
            <a:avLst/>
          </a:prstGeom>
          <a:ln w="28575" cap="flat" cmpd="sng" algn="ctr">
            <a:solidFill>
              <a:schemeClr val="accent2">
                <a:shade val="95000"/>
                <a:satMod val="105000"/>
              </a:schemeClr>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7" name="5 Marcador de número de diapositiva"/>
          <p:cNvSpPr>
            <a:spLocks noGrp="1"/>
          </p:cNvSpPr>
          <p:nvPr>
            <p:ph type="sldNum" sz="quarter" idx="10"/>
          </p:nvPr>
        </p:nvSpPr>
        <p:spPr>
          <a:xfrm>
            <a:off x="8451850" y="6499225"/>
            <a:ext cx="660400" cy="358775"/>
          </a:xfrm>
        </p:spPr>
        <p:txBody>
          <a:bodyPr/>
          <a:lstStyle>
            <a:lvl1pPr>
              <a:defRPr/>
            </a:lvl1pPr>
          </a:lstStyle>
          <a:p>
            <a:fld id="{9FBE4328-8125-804F-966B-B85423817CE7}" type="slidenum">
              <a:rPr lang="es-ES_tradnl" smtClean="0"/>
              <a:pPr/>
              <a:t>‹Nº›</a:t>
            </a:fld>
            <a:endParaRPr lang="es-ES_tradnl" dirty="0"/>
          </a:p>
        </p:txBody>
      </p:sp>
      <p:sp>
        <p:nvSpPr>
          <p:cNvPr id="11" name="Marcador de pie de página 4"/>
          <p:cNvSpPr>
            <a:spLocks noGrp="1"/>
          </p:cNvSpPr>
          <p:nvPr>
            <p:ph type="ftr" sz="quarter" idx="3"/>
          </p:nvPr>
        </p:nvSpPr>
        <p:spPr>
          <a:xfrm>
            <a:off x="0" y="6492875"/>
            <a:ext cx="5181600" cy="365125"/>
          </a:xfrm>
          <a:prstGeom prst="rect">
            <a:avLst/>
          </a:prstGeom>
        </p:spPr>
        <p:txBody>
          <a:bodyPr vert="horz" wrap="square" lIns="91440" tIns="45720" rIns="91440" bIns="45720" numCol="1" anchor="ctr" anchorCtr="0" compatLnSpc="1">
            <a:prstTxWarp prst="textNoShape">
              <a:avLst/>
            </a:prstTxWarp>
          </a:bodyPr>
          <a:lstStyle>
            <a:lvl1pPr algn="l">
              <a:defRPr sz="1100">
                <a:solidFill>
                  <a:srgbClr val="91908F"/>
                </a:solidFill>
                <a:latin typeface="Calibri"/>
                <a:ea typeface="ＭＳ Ｐゴシック" pitchFamily="-110" charset="-128"/>
                <a:cs typeface="Calibri"/>
              </a:defRPr>
            </a:lvl1pPr>
          </a:lstStyle>
          <a:p>
            <a:r>
              <a:rPr lang="es-ES_tradnl" smtClean="0"/>
              <a:t>Sistema de Contabilidad Gubernamental</a:t>
            </a:r>
            <a:endParaRPr lang="es-ES_tradnl" dirty="0"/>
          </a:p>
        </p:txBody>
      </p:sp>
      <p:sp>
        <p:nvSpPr>
          <p:cNvPr id="9" name="Cheurón 8"/>
          <p:cNvSpPr/>
          <p:nvPr userDrawn="1"/>
        </p:nvSpPr>
        <p:spPr>
          <a:xfrm>
            <a:off x="145088" y="342900"/>
            <a:ext cx="223785" cy="203200"/>
          </a:xfrm>
          <a:prstGeom prst="chevron">
            <a:avLst/>
          </a:prstGeom>
          <a:effectLst>
            <a:outerShdw blurRad="40000" dist="10287" dir="5400000" rotWithShape="0">
              <a:srgbClr val="000000">
                <a:alpha val="15000"/>
              </a:srgb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_tradnl" dirty="0">
              <a:solidFill>
                <a:schemeClr val="tx1"/>
              </a:solidFill>
            </a:endParaRPr>
          </a:p>
        </p:txBody>
      </p:sp>
      <p:sp>
        <p:nvSpPr>
          <p:cNvPr id="10" name="Título 1"/>
          <p:cNvSpPr>
            <a:spLocks noGrp="1"/>
          </p:cNvSpPr>
          <p:nvPr>
            <p:ph type="title"/>
          </p:nvPr>
        </p:nvSpPr>
        <p:spPr>
          <a:xfrm>
            <a:off x="368873" y="188640"/>
            <a:ext cx="8595615" cy="576063"/>
          </a:xfrm>
        </p:spPr>
        <p:txBody>
          <a:bodyPr/>
          <a:lstStyle>
            <a:lvl1pPr>
              <a:defRPr sz="2000"/>
            </a:lvl1pPr>
          </a:lstStyle>
          <a:p>
            <a:endParaRPr lang="es-ES" dirty="0"/>
          </a:p>
        </p:txBody>
      </p:sp>
      <p:sp>
        <p:nvSpPr>
          <p:cNvPr id="8" name="Marcador de contenido 7"/>
          <p:cNvSpPr>
            <a:spLocks noGrp="1"/>
          </p:cNvSpPr>
          <p:nvPr>
            <p:ph sz="quarter" idx="11"/>
          </p:nvPr>
        </p:nvSpPr>
        <p:spPr>
          <a:xfrm>
            <a:off x="539552" y="1052736"/>
            <a:ext cx="8424936" cy="5184576"/>
          </a:xfrm>
        </p:spPr>
        <p:txBody>
          <a:bodyPr/>
          <a:lstStyle/>
          <a:p>
            <a:pPr lvl="0"/>
            <a:r>
              <a:rPr lang="es-ES_tradnl" dirty="0" smtClean="0"/>
              <a:t>Haga clic para modificar el estilo de texto del patrón</a:t>
            </a:r>
          </a:p>
          <a:p>
            <a:pPr lvl="1"/>
            <a:r>
              <a:rPr lang="es-ES_tradnl" dirty="0" smtClean="0"/>
              <a:t>Segundo nivel</a:t>
            </a:r>
          </a:p>
          <a:p>
            <a:pPr lvl="2"/>
            <a:r>
              <a:rPr lang="es-ES_tradnl" dirty="0" smtClean="0"/>
              <a:t>Tercer nivel</a:t>
            </a:r>
          </a:p>
          <a:p>
            <a:pPr lvl="3"/>
            <a:r>
              <a:rPr lang="es-ES_tradnl" dirty="0" smtClean="0"/>
              <a:t>Cuarto nivel</a:t>
            </a:r>
          </a:p>
          <a:p>
            <a:pPr lvl="4"/>
            <a:r>
              <a:rPr lang="es-ES_tradnl" dirty="0" smtClean="0"/>
              <a:t>Quinto nivel</a:t>
            </a:r>
            <a:endParaRPr lang="es-ES" dirty="0"/>
          </a:p>
        </p:txBody>
      </p:sp>
    </p:spTree>
    <p:extLst>
      <p:ext uri="{BB962C8B-B14F-4D97-AF65-F5344CB8AC3E}">
        <p14:creationId xmlns:p14="http://schemas.microsoft.com/office/powerpoint/2010/main" val="386078556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userDrawn="1">
  <p:cSld name="5_Título y objetos">
    <p:bg>
      <p:bgPr>
        <a:blipFill rotWithShape="1">
          <a:blip r:embed="rId2">
            <a:alphaModFix amt="76000"/>
          </a:blip>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980727"/>
            <a:ext cx="8424936" cy="5328593"/>
          </a:xfrm>
        </p:spPr>
        <p:txBody>
          <a:bodyPr/>
          <a:lstStyle>
            <a:lvl1pPr>
              <a:buClr>
                <a:schemeClr val="accent3">
                  <a:lumMod val="75000"/>
                </a:schemeClr>
              </a:buClr>
              <a:buFont typeface="Arial"/>
              <a:buChar char="•"/>
              <a:defRPr sz="2100"/>
            </a:lvl1pPr>
            <a:lvl2pPr>
              <a:defRPr sz="1900"/>
            </a:lvl2pPr>
            <a:lvl3pPr>
              <a:defRPr sz="1700"/>
            </a:lvl3pPr>
            <a:lvl4pPr>
              <a:defRPr sz="1500"/>
            </a:lvl4pPr>
            <a:lvl5pPr>
              <a:defRPr sz="1400"/>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6" name="5 Marcador de número de diapositiva"/>
          <p:cNvSpPr>
            <a:spLocks noGrp="1"/>
          </p:cNvSpPr>
          <p:nvPr>
            <p:ph type="sldNum" sz="quarter" idx="10"/>
          </p:nvPr>
        </p:nvSpPr>
        <p:spPr>
          <a:xfrm>
            <a:off x="8451850" y="6499225"/>
            <a:ext cx="660400" cy="358775"/>
          </a:xfrm>
        </p:spPr>
        <p:txBody>
          <a:bodyPr/>
          <a:lstStyle>
            <a:lvl1pPr>
              <a:defRPr/>
            </a:lvl1pPr>
          </a:lstStyle>
          <a:p>
            <a:fld id="{9FBE4328-8125-804F-966B-B85423817CE7}" type="slidenum">
              <a:rPr lang="es-ES_tradnl" smtClean="0"/>
              <a:pPr/>
              <a:t>‹Nº›</a:t>
            </a:fld>
            <a:endParaRPr lang="es-ES_tradnl" dirty="0"/>
          </a:p>
        </p:txBody>
      </p:sp>
      <p:sp>
        <p:nvSpPr>
          <p:cNvPr id="10" name="Marcador de pie de página 4"/>
          <p:cNvSpPr>
            <a:spLocks noGrp="1"/>
          </p:cNvSpPr>
          <p:nvPr>
            <p:ph type="ftr" sz="quarter" idx="3"/>
          </p:nvPr>
        </p:nvSpPr>
        <p:spPr>
          <a:xfrm>
            <a:off x="0" y="6492875"/>
            <a:ext cx="5181600" cy="365125"/>
          </a:xfrm>
          <a:prstGeom prst="rect">
            <a:avLst/>
          </a:prstGeom>
        </p:spPr>
        <p:txBody>
          <a:bodyPr vert="horz" wrap="square" lIns="91440" tIns="45720" rIns="91440" bIns="45720" numCol="1" anchor="ctr" anchorCtr="0" compatLnSpc="1">
            <a:prstTxWarp prst="textNoShape">
              <a:avLst/>
            </a:prstTxWarp>
          </a:bodyPr>
          <a:lstStyle>
            <a:lvl1pPr algn="l">
              <a:defRPr sz="1100">
                <a:solidFill>
                  <a:srgbClr val="91908F"/>
                </a:solidFill>
                <a:latin typeface="Calibri"/>
                <a:ea typeface="ＭＳ Ｐゴシック" pitchFamily="-110" charset="-128"/>
                <a:cs typeface="Calibri"/>
              </a:defRPr>
            </a:lvl1pPr>
          </a:lstStyle>
          <a:p>
            <a:r>
              <a:rPr lang="es-ES_tradnl" smtClean="0"/>
              <a:t>Sistema de Contabilidad Gubernamental</a:t>
            </a:r>
            <a:endParaRPr lang="es-ES_tradnl" dirty="0"/>
          </a:p>
        </p:txBody>
      </p:sp>
      <p:sp>
        <p:nvSpPr>
          <p:cNvPr id="2" name="Título 1"/>
          <p:cNvSpPr>
            <a:spLocks noGrp="1"/>
          </p:cNvSpPr>
          <p:nvPr>
            <p:ph type="title"/>
          </p:nvPr>
        </p:nvSpPr>
        <p:spPr>
          <a:xfrm>
            <a:off x="368873" y="188640"/>
            <a:ext cx="8595615" cy="576063"/>
          </a:xfrm>
        </p:spPr>
        <p:txBody>
          <a:bodyPr/>
          <a:lstStyle>
            <a:lvl1pPr>
              <a:defRPr sz="2000">
                <a:solidFill>
                  <a:schemeClr val="bg1">
                    <a:lumMod val="50000"/>
                  </a:schemeClr>
                </a:solidFill>
              </a:defRPr>
            </a:lvl1pPr>
          </a:lstStyle>
          <a:p>
            <a:r>
              <a:rPr lang="es-ES_tradnl" smtClean="0"/>
              <a:t>Clic para editar título</a:t>
            </a:r>
            <a:endParaRPr lang="es-ES"/>
          </a:p>
        </p:txBody>
      </p:sp>
      <p:sp>
        <p:nvSpPr>
          <p:cNvPr id="7" name="Cheurón 6"/>
          <p:cNvSpPr/>
          <p:nvPr userDrawn="1"/>
        </p:nvSpPr>
        <p:spPr>
          <a:xfrm>
            <a:off x="145088" y="342900"/>
            <a:ext cx="223785" cy="203200"/>
          </a:xfrm>
          <a:prstGeom prst="chevron">
            <a:avLst/>
          </a:prstGeom>
          <a:effectLst>
            <a:outerShdw blurRad="40000" dist="10287" dir="5400000" rotWithShape="0">
              <a:srgbClr val="000000">
                <a:alpha val="15000"/>
              </a:srgb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_tradnl" dirty="0">
              <a:solidFill>
                <a:schemeClr val="tx1"/>
              </a:solidFill>
            </a:endParaRPr>
          </a:p>
        </p:txBody>
      </p:sp>
    </p:spTree>
    <p:extLst>
      <p:ext uri="{BB962C8B-B14F-4D97-AF65-F5344CB8AC3E}">
        <p14:creationId xmlns:p14="http://schemas.microsoft.com/office/powerpoint/2010/main" val="29409412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p:cSld name="3_Título y objetos">
    <p:spTree>
      <p:nvGrpSpPr>
        <p:cNvPr id="1" name=""/>
        <p:cNvGrpSpPr/>
        <p:nvPr/>
      </p:nvGrpSpPr>
      <p:grpSpPr>
        <a:xfrm>
          <a:off x="0" y="0"/>
          <a:ext cx="0" cy="0"/>
          <a:chOff x="0" y="0"/>
          <a:chExt cx="0" cy="0"/>
        </a:xfrm>
      </p:grpSpPr>
      <p:sp>
        <p:nvSpPr>
          <p:cNvPr id="4" name="Rectángulo 3"/>
          <p:cNvSpPr/>
          <p:nvPr/>
        </p:nvSpPr>
        <p:spPr>
          <a:xfrm>
            <a:off x="0" y="6492875"/>
            <a:ext cx="9144000" cy="365125"/>
          </a:xfrm>
          <a:prstGeom prst="rect">
            <a:avLst/>
          </a:prstGeom>
          <a:gradFill flip="none" rotWithShape="1">
            <a:gsLst>
              <a:gs pos="0">
                <a:schemeClr val="bg1"/>
              </a:gs>
              <a:gs pos="100000">
                <a:schemeClr val="bg1">
                  <a:lumMod val="85000"/>
                </a:scheme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s-ES_tradnl"/>
          </a:p>
        </p:txBody>
      </p:sp>
      <p:cxnSp>
        <p:nvCxnSpPr>
          <p:cNvPr id="5" name="Conector recto 4"/>
          <p:cNvCxnSpPr/>
          <p:nvPr/>
        </p:nvCxnSpPr>
        <p:spPr>
          <a:xfrm rot="5400000">
            <a:off x="8224044" y="6857206"/>
            <a:ext cx="431800" cy="1588"/>
          </a:xfrm>
          <a:prstGeom prst="line">
            <a:avLst/>
          </a:prstGeom>
          <a:ln w="28575" cap="flat" cmpd="sng" algn="ctr">
            <a:solidFill>
              <a:schemeClr val="accent2">
                <a:shade val="95000"/>
                <a:satMod val="105000"/>
              </a:schemeClr>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3" name="2 Marcador de contenido"/>
          <p:cNvSpPr>
            <a:spLocks noGrp="1"/>
          </p:cNvSpPr>
          <p:nvPr>
            <p:ph idx="1"/>
          </p:nvPr>
        </p:nvSpPr>
        <p:spPr>
          <a:xfrm>
            <a:off x="287285" y="317501"/>
            <a:ext cx="8588329" cy="5626100"/>
          </a:xfrm>
        </p:spPr>
        <p:txBody>
          <a:bodyPr/>
          <a:lstStyle>
            <a:lvl1pPr>
              <a:buClr>
                <a:schemeClr val="accent3">
                  <a:lumMod val="75000"/>
                </a:schemeClr>
              </a:buClr>
              <a:buFont typeface="Arial"/>
              <a:buChar char="•"/>
              <a:defRPr sz="2100"/>
            </a:lvl1pPr>
            <a:lvl2pPr>
              <a:defRPr sz="1900"/>
            </a:lvl2pPr>
            <a:lvl3pPr>
              <a:defRPr sz="1700"/>
            </a:lvl3pPr>
            <a:lvl4pPr>
              <a:defRPr sz="1500"/>
            </a:lvl4pPr>
            <a:lvl5pPr>
              <a:defRPr sz="1400"/>
            </a:lvl5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dirty="0"/>
          </a:p>
        </p:txBody>
      </p:sp>
      <p:sp>
        <p:nvSpPr>
          <p:cNvPr id="8" name="Título 7"/>
          <p:cNvSpPr>
            <a:spLocks noGrp="1"/>
          </p:cNvSpPr>
          <p:nvPr>
            <p:ph type="title"/>
          </p:nvPr>
        </p:nvSpPr>
        <p:spPr>
          <a:xfrm>
            <a:off x="292100" y="6019800"/>
            <a:ext cx="8585200" cy="241300"/>
          </a:xfrm>
        </p:spPr>
        <p:txBody>
          <a:bodyPr/>
          <a:lstStyle>
            <a:lvl1pPr algn="ctr">
              <a:defRPr sz="1200"/>
            </a:lvl1pPr>
          </a:lstStyle>
          <a:p>
            <a:r>
              <a:rPr lang="es-ES_tradnl" smtClean="0"/>
              <a:t>Clic para editar título</a:t>
            </a:r>
            <a:endParaRPr lang="es-ES_tradnl"/>
          </a:p>
        </p:txBody>
      </p:sp>
      <p:sp>
        <p:nvSpPr>
          <p:cNvPr id="6" name="5 Marcador de número de diapositiva"/>
          <p:cNvSpPr>
            <a:spLocks noGrp="1"/>
          </p:cNvSpPr>
          <p:nvPr>
            <p:ph type="sldNum" sz="quarter" idx="10"/>
          </p:nvPr>
        </p:nvSpPr>
        <p:spPr>
          <a:xfrm>
            <a:off x="8451850" y="6499225"/>
            <a:ext cx="660400" cy="358775"/>
          </a:xfrm>
        </p:spPr>
        <p:txBody>
          <a:bodyPr/>
          <a:lstStyle>
            <a:lvl1pPr>
              <a:defRPr/>
            </a:lvl1pPr>
          </a:lstStyle>
          <a:p>
            <a:fld id="{9FBE4328-8125-804F-966B-B85423817CE7}" type="slidenum">
              <a:rPr lang="es-ES_tradnl" smtClean="0"/>
              <a:pPr/>
              <a:t>‹Nº›</a:t>
            </a:fld>
            <a:endParaRPr lang="es-ES_tradnl" dirty="0"/>
          </a:p>
        </p:txBody>
      </p:sp>
      <p:sp>
        <p:nvSpPr>
          <p:cNvPr id="10" name="Marcador de pie de página 4"/>
          <p:cNvSpPr>
            <a:spLocks noGrp="1"/>
          </p:cNvSpPr>
          <p:nvPr>
            <p:ph type="ftr" sz="quarter" idx="3"/>
          </p:nvPr>
        </p:nvSpPr>
        <p:spPr>
          <a:xfrm>
            <a:off x="0" y="6492875"/>
            <a:ext cx="5181600" cy="365125"/>
          </a:xfrm>
          <a:prstGeom prst="rect">
            <a:avLst/>
          </a:prstGeom>
        </p:spPr>
        <p:txBody>
          <a:bodyPr vert="horz" wrap="square" lIns="91440" tIns="45720" rIns="91440" bIns="45720" numCol="1" anchor="ctr" anchorCtr="0" compatLnSpc="1">
            <a:prstTxWarp prst="textNoShape">
              <a:avLst/>
            </a:prstTxWarp>
          </a:bodyPr>
          <a:lstStyle>
            <a:lvl1pPr algn="l">
              <a:defRPr sz="1100">
                <a:solidFill>
                  <a:srgbClr val="91908F"/>
                </a:solidFill>
                <a:latin typeface="Calibri"/>
                <a:ea typeface="ＭＳ Ｐゴシック" pitchFamily="-110" charset="-128"/>
                <a:cs typeface="Calibri"/>
              </a:defRPr>
            </a:lvl1pPr>
          </a:lstStyle>
          <a:p>
            <a:r>
              <a:rPr lang="es-ES_tradnl" smtClean="0"/>
              <a:t>SGF- Contabilidad gubernamental</a:t>
            </a:r>
            <a:endParaRPr lang="es-ES_tradnl" dirty="0"/>
          </a:p>
        </p:txBody>
      </p:sp>
    </p:spTree>
    <p:extLst>
      <p:ext uri="{BB962C8B-B14F-4D97-AF65-F5344CB8AC3E}">
        <p14:creationId xmlns:p14="http://schemas.microsoft.com/office/powerpoint/2010/main" val="27995213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w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85000"/>
              </a:schemeClr>
            </a:gs>
            <a:gs pos="100000">
              <a:prstClr val="white"/>
            </a:gs>
          </a:gsLst>
          <a:lin ang="16200000" scaled="0"/>
          <a:tileRect/>
        </a:gradFill>
        <a:effectLst/>
      </p:bgPr>
    </p:bg>
    <p:spTree>
      <p:nvGrpSpPr>
        <p:cNvPr id="1" name=""/>
        <p:cNvGrpSpPr/>
        <p:nvPr/>
      </p:nvGrpSpPr>
      <p:grpSpPr>
        <a:xfrm>
          <a:off x="0" y="0"/>
          <a:ext cx="0" cy="0"/>
          <a:chOff x="0" y="0"/>
          <a:chExt cx="0" cy="0"/>
        </a:xfrm>
      </p:grpSpPr>
      <p:sp>
        <p:nvSpPr>
          <p:cNvPr id="6" name="Rectángulo 5"/>
          <p:cNvSpPr/>
          <p:nvPr/>
        </p:nvSpPr>
        <p:spPr>
          <a:xfrm>
            <a:off x="0" y="6492875"/>
            <a:ext cx="9144000" cy="365125"/>
          </a:xfrm>
          <a:prstGeom prst="rect">
            <a:avLst/>
          </a:prstGeom>
          <a:gradFill flip="none" rotWithShape="1">
            <a:gsLst>
              <a:gs pos="0">
                <a:schemeClr val="bg1"/>
              </a:gs>
              <a:gs pos="100000">
                <a:schemeClr val="bg1">
                  <a:lumMod val="85000"/>
                </a:scheme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s-ES_tradnl">
              <a:solidFill>
                <a:srgbClr val="FFFFFF"/>
              </a:solidFill>
              <a:latin typeface="ITC Officina Sans Std Book" charset="0"/>
              <a:ea typeface="ＭＳ Ｐゴシック" charset="0"/>
              <a:cs typeface="ＭＳ Ｐゴシック" charset="0"/>
            </a:endParaRPr>
          </a:p>
        </p:txBody>
      </p:sp>
      <p:sp>
        <p:nvSpPr>
          <p:cNvPr id="1027" name="1 Marcador de título"/>
          <p:cNvSpPr>
            <a:spLocks noGrp="1"/>
          </p:cNvSpPr>
          <p:nvPr>
            <p:ph type="title"/>
          </p:nvPr>
        </p:nvSpPr>
        <p:spPr bwMode="auto">
          <a:xfrm>
            <a:off x="368873" y="188640"/>
            <a:ext cx="8307583"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s-ES" dirty="0"/>
              <a:t>Haga clic para modificar el estilo de título del patrón</a:t>
            </a:r>
          </a:p>
        </p:txBody>
      </p:sp>
      <p:sp>
        <p:nvSpPr>
          <p:cNvPr id="1028" name="2 Marcador de texto"/>
          <p:cNvSpPr>
            <a:spLocks noGrp="1"/>
          </p:cNvSpPr>
          <p:nvPr>
            <p:ph type="body" idx="1"/>
          </p:nvPr>
        </p:nvSpPr>
        <p:spPr bwMode="auto">
          <a:xfrm>
            <a:off x="1979712" y="1268760"/>
            <a:ext cx="6696744" cy="4824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12" name="Slide Number Placeholder 11"/>
          <p:cNvSpPr>
            <a:spLocks noGrp="1"/>
          </p:cNvSpPr>
          <p:nvPr>
            <p:ph type="sldNum" sz="quarter" idx="4"/>
          </p:nvPr>
        </p:nvSpPr>
        <p:spPr>
          <a:xfrm>
            <a:off x="8451850" y="6492875"/>
            <a:ext cx="69215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91908F"/>
                </a:solidFill>
                <a:latin typeface="ITC Officina Sans Std Book" charset="0"/>
              </a:defRPr>
            </a:lvl1pPr>
          </a:lstStyle>
          <a:p>
            <a:fld id="{9FBE4328-8125-804F-966B-B85423817CE7}" type="slidenum">
              <a:rPr lang="es-ES_tradnl" smtClean="0"/>
              <a:pPr/>
              <a:t>‹Nº›</a:t>
            </a:fld>
            <a:endParaRPr lang="es-ES_tradnl" dirty="0"/>
          </a:p>
        </p:txBody>
      </p:sp>
      <p:sp>
        <p:nvSpPr>
          <p:cNvPr id="5" name="Marcador de pie de página 4"/>
          <p:cNvSpPr>
            <a:spLocks noGrp="1"/>
          </p:cNvSpPr>
          <p:nvPr>
            <p:ph type="ftr" sz="quarter" idx="3"/>
          </p:nvPr>
        </p:nvSpPr>
        <p:spPr>
          <a:xfrm>
            <a:off x="3124200" y="6492875"/>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91908F"/>
                </a:solidFill>
                <a:latin typeface="ITC Officina Sans Std Book" charset="0"/>
              </a:defRPr>
            </a:lvl1pPr>
          </a:lstStyle>
          <a:p>
            <a:r>
              <a:rPr lang="es-ES_tradnl" smtClean="0"/>
              <a:t>Sistema de Contabilidad Gubernamental</a:t>
            </a:r>
            <a:endParaRPr lang="es-ES_tradnl" dirty="0"/>
          </a:p>
        </p:txBody>
      </p:sp>
      <p:sp>
        <p:nvSpPr>
          <p:cNvPr id="7" name="Rectángulo 6"/>
          <p:cNvSpPr/>
          <p:nvPr userDrawn="1"/>
        </p:nvSpPr>
        <p:spPr>
          <a:xfrm>
            <a:off x="0" y="6492875"/>
            <a:ext cx="9144000" cy="365125"/>
          </a:xfrm>
          <a:prstGeom prst="rect">
            <a:avLst/>
          </a:prstGeom>
          <a:gradFill flip="none" rotWithShape="1">
            <a:gsLst>
              <a:gs pos="0">
                <a:schemeClr val="bg1"/>
              </a:gs>
              <a:gs pos="100000">
                <a:schemeClr val="bg1">
                  <a:lumMod val="85000"/>
                </a:schemeClr>
              </a:gs>
            </a:gsLst>
            <a:lin ang="5400000" scaled="0"/>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s-ES_tradnl">
              <a:solidFill>
                <a:srgbClr val="FFFFFF"/>
              </a:solidFill>
              <a:latin typeface="ITC Officina Sans Std Book" charset="0"/>
              <a:ea typeface="ＭＳ Ｐゴシック" charset="0"/>
              <a:cs typeface="ＭＳ Ｐゴシック" charset="0"/>
            </a:endParaRPr>
          </a:p>
        </p:txBody>
      </p:sp>
      <p:pic>
        <p:nvPicPr>
          <p:cNvPr id="8" name="Imagen 7" descr="Sin título-1.wmf"/>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6012160" y="6597650"/>
            <a:ext cx="226060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heurón 8"/>
          <p:cNvSpPr/>
          <p:nvPr userDrawn="1"/>
        </p:nvSpPr>
        <p:spPr>
          <a:xfrm>
            <a:off x="145088" y="342900"/>
            <a:ext cx="223785" cy="203200"/>
          </a:xfrm>
          <a:prstGeom prst="chevron">
            <a:avLst/>
          </a:prstGeom>
          <a:effectLst>
            <a:outerShdw blurRad="40000" dist="10287" dir="5400000" rotWithShape="0">
              <a:srgbClr val="000000">
                <a:alpha val="15000"/>
              </a:srgbClr>
            </a:outerShdw>
          </a:effectLst>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_tradnl"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9" r:id="rId4"/>
    <p:sldLayoutId id="2147483763" r:id="rId5"/>
    <p:sldLayoutId id="2147483761" r:id="rId6"/>
    <p:sldLayoutId id="2147483760" r:id="rId7"/>
    <p:sldLayoutId id="2147483762" r:id="rId8"/>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hf hdr="0" dt="0"/>
  <p:txStyles>
    <p:titleStyle>
      <a:lvl1pPr algn="l" rtl="0" eaLnBrk="1" fontAlgn="base" hangingPunct="1">
        <a:spcBef>
          <a:spcPct val="0"/>
        </a:spcBef>
        <a:spcAft>
          <a:spcPct val="0"/>
        </a:spcAft>
        <a:defRPr sz="2300" b="0" kern="1200" spc="0">
          <a:solidFill>
            <a:schemeClr val="accent2">
              <a:lumMod val="75000"/>
            </a:schemeClr>
          </a:solidFill>
          <a:latin typeface="Trebuchet MS"/>
          <a:ea typeface="ヒラギノ角ゴ Pro W3" pitchFamily="-109" charset="-128"/>
          <a:cs typeface="Trebuchet MS"/>
        </a:defRPr>
      </a:lvl1pPr>
      <a:lvl2pPr algn="l" rtl="0" eaLnBrk="1" fontAlgn="base" hangingPunct="1">
        <a:spcBef>
          <a:spcPct val="0"/>
        </a:spcBef>
        <a:spcAft>
          <a:spcPct val="0"/>
        </a:spcAft>
        <a:defRPr sz="3200">
          <a:solidFill>
            <a:schemeClr val="tx1"/>
          </a:solidFill>
          <a:latin typeface="Trebuchet MS" pitchFamily="-65" charset="0"/>
          <a:ea typeface="ヒラギノ角ゴ Pro W3" pitchFamily="-109" charset="-128"/>
          <a:cs typeface="ヒラギノ角ゴ Pro W3" pitchFamily="-109" charset="-128"/>
        </a:defRPr>
      </a:lvl2pPr>
      <a:lvl3pPr algn="l" rtl="0" eaLnBrk="1" fontAlgn="base" hangingPunct="1">
        <a:spcBef>
          <a:spcPct val="0"/>
        </a:spcBef>
        <a:spcAft>
          <a:spcPct val="0"/>
        </a:spcAft>
        <a:defRPr sz="3200">
          <a:solidFill>
            <a:schemeClr val="tx1"/>
          </a:solidFill>
          <a:latin typeface="Trebuchet MS" pitchFamily="-65" charset="0"/>
          <a:ea typeface="ヒラギノ角ゴ Pro W3" pitchFamily="-109" charset="-128"/>
          <a:cs typeface="ヒラギノ角ゴ Pro W3" pitchFamily="-109" charset="-128"/>
        </a:defRPr>
      </a:lvl3pPr>
      <a:lvl4pPr algn="l" rtl="0" eaLnBrk="1" fontAlgn="base" hangingPunct="1">
        <a:spcBef>
          <a:spcPct val="0"/>
        </a:spcBef>
        <a:spcAft>
          <a:spcPct val="0"/>
        </a:spcAft>
        <a:defRPr sz="3200">
          <a:solidFill>
            <a:schemeClr val="tx1"/>
          </a:solidFill>
          <a:latin typeface="Trebuchet MS" pitchFamily="-65" charset="0"/>
          <a:ea typeface="ヒラギノ角ゴ Pro W3" pitchFamily="-109" charset="-128"/>
          <a:cs typeface="ヒラギノ角ゴ Pro W3" pitchFamily="-109" charset="-128"/>
        </a:defRPr>
      </a:lvl4pPr>
      <a:lvl5pPr algn="l" rtl="0" eaLnBrk="1" fontAlgn="base" hangingPunct="1">
        <a:spcBef>
          <a:spcPct val="0"/>
        </a:spcBef>
        <a:spcAft>
          <a:spcPct val="0"/>
        </a:spcAft>
        <a:defRPr sz="3200">
          <a:solidFill>
            <a:schemeClr val="tx1"/>
          </a:solidFill>
          <a:latin typeface="Trebuchet MS" pitchFamily="-65" charset="0"/>
          <a:ea typeface="ヒラギノ角ゴ Pro W3" pitchFamily="-109" charset="-128"/>
          <a:cs typeface="ヒラギノ角ゴ Pro W3" pitchFamily="-109" charset="-128"/>
        </a:defRPr>
      </a:lvl5pPr>
      <a:lvl6pPr marL="457200" algn="ctr" rtl="0" eaLnBrk="1" fontAlgn="base" hangingPunct="1">
        <a:spcBef>
          <a:spcPct val="0"/>
        </a:spcBef>
        <a:spcAft>
          <a:spcPct val="0"/>
        </a:spcAft>
        <a:defRPr sz="4400">
          <a:solidFill>
            <a:schemeClr val="tx1"/>
          </a:solidFill>
          <a:latin typeface="ITC Officina Sans Std Book" pitchFamily="-109" charset="0"/>
          <a:ea typeface="ヒラギノ角ゴ Pro W3" pitchFamily="-109" charset="-128"/>
          <a:cs typeface="ヒラギノ角ゴ Pro W3" pitchFamily="-109" charset="-128"/>
        </a:defRPr>
      </a:lvl6pPr>
      <a:lvl7pPr marL="914400" algn="ctr" rtl="0" eaLnBrk="1" fontAlgn="base" hangingPunct="1">
        <a:spcBef>
          <a:spcPct val="0"/>
        </a:spcBef>
        <a:spcAft>
          <a:spcPct val="0"/>
        </a:spcAft>
        <a:defRPr sz="4400">
          <a:solidFill>
            <a:schemeClr val="tx1"/>
          </a:solidFill>
          <a:latin typeface="ITC Officina Sans Std Book" pitchFamily="-109" charset="0"/>
          <a:ea typeface="ヒラギノ角ゴ Pro W3" pitchFamily="-109" charset="-128"/>
          <a:cs typeface="ヒラギノ角ゴ Pro W3" pitchFamily="-109" charset="-128"/>
        </a:defRPr>
      </a:lvl7pPr>
      <a:lvl8pPr marL="1371600" algn="ctr" rtl="0" eaLnBrk="1" fontAlgn="base" hangingPunct="1">
        <a:spcBef>
          <a:spcPct val="0"/>
        </a:spcBef>
        <a:spcAft>
          <a:spcPct val="0"/>
        </a:spcAft>
        <a:defRPr sz="4400">
          <a:solidFill>
            <a:schemeClr val="tx1"/>
          </a:solidFill>
          <a:latin typeface="ITC Officina Sans Std Book" pitchFamily="-109" charset="0"/>
          <a:ea typeface="ヒラギノ角ゴ Pro W3" pitchFamily="-109" charset="-128"/>
          <a:cs typeface="ヒラギノ角ゴ Pro W3" pitchFamily="-109" charset="-128"/>
        </a:defRPr>
      </a:lvl8pPr>
      <a:lvl9pPr marL="1828800" algn="ctr" rtl="0" eaLnBrk="1" fontAlgn="base" hangingPunct="1">
        <a:spcBef>
          <a:spcPct val="0"/>
        </a:spcBef>
        <a:spcAft>
          <a:spcPct val="0"/>
        </a:spcAft>
        <a:defRPr sz="4400">
          <a:solidFill>
            <a:schemeClr val="tx1"/>
          </a:solidFill>
          <a:latin typeface="ITC Officina Sans Std Book" pitchFamily="-109" charset="0"/>
          <a:ea typeface="ヒラギノ角ゴ Pro W3" pitchFamily="-109" charset="-128"/>
          <a:cs typeface="ヒラギノ角ゴ Pro W3" pitchFamily="-109" charset="-128"/>
        </a:defRPr>
      </a:lvl9pPr>
    </p:titleStyle>
    <p:bodyStyle>
      <a:lvl1pPr marL="342900" indent="-342900" algn="l" rtl="0" eaLnBrk="1" fontAlgn="base" hangingPunct="1">
        <a:lnSpc>
          <a:spcPct val="130000"/>
        </a:lnSpc>
        <a:spcBef>
          <a:spcPct val="20000"/>
        </a:spcBef>
        <a:spcAft>
          <a:spcPts val="1200"/>
        </a:spcAft>
        <a:buClr>
          <a:schemeClr val="accent4"/>
        </a:buClr>
        <a:buSzPct val="85000"/>
        <a:buFont typeface="Wingdings" charset="2"/>
        <a:buChar char="§"/>
        <a:defRPr sz="1800" kern="1200">
          <a:solidFill>
            <a:srgbClr val="3E4748"/>
          </a:solidFill>
          <a:latin typeface="Trebuchet MS"/>
          <a:ea typeface="ヒラギノ角ゴ Pro W3" pitchFamily="-109" charset="-128"/>
          <a:cs typeface="Trebuchet MS"/>
        </a:defRPr>
      </a:lvl1pPr>
      <a:lvl2pPr marL="742950" indent="-285750" algn="l" rtl="0" eaLnBrk="1" fontAlgn="base" hangingPunct="1">
        <a:lnSpc>
          <a:spcPct val="130000"/>
        </a:lnSpc>
        <a:spcBef>
          <a:spcPct val="20000"/>
        </a:spcBef>
        <a:spcAft>
          <a:spcPts val="1200"/>
        </a:spcAft>
        <a:buClr>
          <a:schemeClr val="accent3"/>
        </a:buClr>
        <a:buFont typeface="Wingdings" charset="2"/>
        <a:buChar char="ü"/>
        <a:defRPr sz="1600" kern="1200">
          <a:solidFill>
            <a:srgbClr val="3E4748"/>
          </a:solidFill>
          <a:latin typeface="Trebuchet MS"/>
          <a:ea typeface="ヒラギノ角ゴ Pro W3" pitchFamily="-109" charset="-128"/>
          <a:cs typeface="Trebuchet MS"/>
        </a:defRPr>
      </a:lvl2pPr>
      <a:lvl3pPr marL="1143000" indent="-228600" algn="l" rtl="0" eaLnBrk="1" fontAlgn="base" hangingPunct="1">
        <a:lnSpc>
          <a:spcPct val="130000"/>
        </a:lnSpc>
        <a:spcBef>
          <a:spcPct val="20000"/>
        </a:spcBef>
        <a:spcAft>
          <a:spcPts val="1200"/>
        </a:spcAft>
        <a:buClr>
          <a:srgbClr val="A9BB48"/>
        </a:buClr>
        <a:buFont typeface="Arial" charset="0"/>
        <a:buChar char="•"/>
        <a:defRPr sz="1500" kern="1200">
          <a:solidFill>
            <a:srgbClr val="3E4748"/>
          </a:solidFill>
          <a:latin typeface="Trebuchet MS"/>
          <a:ea typeface="ヒラギノ角ゴ Pro W3" pitchFamily="-109" charset="-128"/>
          <a:cs typeface="Trebuchet MS"/>
        </a:defRPr>
      </a:lvl3pPr>
      <a:lvl4pPr marL="1600200" indent="-228600" algn="l" rtl="0" eaLnBrk="1" fontAlgn="base" hangingPunct="1">
        <a:lnSpc>
          <a:spcPct val="130000"/>
        </a:lnSpc>
        <a:spcBef>
          <a:spcPct val="20000"/>
        </a:spcBef>
        <a:spcAft>
          <a:spcPts val="1200"/>
        </a:spcAft>
        <a:buClr>
          <a:schemeClr val="accent1"/>
        </a:buClr>
        <a:buFont typeface="Courier New" charset="0"/>
        <a:buChar char="o"/>
        <a:defRPr sz="1300" kern="1200">
          <a:solidFill>
            <a:srgbClr val="3E4748"/>
          </a:solidFill>
          <a:latin typeface="Trebuchet MS"/>
          <a:ea typeface="ヒラギノ角ゴ Pro W3" pitchFamily="-109" charset="-128"/>
          <a:cs typeface="Trebuchet MS"/>
        </a:defRPr>
      </a:lvl4pPr>
      <a:lvl5pPr marL="2057400" indent="-228600" algn="l" rtl="0" eaLnBrk="1" fontAlgn="base" hangingPunct="1">
        <a:lnSpc>
          <a:spcPct val="130000"/>
        </a:lnSpc>
        <a:spcBef>
          <a:spcPct val="20000"/>
        </a:spcBef>
        <a:spcAft>
          <a:spcPts val="1200"/>
        </a:spcAft>
        <a:buClr>
          <a:schemeClr val="accent2"/>
        </a:buClr>
        <a:buFont typeface="Wingdings" charset="0"/>
        <a:buChar char="ü"/>
        <a:defRPr sz="1300" kern="1200">
          <a:solidFill>
            <a:schemeClr val="tx2"/>
          </a:solidFill>
          <a:latin typeface="Trebuchet MS"/>
          <a:ea typeface="ヒラギノ角ゴ Pro W3" pitchFamily="-109" charset="-128"/>
          <a:cs typeface="Trebuchet M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9.xml"/><Relationship Id="rId7" Type="http://schemas.openxmlformats.org/officeDocument/2006/relationships/slide" Target="slide13.xml"/><Relationship Id="rId12" Type="http://schemas.openxmlformats.org/officeDocument/2006/relationships/slide" Target="slide17.xml"/><Relationship Id="rId2" Type="http://schemas.openxmlformats.org/officeDocument/2006/relationships/slide" Target="slide18.xml"/><Relationship Id="rId1" Type="http://schemas.openxmlformats.org/officeDocument/2006/relationships/slideLayout" Target="../slideLayouts/slideLayout6.xml"/><Relationship Id="rId6" Type="http://schemas.openxmlformats.org/officeDocument/2006/relationships/slide" Target="slide12.xml"/><Relationship Id="rId11" Type="http://schemas.openxmlformats.org/officeDocument/2006/relationships/slide" Target="slide14.xml"/><Relationship Id="rId5" Type="http://schemas.openxmlformats.org/officeDocument/2006/relationships/slide" Target="slide11.xml"/><Relationship Id="rId10" Type="http://schemas.openxmlformats.org/officeDocument/2006/relationships/slide" Target="slide16.xml"/><Relationship Id="rId4" Type="http://schemas.openxmlformats.org/officeDocument/2006/relationships/slide" Target="slide10.xml"/><Relationship Id="rId9" Type="http://schemas.openxmlformats.org/officeDocument/2006/relationships/slide" Target="slide15.xml"/></Relationships>
</file>

<file path=ppt/slides/_rels/slide8.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4294967295"/>
          </p:nvPr>
        </p:nvSpPr>
        <p:spPr>
          <a:xfrm>
            <a:off x="7010400" y="6356350"/>
            <a:ext cx="2133600" cy="365125"/>
          </a:xfrm>
          <a:prstGeom prst="rect">
            <a:avLst/>
          </a:prstGeom>
        </p:spPr>
        <p:txBody>
          <a:bodyPr/>
          <a:lstStyle/>
          <a:p>
            <a:fld id="{9FBE4328-8125-804F-966B-B85423817CE7}" type="slidenum">
              <a:rPr lang="es-ES_tradnl" smtClean="0"/>
              <a:pPr/>
              <a:t>1</a:t>
            </a:fld>
            <a:endParaRPr lang="es-ES_tradnl"/>
          </a:p>
        </p:txBody>
      </p:sp>
      <p:pic>
        <p:nvPicPr>
          <p:cNvPr id="3" name="Imagen 2" descr="udg.jpg"/>
          <p:cNvPicPr>
            <a:picLocks noChangeAspect="1"/>
          </p:cNvPicPr>
          <p:nvPr/>
        </p:nvPicPr>
        <p:blipFill>
          <a:blip r:embed="rId2"/>
          <a:stretch>
            <a:fillRect/>
          </a:stretch>
        </p:blipFill>
        <p:spPr>
          <a:xfrm>
            <a:off x="-1" y="0"/>
            <a:ext cx="9144001" cy="6858001"/>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209800" y="1395366"/>
            <a:ext cx="4724400" cy="3633834"/>
          </a:xfrm>
          <a:prstGeom prst="rect">
            <a:avLst/>
          </a:prstGeom>
          <a:gradFill>
            <a:gsLst>
              <a:gs pos="52000">
                <a:srgbClr val="A77AA8"/>
              </a:gs>
              <a:gs pos="100000">
                <a:srgbClr val="C38CC8"/>
              </a:gs>
            </a:gsLst>
          </a:gradFill>
          <a:ln>
            <a:solidFill>
              <a:srgbClr val="A07FA8"/>
            </a:solidFill>
          </a:ln>
        </p:spPr>
        <p:style>
          <a:lnRef idx="1">
            <a:schemeClr val="accent2"/>
          </a:lnRef>
          <a:fillRef idx="3">
            <a:schemeClr val="accent2"/>
          </a:fillRef>
          <a:effectRef idx="2">
            <a:schemeClr val="accent2"/>
          </a:effectRef>
          <a:fontRef idx="minor">
            <a:schemeClr val="lt1"/>
          </a:fontRef>
        </p:style>
        <p:txBody>
          <a:bodyPr rtlCol="0" anchor="t"/>
          <a:lstStyle/>
          <a:p>
            <a:endParaRPr lang="es-ES_tradnl" sz="600" dirty="0">
              <a:solidFill>
                <a:schemeClr val="bg1"/>
              </a:solidFill>
              <a:latin typeface="Trebuchet MS"/>
              <a:cs typeface="Trebuchet MS"/>
            </a:endParaRPr>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10</a:t>
            </a:fld>
            <a:endParaRPr lang="es-ES_tradnl" dirty="0"/>
          </a:p>
        </p:txBody>
      </p:sp>
      <p:sp>
        <p:nvSpPr>
          <p:cNvPr id="5" name="Marcador de pie de página 4"/>
          <p:cNvSpPr>
            <a:spLocks noGrp="1"/>
          </p:cNvSpPr>
          <p:nvPr>
            <p:ph type="ftr" sz="quarter" idx="3"/>
          </p:nvPr>
        </p:nvSpPr>
        <p:spPr>
          <a:prstGeom prst="rect">
            <a:avLst/>
          </a:prstGeom>
        </p:spPr>
        <p:txBody>
          <a:bodyPr/>
          <a:lstStyle/>
          <a:p>
            <a:r>
              <a:rPr lang="es-ES_tradnl" smtClean="0"/>
              <a:t>Sistema de Contabilidad Gubernamental</a:t>
            </a:r>
            <a:endParaRPr lang="es-ES_tradnl" dirty="0"/>
          </a:p>
        </p:txBody>
      </p:sp>
      <p:sp>
        <p:nvSpPr>
          <p:cNvPr id="12" name="Título 11"/>
          <p:cNvSpPr>
            <a:spLocks noGrp="1"/>
          </p:cNvSpPr>
          <p:nvPr>
            <p:ph type="title"/>
          </p:nvPr>
        </p:nvSpPr>
        <p:spPr/>
        <p:txBody>
          <a:bodyPr>
            <a:normAutofit/>
          </a:bodyPr>
          <a:lstStyle/>
          <a:p>
            <a:r>
              <a:rPr lang="es-ES_tradnl" dirty="0" smtClean="0"/>
              <a:t>Módulo. Patrimonio</a:t>
            </a:r>
            <a:endParaRPr lang="es-ES_tradnl" dirty="0"/>
          </a:p>
        </p:txBody>
      </p:sp>
      <p:sp>
        <p:nvSpPr>
          <p:cNvPr id="16" name="Recortar rectángulo de esquina diagonal 15"/>
          <p:cNvSpPr/>
          <p:nvPr/>
        </p:nvSpPr>
        <p:spPr>
          <a:xfrm>
            <a:off x="2676676" y="1752600"/>
            <a:ext cx="3811161" cy="3048000"/>
          </a:xfrm>
          <a:prstGeom prst="snip2DiagRect">
            <a:avLst/>
          </a:prstGeom>
          <a:solidFill>
            <a:schemeClr val="bg1"/>
          </a:solidFill>
          <a:ln>
            <a:noFill/>
          </a:ln>
        </p:spPr>
        <p:style>
          <a:lnRef idx="3">
            <a:schemeClr val="lt1"/>
          </a:lnRef>
          <a:fillRef idx="1">
            <a:schemeClr val="accent2"/>
          </a:fillRef>
          <a:effectRef idx="1">
            <a:schemeClr val="accent2"/>
          </a:effectRef>
          <a:fontRef idx="minor">
            <a:schemeClr val="lt1"/>
          </a:fontRef>
        </p:style>
        <p:txBody>
          <a:bodyPr rtlCol="0" anchor="t"/>
          <a:lstStyle/>
          <a:p>
            <a:pPr>
              <a:buFont typeface="Arial"/>
              <a:buChar char="•"/>
            </a:pPr>
            <a:endParaRPr lang="es-ES_tradnl" sz="1600" dirty="0" smtClean="0">
              <a:solidFill>
                <a:srgbClr val="737373"/>
              </a:solidFill>
              <a:latin typeface="Trebuchet MS"/>
              <a:cs typeface="Trebuchet MS"/>
            </a:endParaRPr>
          </a:p>
          <a:p>
            <a:pPr>
              <a:buFont typeface="Arial"/>
              <a:buChar char="•"/>
            </a:pPr>
            <a:endParaRPr lang="es-ES_tradnl" sz="1600" dirty="0" smtClean="0">
              <a:solidFill>
                <a:srgbClr val="737373"/>
              </a:solidFill>
              <a:latin typeface="Trebuchet MS"/>
              <a:cs typeface="Trebuchet MS"/>
            </a:endParaRPr>
          </a:p>
          <a:p>
            <a:pPr>
              <a:buFont typeface="Arial"/>
              <a:buChar char="•"/>
            </a:pPr>
            <a:r>
              <a:rPr lang="es-ES_tradnl" sz="1600" dirty="0" smtClean="0">
                <a:solidFill>
                  <a:srgbClr val="737373"/>
                </a:solidFill>
                <a:latin typeface="Trebuchet MS"/>
                <a:cs typeface="Trebuchet MS"/>
              </a:rPr>
              <a:t>Alta patrimonial</a:t>
            </a:r>
          </a:p>
          <a:p>
            <a:pPr>
              <a:buFont typeface="Arial"/>
              <a:buChar char="•"/>
            </a:pPr>
            <a:r>
              <a:rPr lang="es-ES_tradnl" sz="1600" dirty="0" smtClean="0">
                <a:solidFill>
                  <a:srgbClr val="737373"/>
                </a:solidFill>
                <a:latin typeface="Trebuchet MS"/>
                <a:cs typeface="Trebuchet MS"/>
              </a:rPr>
              <a:t>Baja patrimonial</a:t>
            </a:r>
          </a:p>
          <a:p>
            <a:pPr>
              <a:buFont typeface="Arial"/>
              <a:buChar char="•"/>
            </a:pPr>
            <a:r>
              <a:rPr lang="es-ES_tradnl" sz="1600" dirty="0" smtClean="0">
                <a:solidFill>
                  <a:srgbClr val="737373"/>
                </a:solidFill>
                <a:latin typeface="Trebuchet MS"/>
                <a:cs typeface="Trebuchet MS"/>
              </a:rPr>
              <a:t>Traslados</a:t>
            </a:r>
          </a:p>
          <a:p>
            <a:pPr>
              <a:buFont typeface="Arial"/>
              <a:buChar char="•"/>
            </a:pPr>
            <a:r>
              <a:rPr lang="es-ES_tradnl" sz="1600" dirty="0" smtClean="0">
                <a:solidFill>
                  <a:srgbClr val="737373"/>
                </a:solidFill>
                <a:latin typeface="Trebuchet MS"/>
                <a:cs typeface="Trebuchet MS"/>
              </a:rPr>
              <a:t>Resguardos</a:t>
            </a:r>
          </a:p>
          <a:p>
            <a:pPr>
              <a:buFont typeface="Arial"/>
              <a:buChar char="•"/>
            </a:pPr>
            <a:r>
              <a:rPr lang="es-ES_tradnl" sz="1600" dirty="0" smtClean="0">
                <a:solidFill>
                  <a:srgbClr val="737373"/>
                </a:solidFill>
                <a:latin typeface="Trebuchet MS"/>
                <a:cs typeface="Trebuchet MS"/>
              </a:rPr>
              <a:t>Reportes de inventarios</a:t>
            </a:r>
            <a:endParaRPr lang="es-ES_tradnl" sz="1600" dirty="0">
              <a:solidFill>
                <a:srgbClr val="737373"/>
              </a:solidFill>
              <a:latin typeface="Trebuchet MS"/>
              <a:cs typeface="Trebuchet MS"/>
            </a:endParaRPr>
          </a:p>
        </p:txBody>
      </p:sp>
      <p:sp>
        <p:nvSpPr>
          <p:cNvPr id="17" name="Rectángulo 57"/>
          <p:cNvSpPr/>
          <p:nvPr/>
        </p:nvSpPr>
        <p:spPr>
          <a:xfrm>
            <a:off x="2676676" y="1938862"/>
            <a:ext cx="3525949"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b="1" dirty="0" smtClean="0">
                <a:solidFill>
                  <a:srgbClr val="7F7F7F"/>
                </a:solidFill>
                <a:latin typeface="Trebuchet MS"/>
                <a:cs typeface="Trebuchet MS"/>
              </a:rPr>
              <a:t>Sub Módulos</a:t>
            </a:r>
            <a:endParaRPr lang="es-ES_tradnl" b="1" dirty="0">
              <a:solidFill>
                <a:srgbClr val="7F7F7F"/>
              </a:solidFill>
              <a:latin typeface="Trebuchet MS"/>
              <a:cs typeface="Trebuchet MS"/>
            </a:endParaRPr>
          </a:p>
        </p:txBody>
      </p:sp>
      <p:sp>
        <p:nvSpPr>
          <p:cNvPr id="23" name="Elipse 22"/>
          <p:cNvSpPr/>
          <p:nvPr/>
        </p:nvSpPr>
        <p:spPr>
          <a:xfrm>
            <a:off x="6524850" y="1476508"/>
            <a:ext cx="329948" cy="329948"/>
          </a:xfrm>
          <a:prstGeom prst="ellipse">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800" dirty="0">
              <a:latin typeface="Trebuchet MS"/>
              <a:cs typeface="Trebuchet MS"/>
            </a:endParaRPr>
          </a:p>
        </p:txBody>
      </p:sp>
      <p:sp>
        <p:nvSpPr>
          <p:cNvPr id="24" name="Más 23">
            <a:hlinkClick r:id="rId2" action="ppaction://hlinksldjump"/>
          </p:cNvPr>
          <p:cNvSpPr/>
          <p:nvPr/>
        </p:nvSpPr>
        <p:spPr>
          <a:xfrm rot="18900000">
            <a:off x="6567801" y="1518762"/>
            <a:ext cx="248484" cy="248484"/>
          </a:xfrm>
          <a:prstGeom prst="mathPlus">
            <a:avLst>
              <a:gd name="adj1" fmla="val 12568"/>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108693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209800" y="1395366"/>
            <a:ext cx="4724400" cy="3633834"/>
          </a:xfrm>
          <a:prstGeom prst="rect">
            <a:avLst/>
          </a:prstGeom>
          <a:gradFill>
            <a:gsLst>
              <a:gs pos="52000">
                <a:srgbClr val="A77AA8"/>
              </a:gs>
              <a:gs pos="100000">
                <a:srgbClr val="C38CC8"/>
              </a:gs>
            </a:gsLst>
          </a:gradFill>
          <a:ln>
            <a:solidFill>
              <a:srgbClr val="A07FA8"/>
            </a:solidFill>
          </a:ln>
        </p:spPr>
        <p:style>
          <a:lnRef idx="1">
            <a:schemeClr val="accent2"/>
          </a:lnRef>
          <a:fillRef idx="3">
            <a:schemeClr val="accent2"/>
          </a:fillRef>
          <a:effectRef idx="2">
            <a:schemeClr val="accent2"/>
          </a:effectRef>
          <a:fontRef idx="minor">
            <a:schemeClr val="lt1"/>
          </a:fontRef>
        </p:style>
        <p:txBody>
          <a:bodyPr rtlCol="0" anchor="t"/>
          <a:lstStyle/>
          <a:p>
            <a:endParaRPr lang="es-ES_tradnl" sz="600" dirty="0">
              <a:solidFill>
                <a:schemeClr val="bg1"/>
              </a:solidFill>
              <a:latin typeface="Trebuchet MS"/>
              <a:cs typeface="Trebuchet MS"/>
            </a:endParaRPr>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11</a:t>
            </a:fld>
            <a:endParaRPr lang="es-ES_tradnl" dirty="0"/>
          </a:p>
        </p:txBody>
      </p:sp>
      <p:sp>
        <p:nvSpPr>
          <p:cNvPr id="5" name="Marcador de pie de página 4"/>
          <p:cNvSpPr>
            <a:spLocks noGrp="1"/>
          </p:cNvSpPr>
          <p:nvPr>
            <p:ph type="ftr" sz="quarter" idx="3"/>
          </p:nvPr>
        </p:nvSpPr>
        <p:spPr>
          <a:prstGeom prst="rect">
            <a:avLst/>
          </a:prstGeom>
        </p:spPr>
        <p:txBody>
          <a:bodyPr/>
          <a:lstStyle/>
          <a:p>
            <a:r>
              <a:rPr lang="es-ES_tradnl" smtClean="0"/>
              <a:t>Sistema de Contabilidad Gubernamental</a:t>
            </a:r>
            <a:endParaRPr lang="es-ES_tradnl" dirty="0"/>
          </a:p>
        </p:txBody>
      </p:sp>
      <p:sp>
        <p:nvSpPr>
          <p:cNvPr id="12" name="Título 11"/>
          <p:cNvSpPr>
            <a:spLocks noGrp="1"/>
          </p:cNvSpPr>
          <p:nvPr>
            <p:ph type="title"/>
          </p:nvPr>
        </p:nvSpPr>
        <p:spPr/>
        <p:txBody>
          <a:bodyPr>
            <a:normAutofit/>
          </a:bodyPr>
          <a:lstStyle/>
          <a:p>
            <a:r>
              <a:rPr lang="es-ES_tradnl" dirty="0" smtClean="0"/>
              <a:t>Módulo. Administración de la nómina</a:t>
            </a:r>
            <a:endParaRPr lang="es-ES_tradnl" dirty="0"/>
          </a:p>
        </p:txBody>
      </p:sp>
      <p:sp>
        <p:nvSpPr>
          <p:cNvPr id="16" name="Recortar rectángulo de esquina diagonal 15"/>
          <p:cNvSpPr/>
          <p:nvPr/>
        </p:nvSpPr>
        <p:spPr>
          <a:xfrm>
            <a:off x="2644926" y="1752600"/>
            <a:ext cx="3811161" cy="3048000"/>
          </a:xfrm>
          <a:prstGeom prst="snip2DiagRect">
            <a:avLst/>
          </a:prstGeom>
          <a:solidFill>
            <a:schemeClr val="bg1"/>
          </a:solidFill>
          <a:ln>
            <a:noFill/>
          </a:ln>
        </p:spPr>
        <p:style>
          <a:lnRef idx="3">
            <a:schemeClr val="lt1"/>
          </a:lnRef>
          <a:fillRef idx="1">
            <a:schemeClr val="accent2"/>
          </a:fillRef>
          <a:effectRef idx="1">
            <a:schemeClr val="accent2"/>
          </a:effectRef>
          <a:fontRef idx="minor">
            <a:schemeClr val="lt1"/>
          </a:fontRef>
        </p:style>
        <p:txBody>
          <a:bodyPr rtlCol="0" anchor="t"/>
          <a:lstStyle/>
          <a:p>
            <a:pPr>
              <a:buFont typeface="Arial"/>
              <a:buChar char="•"/>
            </a:pPr>
            <a:endParaRPr lang="es-ES_tradnl" sz="1600" dirty="0" smtClean="0">
              <a:solidFill>
                <a:srgbClr val="737373"/>
              </a:solidFill>
              <a:latin typeface="Trebuchet MS"/>
              <a:cs typeface="Trebuchet MS"/>
            </a:endParaRPr>
          </a:p>
          <a:p>
            <a:pPr>
              <a:buFont typeface="Arial"/>
              <a:buChar char="•"/>
            </a:pPr>
            <a:r>
              <a:rPr lang="es-ES_tradnl" sz="1600" dirty="0" smtClean="0">
                <a:solidFill>
                  <a:srgbClr val="737373"/>
                </a:solidFill>
                <a:latin typeface="Trebuchet MS"/>
                <a:cs typeface="Trebuchet MS"/>
              </a:rPr>
              <a:t>Percepciones</a:t>
            </a:r>
          </a:p>
          <a:p>
            <a:pPr>
              <a:buFont typeface="Arial"/>
              <a:buChar char="•"/>
            </a:pPr>
            <a:r>
              <a:rPr lang="es-ES_tradnl" sz="1600" dirty="0" smtClean="0">
                <a:solidFill>
                  <a:srgbClr val="737373"/>
                </a:solidFill>
                <a:latin typeface="Trebuchet MS"/>
                <a:cs typeface="Trebuchet MS"/>
              </a:rPr>
              <a:t>Deducciones</a:t>
            </a:r>
          </a:p>
          <a:p>
            <a:pPr>
              <a:buFont typeface="Arial"/>
              <a:buChar char="•"/>
            </a:pPr>
            <a:r>
              <a:rPr lang="es-ES_tradnl" sz="1600" dirty="0" smtClean="0">
                <a:solidFill>
                  <a:srgbClr val="737373"/>
                </a:solidFill>
                <a:latin typeface="Trebuchet MS"/>
                <a:cs typeface="Trebuchet MS"/>
              </a:rPr>
              <a:t>Prestaciones</a:t>
            </a:r>
          </a:p>
          <a:p>
            <a:pPr>
              <a:buFont typeface="Arial"/>
              <a:buChar char="•"/>
            </a:pPr>
            <a:r>
              <a:rPr lang="es-ES_tradnl" sz="1600" dirty="0" smtClean="0">
                <a:solidFill>
                  <a:srgbClr val="737373"/>
                </a:solidFill>
                <a:latin typeface="Trebuchet MS"/>
                <a:cs typeface="Trebuchet MS"/>
              </a:rPr>
              <a:t>Obligaciones</a:t>
            </a:r>
          </a:p>
          <a:p>
            <a:pPr>
              <a:buFont typeface="Arial"/>
              <a:buChar char="•"/>
            </a:pPr>
            <a:r>
              <a:rPr lang="es-ES_tradnl" sz="1600" dirty="0" smtClean="0">
                <a:solidFill>
                  <a:srgbClr val="737373"/>
                </a:solidFill>
                <a:latin typeface="Trebuchet MS"/>
                <a:cs typeface="Trebuchet MS"/>
              </a:rPr>
              <a:t>Cálculo de nómina</a:t>
            </a:r>
          </a:p>
          <a:p>
            <a:pPr>
              <a:buFont typeface="Arial"/>
              <a:buChar char="•"/>
            </a:pPr>
            <a:r>
              <a:rPr lang="es-ES_tradnl" sz="1600" dirty="0" smtClean="0">
                <a:solidFill>
                  <a:srgbClr val="737373"/>
                </a:solidFill>
                <a:latin typeface="Trebuchet MS"/>
                <a:cs typeface="Trebuchet MS"/>
              </a:rPr>
              <a:t>Aplicación de recursos</a:t>
            </a:r>
          </a:p>
          <a:p>
            <a:pPr>
              <a:buFont typeface="Arial"/>
              <a:buChar char="•"/>
            </a:pPr>
            <a:r>
              <a:rPr lang="es-ES_tradnl" sz="1600" dirty="0" smtClean="0">
                <a:solidFill>
                  <a:srgbClr val="737373"/>
                </a:solidFill>
                <a:latin typeface="Trebuchet MS"/>
                <a:cs typeface="Trebuchet MS"/>
              </a:rPr>
              <a:t>Generación de nómina</a:t>
            </a:r>
          </a:p>
          <a:p>
            <a:pPr>
              <a:buFont typeface="Arial"/>
              <a:buChar char="•"/>
            </a:pPr>
            <a:r>
              <a:rPr lang="es-ES_tradnl" sz="1600" dirty="0" smtClean="0">
                <a:solidFill>
                  <a:srgbClr val="737373"/>
                </a:solidFill>
                <a:latin typeface="Trebuchet MS"/>
                <a:cs typeface="Trebuchet MS"/>
              </a:rPr>
              <a:t>Cancelación de pagos</a:t>
            </a:r>
            <a:endParaRPr lang="es-ES_tradnl" sz="1600" dirty="0">
              <a:solidFill>
                <a:srgbClr val="737373"/>
              </a:solidFill>
              <a:latin typeface="Trebuchet MS"/>
              <a:cs typeface="Trebuchet MS"/>
            </a:endParaRPr>
          </a:p>
        </p:txBody>
      </p:sp>
      <p:sp>
        <p:nvSpPr>
          <p:cNvPr id="17" name="Rectángulo 57"/>
          <p:cNvSpPr/>
          <p:nvPr/>
        </p:nvSpPr>
        <p:spPr>
          <a:xfrm>
            <a:off x="2676676" y="1938862"/>
            <a:ext cx="3525949"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b="1" dirty="0" smtClean="0">
                <a:solidFill>
                  <a:srgbClr val="7F7F7F"/>
                </a:solidFill>
                <a:latin typeface="Trebuchet MS"/>
                <a:cs typeface="Trebuchet MS"/>
              </a:rPr>
              <a:t>Sub Módulos</a:t>
            </a:r>
            <a:endParaRPr lang="es-ES_tradnl" b="1" dirty="0">
              <a:solidFill>
                <a:srgbClr val="7F7F7F"/>
              </a:solidFill>
              <a:latin typeface="Trebuchet MS"/>
              <a:cs typeface="Trebuchet MS"/>
            </a:endParaRPr>
          </a:p>
        </p:txBody>
      </p:sp>
      <p:sp>
        <p:nvSpPr>
          <p:cNvPr id="20" name="Elipse 19"/>
          <p:cNvSpPr/>
          <p:nvPr/>
        </p:nvSpPr>
        <p:spPr>
          <a:xfrm>
            <a:off x="6524850" y="1476508"/>
            <a:ext cx="329948" cy="329948"/>
          </a:xfrm>
          <a:prstGeom prst="ellipse">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800" dirty="0">
              <a:latin typeface="Trebuchet MS"/>
              <a:cs typeface="Trebuchet MS"/>
            </a:endParaRPr>
          </a:p>
        </p:txBody>
      </p:sp>
      <p:sp>
        <p:nvSpPr>
          <p:cNvPr id="21" name="Más 20">
            <a:hlinkClick r:id="rId2" action="ppaction://hlinksldjump"/>
          </p:cNvPr>
          <p:cNvSpPr/>
          <p:nvPr/>
        </p:nvSpPr>
        <p:spPr>
          <a:xfrm rot="18900000">
            <a:off x="6567801" y="1518762"/>
            <a:ext cx="248484" cy="248484"/>
          </a:xfrm>
          <a:prstGeom prst="mathPlus">
            <a:avLst>
              <a:gd name="adj1" fmla="val 12568"/>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265088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p:cNvSpPr/>
          <p:nvPr/>
        </p:nvSpPr>
        <p:spPr>
          <a:xfrm>
            <a:off x="2209800" y="1388854"/>
            <a:ext cx="4724400" cy="3640345"/>
          </a:xfrm>
          <a:prstGeom prst="rect">
            <a:avLst/>
          </a:prstGeom>
          <a:ln/>
        </p:spPr>
        <p:style>
          <a:lnRef idx="1">
            <a:schemeClr val="accent2"/>
          </a:lnRef>
          <a:fillRef idx="3">
            <a:schemeClr val="accent2"/>
          </a:fillRef>
          <a:effectRef idx="2">
            <a:schemeClr val="accent2"/>
          </a:effectRef>
          <a:fontRef idx="minor">
            <a:schemeClr val="lt1"/>
          </a:fontRef>
        </p:style>
        <p:txBody>
          <a:bodyPr rtlCol="0" anchor="t"/>
          <a:lstStyle/>
          <a:p>
            <a:endParaRPr lang="es-ES_tradnl" sz="600" dirty="0">
              <a:solidFill>
                <a:schemeClr val="bg1"/>
              </a:solidFill>
              <a:latin typeface="Trebuchet MS"/>
              <a:cs typeface="Trebuchet MS"/>
            </a:endParaRPr>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12</a:t>
            </a:fld>
            <a:endParaRPr lang="es-ES_tradnl" dirty="0"/>
          </a:p>
        </p:txBody>
      </p:sp>
      <p:sp>
        <p:nvSpPr>
          <p:cNvPr id="5" name="Marcador de pie de página 4"/>
          <p:cNvSpPr>
            <a:spLocks noGrp="1"/>
          </p:cNvSpPr>
          <p:nvPr>
            <p:ph type="ftr" sz="quarter" idx="3"/>
          </p:nvPr>
        </p:nvSpPr>
        <p:spPr>
          <a:prstGeom prst="rect">
            <a:avLst/>
          </a:prstGeom>
        </p:spPr>
        <p:txBody>
          <a:bodyPr/>
          <a:lstStyle/>
          <a:p>
            <a:r>
              <a:rPr lang="es-ES_tradnl" smtClean="0"/>
              <a:t>Sistema de Contabilidad Gubernamental</a:t>
            </a:r>
            <a:endParaRPr lang="es-ES_tradnl" dirty="0"/>
          </a:p>
        </p:txBody>
      </p:sp>
      <p:sp>
        <p:nvSpPr>
          <p:cNvPr id="12" name="Título 11"/>
          <p:cNvSpPr>
            <a:spLocks noGrp="1"/>
          </p:cNvSpPr>
          <p:nvPr>
            <p:ph type="title"/>
          </p:nvPr>
        </p:nvSpPr>
        <p:spPr/>
        <p:txBody>
          <a:bodyPr>
            <a:normAutofit/>
          </a:bodyPr>
          <a:lstStyle/>
          <a:p>
            <a:r>
              <a:rPr lang="es-ES_tradnl" dirty="0" smtClean="0"/>
              <a:t>Módulo. Administración de plantilla</a:t>
            </a:r>
            <a:endParaRPr lang="es-ES_tradnl" dirty="0"/>
          </a:p>
        </p:txBody>
      </p:sp>
      <p:sp>
        <p:nvSpPr>
          <p:cNvPr id="16" name="Recortar rectángulo de esquina diagonal 15"/>
          <p:cNvSpPr/>
          <p:nvPr/>
        </p:nvSpPr>
        <p:spPr>
          <a:xfrm>
            <a:off x="2644926" y="1752600"/>
            <a:ext cx="3811161" cy="3048000"/>
          </a:xfrm>
          <a:prstGeom prst="snip2DiagRect">
            <a:avLst/>
          </a:prstGeom>
          <a:solidFill>
            <a:schemeClr val="bg1"/>
          </a:solidFill>
          <a:ln>
            <a:noFill/>
          </a:ln>
        </p:spPr>
        <p:style>
          <a:lnRef idx="3">
            <a:schemeClr val="lt1"/>
          </a:lnRef>
          <a:fillRef idx="1">
            <a:schemeClr val="accent2"/>
          </a:fillRef>
          <a:effectRef idx="1">
            <a:schemeClr val="accent2"/>
          </a:effectRef>
          <a:fontRef idx="minor">
            <a:schemeClr val="lt1"/>
          </a:fontRef>
        </p:style>
        <p:txBody>
          <a:bodyPr rtlCol="0" anchor="t"/>
          <a:lstStyle/>
          <a:p>
            <a:endParaRPr lang="es-ES_tradnl" sz="1600" dirty="0" smtClean="0">
              <a:solidFill>
                <a:srgbClr val="737373"/>
              </a:solidFill>
              <a:latin typeface="Trebuchet MS"/>
              <a:cs typeface="Trebuchet MS"/>
            </a:endParaRPr>
          </a:p>
          <a:p>
            <a:r>
              <a:rPr lang="es-ES_tradnl" sz="1600" dirty="0" smtClean="0">
                <a:solidFill>
                  <a:srgbClr val="737373"/>
                </a:solidFill>
                <a:latin typeface="Trebuchet MS"/>
                <a:cs typeface="Trebuchet MS"/>
              </a:rPr>
              <a:t>Pendientes a definir  por el Grupo de interés de  la CGRH</a:t>
            </a:r>
            <a:endParaRPr lang="es-ES_tradnl" sz="1600" dirty="0">
              <a:solidFill>
                <a:srgbClr val="737373"/>
              </a:solidFill>
              <a:latin typeface="Trebuchet MS"/>
              <a:cs typeface="Trebuchet MS"/>
            </a:endParaRPr>
          </a:p>
        </p:txBody>
      </p:sp>
      <p:sp>
        <p:nvSpPr>
          <p:cNvPr id="17" name="Rectángulo 57"/>
          <p:cNvSpPr/>
          <p:nvPr/>
        </p:nvSpPr>
        <p:spPr>
          <a:xfrm>
            <a:off x="2676676" y="1938862"/>
            <a:ext cx="3525949"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b="1" dirty="0" smtClean="0">
                <a:solidFill>
                  <a:srgbClr val="7F7F7F"/>
                </a:solidFill>
                <a:latin typeface="Trebuchet MS"/>
                <a:cs typeface="Trebuchet MS"/>
              </a:rPr>
              <a:t>Sub Módulos</a:t>
            </a:r>
            <a:endParaRPr lang="es-ES_tradnl" b="1" dirty="0">
              <a:solidFill>
                <a:srgbClr val="7F7F7F"/>
              </a:solidFill>
              <a:latin typeface="Trebuchet MS"/>
              <a:cs typeface="Trebuchet MS"/>
            </a:endParaRPr>
          </a:p>
        </p:txBody>
      </p:sp>
      <p:sp>
        <p:nvSpPr>
          <p:cNvPr id="20" name="Elipse 19"/>
          <p:cNvSpPr/>
          <p:nvPr/>
        </p:nvSpPr>
        <p:spPr>
          <a:xfrm>
            <a:off x="6524850" y="1476508"/>
            <a:ext cx="329948" cy="329948"/>
          </a:xfrm>
          <a:prstGeom prst="ellipse">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800" dirty="0">
              <a:latin typeface="Trebuchet MS"/>
              <a:cs typeface="Trebuchet MS"/>
            </a:endParaRPr>
          </a:p>
        </p:txBody>
      </p:sp>
      <p:sp>
        <p:nvSpPr>
          <p:cNvPr id="21" name="Más 20">
            <a:hlinkClick r:id="rId2" action="ppaction://hlinksldjump"/>
          </p:cNvPr>
          <p:cNvSpPr/>
          <p:nvPr/>
        </p:nvSpPr>
        <p:spPr>
          <a:xfrm rot="18900000">
            <a:off x="6567801" y="1518762"/>
            <a:ext cx="248484" cy="248484"/>
          </a:xfrm>
          <a:prstGeom prst="mathPlus">
            <a:avLst>
              <a:gd name="adj1" fmla="val 12568"/>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42476161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p:cNvSpPr/>
          <p:nvPr/>
        </p:nvSpPr>
        <p:spPr>
          <a:xfrm>
            <a:off x="2209800" y="1388854"/>
            <a:ext cx="4724400" cy="3640345"/>
          </a:xfrm>
          <a:prstGeom prst="rect">
            <a:avLst/>
          </a:prstGeom>
          <a:ln/>
        </p:spPr>
        <p:style>
          <a:lnRef idx="1">
            <a:schemeClr val="accent2"/>
          </a:lnRef>
          <a:fillRef idx="3">
            <a:schemeClr val="accent2"/>
          </a:fillRef>
          <a:effectRef idx="2">
            <a:schemeClr val="accent2"/>
          </a:effectRef>
          <a:fontRef idx="minor">
            <a:schemeClr val="lt1"/>
          </a:fontRef>
        </p:style>
        <p:txBody>
          <a:bodyPr rtlCol="0" anchor="t"/>
          <a:lstStyle/>
          <a:p>
            <a:endParaRPr lang="es-ES_tradnl" sz="600" dirty="0">
              <a:solidFill>
                <a:schemeClr val="bg1"/>
              </a:solidFill>
              <a:latin typeface="Trebuchet MS"/>
              <a:cs typeface="Trebuchet MS"/>
            </a:endParaRPr>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13</a:t>
            </a:fld>
            <a:endParaRPr lang="es-ES_tradnl" dirty="0"/>
          </a:p>
        </p:txBody>
      </p:sp>
      <p:sp>
        <p:nvSpPr>
          <p:cNvPr id="5" name="Marcador de pie de página 4"/>
          <p:cNvSpPr>
            <a:spLocks noGrp="1"/>
          </p:cNvSpPr>
          <p:nvPr>
            <p:ph type="ftr" sz="quarter" idx="3"/>
          </p:nvPr>
        </p:nvSpPr>
        <p:spPr>
          <a:prstGeom prst="rect">
            <a:avLst/>
          </a:prstGeom>
        </p:spPr>
        <p:txBody>
          <a:bodyPr/>
          <a:lstStyle/>
          <a:p>
            <a:r>
              <a:rPr lang="es-ES_tradnl" smtClean="0"/>
              <a:t>Sistema de Contabilidad Gubernamental</a:t>
            </a:r>
            <a:endParaRPr lang="es-ES_tradnl" dirty="0"/>
          </a:p>
        </p:txBody>
      </p:sp>
      <p:sp>
        <p:nvSpPr>
          <p:cNvPr id="12" name="Título 11"/>
          <p:cNvSpPr>
            <a:spLocks noGrp="1"/>
          </p:cNvSpPr>
          <p:nvPr>
            <p:ph type="title"/>
          </p:nvPr>
        </p:nvSpPr>
        <p:spPr/>
        <p:txBody>
          <a:bodyPr>
            <a:normAutofit/>
          </a:bodyPr>
          <a:lstStyle/>
          <a:p>
            <a:r>
              <a:rPr lang="es-ES_tradnl" dirty="0" smtClean="0"/>
              <a:t>Módulo. Pensiones y jubilaciones</a:t>
            </a:r>
            <a:endParaRPr lang="es-ES_tradnl" dirty="0"/>
          </a:p>
        </p:txBody>
      </p:sp>
      <p:sp>
        <p:nvSpPr>
          <p:cNvPr id="16" name="Recortar rectángulo de esquina diagonal 15"/>
          <p:cNvSpPr/>
          <p:nvPr/>
        </p:nvSpPr>
        <p:spPr>
          <a:xfrm>
            <a:off x="2644926" y="1752600"/>
            <a:ext cx="3811161" cy="3048000"/>
          </a:xfrm>
          <a:prstGeom prst="snip2DiagRect">
            <a:avLst/>
          </a:prstGeom>
          <a:solidFill>
            <a:schemeClr val="bg1"/>
          </a:solidFill>
          <a:ln>
            <a:noFill/>
          </a:ln>
        </p:spPr>
        <p:style>
          <a:lnRef idx="3">
            <a:schemeClr val="lt1"/>
          </a:lnRef>
          <a:fillRef idx="1">
            <a:schemeClr val="accent2"/>
          </a:fillRef>
          <a:effectRef idx="1">
            <a:schemeClr val="accent2"/>
          </a:effectRef>
          <a:fontRef idx="minor">
            <a:schemeClr val="lt1"/>
          </a:fontRef>
        </p:style>
        <p:txBody>
          <a:bodyPr rtlCol="0" anchor="t"/>
          <a:lstStyle/>
          <a:p>
            <a:pPr>
              <a:buFont typeface="Arial"/>
              <a:buChar char="•"/>
            </a:pPr>
            <a:endParaRPr lang="es-ES_tradnl" sz="1600" dirty="0" smtClean="0">
              <a:solidFill>
                <a:srgbClr val="737373"/>
              </a:solidFill>
              <a:latin typeface="Trebuchet MS"/>
              <a:cs typeface="Trebuchet MS"/>
            </a:endParaRPr>
          </a:p>
          <a:p>
            <a:pPr>
              <a:buFont typeface="Arial"/>
              <a:buChar char="•"/>
            </a:pPr>
            <a:endParaRPr lang="es-ES_tradnl" sz="1600" dirty="0" smtClean="0">
              <a:solidFill>
                <a:srgbClr val="737373"/>
              </a:solidFill>
              <a:latin typeface="Trebuchet MS"/>
              <a:cs typeface="Trebuchet MS"/>
            </a:endParaRPr>
          </a:p>
          <a:p>
            <a:pPr>
              <a:buFont typeface="Arial"/>
              <a:buChar char="•"/>
            </a:pPr>
            <a:r>
              <a:rPr lang="es-ES_tradnl" sz="1600" dirty="0" smtClean="0">
                <a:solidFill>
                  <a:srgbClr val="737373"/>
                </a:solidFill>
                <a:latin typeface="Trebuchet MS"/>
                <a:cs typeface="Trebuchet MS"/>
              </a:rPr>
              <a:t>IMSS</a:t>
            </a:r>
          </a:p>
          <a:p>
            <a:pPr>
              <a:buFont typeface="Arial"/>
              <a:buChar char="•"/>
            </a:pPr>
            <a:r>
              <a:rPr lang="es-ES_tradnl" sz="1600" dirty="0" smtClean="0">
                <a:solidFill>
                  <a:srgbClr val="737373"/>
                </a:solidFill>
                <a:latin typeface="Trebuchet MS"/>
                <a:cs typeface="Trebuchet MS"/>
              </a:rPr>
              <a:t>Pensiones y jubilaciones</a:t>
            </a:r>
          </a:p>
          <a:p>
            <a:pPr>
              <a:buFont typeface="Arial"/>
              <a:buChar char="•"/>
            </a:pPr>
            <a:r>
              <a:rPr lang="es-ES_tradnl" sz="1600" dirty="0" smtClean="0">
                <a:solidFill>
                  <a:srgbClr val="737373"/>
                </a:solidFill>
                <a:latin typeface="Trebuchet MS"/>
                <a:cs typeface="Trebuchet MS"/>
              </a:rPr>
              <a:t>Seguridad social</a:t>
            </a:r>
            <a:endParaRPr lang="es-ES_tradnl" sz="1600" dirty="0">
              <a:solidFill>
                <a:srgbClr val="737373"/>
              </a:solidFill>
              <a:latin typeface="Trebuchet MS"/>
              <a:cs typeface="Trebuchet MS"/>
            </a:endParaRPr>
          </a:p>
        </p:txBody>
      </p:sp>
      <p:sp>
        <p:nvSpPr>
          <p:cNvPr id="17" name="Rectángulo 57"/>
          <p:cNvSpPr/>
          <p:nvPr/>
        </p:nvSpPr>
        <p:spPr>
          <a:xfrm>
            <a:off x="2676676" y="1938862"/>
            <a:ext cx="3525949"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b="1" dirty="0" smtClean="0">
                <a:solidFill>
                  <a:srgbClr val="7F7F7F"/>
                </a:solidFill>
                <a:latin typeface="Trebuchet MS"/>
                <a:cs typeface="Trebuchet MS"/>
              </a:rPr>
              <a:t>Sub Módulos</a:t>
            </a:r>
            <a:endParaRPr lang="es-ES_tradnl" b="1" dirty="0">
              <a:solidFill>
                <a:srgbClr val="7F7F7F"/>
              </a:solidFill>
              <a:latin typeface="Trebuchet MS"/>
              <a:cs typeface="Trebuchet MS"/>
            </a:endParaRPr>
          </a:p>
        </p:txBody>
      </p:sp>
      <p:sp>
        <p:nvSpPr>
          <p:cNvPr id="20" name="Elipse 19"/>
          <p:cNvSpPr/>
          <p:nvPr/>
        </p:nvSpPr>
        <p:spPr>
          <a:xfrm>
            <a:off x="6524850" y="1476508"/>
            <a:ext cx="329948" cy="329948"/>
          </a:xfrm>
          <a:prstGeom prst="ellipse">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800" dirty="0">
              <a:latin typeface="Trebuchet MS"/>
              <a:cs typeface="Trebuchet MS"/>
            </a:endParaRPr>
          </a:p>
        </p:txBody>
      </p:sp>
      <p:sp>
        <p:nvSpPr>
          <p:cNvPr id="21" name="Más 20">
            <a:hlinkClick r:id="rId2" action="ppaction://hlinksldjump"/>
          </p:cNvPr>
          <p:cNvSpPr/>
          <p:nvPr/>
        </p:nvSpPr>
        <p:spPr>
          <a:xfrm rot="18900000">
            <a:off x="6567801" y="1518762"/>
            <a:ext cx="248484" cy="248484"/>
          </a:xfrm>
          <a:prstGeom prst="mathPlus">
            <a:avLst>
              <a:gd name="adj1" fmla="val 12568"/>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0504588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1155127" y="1395366"/>
            <a:ext cx="6833746" cy="3633834"/>
          </a:xfrm>
          <a:prstGeom prst="rect">
            <a:avLst/>
          </a:prstGeom>
          <a:gradFill>
            <a:gsLst>
              <a:gs pos="52000">
                <a:srgbClr val="A77AA8"/>
              </a:gs>
              <a:gs pos="100000">
                <a:srgbClr val="C38CC8"/>
              </a:gs>
            </a:gsLst>
          </a:gradFill>
          <a:ln>
            <a:solidFill>
              <a:srgbClr val="A07FA8"/>
            </a:solidFill>
          </a:ln>
        </p:spPr>
        <p:style>
          <a:lnRef idx="1">
            <a:schemeClr val="accent2"/>
          </a:lnRef>
          <a:fillRef idx="3">
            <a:schemeClr val="accent2"/>
          </a:fillRef>
          <a:effectRef idx="2">
            <a:schemeClr val="accent2"/>
          </a:effectRef>
          <a:fontRef idx="minor">
            <a:schemeClr val="lt1"/>
          </a:fontRef>
        </p:style>
        <p:txBody>
          <a:bodyPr rtlCol="0" anchor="t"/>
          <a:lstStyle/>
          <a:p>
            <a:endParaRPr lang="es-ES_tradnl" sz="600" dirty="0">
              <a:solidFill>
                <a:schemeClr val="bg1"/>
              </a:solidFill>
              <a:latin typeface="Trebuchet MS"/>
              <a:cs typeface="Trebuchet MS"/>
            </a:endParaRPr>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14</a:t>
            </a:fld>
            <a:endParaRPr lang="es-ES_tradnl" dirty="0"/>
          </a:p>
        </p:txBody>
      </p:sp>
      <p:sp>
        <p:nvSpPr>
          <p:cNvPr id="5" name="Marcador de pie de página 4"/>
          <p:cNvSpPr>
            <a:spLocks noGrp="1"/>
          </p:cNvSpPr>
          <p:nvPr>
            <p:ph type="ftr" sz="quarter" idx="3"/>
          </p:nvPr>
        </p:nvSpPr>
        <p:spPr>
          <a:prstGeom prst="rect">
            <a:avLst/>
          </a:prstGeom>
        </p:spPr>
        <p:txBody>
          <a:bodyPr/>
          <a:lstStyle/>
          <a:p>
            <a:r>
              <a:rPr lang="es-ES_tradnl" smtClean="0"/>
              <a:t>Sistema de Contabilidad Gubernamental</a:t>
            </a:r>
            <a:endParaRPr lang="es-ES_tradnl" dirty="0"/>
          </a:p>
        </p:txBody>
      </p:sp>
      <p:sp>
        <p:nvSpPr>
          <p:cNvPr id="12" name="Título 11"/>
          <p:cNvSpPr>
            <a:spLocks noGrp="1"/>
          </p:cNvSpPr>
          <p:nvPr>
            <p:ph type="title"/>
          </p:nvPr>
        </p:nvSpPr>
        <p:spPr/>
        <p:txBody>
          <a:bodyPr>
            <a:normAutofit/>
          </a:bodyPr>
          <a:lstStyle/>
          <a:p>
            <a:r>
              <a:rPr lang="es-ES_tradnl" dirty="0" smtClean="0"/>
              <a:t>Módulo. Contabilidad institucional</a:t>
            </a:r>
            <a:endParaRPr lang="es-ES_tradnl" dirty="0"/>
          </a:p>
        </p:txBody>
      </p:sp>
      <p:sp>
        <p:nvSpPr>
          <p:cNvPr id="16" name="Recortar rectángulo de esquina diagonal 15"/>
          <p:cNvSpPr/>
          <p:nvPr/>
        </p:nvSpPr>
        <p:spPr>
          <a:xfrm>
            <a:off x="1600200" y="1752600"/>
            <a:ext cx="3788573" cy="3048000"/>
          </a:xfrm>
          <a:prstGeom prst="snip2DiagRect">
            <a:avLst/>
          </a:prstGeom>
          <a:solidFill>
            <a:schemeClr val="bg1"/>
          </a:solidFill>
          <a:ln>
            <a:noFill/>
          </a:ln>
        </p:spPr>
        <p:style>
          <a:lnRef idx="3">
            <a:schemeClr val="lt1"/>
          </a:lnRef>
          <a:fillRef idx="1">
            <a:schemeClr val="accent2"/>
          </a:fillRef>
          <a:effectRef idx="1">
            <a:schemeClr val="accent2"/>
          </a:effectRef>
          <a:fontRef idx="minor">
            <a:schemeClr val="lt1"/>
          </a:fontRef>
        </p:style>
        <p:txBody>
          <a:bodyPr rtlCol="0" anchor="t"/>
          <a:lstStyle/>
          <a:p>
            <a:pPr>
              <a:buFont typeface="Arial"/>
              <a:buChar char="•"/>
            </a:pPr>
            <a:endParaRPr lang="es-ES_tradnl" sz="1400" dirty="0" smtClean="0">
              <a:solidFill>
                <a:srgbClr val="737373"/>
              </a:solidFill>
              <a:latin typeface="Trebuchet MS"/>
              <a:cs typeface="Trebuchet MS"/>
            </a:endParaRPr>
          </a:p>
          <a:p>
            <a:pPr>
              <a:buFont typeface="Arial"/>
              <a:buChar char="•"/>
            </a:pPr>
            <a:r>
              <a:rPr lang="es-ES_tradnl" sz="1400" dirty="0" smtClean="0">
                <a:solidFill>
                  <a:srgbClr val="737373"/>
                </a:solidFill>
                <a:latin typeface="Trebuchet MS"/>
                <a:cs typeface="Trebuchet MS"/>
              </a:rPr>
              <a:t>Operaciones de ingresos</a:t>
            </a:r>
          </a:p>
          <a:p>
            <a:pPr>
              <a:buFont typeface="Arial"/>
              <a:buChar char="•"/>
            </a:pPr>
            <a:r>
              <a:rPr lang="es-ES_tradnl" sz="1400" dirty="0" smtClean="0">
                <a:solidFill>
                  <a:srgbClr val="737373"/>
                </a:solidFill>
                <a:latin typeface="Trebuchet MS"/>
                <a:cs typeface="Trebuchet MS"/>
              </a:rPr>
              <a:t>Operaciones de egresos</a:t>
            </a:r>
          </a:p>
          <a:p>
            <a:pPr>
              <a:buFont typeface="Arial"/>
              <a:buChar char="•"/>
            </a:pPr>
            <a:r>
              <a:rPr lang="es-ES_tradnl" sz="1400" dirty="0" smtClean="0">
                <a:solidFill>
                  <a:srgbClr val="737373"/>
                </a:solidFill>
                <a:latin typeface="Trebuchet MS"/>
                <a:cs typeface="Trebuchet MS"/>
              </a:rPr>
              <a:t>Operaciones de modificaciones al patrimonio</a:t>
            </a:r>
          </a:p>
          <a:p>
            <a:pPr>
              <a:buFont typeface="Arial"/>
              <a:buChar char="•"/>
            </a:pPr>
            <a:r>
              <a:rPr lang="es-ES_tradnl" sz="1400" dirty="0" smtClean="0">
                <a:solidFill>
                  <a:srgbClr val="737373"/>
                </a:solidFill>
                <a:latin typeface="Trebuchet MS"/>
                <a:cs typeface="Trebuchet MS"/>
              </a:rPr>
              <a:t>Operaciones de nóminas</a:t>
            </a:r>
          </a:p>
          <a:p>
            <a:pPr>
              <a:buFont typeface="Arial"/>
              <a:buChar char="•"/>
            </a:pPr>
            <a:r>
              <a:rPr lang="es-ES_tradnl" sz="1400" dirty="0" smtClean="0">
                <a:solidFill>
                  <a:srgbClr val="737373"/>
                </a:solidFill>
                <a:latin typeface="Trebuchet MS"/>
                <a:cs typeface="Trebuchet MS"/>
              </a:rPr>
              <a:t>Operaciones de fideicomisos</a:t>
            </a:r>
          </a:p>
          <a:p>
            <a:pPr>
              <a:buFont typeface="Arial"/>
              <a:buChar char="•"/>
            </a:pPr>
            <a:r>
              <a:rPr lang="es-ES_tradnl" sz="1400" dirty="0" smtClean="0">
                <a:solidFill>
                  <a:srgbClr val="737373"/>
                </a:solidFill>
                <a:latin typeface="Trebuchet MS"/>
                <a:cs typeface="Trebuchet MS"/>
              </a:rPr>
              <a:t>Operaciones de impuestos</a:t>
            </a:r>
            <a:endParaRPr lang="es-ES_tradnl" sz="1400" dirty="0">
              <a:solidFill>
                <a:srgbClr val="737373"/>
              </a:solidFill>
              <a:latin typeface="Trebuchet MS"/>
              <a:cs typeface="Trebuchet MS"/>
            </a:endParaRPr>
          </a:p>
        </p:txBody>
      </p:sp>
      <p:sp>
        <p:nvSpPr>
          <p:cNvPr id="17" name="Rectángulo 57"/>
          <p:cNvSpPr/>
          <p:nvPr/>
        </p:nvSpPr>
        <p:spPr>
          <a:xfrm>
            <a:off x="1631950" y="1938862"/>
            <a:ext cx="3525949"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b="1" dirty="0" smtClean="0">
                <a:solidFill>
                  <a:srgbClr val="7F7F7F"/>
                </a:solidFill>
                <a:latin typeface="Trebuchet MS"/>
                <a:cs typeface="Trebuchet MS"/>
              </a:rPr>
              <a:t>Sub Módulos</a:t>
            </a:r>
            <a:endParaRPr lang="es-ES_tradnl" b="1" dirty="0">
              <a:solidFill>
                <a:srgbClr val="7F7F7F"/>
              </a:solidFill>
              <a:latin typeface="Trebuchet MS"/>
              <a:cs typeface="Trebuchet MS"/>
            </a:endParaRPr>
          </a:p>
        </p:txBody>
      </p:sp>
      <p:sp>
        <p:nvSpPr>
          <p:cNvPr id="21" name="Recortar rectángulo de esquina diagonal 20"/>
          <p:cNvSpPr/>
          <p:nvPr/>
        </p:nvSpPr>
        <p:spPr>
          <a:xfrm>
            <a:off x="4800600" y="1752600"/>
            <a:ext cx="2784905" cy="3048000"/>
          </a:xfrm>
          <a:prstGeom prst="snip2DiagRect">
            <a:avLst/>
          </a:prstGeom>
          <a:solidFill>
            <a:schemeClr val="bg1"/>
          </a:solidFill>
          <a:ln>
            <a:noFill/>
          </a:ln>
          <a:effectLst/>
        </p:spPr>
        <p:style>
          <a:lnRef idx="3">
            <a:schemeClr val="lt1"/>
          </a:lnRef>
          <a:fillRef idx="1">
            <a:schemeClr val="accent2"/>
          </a:fillRef>
          <a:effectRef idx="1">
            <a:schemeClr val="accent2"/>
          </a:effectRef>
          <a:fontRef idx="minor">
            <a:schemeClr val="lt1"/>
          </a:fontRef>
        </p:style>
        <p:txBody>
          <a:bodyPr rtlCol="0" anchor="t"/>
          <a:lstStyle/>
          <a:p>
            <a:pPr>
              <a:buFont typeface="Arial"/>
              <a:buChar char="•"/>
            </a:pPr>
            <a:endParaRPr lang="es-ES_tradnl" sz="1400" dirty="0" smtClean="0">
              <a:solidFill>
                <a:srgbClr val="737373"/>
              </a:solidFill>
              <a:latin typeface="Trebuchet MS"/>
              <a:cs typeface="Trebuchet MS"/>
            </a:endParaRPr>
          </a:p>
          <a:p>
            <a:pPr>
              <a:buFont typeface="Arial"/>
              <a:buChar char="•"/>
            </a:pPr>
            <a:r>
              <a:rPr lang="es-ES_tradnl" sz="1400" dirty="0" smtClean="0">
                <a:solidFill>
                  <a:srgbClr val="737373"/>
                </a:solidFill>
                <a:latin typeface="Trebuchet MS"/>
                <a:cs typeface="Trebuchet MS"/>
              </a:rPr>
              <a:t>Concentrado de operaciones</a:t>
            </a:r>
          </a:p>
          <a:p>
            <a:pPr>
              <a:buFont typeface="Arial"/>
              <a:buChar char="•"/>
            </a:pPr>
            <a:r>
              <a:rPr lang="es-ES_tradnl" sz="1400" dirty="0" smtClean="0">
                <a:solidFill>
                  <a:srgbClr val="737373"/>
                </a:solidFill>
                <a:latin typeface="Trebuchet MS"/>
                <a:cs typeface="Trebuchet MS"/>
              </a:rPr>
              <a:t>Conciliación bancaria</a:t>
            </a:r>
          </a:p>
          <a:p>
            <a:pPr>
              <a:buFont typeface="Arial"/>
              <a:buChar char="•"/>
            </a:pPr>
            <a:r>
              <a:rPr lang="es-ES_tradnl" sz="1400" dirty="0" smtClean="0">
                <a:solidFill>
                  <a:srgbClr val="737373"/>
                </a:solidFill>
                <a:latin typeface="Trebuchet MS"/>
                <a:cs typeface="Trebuchet MS"/>
              </a:rPr>
              <a:t>Apertura y cierre de períodos</a:t>
            </a:r>
          </a:p>
          <a:p>
            <a:pPr>
              <a:buFont typeface="Arial"/>
              <a:buChar char="•"/>
            </a:pPr>
            <a:r>
              <a:rPr lang="es-ES_tradnl" sz="1400" dirty="0" smtClean="0">
                <a:solidFill>
                  <a:srgbClr val="737373"/>
                </a:solidFill>
                <a:latin typeface="Trebuchet MS"/>
                <a:cs typeface="Trebuchet MS"/>
              </a:rPr>
              <a:t>Apertura y cierre de ejercicio fiscal</a:t>
            </a:r>
          </a:p>
          <a:p>
            <a:pPr>
              <a:buFont typeface="Arial"/>
              <a:buChar char="•"/>
            </a:pPr>
            <a:r>
              <a:rPr lang="es-ES_tradnl" sz="1400" dirty="0" smtClean="0">
                <a:solidFill>
                  <a:srgbClr val="737373"/>
                </a:solidFill>
                <a:latin typeface="Trebuchet MS"/>
                <a:cs typeface="Trebuchet MS"/>
              </a:rPr>
              <a:t>Generación de reportes y estados financieros y sus notas</a:t>
            </a:r>
          </a:p>
          <a:p>
            <a:pPr>
              <a:buFont typeface="Arial"/>
              <a:buChar char="•"/>
            </a:pPr>
            <a:endParaRPr lang="es-ES_tradnl" sz="1400" dirty="0">
              <a:solidFill>
                <a:srgbClr val="737373"/>
              </a:solidFill>
              <a:latin typeface="Trebuchet MS"/>
              <a:cs typeface="Trebuchet MS"/>
            </a:endParaRPr>
          </a:p>
        </p:txBody>
      </p:sp>
      <p:sp>
        <p:nvSpPr>
          <p:cNvPr id="20" name="Elipse 19"/>
          <p:cNvSpPr/>
          <p:nvPr/>
        </p:nvSpPr>
        <p:spPr>
          <a:xfrm>
            <a:off x="7594017" y="1476508"/>
            <a:ext cx="329948" cy="329948"/>
          </a:xfrm>
          <a:prstGeom prst="ellipse">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800" dirty="0">
              <a:latin typeface="Trebuchet MS"/>
              <a:cs typeface="Trebuchet MS"/>
            </a:endParaRPr>
          </a:p>
        </p:txBody>
      </p:sp>
      <p:sp>
        <p:nvSpPr>
          <p:cNvPr id="23" name="Más 22">
            <a:hlinkClick r:id="rId2" action="ppaction://hlinksldjump"/>
          </p:cNvPr>
          <p:cNvSpPr/>
          <p:nvPr/>
        </p:nvSpPr>
        <p:spPr>
          <a:xfrm rot="18900000">
            <a:off x="7636968" y="1518762"/>
            <a:ext cx="248484" cy="248484"/>
          </a:xfrm>
          <a:prstGeom prst="mathPlus">
            <a:avLst>
              <a:gd name="adj1" fmla="val 12568"/>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6330689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209800" y="1395366"/>
            <a:ext cx="4724400" cy="3633834"/>
          </a:xfrm>
          <a:prstGeom prst="rect">
            <a:avLst/>
          </a:prstGeom>
          <a:gradFill>
            <a:gsLst>
              <a:gs pos="52000">
                <a:srgbClr val="A77AA8"/>
              </a:gs>
              <a:gs pos="100000">
                <a:srgbClr val="C38CC8"/>
              </a:gs>
            </a:gsLst>
          </a:gradFill>
          <a:ln>
            <a:solidFill>
              <a:srgbClr val="A07FA8"/>
            </a:solidFill>
          </a:ln>
        </p:spPr>
        <p:style>
          <a:lnRef idx="1">
            <a:schemeClr val="accent2"/>
          </a:lnRef>
          <a:fillRef idx="3">
            <a:schemeClr val="accent2"/>
          </a:fillRef>
          <a:effectRef idx="2">
            <a:schemeClr val="accent2"/>
          </a:effectRef>
          <a:fontRef idx="minor">
            <a:schemeClr val="lt1"/>
          </a:fontRef>
        </p:style>
        <p:txBody>
          <a:bodyPr rtlCol="0" anchor="t"/>
          <a:lstStyle/>
          <a:p>
            <a:endParaRPr lang="es-ES_tradnl" sz="600" dirty="0">
              <a:solidFill>
                <a:schemeClr val="bg1"/>
              </a:solidFill>
              <a:latin typeface="Trebuchet MS"/>
              <a:cs typeface="Trebuchet MS"/>
            </a:endParaRPr>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15</a:t>
            </a:fld>
            <a:endParaRPr lang="es-ES_tradnl" dirty="0"/>
          </a:p>
        </p:txBody>
      </p:sp>
      <p:sp>
        <p:nvSpPr>
          <p:cNvPr id="5" name="Marcador de pie de página 4"/>
          <p:cNvSpPr>
            <a:spLocks noGrp="1"/>
          </p:cNvSpPr>
          <p:nvPr>
            <p:ph type="ftr" sz="quarter" idx="3"/>
          </p:nvPr>
        </p:nvSpPr>
        <p:spPr>
          <a:prstGeom prst="rect">
            <a:avLst/>
          </a:prstGeom>
        </p:spPr>
        <p:txBody>
          <a:bodyPr/>
          <a:lstStyle/>
          <a:p>
            <a:r>
              <a:rPr lang="es-ES_tradnl" smtClean="0"/>
              <a:t>Sistema de Contabilidad Gubernamental</a:t>
            </a:r>
            <a:endParaRPr lang="es-ES_tradnl" dirty="0"/>
          </a:p>
        </p:txBody>
      </p:sp>
      <p:sp>
        <p:nvSpPr>
          <p:cNvPr id="12" name="Título 11"/>
          <p:cNvSpPr>
            <a:spLocks noGrp="1"/>
          </p:cNvSpPr>
          <p:nvPr>
            <p:ph type="title"/>
          </p:nvPr>
        </p:nvSpPr>
        <p:spPr/>
        <p:txBody>
          <a:bodyPr>
            <a:normAutofit/>
          </a:bodyPr>
          <a:lstStyle/>
          <a:p>
            <a:r>
              <a:rPr lang="es-ES_tradnl" dirty="0" smtClean="0"/>
              <a:t>Módulo. Financiamiento</a:t>
            </a:r>
            <a:endParaRPr lang="es-ES_tradnl" dirty="0"/>
          </a:p>
        </p:txBody>
      </p:sp>
      <p:sp>
        <p:nvSpPr>
          <p:cNvPr id="16" name="Recortar rectángulo de esquina diagonal 15"/>
          <p:cNvSpPr/>
          <p:nvPr/>
        </p:nvSpPr>
        <p:spPr>
          <a:xfrm>
            <a:off x="2644926" y="1752600"/>
            <a:ext cx="3811161" cy="3048000"/>
          </a:xfrm>
          <a:prstGeom prst="snip2DiagRect">
            <a:avLst/>
          </a:prstGeom>
          <a:solidFill>
            <a:schemeClr val="bg1"/>
          </a:solidFill>
          <a:ln>
            <a:noFill/>
          </a:ln>
        </p:spPr>
        <p:style>
          <a:lnRef idx="3">
            <a:schemeClr val="lt1"/>
          </a:lnRef>
          <a:fillRef idx="1">
            <a:schemeClr val="accent2"/>
          </a:fillRef>
          <a:effectRef idx="1">
            <a:schemeClr val="accent2"/>
          </a:effectRef>
          <a:fontRef idx="minor">
            <a:schemeClr val="lt1"/>
          </a:fontRef>
        </p:style>
        <p:txBody>
          <a:bodyPr rtlCol="0" anchor="t"/>
          <a:lstStyle/>
          <a:p>
            <a:pPr>
              <a:buFont typeface="Arial"/>
              <a:buChar char="•"/>
            </a:pPr>
            <a:endParaRPr lang="es-ES_tradnl" sz="1600" dirty="0" smtClean="0">
              <a:solidFill>
                <a:srgbClr val="737373"/>
              </a:solidFill>
              <a:latin typeface="Trebuchet MS"/>
              <a:cs typeface="Trebuchet MS"/>
            </a:endParaRPr>
          </a:p>
          <a:p>
            <a:pPr>
              <a:buFont typeface="Arial"/>
              <a:buChar char="•"/>
            </a:pPr>
            <a:r>
              <a:rPr lang="es-ES_tradnl" sz="1600" dirty="0" smtClean="0">
                <a:solidFill>
                  <a:srgbClr val="737373"/>
                </a:solidFill>
                <a:latin typeface="Trebuchet MS"/>
                <a:cs typeface="Trebuchet MS"/>
              </a:rPr>
              <a:t>Registro del presupuesto de ingresos</a:t>
            </a:r>
          </a:p>
          <a:p>
            <a:pPr>
              <a:buFont typeface="Arial"/>
              <a:buChar char="•"/>
            </a:pPr>
            <a:r>
              <a:rPr lang="es-ES_tradnl" sz="1600" dirty="0" smtClean="0">
                <a:solidFill>
                  <a:srgbClr val="737373"/>
                </a:solidFill>
                <a:latin typeface="Trebuchet MS"/>
                <a:cs typeface="Trebuchet MS"/>
              </a:rPr>
              <a:t>Subsidios</a:t>
            </a:r>
          </a:p>
          <a:p>
            <a:pPr>
              <a:buFont typeface="Arial"/>
              <a:buChar char="•"/>
            </a:pPr>
            <a:r>
              <a:rPr lang="es-ES_tradnl" sz="1600" dirty="0" smtClean="0">
                <a:solidFill>
                  <a:srgbClr val="737373"/>
                </a:solidFill>
                <a:latin typeface="Trebuchet MS"/>
                <a:cs typeface="Trebuchet MS"/>
              </a:rPr>
              <a:t>Ingresos </a:t>
            </a:r>
            <a:r>
              <a:rPr lang="es-ES_tradnl" sz="1600" dirty="0" err="1" smtClean="0">
                <a:solidFill>
                  <a:srgbClr val="737373"/>
                </a:solidFill>
                <a:latin typeface="Trebuchet MS"/>
                <a:cs typeface="Trebuchet MS"/>
              </a:rPr>
              <a:t>autogenerados</a:t>
            </a:r>
            <a:endParaRPr lang="es-ES_tradnl" sz="1600" dirty="0" smtClean="0">
              <a:solidFill>
                <a:srgbClr val="737373"/>
              </a:solidFill>
              <a:latin typeface="Trebuchet MS"/>
              <a:cs typeface="Trebuchet MS"/>
            </a:endParaRPr>
          </a:p>
          <a:p>
            <a:pPr>
              <a:buFont typeface="Arial"/>
              <a:buChar char="•"/>
            </a:pPr>
            <a:r>
              <a:rPr lang="es-ES_tradnl" sz="1600" dirty="0" smtClean="0">
                <a:solidFill>
                  <a:srgbClr val="737373"/>
                </a:solidFill>
                <a:latin typeface="Trebuchet MS"/>
                <a:cs typeface="Trebuchet MS"/>
              </a:rPr>
              <a:t>Apoyos externos</a:t>
            </a:r>
            <a:endParaRPr lang="es-ES_tradnl" sz="1600" dirty="0">
              <a:solidFill>
                <a:srgbClr val="737373"/>
              </a:solidFill>
              <a:latin typeface="Trebuchet MS"/>
              <a:cs typeface="Trebuchet MS"/>
            </a:endParaRPr>
          </a:p>
        </p:txBody>
      </p:sp>
      <p:sp>
        <p:nvSpPr>
          <p:cNvPr id="17" name="Rectángulo 57"/>
          <p:cNvSpPr/>
          <p:nvPr/>
        </p:nvSpPr>
        <p:spPr>
          <a:xfrm>
            <a:off x="2676676" y="1938862"/>
            <a:ext cx="3525949"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b="1" dirty="0" smtClean="0">
                <a:solidFill>
                  <a:srgbClr val="7F7F7F"/>
                </a:solidFill>
                <a:latin typeface="Trebuchet MS"/>
                <a:cs typeface="Trebuchet MS"/>
              </a:rPr>
              <a:t>Sub Módulos</a:t>
            </a:r>
            <a:endParaRPr lang="es-ES_tradnl" b="1" dirty="0">
              <a:solidFill>
                <a:srgbClr val="7F7F7F"/>
              </a:solidFill>
              <a:latin typeface="Trebuchet MS"/>
              <a:cs typeface="Trebuchet MS"/>
            </a:endParaRPr>
          </a:p>
        </p:txBody>
      </p:sp>
      <p:sp>
        <p:nvSpPr>
          <p:cNvPr id="20" name="Elipse 19"/>
          <p:cNvSpPr/>
          <p:nvPr/>
        </p:nvSpPr>
        <p:spPr>
          <a:xfrm>
            <a:off x="6524850" y="1476508"/>
            <a:ext cx="329948" cy="329948"/>
          </a:xfrm>
          <a:prstGeom prst="ellipse">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800" dirty="0">
              <a:latin typeface="Trebuchet MS"/>
              <a:cs typeface="Trebuchet MS"/>
            </a:endParaRPr>
          </a:p>
        </p:txBody>
      </p:sp>
      <p:sp>
        <p:nvSpPr>
          <p:cNvPr id="21" name="Más 20">
            <a:hlinkClick r:id="rId2" action="ppaction://hlinksldjump"/>
          </p:cNvPr>
          <p:cNvSpPr/>
          <p:nvPr/>
        </p:nvSpPr>
        <p:spPr>
          <a:xfrm rot="18900000">
            <a:off x="6567801" y="1518762"/>
            <a:ext cx="248484" cy="248484"/>
          </a:xfrm>
          <a:prstGeom prst="mathPlus">
            <a:avLst>
              <a:gd name="adj1" fmla="val 12568"/>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9092882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209800" y="1395366"/>
            <a:ext cx="4724400" cy="3633834"/>
          </a:xfrm>
          <a:prstGeom prst="rect">
            <a:avLst/>
          </a:prstGeom>
          <a:gradFill>
            <a:gsLst>
              <a:gs pos="52000">
                <a:srgbClr val="A77AA8"/>
              </a:gs>
              <a:gs pos="100000">
                <a:srgbClr val="C38CC8"/>
              </a:gs>
            </a:gsLst>
          </a:gradFill>
          <a:ln>
            <a:solidFill>
              <a:srgbClr val="A07FA8"/>
            </a:solidFill>
          </a:ln>
        </p:spPr>
        <p:style>
          <a:lnRef idx="1">
            <a:schemeClr val="accent2"/>
          </a:lnRef>
          <a:fillRef idx="3">
            <a:schemeClr val="accent2"/>
          </a:fillRef>
          <a:effectRef idx="2">
            <a:schemeClr val="accent2"/>
          </a:effectRef>
          <a:fontRef idx="minor">
            <a:schemeClr val="lt1"/>
          </a:fontRef>
        </p:style>
        <p:txBody>
          <a:bodyPr rtlCol="0" anchor="t"/>
          <a:lstStyle/>
          <a:p>
            <a:endParaRPr lang="es-ES_tradnl" sz="600" dirty="0">
              <a:solidFill>
                <a:schemeClr val="bg1"/>
              </a:solidFill>
              <a:latin typeface="Trebuchet MS"/>
              <a:cs typeface="Trebuchet MS"/>
            </a:endParaRPr>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16</a:t>
            </a:fld>
            <a:endParaRPr lang="es-ES_tradnl" dirty="0"/>
          </a:p>
        </p:txBody>
      </p:sp>
      <p:sp>
        <p:nvSpPr>
          <p:cNvPr id="5" name="Marcador de pie de página 4"/>
          <p:cNvSpPr>
            <a:spLocks noGrp="1"/>
          </p:cNvSpPr>
          <p:nvPr>
            <p:ph type="ftr" sz="quarter" idx="3"/>
          </p:nvPr>
        </p:nvSpPr>
        <p:spPr>
          <a:prstGeom prst="rect">
            <a:avLst/>
          </a:prstGeom>
        </p:spPr>
        <p:txBody>
          <a:bodyPr/>
          <a:lstStyle/>
          <a:p>
            <a:r>
              <a:rPr lang="es-ES_tradnl" smtClean="0"/>
              <a:t>Sistema de Contabilidad Gubernamental</a:t>
            </a:r>
            <a:endParaRPr lang="es-ES_tradnl" dirty="0"/>
          </a:p>
        </p:txBody>
      </p:sp>
      <p:sp>
        <p:nvSpPr>
          <p:cNvPr id="12" name="Título 11"/>
          <p:cNvSpPr>
            <a:spLocks noGrp="1"/>
          </p:cNvSpPr>
          <p:nvPr>
            <p:ph type="title"/>
          </p:nvPr>
        </p:nvSpPr>
        <p:spPr/>
        <p:txBody>
          <a:bodyPr>
            <a:normAutofit/>
          </a:bodyPr>
          <a:lstStyle/>
          <a:p>
            <a:r>
              <a:rPr lang="es-ES_tradnl" dirty="0" smtClean="0"/>
              <a:t>Módulo. Ejercicio presupuestal</a:t>
            </a:r>
            <a:endParaRPr lang="es-ES_tradnl" dirty="0"/>
          </a:p>
        </p:txBody>
      </p:sp>
      <p:sp>
        <p:nvSpPr>
          <p:cNvPr id="16" name="Recortar rectángulo de esquina diagonal 15"/>
          <p:cNvSpPr/>
          <p:nvPr/>
        </p:nvSpPr>
        <p:spPr>
          <a:xfrm>
            <a:off x="2676676" y="1752600"/>
            <a:ext cx="3811161" cy="3048000"/>
          </a:xfrm>
          <a:prstGeom prst="snip2DiagRect">
            <a:avLst/>
          </a:prstGeom>
          <a:solidFill>
            <a:schemeClr val="bg1"/>
          </a:solidFill>
          <a:ln>
            <a:noFill/>
          </a:ln>
        </p:spPr>
        <p:style>
          <a:lnRef idx="3">
            <a:schemeClr val="lt1"/>
          </a:lnRef>
          <a:fillRef idx="1">
            <a:schemeClr val="accent2"/>
          </a:fillRef>
          <a:effectRef idx="1">
            <a:schemeClr val="accent2"/>
          </a:effectRef>
          <a:fontRef idx="minor">
            <a:schemeClr val="lt1"/>
          </a:fontRef>
        </p:style>
        <p:txBody>
          <a:bodyPr rtlCol="0" anchor="t"/>
          <a:lstStyle/>
          <a:p>
            <a:pPr>
              <a:buFont typeface="Arial"/>
              <a:buChar char="•"/>
            </a:pPr>
            <a:endParaRPr lang="es-ES_tradnl" sz="1600" dirty="0" smtClean="0">
              <a:solidFill>
                <a:srgbClr val="737373"/>
              </a:solidFill>
              <a:latin typeface="Trebuchet MS"/>
              <a:cs typeface="Trebuchet MS"/>
            </a:endParaRPr>
          </a:p>
          <a:p>
            <a:pPr>
              <a:buFont typeface="Arial"/>
              <a:buChar char="•"/>
            </a:pPr>
            <a:r>
              <a:rPr lang="es-ES_tradnl" sz="1600" dirty="0" smtClean="0">
                <a:solidFill>
                  <a:srgbClr val="737373"/>
                </a:solidFill>
                <a:latin typeface="Trebuchet MS"/>
                <a:cs typeface="Trebuchet MS"/>
              </a:rPr>
              <a:t>Registro del presupuesto de egresos</a:t>
            </a:r>
          </a:p>
          <a:p>
            <a:pPr>
              <a:buFont typeface="Arial"/>
              <a:buChar char="•"/>
            </a:pPr>
            <a:r>
              <a:rPr lang="es-ES_tradnl" sz="1600" dirty="0" smtClean="0">
                <a:solidFill>
                  <a:srgbClr val="737373"/>
                </a:solidFill>
                <a:latin typeface="Trebuchet MS"/>
                <a:cs typeface="Trebuchet MS"/>
              </a:rPr>
              <a:t>Pagos</a:t>
            </a:r>
          </a:p>
          <a:p>
            <a:pPr>
              <a:buFont typeface="Arial"/>
              <a:buChar char="•"/>
            </a:pPr>
            <a:r>
              <a:rPr lang="es-ES_tradnl" sz="1600" dirty="0" smtClean="0">
                <a:solidFill>
                  <a:srgbClr val="737373"/>
                </a:solidFill>
                <a:latin typeface="Trebuchet MS"/>
                <a:cs typeface="Trebuchet MS"/>
              </a:rPr>
              <a:t>Adquisiciones y contrataciones</a:t>
            </a:r>
          </a:p>
        </p:txBody>
      </p:sp>
      <p:sp>
        <p:nvSpPr>
          <p:cNvPr id="17" name="Rectángulo 57"/>
          <p:cNvSpPr/>
          <p:nvPr/>
        </p:nvSpPr>
        <p:spPr>
          <a:xfrm>
            <a:off x="2676676" y="1938862"/>
            <a:ext cx="3525949"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b="1" dirty="0" smtClean="0">
                <a:solidFill>
                  <a:srgbClr val="7F7F7F"/>
                </a:solidFill>
                <a:latin typeface="Trebuchet MS"/>
                <a:cs typeface="Trebuchet MS"/>
              </a:rPr>
              <a:t>Sub Módulos</a:t>
            </a:r>
            <a:endParaRPr lang="es-ES_tradnl" b="1" dirty="0">
              <a:solidFill>
                <a:srgbClr val="7F7F7F"/>
              </a:solidFill>
              <a:latin typeface="Trebuchet MS"/>
              <a:cs typeface="Trebuchet MS"/>
            </a:endParaRPr>
          </a:p>
        </p:txBody>
      </p:sp>
      <p:sp>
        <p:nvSpPr>
          <p:cNvPr id="20" name="Elipse 19"/>
          <p:cNvSpPr/>
          <p:nvPr/>
        </p:nvSpPr>
        <p:spPr>
          <a:xfrm>
            <a:off x="6524850" y="1476508"/>
            <a:ext cx="329948" cy="329948"/>
          </a:xfrm>
          <a:prstGeom prst="ellipse">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800" dirty="0">
              <a:latin typeface="Trebuchet MS"/>
              <a:cs typeface="Trebuchet MS"/>
            </a:endParaRPr>
          </a:p>
        </p:txBody>
      </p:sp>
      <p:sp>
        <p:nvSpPr>
          <p:cNvPr id="21" name="Más 20">
            <a:hlinkClick r:id="rId2" action="ppaction://hlinksldjump"/>
          </p:cNvPr>
          <p:cNvSpPr/>
          <p:nvPr/>
        </p:nvSpPr>
        <p:spPr>
          <a:xfrm rot="18900000">
            <a:off x="6567801" y="1518762"/>
            <a:ext cx="248484" cy="248484"/>
          </a:xfrm>
          <a:prstGeom prst="mathPlus">
            <a:avLst>
              <a:gd name="adj1" fmla="val 12568"/>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5241400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209800" y="1395366"/>
            <a:ext cx="4724400" cy="3633834"/>
          </a:xfrm>
          <a:prstGeom prst="rect">
            <a:avLst/>
          </a:prstGeom>
          <a:gradFill>
            <a:gsLst>
              <a:gs pos="52000">
                <a:srgbClr val="A77AA8"/>
              </a:gs>
              <a:gs pos="100000">
                <a:srgbClr val="C38CC8"/>
              </a:gs>
            </a:gsLst>
          </a:gradFill>
          <a:ln>
            <a:solidFill>
              <a:srgbClr val="A07FA8"/>
            </a:solidFill>
          </a:ln>
        </p:spPr>
        <p:style>
          <a:lnRef idx="1">
            <a:schemeClr val="accent2"/>
          </a:lnRef>
          <a:fillRef idx="3">
            <a:schemeClr val="accent2"/>
          </a:fillRef>
          <a:effectRef idx="2">
            <a:schemeClr val="accent2"/>
          </a:effectRef>
          <a:fontRef idx="minor">
            <a:schemeClr val="lt1"/>
          </a:fontRef>
        </p:style>
        <p:txBody>
          <a:bodyPr rtlCol="0" anchor="t"/>
          <a:lstStyle/>
          <a:p>
            <a:endParaRPr lang="es-ES_tradnl" sz="600" dirty="0">
              <a:solidFill>
                <a:schemeClr val="bg1"/>
              </a:solidFill>
              <a:latin typeface="Trebuchet MS"/>
              <a:cs typeface="Trebuchet MS"/>
            </a:endParaRPr>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17</a:t>
            </a:fld>
            <a:endParaRPr lang="es-ES_tradnl" dirty="0"/>
          </a:p>
        </p:txBody>
      </p:sp>
      <p:sp>
        <p:nvSpPr>
          <p:cNvPr id="5" name="Marcador de pie de página 4"/>
          <p:cNvSpPr>
            <a:spLocks noGrp="1"/>
          </p:cNvSpPr>
          <p:nvPr>
            <p:ph type="ftr" sz="quarter" idx="3"/>
          </p:nvPr>
        </p:nvSpPr>
        <p:spPr>
          <a:prstGeom prst="rect">
            <a:avLst/>
          </a:prstGeom>
        </p:spPr>
        <p:txBody>
          <a:bodyPr/>
          <a:lstStyle/>
          <a:p>
            <a:r>
              <a:rPr lang="es-ES_tradnl" smtClean="0"/>
              <a:t>Sistema de Contabilidad Gubernamental</a:t>
            </a:r>
            <a:endParaRPr lang="es-ES_tradnl" dirty="0"/>
          </a:p>
        </p:txBody>
      </p:sp>
      <p:sp>
        <p:nvSpPr>
          <p:cNvPr id="12" name="Título 11"/>
          <p:cNvSpPr>
            <a:spLocks noGrp="1"/>
          </p:cNvSpPr>
          <p:nvPr>
            <p:ph type="title"/>
          </p:nvPr>
        </p:nvSpPr>
        <p:spPr/>
        <p:txBody>
          <a:bodyPr>
            <a:normAutofit/>
          </a:bodyPr>
          <a:lstStyle/>
          <a:p>
            <a:r>
              <a:rPr lang="es-ES_tradnl" dirty="0" smtClean="0"/>
              <a:t>Módulo. Evaluación</a:t>
            </a:r>
            <a:endParaRPr lang="es-ES_tradnl" dirty="0"/>
          </a:p>
        </p:txBody>
      </p:sp>
      <p:sp>
        <p:nvSpPr>
          <p:cNvPr id="16" name="Recortar rectángulo de esquina diagonal 15"/>
          <p:cNvSpPr/>
          <p:nvPr/>
        </p:nvSpPr>
        <p:spPr>
          <a:xfrm>
            <a:off x="2676676" y="1752600"/>
            <a:ext cx="3811161" cy="3048000"/>
          </a:xfrm>
          <a:prstGeom prst="snip2DiagRect">
            <a:avLst/>
          </a:prstGeom>
          <a:solidFill>
            <a:schemeClr val="bg1"/>
          </a:solidFill>
          <a:ln>
            <a:noFill/>
          </a:ln>
        </p:spPr>
        <p:style>
          <a:lnRef idx="3">
            <a:schemeClr val="lt1"/>
          </a:lnRef>
          <a:fillRef idx="1">
            <a:schemeClr val="accent2"/>
          </a:fillRef>
          <a:effectRef idx="1">
            <a:schemeClr val="accent2"/>
          </a:effectRef>
          <a:fontRef idx="minor">
            <a:schemeClr val="lt1"/>
          </a:fontRef>
        </p:style>
        <p:txBody>
          <a:bodyPr rtlCol="0" anchor="t"/>
          <a:lstStyle/>
          <a:p>
            <a:endParaRPr lang="es-ES_tradnl" sz="1600" dirty="0" smtClean="0">
              <a:solidFill>
                <a:srgbClr val="FF0000"/>
              </a:solidFill>
              <a:latin typeface="Trebuchet MS"/>
              <a:cs typeface="Trebuchet MS"/>
            </a:endParaRPr>
          </a:p>
          <a:p>
            <a:r>
              <a:rPr lang="es-ES_tradnl" sz="1600" dirty="0" smtClean="0">
                <a:solidFill>
                  <a:schemeClr val="tx2">
                    <a:lumMod val="60000"/>
                    <a:lumOff val="40000"/>
                  </a:schemeClr>
                </a:solidFill>
                <a:latin typeface="Trebuchet MS"/>
                <a:cs typeface="Trebuchet MS"/>
              </a:rPr>
              <a:t>Indicadores financieros</a:t>
            </a:r>
          </a:p>
          <a:p>
            <a:r>
              <a:rPr lang="es-ES_tradnl" sz="1600" dirty="0" smtClean="0">
                <a:solidFill>
                  <a:schemeClr val="tx2">
                    <a:lumMod val="60000"/>
                    <a:lumOff val="40000"/>
                  </a:schemeClr>
                </a:solidFill>
                <a:latin typeface="Trebuchet MS"/>
                <a:cs typeface="Trebuchet MS"/>
              </a:rPr>
              <a:t>Indicadores institucionales</a:t>
            </a:r>
          </a:p>
          <a:p>
            <a:endParaRPr lang="es-ES_tradnl" sz="1600" dirty="0" smtClean="0">
              <a:solidFill>
                <a:schemeClr val="tx2">
                  <a:lumMod val="60000"/>
                  <a:lumOff val="40000"/>
                </a:schemeClr>
              </a:solidFill>
              <a:latin typeface="Trebuchet MS"/>
              <a:cs typeface="Trebuchet MS"/>
            </a:endParaRPr>
          </a:p>
        </p:txBody>
      </p:sp>
      <p:sp>
        <p:nvSpPr>
          <p:cNvPr id="17" name="Rectángulo 57"/>
          <p:cNvSpPr/>
          <p:nvPr/>
        </p:nvSpPr>
        <p:spPr>
          <a:xfrm>
            <a:off x="2676676" y="1938862"/>
            <a:ext cx="3525949"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b="1" dirty="0" smtClean="0">
                <a:solidFill>
                  <a:srgbClr val="7F7F7F"/>
                </a:solidFill>
                <a:latin typeface="Trebuchet MS"/>
                <a:cs typeface="Trebuchet MS"/>
              </a:rPr>
              <a:t>Sub Módulos</a:t>
            </a:r>
            <a:endParaRPr lang="es-ES_tradnl" b="1" dirty="0">
              <a:solidFill>
                <a:srgbClr val="7F7F7F"/>
              </a:solidFill>
              <a:latin typeface="Trebuchet MS"/>
              <a:cs typeface="Trebuchet MS"/>
            </a:endParaRPr>
          </a:p>
        </p:txBody>
      </p:sp>
      <p:sp>
        <p:nvSpPr>
          <p:cNvPr id="20" name="Elipse 19"/>
          <p:cNvSpPr/>
          <p:nvPr/>
        </p:nvSpPr>
        <p:spPr>
          <a:xfrm>
            <a:off x="6524850" y="1476508"/>
            <a:ext cx="329948" cy="329948"/>
          </a:xfrm>
          <a:prstGeom prst="ellipse">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800" dirty="0">
              <a:latin typeface="Trebuchet MS"/>
              <a:cs typeface="Trebuchet MS"/>
            </a:endParaRPr>
          </a:p>
        </p:txBody>
      </p:sp>
      <p:sp>
        <p:nvSpPr>
          <p:cNvPr id="21" name="Más 20">
            <a:hlinkClick r:id="rId2" action="ppaction://hlinksldjump"/>
          </p:cNvPr>
          <p:cNvSpPr/>
          <p:nvPr/>
        </p:nvSpPr>
        <p:spPr>
          <a:xfrm rot="18900000">
            <a:off x="6567801" y="1518762"/>
            <a:ext cx="248484" cy="248484"/>
          </a:xfrm>
          <a:prstGeom prst="mathPlus">
            <a:avLst>
              <a:gd name="adj1" fmla="val 12568"/>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6493780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lstStyle/>
          <a:p>
            <a:r>
              <a:rPr lang="es-ES_tradnl" dirty="0" smtClean="0"/>
              <a:t>Reporte de avances</a:t>
            </a:r>
            <a:endParaRPr lang="es-ES_tradnl" dirty="0"/>
          </a:p>
        </p:txBody>
      </p:sp>
      <p:sp>
        <p:nvSpPr>
          <p:cNvPr id="10" name="Marcador de texto 9"/>
          <p:cNvSpPr>
            <a:spLocks noGrp="1"/>
          </p:cNvSpPr>
          <p:nvPr>
            <p:ph type="body" idx="1"/>
          </p:nvPr>
        </p:nvSpPr>
        <p:spPr/>
        <p:txBody>
          <a:bodyPr/>
          <a:lstStyle/>
          <a:p>
            <a:r>
              <a:rPr lang="es-ES_tradnl" dirty="0">
                <a:solidFill>
                  <a:schemeClr val="bg2">
                    <a:lumMod val="50000"/>
                  </a:schemeClr>
                </a:solidFill>
              </a:rPr>
              <a:t> </a:t>
            </a:r>
            <a:r>
              <a:rPr lang="es-MX" dirty="0"/>
              <a:t>Módulo </a:t>
            </a:r>
            <a:r>
              <a:rPr lang="es-MX" dirty="0" smtClean="0"/>
              <a:t>para la </a:t>
            </a:r>
            <a:r>
              <a:rPr lang="es-MX" dirty="0"/>
              <a:t>gestión</a:t>
            </a:r>
            <a:r>
              <a:rPr lang="es-MX" dirty="0" smtClean="0"/>
              <a:t>, ejercicio</a:t>
            </a:r>
            <a:r>
              <a:rPr lang="es-MX" dirty="0"/>
              <a:t>, y </a:t>
            </a:r>
            <a:r>
              <a:rPr lang="es-MX" dirty="0" smtClean="0"/>
              <a:t>comprobación de recursos</a:t>
            </a:r>
            <a:endParaRPr lang="es-ES" dirty="0"/>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18</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0" y="620688"/>
            <a:ext cx="9144000" cy="6237312"/>
          </a:xfrm>
          <a:prstGeom prst="rect">
            <a:avLst/>
          </a:prstGeom>
          <a:gradFill flip="none" rotWithShape="1">
            <a:gsLst>
              <a:gs pos="0">
                <a:schemeClr val="accent2">
                  <a:lumMod val="60000"/>
                  <a:lumOff val="40000"/>
                </a:schemeClr>
              </a:gs>
              <a:gs pos="100000">
                <a:schemeClr val="accent2">
                  <a:lumMod val="20000"/>
                  <a:lumOff val="80000"/>
                </a:schemeClr>
              </a:gs>
            </a:gsLst>
            <a:lin ang="162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dirty="0"/>
          </a:p>
        </p:txBody>
      </p:sp>
      <p:sp>
        <p:nvSpPr>
          <p:cNvPr id="6" name="3 Elipse"/>
          <p:cNvSpPr/>
          <p:nvPr/>
        </p:nvSpPr>
        <p:spPr>
          <a:xfrm>
            <a:off x="1817554" y="1235376"/>
            <a:ext cx="1683748" cy="53207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1200" dirty="0" smtClean="0">
                <a:solidFill>
                  <a:schemeClr val="tx1"/>
                </a:solidFill>
                <a:latin typeface="Trebuchet MS"/>
                <a:cs typeface="Trebuchet MS"/>
              </a:rPr>
              <a:t>Proyectos</a:t>
            </a:r>
          </a:p>
          <a:p>
            <a:pPr algn="ctr">
              <a:buFont typeface="Arial" pitchFamily="34" charset="0"/>
              <a:buChar char="•"/>
            </a:pPr>
            <a:r>
              <a:rPr lang="es-MX" sz="800" dirty="0" smtClean="0">
                <a:solidFill>
                  <a:schemeClr val="tx1"/>
                </a:solidFill>
                <a:latin typeface="Trebuchet MS"/>
                <a:cs typeface="Trebuchet MS"/>
              </a:rPr>
              <a:t>Fondos</a:t>
            </a:r>
          </a:p>
          <a:p>
            <a:pPr algn="ctr">
              <a:buFont typeface="Arial" pitchFamily="34" charset="0"/>
              <a:buChar char="•"/>
            </a:pPr>
            <a:r>
              <a:rPr lang="es-MX" sz="800" dirty="0" smtClean="0">
                <a:solidFill>
                  <a:schemeClr val="tx1"/>
                </a:solidFill>
                <a:latin typeface="Trebuchet MS"/>
                <a:cs typeface="Trebuchet MS"/>
              </a:rPr>
              <a:t>Recursos</a:t>
            </a:r>
          </a:p>
        </p:txBody>
      </p:sp>
      <p:sp>
        <p:nvSpPr>
          <p:cNvPr id="7" name="6 Rectángulo redondeado"/>
          <p:cNvSpPr/>
          <p:nvPr/>
        </p:nvSpPr>
        <p:spPr>
          <a:xfrm>
            <a:off x="4746786" y="5245346"/>
            <a:ext cx="1656000" cy="56040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MX" sz="1000" dirty="0" smtClean="0">
                <a:solidFill>
                  <a:schemeClr val="tx1"/>
                </a:solidFill>
                <a:latin typeface="Trebuchet MS"/>
                <a:cs typeface="Trebuchet MS"/>
              </a:rPr>
              <a:t>Revisión de documentación comprobatoria</a:t>
            </a:r>
            <a:endParaRPr lang="es-ES" sz="1000" dirty="0">
              <a:solidFill>
                <a:schemeClr val="tx1"/>
              </a:solidFill>
              <a:latin typeface="Trebuchet MS"/>
              <a:cs typeface="Trebuchet MS"/>
            </a:endParaRPr>
          </a:p>
        </p:txBody>
      </p:sp>
      <p:sp>
        <p:nvSpPr>
          <p:cNvPr id="8" name="8 Rectángulo redondeado"/>
          <p:cNvSpPr/>
          <p:nvPr/>
        </p:nvSpPr>
        <p:spPr>
          <a:xfrm>
            <a:off x="5109845" y="3434949"/>
            <a:ext cx="936104" cy="50405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s-ES" sz="1000" dirty="0">
              <a:solidFill>
                <a:schemeClr val="tx1"/>
              </a:solidFill>
              <a:latin typeface="Trebuchet MS"/>
              <a:cs typeface="Trebuchet MS"/>
            </a:endParaRPr>
          </a:p>
        </p:txBody>
      </p:sp>
      <p:sp>
        <p:nvSpPr>
          <p:cNvPr id="9" name="9 Rectángulo redondeado"/>
          <p:cNvSpPr/>
          <p:nvPr/>
        </p:nvSpPr>
        <p:spPr>
          <a:xfrm>
            <a:off x="1845302" y="1920994"/>
            <a:ext cx="1656184" cy="518914"/>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MX" sz="1200" dirty="0" smtClean="0">
                <a:solidFill>
                  <a:srgbClr val="FFFFFF"/>
                </a:solidFill>
                <a:latin typeface="Trebuchet MS"/>
                <a:cs typeface="Trebuchet MS"/>
              </a:rPr>
              <a:t>Financiamiento RED Universitaria</a:t>
            </a:r>
            <a:endParaRPr lang="es-ES" sz="1200" dirty="0">
              <a:solidFill>
                <a:srgbClr val="FFFFFF"/>
              </a:solidFill>
              <a:latin typeface="Trebuchet MS"/>
              <a:cs typeface="Trebuchet MS"/>
            </a:endParaRPr>
          </a:p>
        </p:txBody>
      </p:sp>
      <p:sp>
        <p:nvSpPr>
          <p:cNvPr id="10" name="10 Rectángulo redondeado"/>
          <p:cNvSpPr/>
          <p:nvPr/>
        </p:nvSpPr>
        <p:spPr>
          <a:xfrm>
            <a:off x="1845302" y="2564874"/>
            <a:ext cx="1656000" cy="576064"/>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lang="es-MX" sz="1200" dirty="0" smtClean="0">
                <a:solidFill>
                  <a:schemeClr val="tx1"/>
                </a:solidFill>
                <a:latin typeface="Trebuchet MS"/>
                <a:cs typeface="Trebuchet MS"/>
              </a:rPr>
              <a:t>Solicitudes</a:t>
            </a:r>
          </a:p>
          <a:p>
            <a:pPr algn="ctr">
              <a:buFont typeface="Arial" pitchFamily="34" charset="0"/>
              <a:buChar char="•"/>
            </a:pPr>
            <a:r>
              <a:rPr lang="es-MX" sz="800" dirty="0" smtClean="0">
                <a:solidFill>
                  <a:schemeClr val="tx1"/>
                </a:solidFill>
                <a:latin typeface="Trebuchet MS"/>
                <a:cs typeface="Trebuchet MS"/>
              </a:rPr>
              <a:t>Compras, recibos, </a:t>
            </a:r>
          </a:p>
          <a:p>
            <a:pPr algn="ctr">
              <a:buFont typeface="Arial" pitchFamily="34" charset="0"/>
              <a:buChar char="•"/>
            </a:pPr>
            <a:r>
              <a:rPr lang="es-MX" sz="800" dirty="0" smtClean="0">
                <a:solidFill>
                  <a:schemeClr val="tx1"/>
                </a:solidFill>
                <a:latin typeface="Trebuchet MS"/>
                <a:cs typeface="Trebuchet MS"/>
              </a:rPr>
              <a:t>reposiciones, vales,</a:t>
            </a:r>
            <a:endParaRPr lang="es-MX" sz="800" dirty="0">
              <a:solidFill>
                <a:schemeClr val="tx1"/>
              </a:solidFill>
              <a:latin typeface="Trebuchet MS"/>
              <a:cs typeface="Trebuchet MS"/>
            </a:endParaRPr>
          </a:p>
          <a:p>
            <a:pPr algn="ctr"/>
            <a:endParaRPr lang="es-ES" sz="800" dirty="0">
              <a:solidFill>
                <a:schemeClr val="tx1"/>
              </a:solidFill>
              <a:latin typeface="Trebuchet MS"/>
              <a:cs typeface="Trebuchet MS"/>
            </a:endParaRPr>
          </a:p>
        </p:txBody>
      </p:sp>
      <p:sp>
        <p:nvSpPr>
          <p:cNvPr id="11" name="11 Rombo"/>
          <p:cNvSpPr/>
          <p:nvPr/>
        </p:nvSpPr>
        <p:spPr>
          <a:xfrm>
            <a:off x="3714248" y="3359395"/>
            <a:ext cx="1139202" cy="650972"/>
          </a:xfrm>
          <a:prstGeom prst="diamond">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S" sz="700" dirty="0">
              <a:solidFill>
                <a:schemeClr val="tx1"/>
              </a:solidFill>
              <a:latin typeface="Trebuchet MS"/>
              <a:cs typeface="Trebuchet MS"/>
            </a:endParaRPr>
          </a:p>
        </p:txBody>
      </p:sp>
      <p:sp>
        <p:nvSpPr>
          <p:cNvPr id="12" name="13 Rectángulo redondeado"/>
          <p:cNvSpPr/>
          <p:nvPr/>
        </p:nvSpPr>
        <p:spPr>
          <a:xfrm>
            <a:off x="4683904" y="6124312"/>
            <a:ext cx="1656184" cy="40654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MX" sz="1400" dirty="0" smtClean="0">
                <a:solidFill>
                  <a:schemeClr val="tx1"/>
                </a:solidFill>
                <a:latin typeface="Trebuchet MS"/>
                <a:cs typeface="Trebuchet MS"/>
              </a:rPr>
              <a:t>Pagos</a:t>
            </a:r>
            <a:endParaRPr lang="es-ES" sz="1400" dirty="0">
              <a:solidFill>
                <a:schemeClr val="tx1"/>
              </a:solidFill>
              <a:latin typeface="Trebuchet MS"/>
              <a:cs typeface="Trebuchet MS"/>
            </a:endParaRPr>
          </a:p>
        </p:txBody>
      </p:sp>
      <p:sp>
        <p:nvSpPr>
          <p:cNvPr id="13" name="14 CuadroTexto"/>
          <p:cNvSpPr txBox="1"/>
          <p:nvPr/>
        </p:nvSpPr>
        <p:spPr>
          <a:xfrm>
            <a:off x="3822176" y="3823874"/>
            <a:ext cx="360040" cy="261610"/>
          </a:xfrm>
          <a:prstGeom prst="rect">
            <a:avLst/>
          </a:prstGeom>
          <a:noFill/>
        </p:spPr>
        <p:txBody>
          <a:bodyPr wrap="square" rtlCol="0">
            <a:spAutoFit/>
          </a:bodyPr>
          <a:lstStyle/>
          <a:p>
            <a:r>
              <a:rPr lang="es-MX" sz="1100" b="1" dirty="0" smtClean="0">
                <a:solidFill>
                  <a:schemeClr val="accent2">
                    <a:lumMod val="50000"/>
                  </a:schemeClr>
                </a:solidFill>
                <a:latin typeface="Trebuchet MS"/>
                <a:cs typeface="Trebuchet MS"/>
              </a:rPr>
              <a:t>No</a:t>
            </a:r>
            <a:endParaRPr lang="es-ES" sz="1100" b="1" dirty="0">
              <a:solidFill>
                <a:schemeClr val="accent2">
                  <a:lumMod val="50000"/>
                </a:schemeClr>
              </a:solidFill>
              <a:latin typeface="Trebuchet MS"/>
              <a:cs typeface="Trebuchet MS"/>
            </a:endParaRPr>
          </a:p>
        </p:txBody>
      </p:sp>
      <p:sp>
        <p:nvSpPr>
          <p:cNvPr id="14" name="15 CuadroTexto"/>
          <p:cNvSpPr txBox="1"/>
          <p:nvPr/>
        </p:nvSpPr>
        <p:spPr>
          <a:xfrm>
            <a:off x="4755980" y="3359395"/>
            <a:ext cx="360040" cy="261610"/>
          </a:xfrm>
          <a:prstGeom prst="rect">
            <a:avLst/>
          </a:prstGeom>
          <a:noFill/>
        </p:spPr>
        <p:txBody>
          <a:bodyPr wrap="square" rtlCol="0">
            <a:spAutoFit/>
          </a:bodyPr>
          <a:lstStyle/>
          <a:p>
            <a:r>
              <a:rPr lang="es-MX" sz="1100" b="1" dirty="0" smtClean="0">
                <a:solidFill>
                  <a:schemeClr val="accent2">
                    <a:lumMod val="50000"/>
                  </a:schemeClr>
                </a:solidFill>
                <a:latin typeface="Trebuchet MS"/>
                <a:cs typeface="Trebuchet MS"/>
              </a:rPr>
              <a:t>Si</a:t>
            </a:r>
            <a:endParaRPr lang="es-ES" sz="1100" b="1" dirty="0">
              <a:solidFill>
                <a:schemeClr val="accent2">
                  <a:lumMod val="50000"/>
                </a:schemeClr>
              </a:solidFill>
              <a:latin typeface="Trebuchet MS"/>
              <a:cs typeface="Trebuchet MS"/>
            </a:endParaRPr>
          </a:p>
        </p:txBody>
      </p:sp>
      <p:sp>
        <p:nvSpPr>
          <p:cNvPr id="17" name="18 Flecha a la derecha con bandas"/>
          <p:cNvSpPr/>
          <p:nvPr/>
        </p:nvSpPr>
        <p:spPr>
          <a:xfrm rot="10800000">
            <a:off x="3507518" y="2151709"/>
            <a:ext cx="700681" cy="129743"/>
          </a:xfrm>
          <a:prstGeom prst="striped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000" dirty="0">
              <a:solidFill>
                <a:schemeClr val="tx1"/>
              </a:solidFill>
              <a:latin typeface="Trebuchet MS"/>
              <a:cs typeface="Trebuchet MS"/>
            </a:endParaRPr>
          </a:p>
        </p:txBody>
      </p:sp>
      <p:sp>
        <p:nvSpPr>
          <p:cNvPr id="18" name="19 Flecha a la derecha con bandas"/>
          <p:cNvSpPr/>
          <p:nvPr/>
        </p:nvSpPr>
        <p:spPr>
          <a:xfrm>
            <a:off x="1103280" y="1370569"/>
            <a:ext cx="753132" cy="150372"/>
          </a:xfrm>
          <a:prstGeom prst="striped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000" dirty="0">
              <a:solidFill>
                <a:schemeClr val="tx1"/>
              </a:solidFill>
              <a:latin typeface="Trebuchet MS"/>
              <a:cs typeface="Trebuchet MS"/>
            </a:endParaRPr>
          </a:p>
        </p:txBody>
      </p:sp>
      <p:sp>
        <p:nvSpPr>
          <p:cNvPr id="19" name="21 CuadroTexto"/>
          <p:cNvSpPr txBox="1"/>
          <p:nvPr/>
        </p:nvSpPr>
        <p:spPr>
          <a:xfrm>
            <a:off x="1166463" y="1728508"/>
            <a:ext cx="938562" cy="246221"/>
          </a:xfrm>
          <a:prstGeom prst="rect">
            <a:avLst/>
          </a:prstGeom>
          <a:noFill/>
          <a:effectLst/>
        </p:spPr>
        <p:txBody>
          <a:bodyPr wrap="square" rtlCol="0">
            <a:spAutoFit/>
          </a:bodyPr>
          <a:lstStyle/>
          <a:p>
            <a:r>
              <a:rPr lang="es-MX" sz="1000" b="1" dirty="0" smtClean="0">
                <a:solidFill>
                  <a:srgbClr val="344A69"/>
                </a:solidFill>
                <a:latin typeface="Trebuchet MS"/>
                <a:cs typeface="Trebuchet MS"/>
              </a:rPr>
              <a:t>U. Ingresos</a:t>
            </a:r>
            <a:endParaRPr lang="es-ES" sz="1000" b="1" dirty="0">
              <a:solidFill>
                <a:srgbClr val="344A69"/>
              </a:solidFill>
              <a:latin typeface="Trebuchet MS"/>
              <a:cs typeface="Trebuchet MS"/>
            </a:endParaRPr>
          </a:p>
        </p:txBody>
      </p:sp>
      <p:sp>
        <p:nvSpPr>
          <p:cNvPr id="20" name="22 CuadroTexto"/>
          <p:cNvSpPr txBox="1"/>
          <p:nvPr/>
        </p:nvSpPr>
        <p:spPr>
          <a:xfrm>
            <a:off x="847726" y="2755812"/>
            <a:ext cx="1044184" cy="246221"/>
          </a:xfrm>
          <a:prstGeom prst="rect">
            <a:avLst/>
          </a:prstGeom>
          <a:noFill/>
          <a:effectLst/>
        </p:spPr>
        <p:txBody>
          <a:bodyPr wrap="square" rtlCol="0">
            <a:spAutoFit/>
          </a:bodyPr>
          <a:lstStyle/>
          <a:p>
            <a:pPr algn="r"/>
            <a:r>
              <a:rPr lang="es-MX" sz="1000" b="1" dirty="0" smtClean="0">
                <a:solidFill>
                  <a:srgbClr val="344A69"/>
                </a:solidFill>
                <a:latin typeface="Trebuchet MS"/>
                <a:cs typeface="Trebuchet MS"/>
              </a:rPr>
              <a:t>Solicitador</a:t>
            </a:r>
            <a:endParaRPr lang="es-ES" sz="1000" b="1" dirty="0">
              <a:solidFill>
                <a:srgbClr val="344A69"/>
              </a:solidFill>
              <a:latin typeface="Trebuchet MS"/>
              <a:cs typeface="Trebuchet MS"/>
            </a:endParaRPr>
          </a:p>
        </p:txBody>
      </p:sp>
      <p:sp>
        <p:nvSpPr>
          <p:cNvPr id="21" name="23 CuadroTexto"/>
          <p:cNvSpPr txBox="1"/>
          <p:nvPr/>
        </p:nvSpPr>
        <p:spPr>
          <a:xfrm>
            <a:off x="5702108" y="3159012"/>
            <a:ext cx="1006552" cy="246221"/>
          </a:xfrm>
          <a:prstGeom prst="rect">
            <a:avLst/>
          </a:prstGeom>
          <a:noFill/>
        </p:spPr>
        <p:txBody>
          <a:bodyPr wrap="square" rtlCol="0">
            <a:spAutoFit/>
          </a:bodyPr>
          <a:lstStyle/>
          <a:p>
            <a:r>
              <a:rPr lang="es-MX" sz="1000" dirty="0" smtClean="0">
                <a:effectLst>
                  <a:outerShdw blurRad="38100" dist="38100" dir="2700000" algn="tl">
                    <a:srgbClr val="000000">
                      <a:alpha val="43137"/>
                    </a:srgbClr>
                  </a:outerShdw>
                </a:effectLst>
                <a:latin typeface="Trebuchet MS"/>
                <a:cs typeface="Trebuchet MS"/>
              </a:rPr>
              <a:t>Comprador</a:t>
            </a:r>
            <a:endParaRPr lang="es-ES" sz="1000" dirty="0">
              <a:effectLst>
                <a:outerShdw blurRad="38100" dist="38100" dir="2700000" algn="tl">
                  <a:srgbClr val="000000">
                    <a:alpha val="43137"/>
                  </a:srgbClr>
                </a:outerShdw>
              </a:effectLst>
              <a:latin typeface="Trebuchet MS"/>
              <a:cs typeface="Trebuchet MS"/>
            </a:endParaRPr>
          </a:p>
        </p:txBody>
      </p:sp>
      <p:sp>
        <p:nvSpPr>
          <p:cNvPr id="22" name="25 CuadroTexto"/>
          <p:cNvSpPr txBox="1"/>
          <p:nvPr/>
        </p:nvSpPr>
        <p:spPr>
          <a:xfrm>
            <a:off x="4640339" y="5042728"/>
            <a:ext cx="792087" cy="246221"/>
          </a:xfrm>
          <a:prstGeom prst="rect">
            <a:avLst/>
          </a:prstGeom>
          <a:noFill/>
          <a:effectLst/>
        </p:spPr>
        <p:txBody>
          <a:bodyPr wrap="square" rtlCol="0">
            <a:spAutoFit/>
          </a:bodyPr>
          <a:lstStyle/>
          <a:p>
            <a:pPr algn="r"/>
            <a:r>
              <a:rPr lang="es-MX" sz="1000" b="1" dirty="0" smtClean="0">
                <a:solidFill>
                  <a:srgbClr val="344A69"/>
                </a:solidFill>
                <a:latin typeface="Trebuchet MS"/>
                <a:cs typeface="Trebuchet MS"/>
              </a:rPr>
              <a:t>Factura</a:t>
            </a:r>
            <a:endParaRPr lang="es-ES" sz="1000" b="1" dirty="0">
              <a:solidFill>
                <a:srgbClr val="344A69"/>
              </a:solidFill>
              <a:latin typeface="Trebuchet MS"/>
              <a:cs typeface="Trebuchet MS"/>
            </a:endParaRPr>
          </a:p>
        </p:txBody>
      </p:sp>
      <p:sp>
        <p:nvSpPr>
          <p:cNvPr id="23" name="28 CuadroTexto"/>
          <p:cNvSpPr txBox="1"/>
          <p:nvPr/>
        </p:nvSpPr>
        <p:spPr>
          <a:xfrm>
            <a:off x="4577457" y="5884448"/>
            <a:ext cx="792087" cy="246221"/>
          </a:xfrm>
          <a:prstGeom prst="rect">
            <a:avLst/>
          </a:prstGeom>
          <a:noFill/>
          <a:effectLst/>
        </p:spPr>
        <p:txBody>
          <a:bodyPr wrap="square" rtlCol="0">
            <a:spAutoFit/>
          </a:bodyPr>
          <a:lstStyle/>
          <a:p>
            <a:pPr algn="r"/>
            <a:r>
              <a:rPr lang="es-MX" sz="1000" b="1" dirty="0" smtClean="0">
                <a:solidFill>
                  <a:srgbClr val="344A69"/>
                </a:solidFill>
                <a:latin typeface="Trebuchet MS"/>
                <a:cs typeface="Trebuchet MS"/>
              </a:rPr>
              <a:t>Pagador</a:t>
            </a:r>
            <a:endParaRPr lang="es-ES" sz="1000" b="1" dirty="0">
              <a:solidFill>
                <a:srgbClr val="344A69"/>
              </a:solidFill>
              <a:latin typeface="Trebuchet MS"/>
              <a:cs typeface="Trebuchet MS"/>
            </a:endParaRPr>
          </a:p>
        </p:txBody>
      </p:sp>
      <p:sp>
        <p:nvSpPr>
          <p:cNvPr id="31" name="65 Rectángulo redondeado"/>
          <p:cNvSpPr/>
          <p:nvPr/>
        </p:nvSpPr>
        <p:spPr>
          <a:xfrm>
            <a:off x="59263" y="1123573"/>
            <a:ext cx="548295" cy="5312568"/>
          </a:xfrm>
          <a:prstGeom prst="roundRect">
            <a:avLst/>
          </a:prstGeom>
          <a:solidFill>
            <a:schemeClr val="accent4"/>
          </a:solidFill>
          <a:ln/>
        </p:spPr>
        <p:style>
          <a:lnRef idx="1">
            <a:schemeClr val="accent2"/>
          </a:lnRef>
          <a:fillRef idx="3">
            <a:schemeClr val="accent2"/>
          </a:fillRef>
          <a:effectRef idx="2">
            <a:schemeClr val="accent2"/>
          </a:effectRef>
          <a:fontRef idx="minor">
            <a:schemeClr val="lt1"/>
          </a:fontRef>
        </p:style>
        <p:txBody>
          <a:bodyPr vert="vert270" rtlCol="0" anchor="ctr"/>
          <a:lstStyle/>
          <a:p>
            <a:pPr algn="ctr"/>
            <a:r>
              <a:rPr lang="es-MX" sz="1500" b="1" dirty="0" smtClean="0">
                <a:solidFill>
                  <a:srgbClr val="FFFFFF"/>
                </a:solidFill>
                <a:latin typeface="Trebuchet MS"/>
                <a:cs typeface="Trebuchet MS"/>
              </a:rPr>
              <a:t>Catálogos</a:t>
            </a:r>
            <a:endParaRPr lang="es-ES" sz="1500" b="1" dirty="0">
              <a:solidFill>
                <a:srgbClr val="FFFFFF"/>
              </a:solidFill>
              <a:latin typeface="Trebuchet MS"/>
              <a:cs typeface="Trebuchet MS"/>
            </a:endParaRPr>
          </a:p>
        </p:txBody>
      </p:sp>
      <p:sp>
        <p:nvSpPr>
          <p:cNvPr id="32" name="66 Rectángulo redondeado"/>
          <p:cNvSpPr/>
          <p:nvPr/>
        </p:nvSpPr>
        <p:spPr>
          <a:xfrm>
            <a:off x="8596052" y="1146601"/>
            <a:ext cx="488682" cy="5121614"/>
          </a:xfrm>
          <a:prstGeom prst="roundRect">
            <a:avLst/>
          </a:prstGeom>
          <a:solidFill>
            <a:schemeClr val="accent4"/>
          </a:solidFill>
          <a:ln/>
        </p:spPr>
        <p:style>
          <a:lnRef idx="1">
            <a:schemeClr val="accent2"/>
          </a:lnRef>
          <a:fillRef idx="3">
            <a:schemeClr val="accent2"/>
          </a:fillRef>
          <a:effectRef idx="2">
            <a:schemeClr val="accent2"/>
          </a:effectRef>
          <a:fontRef idx="minor">
            <a:schemeClr val="lt1"/>
          </a:fontRef>
        </p:style>
        <p:txBody>
          <a:bodyPr vert="vert" rtlCol="0" anchor="ctr"/>
          <a:lstStyle/>
          <a:p>
            <a:pPr algn="ctr"/>
            <a:r>
              <a:rPr lang="es-MX" sz="1500" b="1" dirty="0" smtClean="0">
                <a:solidFill>
                  <a:schemeClr val="bg1"/>
                </a:solidFill>
                <a:latin typeface="Trebuchet MS"/>
                <a:cs typeface="Trebuchet MS"/>
              </a:rPr>
              <a:t>Contabilidad</a:t>
            </a:r>
          </a:p>
          <a:p>
            <a:pPr algn="ctr">
              <a:buFont typeface="Arial" pitchFamily="34" charset="0"/>
              <a:buChar char="•"/>
            </a:pPr>
            <a:r>
              <a:rPr lang="es-MX" sz="800" dirty="0" smtClean="0">
                <a:solidFill>
                  <a:schemeClr val="bg1"/>
                </a:solidFill>
                <a:latin typeface="Trebuchet MS"/>
                <a:cs typeface="Trebuchet MS"/>
              </a:rPr>
              <a:t>Reportes del </a:t>
            </a:r>
            <a:r>
              <a:rPr lang="es-ES_tradnl" sz="800" dirty="0" smtClean="0">
                <a:latin typeface="Trebuchet MS"/>
                <a:cs typeface="Trebuchet MS"/>
              </a:rPr>
              <a:t>CONAC </a:t>
            </a:r>
            <a:endParaRPr lang="es-ES" sz="800" dirty="0">
              <a:solidFill>
                <a:schemeClr val="bg1"/>
              </a:solidFill>
              <a:latin typeface="Trebuchet MS"/>
              <a:cs typeface="Trebuchet MS"/>
            </a:endParaRPr>
          </a:p>
        </p:txBody>
      </p:sp>
      <p:sp>
        <p:nvSpPr>
          <p:cNvPr id="33" name="45 Elipse"/>
          <p:cNvSpPr/>
          <p:nvPr/>
        </p:nvSpPr>
        <p:spPr>
          <a:xfrm>
            <a:off x="7581900" y="3325527"/>
            <a:ext cx="1014152" cy="753779"/>
          </a:xfrm>
          <a:prstGeom prst="ellipse">
            <a:avLst/>
          </a:prstGeom>
          <a:solidFill>
            <a:schemeClr val="accent3"/>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s-MX" sz="750" dirty="0" smtClean="0">
                <a:solidFill>
                  <a:schemeClr val="bg1"/>
                </a:solidFill>
                <a:latin typeface="Trebuchet MS"/>
                <a:cs typeface="Trebuchet MS"/>
              </a:rPr>
              <a:t>PATRIMONIO</a:t>
            </a:r>
          </a:p>
          <a:p>
            <a:pPr algn="ctr"/>
            <a:r>
              <a:rPr lang="es-MX" sz="800" dirty="0" smtClean="0">
                <a:solidFill>
                  <a:schemeClr val="bg1"/>
                </a:solidFill>
                <a:latin typeface="Trebuchet MS"/>
                <a:cs typeface="Trebuchet MS"/>
              </a:rPr>
              <a:t>SIIAU Web</a:t>
            </a:r>
            <a:endParaRPr lang="es-ES" sz="800" dirty="0">
              <a:solidFill>
                <a:schemeClr val="bg1"/>
              </a:solidFill>
              <a:latin typeface="Trebuchet MS"/>
              <a:cs typeface="Trebuchet MS"/>
            </a:endParaRPr>
          </a:p>
        </p:txBody>
      </p:sp>
      <p:sp>
        <p:nvSpPr>
          <p:cNvPr id="34" name="47 CuadroTexto"/>
          <p:cNvSpPr txBox="1"/>
          <p:nvPr/>
        </p:nvSpPr>
        <p:spPr>
          <a:xfrm>
            <a:off x="3859572" y="3487429"/>
            <a:ext cx="894259" cy="400110"/>
          </a:xfrm>
          <a:prstGeom prst="rect">
            <a:avLst/>
          </a:prstGeom>
          <a:noFill/>
        </p:spPr>
        <p:txBody>
          <a:bodyPr wrap="square" rtlCol="0">
            <a:spAutoFit/>
          </a:bodyPr>
          <a:lstStyle/>
          <a:p>
            <a:pPr algn="ctr"/>
            <a:r>
              <a:rPr lang="es-MX" sz="1000" dirty="0" smtClean="0">
                <a:latin typeface="Trebuchet MS"/>
                <a:cs typeface="Trebuchet MS"/>
              </a:rPr>
              <a:t>Solicitud de compras</a:t>
            </a:r>
            <a:endParaRPr lang="es-ES" sz="1000" dirty="0">
              <a:latin typeface="Trebuchet MS"/>
              <a:cs typeface="Trebuchet MS"/>
            </a:endParaRPr>
          </a:p>
        </p:txBody>
      </p:sp>
      <p:sp>
        <p:nvSpPr>
          <p:cNvPr id="35" name="76 CuadroTexto"/>
          <p:cNvSpPr txBox="1"/>
          <p:nvPr/>
        </p:nvSpPr>
        <p:spPr>
          <a:xfrm>
            <a:off x="5112449" y="3405233"/>
            <a:ext cx="936104"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sz="1000" dirty="0" smtClean="0">
                <a:latin typeface="Trebuchet MS"/>
                <a:cs typeface="Trebuchet MS"/>
              </a:rPr>
              <a:t>Orden de compra o servicio</a:t>
            </a:r>
            <a:endParaRPr lang="es-ES" sz="1000" dirty="0" smtClean="0">
              <a:latin typeface="Trebuchet MS"/>
              <a:cs typeface="Trebuchet MS"/>
            </a:endParaRPr>
          </a:p>
          <a:p>
            <a:pPr algn="ctr"/>
            <a:endParaRPr lang="es-ES" dirty="0">
              <a:latin typeface="Trebuchet MS"/>
              <a:cs typeface="Trebuchet MS"/>
            </a:endParaRPr>
          </a:p>
        </p:txBody>
      </p:sp>
      <p:sp>
        <p:nvSpPr>
          <p:cNvPr id="36" name="51 Elipse"/>
          <p:cNvSpPr/>
          <p:nvPr/>
        </p:nvSpPr>
        <p:spPr>
          <a:xfrm>
            <a:off x="5836041" y="1088893"/>
            <a:ext cx="144015" cy="10591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s-MX" sz="800" dirty="0" smtClean="0">
              <a:latin typeface="Trebuchet MS"/>
              <a:cs typeface="Trebuchet MS"/>
            </a:endParaRPr>
          </a:p>
        </p:txBody>
      </p:sp>
      <p:sp>
        <p:nvSpPr>
          <p:cNvPr id="37" name="57 Rectángulo redondeado"/>
          <p:cNvSpPr/>
          <p:nvPr/>
        </p:nvSpPr>
        <p:spPr>
          <a:xfrm>
            <a:off x="6186393" y="3444474"/>
            <a:ext cx="1275218" cy="504056"/>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lang="es-MX" sz="1000" dirty="0" smtClean="0">
                <a:latin typeface="Trebuchet MS"/>
                <a:cs typeface="Trebuchet MS"/>
              </a:rPr>
              <a:t>Recepción de bienes y servicio</a:t>
            </a:r>
            <a:endParaRPr lang="es-ES" sz="1000" dirty="0" smtClean="0">
              <a:latin typeface="Trebuchet MS"/>
              <a:cs typeface="Trebuchet MS"/>
            </a:endParaRPr>
          </a:p>
          <a:p>
            <a:pPr algn="ctr"/>
            <a:endParaRPr lang="es-ES" sz="1000" dirty="0" smtClean="0">
              <a:latin typeface="Trebuchet MS"/>
              <a:cs typeface="Trebuchet MS"/>
            </a:endParaRPr>
          </a:p>
          <a:p>
            <a:pPr algn="ctr"/>
            <a:endParaRPr lang="es-ES" sz="1000" dirty="0">
              <a:solidFill>
                <a:schemeClr val="tx1"/>
              </a:solidFill>
              <a:latin typeface="Trebuchet MS"/>
              <a:cs typeface="Trebuchet MS"/>
            </a:endParaRPr>
          </a:p>
        </p:txBody>
      </p:sp>
      <p:sp>
        <p:nvSpPr>
          <p:cNvPr id="40" name="63 Rectángulo redondeado"/>
          <p:cNvSpPr/>
          <p:nvPr/>
        </p:nvSpPr>
        <p:spPr>
          <a:xfrm>
            <a:off x="1851518" y="3283813"/>
            <a:ext cx="1656000" cy="57606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MX" sz="1100" dirty="0" smtClean="0">
                <a:solidFill>
                  <a:schemeClr val="tx1"/>
                </a:solidFill>
                <a:latin typeface="Trebuchet MS"/>
                <a:cs typeface="Trebuchet MS"/>
              </a:rPr>
              <a:t>Financiamiento al interior de la entidad  de red</a:t>
            </a:r>
          </a:p>
        </p:txBody>
      </p:sp>
      <p:sp>
        <p:nvSpPr>
          <p:cNvPr id="41" name="67 CuadroTexto"/>
          <p:cNvSpPr txBox="1"/>
          <p:nvPr/>
        </p:nvSpPr>
        <p:spPr>
          <a:xfrm>
            <a:off x="1032630" y="3427829"/>
            <a:ext cx="792087" cy="246221"/>
          </a:xfrm>
          <a:prstGeom prst="rect">
            <a:avLst/>
          </a:prstGeom>
          <a:noFill/>
          <a:effectLst/>
        </p:spPr>
        <p:txBody>
          <a:bodyPr wrap="square" rtlCol="0">
            <a:spAutoFit/>
          </a:bodyPr>
          <a:lstStyle/>
          <a:p>
            <a:pPr algn="r"/>
            <a:r>
              <a:rPr lang="es-MX" sz="1000" b="1" dirty="0" smtClean="0">
                <a:solidFill>
                  <a:srgbClr val="344A69"/>
                </a:solidFill>
                <a:latin typeface="Trebuchet MS"/>
                <a:cs typeface="Trebuchet MS"/>
              </a:rPr>
              <a:t>Aprobar</a:t>
            </a:r>
            <a:endParaRPr lang="es-ES" sz="1000" b="1" dirty="0">
              <a:solidFill>
                <a:srgbClr val="344A69"/>
              </a:solidFill>
              <a:latin typeface="Trebuchet MS"/>
              <a:cs typeface="Trebuchet MS"/>
            </a:endParaRPr>
          </a:p>
        </p:txBody>
      </p:sp>
      <p:sp>
        <p:nvSpPr>
          <p:cNvPr id="42" name="79 Rectángulo redondeado"/>
          <p:cNvSpPr/>
          <p:nvPr/>
        </p:nvSpPr>
        <p:spPr>
          <a:xfrm>
            <a:off x="3453661" y="4309719"/>
            <a:ext cx="1656184" cy="5760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MX" sz="1200" dirty="0" smtClean="0">
                <a:solidFill>
                  <a:srgbClr val="FFFFFF"/>
                </a:solidFill>
                <a:latin typeface="Trebuchet MS"/>
                <a:cs typeface="Trebuchet MS"/>
              </a:rPr>
              <a:t>Cuentas por pagar</a:t>
            </a:r>
          </a:p>
          <a:p>
            <a:pPr algn="ctr"/>
            <a:r>
              <a:rPr lang="es-MX" sz="1000" dirty="0" smtClean="0">
                <a:solidFill>
                  <a:srgbClr val="FFFFFF"/>
                </a:solidFill>
                <a:latin typeface="Trebuchet MS"/>
                <a:cs typeface="Trebuchet MS"/>
              </a:rPr>
              <a:t>Dispersión a </a:t>
            </a:r>
            <a:r>
              <a:rPr lang="es-MX" sz="1000" dirty="0" err="1" smtClean="0">
                <a:solidFill>
                  <a:srgbClr val="FFFFFF"/>
                </a:solidFill>
                <a:latin typeface="Trebuchet MS"/>
                <a:cs typeface="Trebuchet MS"/>
              </a:rPr>
              <a:t>cta</a:t>
            </a:r>
            <a:r>
              <a:rPr lang="es-MX" sz="1000" dirty="0" smtClean="0">
                <a:solidFill>
                  <a:srgbClr val="FFFFFF"/>
                </a:solidFill>
                <a:latin typeface="Trebuchet MS"/>
                <a:cs typeface="Trebuchet MS"/>
              </a:rPr>
              <a:t>(s) concentradora(s)</a:t>
            </a:r>
            <a:endParaRPr lang="es-ES" sz="1000" dirty="0">
              <a:solidFill>
                <a:srgbClr val="FFFFFF"/>
              </a:solidFill>
              <a:latin typeface="Trebuchet MS"/>
              <a:cs typeface="Trebuchet MS"/>
            </a:endParaRPr>
          </a:p>
        </p:txBody>
      </p:sp>
      <p:sp>
        <p:nvSpPr>
          <p:cNvPr id="43" name="80 CuadroTexto"/>
          <p:cNvSpPr txBox="1"/>
          <p:nvPr/>
        </p:nvSpPr>
        <p:spPr>
          <a:xfrm>
            <a:off x="2708181" y="4468211"/>
            <a:ext cx="792087" cy="400110"/>
          </a:xfrm>
          <a:prstGeom prst="rect">
            <a:avLst/>
          </a:prstGeom>
          <a:noFill/>
          <a:effectLst/>
        </p:spPr>
        <p:txBody>
          <a:bodyPr wrap="square" rtlCol="0">
            <a:spAutoFit/>
          </a:bodyPr>
          <a:lstStyle/>
          <a:p>
            <a:pPr algn="r"/>
            <a:r>
              <a:rPr lang="es-MX" sz="1000" b="1" dirty="0" smtClean="0">
                <a:solidFill>
                  <a:srgbClr val="344A69"/>
                </a:solidFill>
                <a:effectLst>
                  <a:outerShdw blurRad="38100" dist="38100" dir="2700000" algn="tl">
                    <a:srgbClr val="000000">
                      <a:alpha val="43137"/>
                    </a:srgbClr>
                  </a:outerShdw>
                </a:effectLst>
                <a:latin typeface="Trebuchet MS"/>
                <a:cs typeface="Trebuchet MS"/>
              </a:rPr>
              <a:t>U. </a:t>
            </a:r>
            <a:r>
              <a:rPr lang="es-MX" sz="1000" b="1" dirty="0" smtClean="0">
                <a:solidFill>
                  <a:srgbClr val="344A69"/>
                </a:solidFill>
                <a:latin typeface="Trebuchet MS"/>
                <a:cs typeface="Trebuchet MS"/>
              </a:rPr>
              <a:t>Egresos</a:t>
            </a:r>
            <a:endParaRPr lang="es-ES" sz="1000" b="1" dirty="0">
              <a:solidFill>
                <a:srgbClr val="344A69"/>
              </a:solidFill>
              <a:latin typeface="Trebuchet MS"/>
              <a:cs typeface="Trebuchet MS"/>
            </a:endParaRPr>
          </a:p>
        </p:txBody>
      </p:sp>
      <p:sp>
        <p:nvSpPr>
          <p:cNvPr id="45" name="82 Elipse"/>
          <p:cNvSpPr/>
          <p:nvPr/>
        </p:nvSpPr>
        <p:spPr>
          <a:xfrm>
            <a:off x="646153" y="1878659"/>
            <a:ext cx="795560" cy="668263"/>
          </a:xfrm>
          <a:prstGeom prst="ellipse">
            <a:avLst/>
          </a:prstGeom>
          <a:solidFill>
            <a:schemeClr val="accent3"/>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s-MX" sz="800" dirty="0" smtClean="0">
                <a:solidFill>
                  <a:schemeClr val="bg1"/>
                </a:solidFill>
                <a:latin typeface="Trebuchet MS"/>
                <a:cs typeface="Trebuchet MS"/>
              </a:rPr>
              <a:t>BANCOS</a:t>
            </a:r>
            <a:endParaRPr lang="es-ES" sz="800" dirty="0">
              <a:solidFill>
                <a:schemeClr val="bg1"/>
              </a:solidFill>
              <a:latin typeface="Trebuchet MS"/>
              <a:cs typeface="Trebuchet MS"/>
            </a:endParaRPr>
          </a:p>
        </p:txBody>
      </p:sp>
      <p:sp>
        <p:nvSpPr>
          <p:cNvPr id="47" name="85 CuadroTexto"/>
          <p:cNvSpPr txBox="1"/>
          <p:nvPr/>
        </p:nvSpPr>
        <p:spPr>
          <a:xfrm>
            <a:off x="1346163" y="877352"/>
            <a:ext cx="2728702" cy="246221"/>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MX" sz="1000" dirty="0" smtClean="0">
                <a:latin typeface="Trebuchet MS"/>
                <a:cs typeface="Trebuchet MS"/>
              </a:rPr>
              <a:t>PRESUPUESTO DE INGRESOS Y EGRESOS 2012</a:t>
            </a:r>
            <a:endParaRPr lang="es-ES" sz="1000" dirty="0" smtClean="0">
              <a:latin typeface="Trebuchet MS"/>
              <a:cs typeface="Trebuchet MS"/>
            </a:endParaRPr>
          </a:p>
        </p:txBody>
      </p:sp>
      <p:sp>
        <p:nvSpPr>
          <p:cNvPr id="49" name="88 Rectángulo redondeado"/>
          <p:cNvSpPr/>
          <p:nvPr/>
        </p:nvSpPr>
        <p:spPr>
          <a:xfrm>
            <a:off x="2707358" y="5245346"/>
            <a:ext cx="1656184" cy="57606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MX" sz="1100" dirty="0" smtClean="0">
                <a:solidFill>
                  <a:schemeClr val="tx1"/>
                </a:solidFill>
                <a:latin typeface="Trebuchet MS"/>
                <a:cs typeface="Trebuchet MS"/>
              </a:rPr>
              <a:t>Dispersión de </a:t>
            </a:r>
            <a:r>
              <a:rPr lang="es-MX" sz="1100" dirty="0">
                <a:solidFill>
                  <a:schemeClr val="tx1"/>
                </a:solidFill>
                <a:latin typeface="Trebuchet MS"/>
                <a:cs typeface="Trebuchet MS"/>
              </a:rPr>
              <a:t>c</a:t>
            </a:r>
            <a:r>
              <a:rPr lang="es-MX" sz="1100" dirty="0" smtClean="0">
                <a:solidFill>
                  <a:schemeClr val="tx1"/>
                </a:solidFill>
                <a:latin typeface="Trebuchet MS"/>
                <a:cs typeface="Trebuchet MS"/>
              </a:rPr>
              <a:t>ta. concentradora a </a:t>
            </a:r>
            <a:r>
              <a:rPr lang="es-MX" sz="1100" dirty="0" err="1" smtClean="0">
                <a:solidFill>
                  <a:schemeClr val="tx1"/>
                </a:solidFill>
                <a:latin typeface="Trebuchet MS"/>
                <a:cs typeface="Trebuchet MS"/>
              </a:rPr>
              <a:t>cta</a:t>
            </a:r>
            <a:r>
              <a:rPr lang="es-MX" sz="1100" dirty="0" smtClean="0">
                <a:solidFill>
                  <a:schemeClr val="tx1"/>
                </a:solidFill>
                <a:latin typeface="Trebuchet MS"/>
                <a:cs typeface="Trebuchet MS"/>
              </a:rPr>
              <a:t>(s) ejecutora(s)</a:t>
            </a:r>
            <a:endParaRPr lang="es-ES" sz="1100" dirty="0">
              <a:solidFill>
                <a:schemeClr val="tx1"/>
              </a:solidFill>
              <a:latin typeface="Trebuchet MS"/>
              <a:cs typeface="Trebuchet MS"/>
            </a:endParaRPr>
          </a:p>
        </p:txBody>
      </p:sp>
      <p:sp>
        <p:nvSpPr>
          <p:cNvPr id="50" name="89 CuadroTexto"/>
          <p:cNvSpPr txBox="1"/>
          <p:nvPr/>
        </p:nvSpPr>
        <p:spPr>
          <a:xfrm>
            <a:off x="2544939" y="5014782"/>
            <a:ext cx="1088655" cy="246221"/>
          </a:xfrm>
          <a:prstGeom prst="rect">
            <a:avLst/>
          </a:prstGeom>
          <a:noFill/>
          <a:effectLst/>
        </p:spPr>
        <p:txBody>
          <a:bodyPr wrap="square" rtlCol="0">
            <a:spAutoFit/>
          </a:bodyPr>
          <a:lstStyle/>
          <a:p>
            <a:pPr algn="r"/>
            <a:r>
              <a:rPr lang="es-MX" sz="1000" b="1" dirty="0" smtClean="0">
                <a:solidFill>
                  <a:srgbClr val="344A69"/>
                </a:solidFill>
                <a:latin typeface="Trebuchet MS"/>
                <a:cs typeface="Trebuchet MS"/>
              </a:rPr>
              <a:t>Entidad</a:t>
            </a:r>
            <a:r>
              <a:rPr lang="es-MX" sz="1000" b="1" dirty="0" smtClean="0">
                <a:solidFill>
                  <a:srgbClr val="344A69"/>
                </a:solidFill>
                <a:effectLst>
                  <a:outerShdw blurRad="38100" dist="38100" dir="2700000" algn="tl">
                    <a:srgbClr val="000000">
                      <a:alpha val="43137"/>
                    </a:srgbClr>
                  </a:outerShdw>
                </a:effectLst>
                <a:latin typeface="Trebuchet MS"/>
                <a:cs typeface="Trebuchet MS"/>
              </a:rPr>
              <a:t> </a:t>
            </a:r>
            <a:r>
              <a:rPr lang="es-MX" sz="1000" b="1" dirty="0" smtClean="0">
                <a:solidFill>
                  <a:srgbClr val="344A69"/>
                </a:solidFill>
                <a:latin typeface="Trebuchet MS"/>
                <a:cs typeface="Trebuchet MS"/>
              </a:rPr>
              <a:t>de Red</a:t>
            </a:r>
            <a:endParaRPr lang="es-ES" sz="1000" b="1" dirty="0">
              <a:solidFill>
                <a:srgbClr val="344A69"/>
              </a:solidFill>
              <a:latin typeface="Trebuchet MS"/>
              <a:cs typeface="Trebuchet MS"/>
            </a:endParaRPr>
          </a:p>
        </p:txBody>
      </p:sp>
      <p:sp>
        <p:nvSpPr>
          <p:cNvPr id="54" name="94 Rectángulo redondeado"/>
          <p:cNvSpPr/>
          <p:nvPr/>
        </p:nvSpPr>
        <p:spPr>
          <a:xfrm>
            <a:off x="6589448" y="6030587"/>
            <a:ext cx="1385646" cy="51339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MX" sz="1000" dirty="0" smtClean="0">
                <a:latin typeface="Trebuchet MS"/>
                <a:cs typeface="Trebuchet MS"/>
              </a:rPr>
              <a:t>Comprobaciones de las solicitudes de vales</a:t>
            </a:r>
            <a:endParaRPr lang="es-ES" sz="1000" dirty="0" smtClean="0">
              <a:latin typeface="Trebuchet MS"/>
              <a:cs typeface="Trebuchet MS"/>
            </a:endParaRPr>
          </a:p>
        </p:txBody>
      </p:sp>
      <p:sp>
        <p:nvSpPr>
          <p:cNvPr id="58" name="106 Rectángulo redondeado"/>
          <p:cNvSpPr/>
          <p:nvPr/>
        </p:nvSpPr>
        <p:spPr>
          <a:xfrm>
            <a:off x="2544939" y="6104788"/>
            <a:ext cx="1656184" cy="38697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MX" sz="1000" dirty="0" smtClean="0">
                <a:solidFill>
                  <a:schemeClr val="tx1"/>
                </a:solidFill>
                <a:latin typeface="Trebuchet MS"/>
                <a:cs typeface="Trebuchet MS"/>
              </a:rPr>
              <a:t>Entrega de documentos originales a DIRFIN</a:t>
            </a:r>
            <a:endParaRPr lang="es-ES" sz="1000" dirty="0">
              <a:solidFill>
                <a:schemeClr val="tx1"/>
              </a:solidFill>
              <a:latin typeface="Trebuchet MS"/>
              <a:cs typeface="Trebuchet MS"/>
            </a:endParaRPr>
          </a:p>
        </p:txBody>
      </p:sp>
      <p:sp>
        <p:nvSpPr>
          <p:cNvPr id="59" name="110 CuadroTexto"/>
          <p:cNvSpPr txBox="1"/>
          <p:nvPr/>
        </p:nvSpPr>
        <p:spPr>
          <a:xfrm>
            <a:off x="1716755" y="6104788"/>
            <a:ext cx="792087" cy="400110"/>
          </a:xfrm>
          <a:prstGeom prst="rect">
            <a:avLst/>
          </a:prstGeom>
          <a:noFill/>
          <a:effectLst/>
        </p:spPr>
        <p:txBody>
          <a:bodyPr wrap="square" rtlCol="0">
            <a:spAutoFit/>
          </a:bodyPr>
          <a:lstStyle/>
          <a:p>
            <a:pPr algn="r"/>
            <a:r>
              <a:rPr lang="es-MX" sz="1000" b="1" dirty="0" smtClean="0">
                <a:solidFill>
                  <a:srgbClr val="344A69"/>
                </a:solidFill>
                <a:latin typeface="Trebuchet MS"/>
                <a:cs typeface="Trebuchet MS"/>
              </a:rPr>
              <a:t>Entidad</a:t>
            </a:r>
            <a:r>
              <a:rPr lang="es-MX" sz="1000" b="1" dirty="0" smtClean="0">
                <a:solidFill>
                  <a:srgbClr val="344A69"/>
                </a:solidFill>
                <a:effectLst>
                  <a:outerShdw blurRad="38100" dist="38100" dir="2700000" algn="tl">
                    <a:srgbClr val="000000">
                      <a:alpha val="43137"/>
                    </a:srgbClr>
                  </a:outerShdw>
                </a:effectLst>
                <a:latin typeface="Trebuchet MS"/>
                <a:cs typeface="Trebuchet MS"/>
              </a:rPr>
              <a:t> </a:t>
            </a:r>
            <a:r>
              <a:rPr lang="es-MX" sz="1000" b="1" dirty="0" smtClean="0">
                <a:solidFill>
                  <a:srgbClr val="344A69"/>
                </a:solidFill>
                <a:latin typeface="Trebuchet MS"/>
                <a:cs typeface="Trebuchet MS"/>
              </a:rPr>
              <a:t>de Red</a:t>
            </a:r>
            <a:endParaRPr lang="es-ES" sz="1000" b="1" dirty="0">
              <a:solidFill>
                <a:srgbClr val="344A69"/>
              </a:solidFill>
              <a:latin typeface="Trebuchet MS"/>
              <a:cs typeface="Trebuchet MS"/>
            </a:endParaRPr>
          </a:p>
        </p:txBody>
      </p:sp>
      <p:sp>
        <p:nvSpPr>
          <p:cNvPr id="61" name="70 CuadroTexto"/>
          <p:cNvSpPr txBox="1"/>
          <p:nvPr/>
        </p:nvSpPr>
        <p:spPr>
          <a:xfrm>
            <a:off x="5917574" y="1016885"/>
            <a:ext cx="1440160" cy="861774"/>
          </a:xfrm>
          <a:prstGeom prst="rect">
            <a:avLst/>
          </a:prstGeom>
          <a:noFill/>
        </p:spPr>
        <p:txBody>
          <a:bodyPr wrap="square" rtlCol="0">
            <a:spAutoFit/>
          </a:bodyPr>
          <a:lstStyle/>
          <a:p>
            <a:r>
              <a:rPr lang="es-MX" sz="1000" dirty="0" smtClean="0">
                <a:latin typeface="Trebuchet MS"/>
                <a:cs typeface="Trebuchet MS"/>
              </a:rPr>
              <a:t>Consulta</a:t>
            </a:r>
          </a:p>
          <a:p>
            <a:endParaRPr lang="es-MX" sz="1000" dirty="0" smtClean="0">
              <a:latin typeface="Trebuchet MS"/>
              <a:cs typeface="Trebuchet MS"/>
            </a:endParaRPr>
          </a:p>
          <a:p>
            <a:r>
              <a:rPr lang="es-MX" sz="1000" dirty="0" smtClean="0">
                <a:latin typeface="Trebuchet MS"/>
                <a:cs typeface="Trebuchet MS"/>
              </a:rPr>
              <a:t>Entidad de la Red</a:t>
            </a:r>
          </a:p>
          <a:p>
            <a:endParaRPr lang="es-MX" sz="1000" dirty="0" smtClean="0">
              <a:latin typeface="Trebuchet MS"/>
              <a:cs typeface="Trebuchet MS"/>
            </a:endParaRPr>
          </a:p>
          <a:p>
            <a:r>
              <a:rPr lang="es-MX" sz="1000" dirty="0" smtClean="0">
                <a:latin typeface="Trebuchet MS"/>
                <a:cs typeface="Trebuchet MS"/>
              </a:rPr>
              <a:t>Dirección de Finanzas</a:t>
            </a:r>
            <a:endParaRPr lang="es-ES" sz="1000" dirty="0">
              <a:latin typeface="Trebuchet MS"/>
              <a:cs typeface="Trebuchet MS"/>
            </a:endParaRPr>
          </a:p>
        </p:txBody>
      </p:sp>
      <p:sp>
        <p:nvSpPr>
          <p:cNvPr id="62" name="71 Rectángulo redondeado"/>
          <p:cNvSpPr/>
          <p:nvPr/>
        </p:nvSpPr>
        <p:spPr>
          <a:xfrm>
            <a:off x="5836041" y="1376925"/>
            <a:ext cx="144016" cy="14401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s-ES" sz="800" dirty="0">
              <a:latin typeface="Trebuchet MS"/>
              <a:cs typeface="Trebuchet MS"/>
            </a:endParaRPr>
          </a:p>
        </p:txBody>
      </p:sp>
      <p:sp>
        <p:nvSpPr>
          <p:cNvPr id="63" name="72 Rectángulo redondeado"/>
          <p:cNvSpPr/>
          <p:nvPr/>
        </p:nvSpPr>
        <p:spPr>
          <a:xfrm>
            <a:off x="5845566" y="1664957"/>
            <a:ext cx="144016" cy="144016"/>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ES" dirty="0">
              <a:latin typeface="Trebuchet MS"/>
              <a:cs typeface="Trebuchet MS"/>
            </a:endParaRPr>
          </a:p>
        </p:txBody>
      </p:sp>
      <p:sp>
        <p:nvSpPr>
          <p:cNvPr id="90" name="Flecha izquierda 89"/>
          <p:cNvSpPr/>
          <p:nvPr/>
        </p:nvSpPr>
        <p:spPr>
          <a:xfrm>
            <a:off x="4103752" y="6198513"/>
            <a:ext cx="648221" cy="262668"/>
          </a:xfrm>
          <a:prstGeom prst="leftArrow">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000" dirty="0">
              <a:latin typeface="Trebuchet MS"/>
              <a:cs typeface="Trebuchet MS"/>
            </a:endParaRPr>
          </a:p>
        </p:txBody>
      </p:sp>
      <p:sp>
        <p:nvSpPr>
          <p:cNvPr id="91" name="Flecha izquierda 90"/>
          <p:cNvSpPr/>
          <p:nvPr/>
        </p:nvSpPr>
        <p:spPr>
          <a:xfrm rot="16200000">
            <a:off x="5302563" y="5857837"/>
            <a:ext cx="418683" cy="262668"/>
          </a:xfrm>
          <a:prstGeom prst="leftArrow">
            <a:avLst>
              <a:gd name="adj1" fmla="val 43553"/>
              <a:gd name="adj2" fmla="val 50000"/>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000" dirty="0">
              <a:latin typeface="Trebuchet MS"/>
              <a:cs typeface="Trebuchet MS"/>
            </a:endParaRPr>
          </a:p>
        </p:txBody>
      </p:sp>
      <p:sp>
        <p:nvSpPr>
          <p:cNvPr id="92" name="Flecha izquierda 91"/>
          <p:cNvSpPr/>
          <p:nvPr/>
        </p:nvSpPr>
        <p:spPr>
          <a:xfrm rot="10800000">
            <a:off x="4335702" y="5394216"/>
            <a:ext cx="499918" cy="262668"/>
          </a:xfrm>
          <a:prstGeom prst="leftArrow">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000" dirty="0">
              <a:latin typeface="Trebuchet MS"/>
              <a:cs typeface="Trebuchet MS"/>
            </a:endParaRPr>
          </a:p>
        </p:txBody>
      </p:sp>
      <p:sp>
        <p:nvSpPr>
          <p:cNvPr id="93" name="Flecha izquierda 92"/>
          <p:cNvSpPr/>
          <p:nvPr/>
        </p:nvSpPr>
        <p:spPr>
          <a:xfrm rot="16200000">
            <a:off x="3647164" y="4966805"/>
            <a:ext cx="325728" cy="262668"/>
          </a:xfrm>
          <a:prstGeom prst="leftArrow">
            <a:avLst>
              <a:gd name="adj1" fmla="val 62893"/>
              <a:gd name="adj2" fmla="val 50000"/>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000" dirty="0">
              <a:latin typeface="Trebuchet MS"/>
              <a:cs typeface="Trebuchet MS"/>
            </a:endParaRPr>
          </a:p>
        </p:txBody>
      </p:sp>
      <p:sp>
        <p:nvSpPr>
          <p:cNvPr id="95" name="Flecha izquierda 94"/>
          <p:cNvSpPr/>
          <p:nvPr/>
        </p:nvSpPr>
        <p:spPr>
          <a:xfrm rot="16200000">
            <a:off x="2577066" y="2385589"/>
            <a:ext cx="192485" cy="262668"/>
          </a:xfrm>
          <a:prstGeom prst="leftArrow">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000" dirty="0">
              <a:latin typeface="Trebuchet MS"/>
              <a:cs typeface="Trebuchet MS"/>
            </a:endParaRPr>
          </a:p>
        </p:txBody>
      </p:sp>
      <p:sp>
        <p:nvSpPr>
          <p:cNvPr id="96" name="Flecha izquierda 95"/>
          <p:cNvSpPr/>
          <p:nvPr/>
        </p:nvSpPr>
        <p:spPr>
          <a:xfrm rot="16200000">
            <a:off x="2570644" y="3056236"/>
            <a:ext cx="192485" cy="262668"/>
          </a:xfrm>
          <a:prstGeom prst="leftArrow">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000" dirty="0">
              <a:latin typeface="Trebuchet MS"/>
              <a:cs typeface="Trebuchet MS"/>
            </a:endParaRPr>
          </a:p>
        </p:txBody>
      </p:sp>
      <p:sp>
        <p:nvSpPr>
          <p:cNvPr id="98" name="Flecha izquierda 97"/>
          <p:cNvSpPr/>
          <p:nvPr/>
        </p:nvSpPr>
        <p:spPr>
          <a:xfrm rot="16200000">
            <a:off x="4050463" y="4019182"/>
            <a:ext cx="462413" cy="262668"/>
          </a:xfrm>
          <a:prstGeom prst="leftArrow">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000" dirty="0">
              <a:latin typeface="Trebuchet MS"/>
              <a:cs typeface="Trebuchet MS"/>
            </a:endParaRPr>
          </a:p>
        </p:txBody>
      </p:sp>
      <p:sp>
        <p:nvSpPr>
          <p:cNvPr id="100" name="Flecha izquierda 99"/>
          <p:cNvSpPr/>
          <p:nvPr/>
        </p:nvSpPr>
        <p:spPr>
          <a:xfrm rot="10800000">
            <a:off x="6026444" y="3552740"/>
            <a:ext cx="236249" cy="262668"/>
          </a:xfrm>
          <a:prstGeom prst="leftArrow">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000" dirty="0">
              <a:latin typeface="Trebuchet MS"/>
              <a:cs typeface="Trebuchet MS"/>
            </a:endParaRPr>
          </a:p>
        </p:txBody>
      </p:sp>
      <p:sp>
        <p:nvSpPr>
          <p:cNvPr id="101" name="Flecha izquierda 100"/>
          <p:cNvSpPr/>
          <p:nvPr/>
        </p:nvSpPr>
        <p:spPr>
          <a:xfrm rot="10800000">
            <a:off x="7425610" y="3578140"/>
            <a:ext cx="379296" cy="262668"/>
          </a:xfrm>
          <a:prstGeom prst="leftArrow">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_tradnl" sz="1000" dirty="0">
              <a:latin typeface="Trebuchet MS"/>
              <a:cs typeface="Trebuchet MS"/>
            </a:endParaRPr>
          </a:p>
        </p:txBody>
      </p:sp>
      <p:sp>
        <p:nvSpPr>
          <p:cNvPr id="102" name="Flecha izquierda 101"/>
          <p:cNvSpPr/>
          <p:nvPr/>
        </p:nvSpPr>
        <p:spPr>
          <a:xfrm rot="16200000">
            <a:off x="2562176" y="1693417"/>
            <a:ext cx="192485" cy="262668"/>
          </a:xfrm>
          <a:prstGeom prst="leftArrow">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000" dirty="0">
              <a:latin typeface="Trebuchet MS"/>
              <a:cs typeface="Trebuchet MS"/>
            </a:endParaRPr>
          </a:p>
        </p:txBody>
      </p:sp>
      <p:sp>
        <p:nvSpPr>
          <p:cNvPr id="103" name="Flecha izquierda 102"/>
          <p:cNvSpPr/>
          <p:nvPr/>
        </p:nvSpPr>
        <p:spPr>
          <a:xfrm rot="16200000">
            <a:off x="2587529" y="1063128"/>
            <a:ext cx="141778" cy="262668"/>
          </a:xfrm>
          <a:prstGeom prst="leftArrow">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s-ES_tradnl" sz="1000" dirty="0">
              <a:latin typeface="Trebuchet MS"/>
              <a:cs typeface="Trebuchet MS"/>
            </a:endParaRPr>
          </a:p>
        </p:txBody>
      </p:sp>
      <p:sp>
        <p:nvSpPr>
          <p:cNvPr id="105" name="19 Flecha a la derecha con bandas"/>
          <p:cNvSpPr/>
          <p:nvPr/>
        </p:nvSpPr>
        <p:spPr>
          <a:xfrm>
            <a:off x="1242937" y="2147417"/>
            <a:ext cx="613475" cy="149537"/>
          </a:xfrm>
          <a:prstGeom prst="striped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000" dirty="0">
              <a:solidFill>
                <a:schemeClr val="tx1"/>
              </a:solidFill>
              <a:latin typeface="Trebuchet MS"/>
              <a:cs typeface="Trebuchet MS"/>
            </a:endParaRPr>
          </a:p>
        </p:txBody>
      </p:sp>
      <p:sp>
        <p:nvSpPr>
          <p:cNvPr id="16" name="17 Elipse"/>
          <p:cNvSpPr/>
          <p:nvPr/>
        </p:nvSpPr>
        <p:spPr>
          <a:xfrm>
            <a:off x="3882315" y="1874466"/>
            <a:ext cx="864287" cy="672456"/>
          </a:xfrm>
          <a:prstGeom prst="ellipse">
            <a:avLst/>
          </a:prstGeom>
          <a:solidFill>
            <a:schemeClr val="accent3"/>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s-MX" sz="800" dirty="0" smtClean="0">
                <a:solidFill>
                  <a:schemeClr val="bg1"/>
                </a:solidFill>
                <a:latin typeface="Trebuchet MS"/>
                <a:cs typeface="Trebuchet MS"/>
              </a:rPr>
              <a:t>AUTOGENERADOS</a:t>
            </a:r>
            <a:endParaRPr lang="es-ES" sz="800" dirty="0">
              <a:solidFill>
                <a:schemeClr val="bg1"/>
              </a:solidFill>
              <a:latin typeface="Trebuchet MS"/>
              <a:cs typeface="Trebuchet MS"/>
            </a:endParaRPr>
          </a:p>
          <a:p>
            <a:pPr algn="ctr"/>
            <a:r>
              <a:rPr lang="es-MX" sz="800" dirty="0" smtClean="0">
                <a:solidFill>
                  <a:schemeClr val="bg1"/>
                </a:solidFill>
                <a:latin typeface="Trebuchet MS"/>
                <a:cs typeface="Trebuchet MS"/>
              </a:rPr>
              <a:t>SIIAU Windows</a:t>
            </a:r>
            <a:endParaRPr lang="es-ES" sz="800" dirty="0">
              <a:solidFill>
                <a:schemeClr val="bg1"/>
              </a:solidFill>
              <a:latin typeface="Trebuchet MS"/>
              <a:cs typeface="Trebuchet MS"/>
            </a:endParaRPr>
          </a:p>
        </p:txBody>
      </p:sp>
      <p:sp>
        <p:nvSpPr>
          <p:cNvPr id="111" name="Flecha izquierda 110"/>
          <p:cNvSpPr/>
          <p:nvPr/>
        </p:nvSpPr>
        <p:spPr>
          <a:xfrm rot="10800000">
            <a:off x="3453661" y="3542716"/>
            <a:ext cx="464941" cy="262668"/>
          </a:xfrm>
          <a:prstGeom prst="leftArrow">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000" dirty="0">
              <a:latin typeface="Trebuchet MS"/>
              <a:cs typeface="Trebuchet MS"/>
            </a:endParaRPr>
          </a:p>
        </p:txBody>
      </p:sp>
      <p:grpSp>
        <p:nvGrpSpPr>
          <p:cNvPr id="112" name="Agrupar 111"/>
          <p:cNvGrpSpPr/>
          <p:nvPr/>
        </p:nvGrpSpPr>
        <p:grpSpPr>
          <a:xfrm>
            <a:off x="6341254" y="3919309"/>
            <a:ext cx="554217" cy="1669206"/>
            <a:chOff x="5619945" y="3839108"/>
            <a:chExt cx="552255" cy="1582134"/>
          </a:xfrm>
        </p:grpSpPr>
        <p:sp>
          <p:nvSpPr>
            <p:cNvPr id="113" name="Rectángulo 112"/>
            <p:cNvSpPr/>
            <p:nvPr/>
          </p:nvSpPr>
          <p:spPr>
            <a:xfrm>
              <a:off x="6019800" y="3839108"/>
              <a:ext cx="152400" cy="1516972"/>
            </a:xfrm>
            <a:prstGeom prst="rect">
              <a:avLst/>
            </a:prstGeom>
            <a:gradFill flip="none" rotWithShape="1">
              <a:gsLst>
                <a:gs pos="0">
                  <a:schemeClr val="bg1"/>
                </a:gs>
                <a:gs pos="100000">
                  <a:schemeClr val="bg1">
                    <a:lumMod val="85000"/>
                  </a:schemeClr>
                </a:gs>
              </a:gsLst>
              <a:lin ang="162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a:latin typeface="Trebuchet MS"/>
                <a:cs typeface="Trebuchet MS"/>
              </a:endParaRPr>
            </a:p>
          </p:txBody>
        </p:sp>
        <p:sp>
          <p:nvSpPr>
            <p:cNvPr id="114" name="Flecha izquierda 113"/>
            <p:cNvSpPr/>
            <p:nvPr/>
          </p:nvSpPr>
          <p:spPr>
            <a:xfrm>
              <a:off x="5619945" y="5215551"/>
              <a:ext cx="552251" cy="205691"/>
            </a:xfrm>
            <a:prstGeom prst="leftArrow">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1000" dirty="0" smtClean="0">
                  <a:latin typeface="Trebuchet MS"/>
                  <a:cs typeface="Trebuchet MS"/>
                </a:rPr>
                <a:t> </a:t>
              </a:r>
              <a:endParaRPr lang="es-ES_tradnl" sz="1000" dirty="0">
                <a:latin typeface="Trebuchet MS"/>
                <a:cs typeface="Trebuchet MS"/>
              </a:endParaRPr>
            </a:p>
          </p:txBody>
        </p:sp>
      </p:grpSp>
      <p:grpSp>
        <p:nvGrpSpPr>
          <p:cNvPr id="115" name="Agrupar 114"/>
          <p:cNvGrpSpPr/>
          <p:nvPr/>
        </p:nvGrpSpPr>
        <p:grpSpPr>
          <a:xfrm>
            <a:off x="5100457" y="3919311"/>
            <a:ext cx="554217" cy="747156"/>
            <a:chOff x="5619945" y="4713060"/>
            <a:chExt cx="552255" cy="708182"/>
          </a:xfrm>
        </p:grpSpPr>
        <p:sp>
          <p:nvSpPr>
            <p:cNvPr id="116" name="Rectángulo 115"/>
            <p:cNvSpPr/>
            <p:nvPr/>
          </p:nvSpPr>
          <p:spPr>
            <a:xfrm>
              <a:off x="6034312" y="4713060"/>
              <a:ext cx="137888" cy="643022"/>
            </a:xfrm>
            <a:prstGeom prst="rect">
              <a:avLst/>
            </a:prstGeom>
            <a:gradFill flip="none" rotWithShape="1">
              <a:gsLst>
                <a:gs pos="0">
                  <a:schemeClr val="bg1"/>
                </a:gs>
                <a:gs pos="100000">
                  <a:schemeClr val="bg1">
                    <a:lumMod val="85000"/>
                  </a:schemeClr>
                </a:gs>
              </a:gsLst>
              <a:lin ang="162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a:latin typeface="Trebuchet MS"/>
                <a:cs typeface="Trebuchet MS"/>
              </a:endParaRPr>
            </a:p>
          </p:txBody>
        </p:sp>
        <p:sp>
          <p:nvSpPr>
            <p:cNvPr id="117" name="Flecha izquierda 116"/>
            <p:cNvSpPr/>
            <p:nvPr/>
          </p:nvSpPr>
          <p:spPr>
            <a:xfrm>
              <a:off x="5619945" y="5215551"/>
              <a:ext cx="552251" cy="205691"/>
            </a:xfrm>
            <a:prstGeom prst="leftArrow">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1000" dirty="0" smtClean="0">
                  <a:latin typeface="Trebuchet MS"/>
                  <a:cs typeface="Trebuchet MS"/>
                </a:rPr>
                <a:t> </a:t>
              </a:r>
              <a:endParaRPr lang="es-ES_tradnl" sz="1000" dirty="0">
                <a:latin typeface="Trebuchet MS"/>
                <a:cs typeface="Trebuchet MS"/>
              </a:endParaRPr>
            </a:p>
          </p:txBody>
        </p:sp>
      </p:grpSp>
      <p:sp>
        <p:nvSpPr>
          <p:cNvPr id="118" name="Flecha izquierda 117"/>
          <p:cNvSpPr/>
          <p:nvPr/>
        </p:nvSpPr>
        <p:spPr>
          <a:xfrm rot="10800000">
            <a:off x="6307385" y="6166647"/>
            <a:ext cx="401275" cy="262668"/>
          </a:xfrm>
          <a:prstGeom prst="leftArrow">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000" dirty="0">
              <a:latin typeface="Trebuchet MS"/>
              <a:cs typeface="Trebuchet MS"/>
            </a:endParaRPr>
          </a:p>
        </p:txBody>
      </p:sp>
      <p:sp>
        <p:nvSpPr>
          <p:cNvPr id="15" name="16 Elipse"/>
          <p:cNvSpPr/>
          <p:nvPr/>
        </p:nvSpPr>
        <p:spPr>
          <a:xfrm>
            <a:off x="690435" y="1235376"/>
            <a:ext cx="751278" cy="532075"/>
          </a:xfrm>
          <a:prstGeom prst="ellipse">
            <a:avLst/>
          </a:prstGeom>
          <a:solidFill>
            <a:schemeClr val="accent3"/>
          </a:solidFill>
          <a:ln>
            <a:no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s-MX" sz="1200" dirty="0" smtClean="0">
                <a:solidFill>
                  <a:schemeClr val="bg1"/>
                </a:solidFill>
                <a:latin typeface="Trebuchet MS"/>
                <a:cs typeface="Trebuchet MS"/>
              </a:rPr>
              <a:t>P3e</a:t>
            </a:r>
          </a:p>
          <a:p>
            <a:pPr algn="ctr"/>
            <a:r>
              <a:rPr lang="es-MX" sz="800" dirty="0" smtClean="0">
                <a:solidFill>
                  <a:schemeClr val="bg1"/>
                </a:solidFill>
                <a:latin typeface="Trebuchet MS"/>
                <a:cs typeface="Trebuchet MS"/>
              </a:rPr>
              <a:t>SIIAU Web</a:t>
            </a:r>
            <a:endParaRPr lang="es-ES" sz="800" dirty="0">
              <a:solidFill>
                <a:schemeClr val="bg1"/>
              </a:solidFill>
              <a:latin typeface="Trebuchet MS"/>
              <a:cs typeface="Trebuchet MS"/>
            </a:endParaRPr>
          </a:p>
        </p:txBody>
      </p:sp>
      <p:sp>
        <p:nvSpPr>
          <p:cNvPr id="119" name="Flecha izquierda 118"/>
          <p:cNvSpPr/>
          <p:nvPr/>
        </p:nvSpPr>
        <p:spPr>
          <a:xfrm rot="10800000">
            <a:off x="4687329" y="3552740"/>
            <a:ext cx="499918" cy="262668"/>
          </a:xfrm>
          <a:prstGeom prst="leftArrow">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1000" dirty="0">
              <a:latin typeface="Trebuchet MS"/>
              <a:cs typeface="Trebuchet MS"/>
            </a:endParaRPr>
          </a:p>
        </p:txBody>
      </p:sp>
      <p:sp>
        <p:nvSpPr>
          <p:cNvPr id="3" name="Título 2"/>
          <p:cNvSpPr>
            <a:spLocks noGrp="1"/>
          </p:cNvSpPr>
          <p:nvPr>
            <p:ph type="title"/>
          </p:nvPr>
        </p:nvSpPr>
        <p:spPr>
          <a:xfrm>
            <a:off x="368873" y="188640"/>
            <a:ext cx="8307583" cy="576064"/>
          </a:xfrm>
        </p:spPr>
        <p:txBody>
          <a:bodyPr/>
          <a:lstStyle/>
          <a:p>
            <a:r>
              <a:rPr lang="es-ES" sz="2000" dirty="0" smtClean="0"/>
              <a:t>Reporte de avances</a:t>
            </a:r>
            <a:endParaRPr lang="es-ES" sz="2000" dirty="0"/>
          </a:p>
        </p:txBody>
      </p:sp>
      <p:grpSp>
        <p:nvGrpSpPr>
          <p:cNvPr id="64" name="Agrupar 111"/>
          <p:cNvGrpSpPr/>
          <p:nvPr/>
        </p:nvGrpSpPr>
        <p:grpSpPr>
          <a:xfrm>
            <a:off x="6493654" y="4071709"/>
            <a:ext cx="554217" cy="1669206"/>
            <a:chOff x="5619945" y="3839108"/>
            <a:chExt cx="552255" cy="1582134"/>
          </a:xfrm>
        </p:grpSpPr>
        <p:sp>
          <p:nvSpPr>
            <p:cNvPr id="65" name="Rectángulo 112"/>
            <p:cNvSpPr/>
            <p:nvPr/>
          </p:nvSpPr>
          <p:spPr>
            <a:xfrm>
              <a:off x="6019800" y="3839108"/>
              <a:ext cx="152400" cy="1516972"/>
            </a:xfrm>
            <a:prstGeom prst="rect">
              <a:avLst/>
            </a:prstGeom>
            <a:gradFill flip="none" rotWithShape="1">
              <a:gsLst>
                <a:gs pos="0">
                  <a:schemeClr val="bg1"/>
                </a:gs>
                <a:gs pos="100000">
                  <a:schemeClr val="bg1">
                    <a:lumMod val="85000"/>
                  </a:schemeClr>
                </a:gs>
              </a:gsLst>
              <a:lin ang="162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a:latin typeface="Trebuchet MS"/>
                <a:cs typeface="Trebuchet MS"/>
              </a:endParaRPr>
            </a:p>
          </p:txBody>
        </p:sp>
        <p:sp>
          <p:nvSpPr>
            <p:cNvPr id="66" name="Flecha izquierda 113"/>
            <p:cNvSpPr/>
            <p:nvPr/>
          </p:nvSpPr>
          <p:spPr>
            <a:xfrm>
              <a:off x="5619945" y="5215551"/>
              <a:ext cx="552251" cy="205691"/>
            </a:xfrm>
            <a:prstGeom prst="leftArrow">
              <a:avLst/>
            </a:prstGeom>
            <a:gradFill flip="none" rotWithShape="1">
              <a:gsLst>
                <a:gs pos="1000">
                  <a:schemeClr val="bg1">
                    <a:lumMod val="85000"/>
                  </a:schemeClr>
                </a:gs>
                <a:gs pos="100000">
                  <a:srgbClr val="FFFFFF"/>
                </a:gs>
              </a:gsLst>
              <a:lin ang="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sz="1000" dirty="0" smtClean="0">
                  <a:latin typeface="Trebuchet MS"/>
                  <a:cs typeface="Trebuchet MS"/>
                </a:rPr>
                <a:t> </a:t>
              </a:r>
              <a:endParaRPr lang="es-ES_tradnl" sz="1000" dirty="0">
                <a:latin typeface="Trebuchet MS"/>
                <a:cs typeface="Trebuchet MS"/>
              </a:endParaRPr>
            </a:p>
          </p:txBody>
        </p:sp>
      </p:grpSp>
    </p:spTree>
    <p:extLst>
      <p:ext uri="{BB962C8B-B14F-4D97-AF65-F5344CB8AC3E}">
        <p14:creationId xmlns:p14="http://schemas.microsoft.com/office/powerpoint/2010/main" val="619388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Autofit/>
          </a:bodyPr>
          <a:lstStyle/>
          <a:p>
            <a:r>
              <a:rPr lang="es-ES_tradnl" sz="2300" b="1" dirty="0" smtClean="0"/>
              <a:t>Sistema de Contabilidad Gubernamental</a:t>
            </a:r>
            <a:br>
              <a:rPr lang="es-ES_tradnl" sz="2300" b="1" dirty="0" smtClean="0"/>
            </a:br>
            <a:r>
              <a:rPr lang="es-ES_tradnl" sz="1800" dirty="0" smtClean="0"/>
              <a:t>Módulo para la gestión, ejercicio y </a:t>
            </a:r>
            <a:br>
              <a:rPr lang="es-ES_tradnl" sz="1800" dirty="0" smtClean="0"/>
            </a:br>
            <a:r>
              <a:rPr lang="es-ES_tradnl" sz="1800" dirty="0" smtClean="0"/>
              <a:t>comprobación de recursos financieros</a:t>
            </a:r>
            <a:endParaRPr lang="es-ES_tradnl" sz="1800" dirty="0"/>
          </a:p>
        </p:txBody>
      </p:sp>
      <p:sp>
        <p:nvSpPr>
          <p:cNvPr id="8" name="Subtítulo 7"/>
          <p:cNvSpPr>
            <a:spLocks noGrp="1"/>
          </p:cNvSpPr>
          <p:nvPr>
            <p:ph type="subTitle" idx="1"/>
          </p:nvPr>
        </p:nvSpPr>
        <p:spPr>
          <a:xfrm>
            <a:off x="1876096" y="2762250"/>
            <a:ext cx="6400800" cy="1752600"/>
          </a:xfrm>
        </p:spPr>
        <p:txBody>
          <a:bodyPr/>
          <a:lstStyle/>
          <a:p>
            <a:endParaRPr lang="es-MX" sz="1600" b="1" dirty="0" smtClean="0"/>
          </a:p>
          <a:p>
            <a:r>
              <a:rPr lang="es-MX" sz="1600" dirty="0" smtClean="0"/>
              <a:t>Marzo de 2012</a:t>
            </a:r>
          </a:p>
        </p:txBody>
      </p:sp>
      <p:sp>
        <p:nvSpPr>
          <p:cNvPr id="4" name="Marcador de número de diapositiva 3"/>
          <p:cNvSpPr>
            <a:spLocks noGrp="1"/>
          </p:cNvSpPr>
          <p:nvPr>
            <p:ph type="sldNum" sz="quarter" idx="4294967295"/>
          </p:nvPr>
        </p:nvSpPr>
        <p:spPr>
          <a:xfrm>
            <a:off x="8483600" y="6499225"/>
            <a:ext cx="660400" cy="358775"/>
          </a:xfrm>
        </p:spPr>
        <p:txBody>
          <a:bodyPr/>
          <a:lstStyle/>
          <a:p>
            <a:fld id="{9FBE4328-8125-804F-966B-B85423817CE7}" type="slidenum">
              <a:rPr lang="es-ES_tradnl" smtClean="0"/>
              <a:pPr/>
              <a:t>2</a:t>
            </a:fld>
            <a:endParaRPr lang="es-ES_tradnl"/>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es-ES_tradnl" dirty="0" smtClean="0"/>
              <a:t>Consideraciones generales</a:t>
            </a:r>
            <a:endParaRPr lang="es-ES_tradnl" dirty="0"/>
          </a:p>
        </p:txBody>
      </p:sp>
      <p:sp>
        <p:nvSpPr>
          <p:cNvPr id="3" name="Marcador de contenido 2"/>
          <p:cNvSpPr>
            <a:spLocks noGrp="1"/>
          </p:cNvSpPr>
          <p:nvPr>
            <p:ph type="body" idx="1"/>
          </p:nvPr>
        </p:nvSpPr>
        <p:spPr/>
        <p:txBody>
          <a:bodyPr numCol="1">
            <a:normAutofit/>
          </a:bodyPr>
          <a:lstStyle/>
          <a:p>
            <a:r>
              <a:rPr lang="es-MX" dirty="0"/>
              <a:t>Módulo para la gestión, ejercicio, y comprobación de recursos</a:t>
            </a:r>
            <a:endParaRPr lang="es-ES" dirty="0"/>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20</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Marcador de número de diapositiva"/>
          <p:cNvSpPr>
            <a:spLocks noGrp="1"/>
          </p:cNvSpPr>
          <p:nvPr>
            <p:ph type="sldNum" sz="quarter" idx="10"/>
          </p:nvPr>
        </p:nvSpPr>
        <p:spPr/>
        <p:txBody>
          <a:bodyPr/>
          <a:lstStyle/>
          <a:p>
            <a:fld id="{4CAC4086-5D27-4A28-BCE4-67BBB70955C2}" type="slidenum">
              <a:rPr lang="es-MX" smtClean="0"/>
              <a:pPr/>
              <a:t>21</a:t>
            </a:fld>
            <a:endParaRPr lang="es-MX" dirty="0"/>
          </a:p>
        </p:txBody>
      </p:sp>
      <p:sp>
        <p:nvSpPr>
          <p:cNvPr id="2" name="Título 1"/>
          <p:cNvSpPr>
            <a:spLocks noGrp="1"/>
          </p:cNvSpPr>
          <p:nvPr>
            <p:ph type="title"/>
          </p:nvPr>
        </p:nvSpPr>
        <p:spPr/>
        <p:txBody>
          <a:bodyPr/>
          <a:lstStyle/>
          <a:p>
            <a:r>
              <a:rPr lang="es-ES" smtClean="0"/>
              <a:t>Consideraciones generales</a:t>
            </a:r>
            <a:endParaRPr lang="es-ES" dirty="0"/>
          </a:p>
        </p:txBody>
      </p:sp>
      <p:sp>
        <p:nvSpPr>
          <p:cNvPr id="3" name="Marcador de contenido 2"/>
          <p:cNvSpPr>
            <a:spLocks noGrp="1"/>
          </p:cNvSpPr>
          <p:nvPr>
            <p:ph sz="quarter" idx="12"/>
          </p:nvPr>
        </p:nvSpPr>
        <p:spPr/>
        <p:txBody>
          <a:bodyPr>
            <a:normAutofit fontScale="77500" lnSpcReduction="20000"/>
          </a:bodyPr>
          <a:lstStyle/>
          <a:p>
            <a:r>
              <a:rPr lang="es-MX" dirty="0" smtClean="0"/>
              <a:t>La normatividad emitida por el Consejo Nacional de Armonización Contable (CONAC), define al detalle los elementos indispensables para asegurar la armonización en todo el país, y además la estructura mínima que los entes deben asumir para que en ella puedan incluir los elementos más específicos.</a:t>
            </a:r>
          </a:p>
          <a:p>
            <a:pPr lvl="1"/>
            <a:r>
              <a:rPr lang="es-MX" dirty="0" smtClean="0"/>
              <a:t>Al finalizar el ejercicio 2012, se deberán de presentar los informes financieros requeridos por la LGCG</a:t>
            </a:r>
          </a:p>
          <a:p>
            <a:pPr lvl="1"/>
            <a:r>
              <a:rPr lang="es-MX" dirty="0" smtClean="0"/>
              <a:t>A partir de enero 2013, se obliga el registro en tiempo real de las operaciones financiero contables.</a:t>
            </a:r>
          </a:p>
          <a:p>
            <a:endParaRPr lang="es-MX" dirty="0" smtClean="0"/>
          </a:p>
          <a:p>
            <a:r>
              <a:rPr lang="es-MX" dirty="0" smtClean="0"/>
              <a:t>Presupuesto de ingresos y egresos 2012, aprobado, previo al inicio del ejercicio fiscal.</a:t>
            </a:r>
          </a:p>
          <a:p>
            <a:pPr lvl="1"/>
            <a:r>
              <a:rPr lang="es-MX" dirty="0" smtClean="0"/>
              <a:t>Elaboración de proyectos por la RED Universitaria, con base a la asignación presupuestal y atendiendo requerimientos normativos de la Ley General de Contabilidad Gubernamental (LGCG).</a:t>
            </a:r>
          </a:p>
          <a:p>
            <a:pPr lvl="1"/>
            <a:r>
              <a:rPr lang="es-MX" dirty="0" smtClean="0"/>
              <a:t>Gestión de recursos, se realizará con base a </a:t>
            </a:r>
            <a:r>
              <a:rPr lang="es-MX" b="1" dirty="0" smtClean="0"/>
              <a:t>proyectos aprobados y previa suficiencia financiera.</a:t>
            </a:r>
            <a:endParaRPr lang="es-ES" b="1" dirty="0"/>
          </a:p>
        </p:txBody>
      </p:sp>
      <p:sp>
        <p:nvSpPr>
          <p:cNvPr id="5" name="Marcador de pie de página 9"/>
          <p:cNvSpPr>
            <a:spLocks noGrp="1"/>
          </p:cNvSpPr>
          <p:nvPr>
            <p:ph type="ftr" sz="quarter" idx="11"/>
          </p:nvPr>
        </p:nvSpPr>
        <p:spPr>
          <a:xfrm>
            <a:off x="12700" y="6492875"/>
            <a:ext cx="5783436" cy="365125"/>
          </a:xfrm>
        </p:spPr>
        <p:txBody>
          <a:bodyPr/>
          <a:lstStyle/>
          <a:p>
            <a:r>
              <a:rPr lang="es-ES_tradnl" dirty="0" smtClean="0"/>
              <a:t>Sistema de Contabilidad Gubernamental</a:t>
            </a:r>
            <a:endParaRPr lang="es-ES_tradnl" dirty="0"/>
          </a:p>
        </p:txBody>
      </p:sp>
    </p:spTree>
    <p:extLst>
      <p:ext uri="{BB962C8B-B14F-4D97-AF65-F5344CB8AC3E}">
        <p14:creationId xmlns:p14="http://schemas.microsoft.com/office/powerpoint/2010/main" val="34652806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22</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p:txBody>
          <a:bodyPr/>
          <a:lstStyle/>
          <a:p>
            <a:r>
              <a:rPr lang="es-ES_tradnl" smtClean="0"/>
              <a:t>Financiamiento a través de subsidio </a:t>
            </a:r>
            <a:endParaRPr lang="es-ES_tradnl" dirty="0"/>
          </a:p>
        </p:txBody>
      </p:sp>
      <p:sp>
        <p:nvSpPr>
          <p:cNvPr id="3" name="Marcador de contenido 2"/>
          <p:cNvSpPr>
            <a:spLocks noGrp="1"/>
          </p:cNvSpPr>
          <p:nvPr>
            <p:ph sz="quarter" idx="12"/>
          </p:nvPr>
        </p:nvSpPr>
        <p:spPr/>
        <p:txBody>
          <a:bodyPr/>
          <a:lstStyle/>
          <a:p>
            <a:pPr algn="just"/>
            <a:r>
              <a:rPr lang="es-ES_tradnl" dirty="0" smtClean="0"/>
              <a:t>Sobre los ingresos devengados (registro en sistema del derecho de cobro), se realiza la provisión para atender:  servicios personales (plantilla, contratos y estímulos académicos), compromisos institucionales, fondos institucionales participables y para recursos materiales de la red, a éstos últimos se les aplica el porcentaje de distribución por entidad de red.</a:t>
            </a:r>
          </a:p>
          <a:p>
            <a:pPr algn="just"/>
            <a:r>
              <a:rPr lang="es-ES_tradnl" dirty="0" smtClean="0"/>
              <a:t>El porcentaje de distribución por entidad de red, se realiza tomando en cuenta el total de recursos programados para recursos materiales por entidad de red entre el total de recursos programados  para recursos materiales por la Red Universitaria.</a:t>
            </a:r>
          </a:p>
          <a:p>
            <a:pPr algn="just"/>
            <a:endParaRPr lang="es-ES_tradnl" dirty="0" smtClean="0"/>
          </a:p>
          <a:p>
            <a:pPr algn="just"/>
            <a:endParaRPr lang="es-ES_tradnl"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23</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p:txBody>
          <a:bodyPr/>
          <a:lstStyle/>
          <a:p>
            <a:r>
              <a:rPr lang="es-ES_tradnl" smtClean="0"/>
              <a:t>Financiamiento a través de ingresos autogenerados y fondos externos determinados </a:t>
            </a:r>
            <a:endParaRPr lang="es-ES_tradnl" dirty="0"/>
          </a:p>
        </p:txBody>
      </p:sp>
      <p:sp>
        <p:nvSpPr>
          <p:cNvPr id="12" name="Marcador de contenido 2"/>
          <p:cNvSpPr>
            <a:spLocks noGrp="1"/>
          </p:cNvSpPr>
          <p:nvPr>
            <p:ph sz="quarter" idx="12"/>
          </p:nvPr>
        </p:nvSpPr>
        <p:spPr/>
        <p:txBody>
          <a:bodyPr/>
          <a:lstStyle/>
          <a:p>
            <a:pPr algn="just"/>
            <a:r>
              <a:rPr lang="es-ES_tradnl" dirty="0"/>
              <a:t>La solicitud de recursos por parte de la entidad de red, esta sujeta a la recaudación del mismo</a:t>
            </a:r>
            <a:r>
              <a:rPr lang="es-ES_tradnl" dirty="0" smtClean="0"/>
              <a:t>.</a:t>
            </a:r>
          </a:p>
          <a:p>
            <a:pPr algn="just"/>
            <a:r>
              <a:rPr lang="es-ES_tradnl" dirty="0" smtClean="0"/>
              <a:t>Se recauda a través de referencias bancarias, las cuales están debidamente vinculadas a la entidad de red que los genera, así como al arancel o concepto por el cual se capta, y a las cuentas contables que correspondan.</a:t>
            </a:r>
          </a:p>
          <a:p>
            <a:pPr algn="just"/>
            <a:r>
              <a:rPr lang="es-ES_tradnl" dirty="0" smtClean="0"/>
              <a:t>Si existieran recursos que no sean captados a través de referencias bancarias, se efectuará el registro afectando el arancel y cuenta contable que corresponda, conforme lo notifica la entidad de red.</a:t>
            </a:r>
          </a:p>
          <a:p>
            <a:pPr algn="just"/>
            <a:endParaRPr lang="es-ES_tradnl"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24</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p:txBody>
          <a:bodyPr/>
          <a:lstStyle/>
          <a:p>
            <a:r>
              <a:rPr lang="es-MX" dirty="0" smtClean="0"/>
              <a:t>Calendario para la dispersión de recursos</a:t>
            </a:r>
            <a:endParaRPr lang="es-MX" dirty="0"/>
          </a:p>
        </p:txBody>
      </p:sp>
      <p:sp>
        <p:nvSpPr>
          <p:cNvPr id="12" name="Marcador de contenido 2"/>
          <p:cNvSpPr>
            <a:spLocks noGrp="1"/>
          </p:cNvSpPr>
          <p:nvPr>
            <p:ph sz="quarter" idx="12"/>
          </p:nvPr>
        </p:nvSpPr>
        <p:spPr/>
        <p:txBody>
          <a:bodyPr>
            <a:normAutofit/>
          </a:bodyPr>
          <a:lstStyle/>
          <a:p>
            <a:pPr algn="just"/>
            <a:r>
              <a:rPr lang="es-ES_tradnl" dirty="0" smtClean="0"/>
              <a:t>Anteriormente, las dependencias generaban sus solicitudes en sistema con una base presupuestal, lo que ocasionaba que al no existir el suficiente flujo financiero en la institución y a los retrasos en las entregas de los subsidios por parte de los gobiernos Federal y Estatal, muchas de ellas quedaban con el estatus de autorizadas, pendientes de pago.</a:t>
            </a:r>
          </a:p>
          <a:p>
            <a:pPr algn="just"/>
            <a:endParaRPr lang="es-ES_tradnl"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25</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p:txBody>
          <a:bodyPr/>
          <a:lstStyle/>
          <a:p>
            <a:r>
              <a:rPr lang="es-MX" dirty="0" smtClean="0"/>
              <a:t> Calendario para la dispersión de recursos</a:t>
            </a:r>
            <a:endParaRPr lang="es-MX" dirty="0"/>
          </a:p>
        </p:txBody>
      </p:sp>
      <p:sp>
        <p:nvSpPr>
          <p:cNvPr id="12" name="Marcador de contenido 2"/>
          <p:cNvSpPr>
            <a:spLocks noGrp="1"/>
          </p:cNvSpPr>
          <p:nvPr>
            <p:ph sz="quarter" idx="12"/>
          </p:nvPr>
        </p:nvSpPr>
        <p:spPr/>
        <p:txBody>
          <a:bodyPr/>
          <a:lstStyle/>
          <a:p>
            <a:pPr algn="just"/>
            <a:r>
              <a:rPr lang="es-ES_tradnl" dirty="0" smtClean="0"/>
              <a:t>El operar bajo un esquema con base a una calendarización o pagos programados, permitirá:</a:t>
            </a:r>
          </a:p>
          <a:p>
            <a:pPr lvl="1" algn="just">
              <a:buFont typeface="Wingdings" charset="2"/>
              <a:buChar char="ü"/>
            </a:pPr>
            <a:r>
              <a:rPr lang="es-ES_tradnl" dirty="0" smtClean="0"/>
              <a:t>Unificar el flujo de pagos a las Entidades de Red</a:t>
            </a:r>
          </a:p>
          <a:p>
            <a:pPr lvl="1" algn="just">
              <a:buFont typeface="Wingdings" charset="2"/>
              <a:buChar char="ü"/>
            </a:pPr>
            <a:r>
              <a:rPr lang="es-ES_tradnl" dirty="0" smtClean="0"/>
              <a:t>Se fortalecen los procesos de planeación y programación</a:t>
            </a:r>
          </a:p>
          <a:p>
            <a:pPr lvl="1" algn="just">
              <a:buFont typeface="Wingdings" charset="2"/>
              <a:buChar char="ü"/>
            </a:pPr>
            <a:r>
              <a:rPr lang="es-ES_tradnl" dirty="0" smtClean="0"/>
              <a:t>Contar con una adecuada programación para pagos a proveedores, pudiéndose establecer días de pago como mecanismos de control.</a:t>
            </a:r>
          </a:p>
          <a:p>
            <a:pPr algn="just"/>
            <a:endParaRPr lang="es-ES_tradnl"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26</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p:txBody>
          <a:bodyPr/>
          <a:lstStyle/>
          <a:p>
            <a:r>
              <a:rPr lang="es-ES_tradnl" dirty="0" smtClean="0"/>
              <a:t>Calendario para la dispersión de recursos</a:t>
            </a:r>
            <a:endParaRPr lang="es-ES_tradnl" dirty="0"/>
          </a:p>
        </p:txBody>
      </p:sp>
      <p:graphicFrame>
        <p:nvGraphicFramePr>
          <p:cNvPr id="13" name="Tabla 12"/>
          <p:cNvGraphicFramePr>
            <a:graphicFrameLocks noGrp="1"/>
          </p:cNvGraphicFramePr>
          <p:nvPr>
            <p:extLst>
              <p:ext uri="{D42A27DB-BD31-4B8C-83A1-F6EECF244321}">
                <p14:modId xmlns:p14="http://schemas.microsoft.com/office/powerpoint/2010/main" val="606168329"/>
              </p:ext>
            </p:extLst>
          </p:nvPr>
        </p:nvGraphicFramePr>
        <p:xfrm>
          <a:off x="368873" y="1156519"/>
          <a:ext cx="4533900" cy="2338880"/>
        </p:xfrm>
        <a:graphic>
          <a:graphicData uri="http://schemas.openxmlformats.org/drawingml/2006/table">
            <a:tbl>
              <a:tblPr firstRow="1" firstCol="1" bandRow="1">
                <a:effectLst>
                  <a:outerShdw blurRad="50800" dist="38100" dir="2700000" algn="tl" rotWithShape="0">
                    <a:prstClr val="black">
                      <a:alpha val="40000"/>
                    </a:prstClr>
                  </a:outerShdw>
                </a:effectLst>
                <a:tableStyleId>{F5AB1C69-6EDB-4FF4-983F-18BD219EF322}</a:tableStyleId>
              </a:tblPr>
              <a:tblGrid>
                <a:gridCol w="1155127"/>
                <a:gridCol w="3378773"/>
              </a:tblGrid>
              <a:tr h="291281">
                <a:tc gridSpan="2">
                  <a:txBody>
                    <a:bodyPr/>
                    <a:lstStyle/>
                    <a:p>
                      <a:pPr algn="ctr" fontAlgn="b"/>
                      <a:r>
                        <a:rPr lang="es-ES_tradnl" sz="1100" u="none" strike="noStrike" dirty="0">
                          <a:latin typeface="Trebuchet MS"/>
                          <a:cs typeface="Trebuchet MS"/>
                        </a:rPr>
                        <a:t>Centros Universitarios Temáticos</a:t>
                      </a:r>
                      <a:endParaRPr lang="es-ES_tradnl" sz="1100" b="1" i="0" u="none" strike="noStrike" dirty="0">
                        <a:solidFill>
                          <a:srgbClr val="FFFFFF"/>
                        </a:solidFill>
                        <a:latin typeface="Trebuchet MS"/>
                        <a:cs typeface="Trebuchet MS"/>
                      </a:endParaRPr>
                    </a:p>
                  </a:txBody>
                  <a:tcPr marL="12700" marR="12700" marT="12700" marB="0" anchor="ctr"/>
                </a:tc>
                <a:tc hMerge="1">
                  <a:txBody>
                    <a:bodyPr/>
                    <a:lstStyle/>
                    <a:p>
                      <a:endParaRPr lang="es-ES_tradnl"/>
                    </a:p>
                  </a:txBody>
                  <a:tcPr/>
                </a:tc>
              </a:tr>
              <a:tr h="357972">
                <a:tc rowSpan="7">
                  <a:txBody>
                    <a:bodyPr/>
                    <a:lstStyle/>
                    <a:p>
                      <a:pPr algn="ctr" fontAlgn="ctr"/>
                      <a:r>
                        <a:rPr lang="es-ES_tradnl" sz="1200" b="0" u="none" strike="noStrike" dirty="0">
                          <a:solidFill>
                            <a:schemeClr val="bg2">
                              <a:lumMod val="50000"/>
                            </a:schemeClr>
                          </a:solidFill>
                          <a:latin typeface="Trebuchet MS"/>
                          <a:cs typeface="Trebuchet MS"/>
                        </a:rPr>
                        <a:t>LUNES</a:t>
                      </a:r>
                      <a:endParaRPr lang="es-ES_tradnl" sz="1200" b="0" i="0" u="none" strike="noStrike" dirty="0">
                        <a:solidFill>
                          <a:schemeClr val="bg2">
                            <a:lumMod val="50000"/>
                          </a:schemeClr>
                        </a:solidFill>
                        <a:latin typeface="Trebuchet MS"/>
                        <a:cs typeface="Trebuchet MS"/>
                      </a:endParaRPr>
                    </a:p>
                  </a:txBody>
                  <a:tcPr marL="12700" marR="12700" marT="12700" marB="0" anchor="ctr">
                    <a:solidFill>
                      <a:srgbClr val="CBD691"/>
                    </a:solidFill>
                  </a:tcPr>
                </a:tc>
                <a:tc>
                  <a:txBody>
                    <a:bodyPr/>
                    <a:lstStyle/>
                    <a:p>
                      <a:pPr algn="ctr" fontAlgn="b"/>
                      <a:r>
                        <a:rPr lang="es-ES_tradnl" sz="1000" u="none" strike="noStrike">
                          <a:latin typeface="Trebuchet MS"/>
                          <a:cs typeface="Trebuchet MS"/>
                        </a:rPr>
                        <a:t>CUCEA - C.U. Cs. Económico Administrativas</a:t>
                      </a:r>
                      <a:endParaRPr lang="es-ES_tradnl" sz="1000" b="0" i="0" u="none" strike="noStrike">
                        <a:solidFill>
                          <a:srgbClr val="003366"/>
                        </a:solidFill>
                        <a:latin typeface="Trebuchet MS"/>
                        <a:cs typeface="Trebuchet MS"/>
                      </a:endParaRPr>
                    </a:p>
                  </a:txBody>
                  <a:tcPr marL="12700" marR="12700" marT="12700" marB="0" anchor="ctr"/>
                </a:tc>
              </a:tr>
              <a:tr h="200464">
                <a:tc vMerge="1">
                  <a:txBody>
                    <a:bodyPr/>
                    <a:lstStyle/>
                    <a:p>
                      <a:endParaRPr lang="es-ES_tradnl"/>
                    </a:p>
                  </a:txBody>
                  <a:tcPr/>
                </a:tc>
                <a:tc>
                  <a:txBody>
                    <a:bodyPr/>
                    <a:lstStyle/>
                    <a:p>
                      <a:pPr algn="ctr" fontAlgn="b"/>
                      <a:r>
                        <a:rPr lang="es-ES_tradnl" sz="1000" u="none" strike="noStrike">
                          <a:latin typeface="Trebuchet MS"/>
                          <a:cs typeface="Trebuchet MS"/>
                        </a:rPr>
                        <a:t>CUCEI - C.U. Cs. Exactas e Ingenierías</a:t>
                      </a:r>
                      <a:endParaRPr lang="es-ES_tradnl" sz="1000" b="0" i="0" u="none" strike="noStrike">
                        <a:solidFill>
                          <a:srgbClr val="003366"/>
                        </a:solidFill>
                        <a:latin typeface="Trebuchet MS"/>
                        <a:cs typeface="Trebuchet MS"/>
                      </a:endParaRPr>
                    </a:p>
                  </a:txBody>
                  <a:tcPr marL="12700" marR="12700" marT="12700" marB="0" anchor="ctr"/>
                </a:tc>
              </a:tr>
              <a:tr h="357972">
                <a:tc vMerge="1">
                  <a:txBody>
                    <a:bodyPr/>
                    <a:lstStyle/>
                    <a:p>
                      <a:endParaRPr lang="es-ES_tradnl"/>
                    </a:p>
                  </a:txBody>
                  <a:tcPr/>
                </a:tc>
                <a:tc>
                  <a:txBody>
                    <a:bodyPr/>
                    <a:lstStyle/>
                    <a:p>
                      <a:pPr algn="ctr" fontAlgn="b"/>
                      <a:r>
                        <a:rPr lang="es-ES_tradnl" sz="1000" u="none" strike="noStrike">
                          <a:latin typeface="Trebuchet MS"/>
                          <a:cs typeface="Trebuchet MS"/>
                        </a:rPr>
                        <a:t>CUCSH - C.U. Cs. Sociales y Humanidades</a:t>
                      </a:r>
                      <a:endParaRPr lang="es-ES_tradnl" sz="1000" b="0" i="0" u="none" strike="noStrike">
                        <a:solidFill>
                          <a:srgbClr val="003366"/>
                        </a:solidFill>
                        <a:latin typeface="Trebuchet MS"/>
                        <a:cs typeface="Trebuchet MS"/>
                      </a:endParaRPr>
                    </a:p>
                  </a:txBody>
                  <a:tcPr marL="12700" marR="12700" marT="12700" marB="0" anchor="ctr"/>
                </a:tc>
              </a:tr>
              <a:tr h="200464">
                <a:tc vMerge="1">
                  <a:txBody>
                    <a:bodyPr/>
                    <a:lstStyle/>
                    <a:p>
                      <a:endParaRPr lang="es-ES_tradnl"/>
                    </a:p>
                  </a:txBody>
                  <a:tcPr/>
                </a:tc>
                <a:tc>
                  <a:txBody>
                    <a:bodyPr/>
                    <a:lstStyle/>
                    <a:p>
                      <a:pPr algn="ctr" fontAlgn="b"/>
                      <a:r>
                        <a:rPr lang="es-ES_tradnl" sz="1000" u="none" strike="noStrike">
                          <a:latin typeface="Trebuchet MS"/>
                          <a:cs typeface="Trebuchet MS"/>
                        </a:rPr>
                        <a:t>CUCS - C.U. Cs. de la Salud</a:t>
                      </a:r>
                      <a:endParaRPr lang="es-ES_tradnl" sz="1000" b="0" i="0" u="none" strike="noStrike">
                        <a:solidFill>
                          <a:srgbClr val="003366"/>
                        </a:solidFill>
                        <a:latin typeface="Trebuchet MS"/>
                        <a:cs typeface="Trebuchet MS"/>
                      </a:endParaRPr>
                    </a:p>
                  </a:txBody>
                  <a:tcPr marL="12700" marR="12700" marT="12700" marB="0" anchor="ctr"/>
                </a:tc>
              </a:tr>
              <a:tr h="357972">
                <a:tc vMerge="1">
                  <a:txBody>
                    <a:bodyPr/>
                    <a:lstStyle/>
                    <a:p>
                      <a:endParaRPr lang="es-ES_tradnl"/>
                    </a:p>
                  </a:txBody>
                  <a:tcPr/>
                </a:tc>
                <a:tc>
                  <a:txBody>
                    <a:bodyPr/>
                    <a:lstStyle/>
                    <a:p>
                      <a:pPr algn="ctr" fontAlgn="b"/>
                      <a:r>
                        <a:rPr lang="es-ES_tradnl" sz="1000" u="none" strike="noStrike">
                          <a:latin typeface="Trebuchet MS"/>
                          <a:cs typeface="Trebuchet MS"/>
                        </a:rPr>
                        <a:t>CUAAD - C.U. Arte, Arquitectura y Diseño</a:t>
                      </a:r>
                      <a:endParaRPr lang="es-ES_tradnl" sz="1000" b="0" i="0" u="none" strike="noStrike">
                        <a:solidFill>
                          <a:srgbClr val="003366"/>
                        </a:solidFill>
                        <a:latin typeface="Trebuchet MS"/>
                        <a:cs typeface="Trebuchet MS"/>
                      </a:endParaRPr>
                    </a:p>
                  </a:txBody>
                  <a:tcPr marL="12700" marR="12700" marT="12700" marB="0" anchor="ctr"/>
                </a:tc>
              </a:tr>
              <a:tr h="357972">
                <a:tc vMerge="1">
                  <a:txBody>
                    <a:bodyPr/>
                    <a:lstStyle/>
                    <a:p>
                      <a:endParaRPr lang="es-ES_tradnl"/>
                    </a:p>
                  </a:txBody>
                  <a:tcPr/>
                </a:tc>
                <a:tc>
                  <a:txBody>
                    <a:bodyPr/>
                    <a:lstStyle/>
                    <a:p>
                      <a:pPr algn="ctr" fontAlgn="b"/>
                      <a:r>
                        <a:rPr lang="es-ES_tradnl" sz="1000" u="none" strike="noStrike">
                          <a:latin typeface="Trebuchet MS"/>
                          <a:cs typeface="Trebuchet MS"/>
                        </a:rPr>
                        <a:t>CUCBA - C.U. Cs. Biológicas y Agropecuarias</a:t>
                      </a:r>
                      <a:endParaRPr lang="es-ES_tradnl" sz="1000" b="0" i="0" u="none" strike="noStrike">
                        <a:solidFill>
                          <a:srgbClr val="003366"/>
                        </a:solidFill>
                        <a:latin typeface="Trebuchet MS"/>
                        <a:cs typeface="Trebuchet MS"/>
                      </a:endParaRPr>
                    </a:p>
                  </a:txBody>
                  <a:tcPr marL="12700" marR="12700" marT="12700" marB="0" anchor="ctr"/>
                </a:tc>
              </a:tr>
              <a:tr h="214783">
                <a:tc vMerge="1">
                  <a:txBody>
                    <a:bodyPr/>
                    <a:lstStyle/>
                    <a:p>
                      <a:endParaRPr lang="es-ES_tradnl"/>
                    </a:p>
                  </a:txBody>
                  <a:tcPr/>
                </a:tc>
                <a:tc>
                  <a:txBody>
                    <a:bodyPr/>
                    <a:lstStyle/>
                    <a:p>
                      <a:pPr algn="ctr" fontAlgn="b"/>
                      <a:r>
                        <a:rPr lang="es-ES_tradnl" sz="1000" u="none" strike="noStrike" dirty="0">
                          <a:latin typeface="Trebuchet MS"/>
                          <a:cs typeface="Trebuchet MS"/>
                        </a:rPr>
                        <a:t>CUTONALA </a:t>
                      </a:r>
                      <a:r>
                        <a:rPr lang="es-ES_tradnl" sz="1000" u="none" strike="noStrike" dirty="0" err="1">
                          <a:latin typeface="Trebuchet MS"/>
                          <a:cs typeface="Trebuchet MS"/>
                        </a:rPr>
                        <a:t>–</a:t>
                      </a:r>
                      <a:r>
                        <a:rPr lang="es-ES_tradnl" sz="1000" u="none" strike="noStrike" dirty="0">
                          <a:latin typeface="Trebuchet MS"/>
                          <a:cs typeface="Trebuchet MS"/>
                        </a:rPr>
                        <a:t> </a:t>
                      </a:r>
                      <a:r>
                        <a:rPr lang="es-ES_tradnl" sz="1000" u="none" strike="noStrike" dirty="0" err="1">
                          <a:latin typeface="Trebuchet MS"/>
                          <a:cs typeface="Trebuchet MS"/>
                        </a:rPr>
                        <a:t>C.U</a:t>
                      </a:r>
                      <a:r>
                        <a:rPr lang="es-ES_tradnl" sz="1000" u="none" strike="noStrike" dirty="0">
                          <a:latin typeface="Trebuchet MS"/>
                          <a:cs typeface="Trebuchet MS"/>
                        </a:rPr>
                        <a:t>. de </a:t>
                      </a:r>
                      <a:r>
                        <a:rPr lang="es-ES_tradnl" sz="1000" u="none" strike="noStrike" dirty="0" err="1">
                          <a:latin typeface="Trebuchet MS"/>
                          <a:cs typeface="Trebuchet MS"/>
                        </a:rPr>
                        <a:t>Tonalá</a:t>
                      </a:r>
                      <a:endParaRPr lang="es-ES_tradnl" sz="1000" b="0" i="0" u="none" strike="noStrike" dirty="0">
                        <a:solidFill>
                          <a:srgbClr val="003366"/>
                        </a:solidFill>
                        <a:latin typeface="Trebuchet MS"/>
                        <a:cs typeface="Trebuchet MS"/>
                      </a:endParaRPr>
                    </a:p>
                  </a:txBody>
                  <a:tcPr marL="12700" marR="12700" marT="12700" marB="0" anchor="ctr"/>
                </a:tc>
              </a:tr>
            </a:tbl>
          </a:graphicData>
        </a:graphic>
      </p:graphicFrame>
      <p:graphicFrame>
        <p:nvGraphicFramePr>
          <p:cNvPr id="14" name="Tabla 13"/>
          <p:cNvGraphicFramePr>
            <a:graphicFrameLocks noGrp="1"/>
          </p:cNvGraphicFramePr>
          <p:nvPr>
            <p:extLst>
              <p:ext uri="{D42A27DB-BD31-4B8C-83A1-F6EECF244321}">
                <p14:modId xmlns:p14="http://schemas.microsoft.com/office/powerpoint/2010/main" val="1022539701"/>
              </p:ext>
            </p:extLst>
          </p:nvPr>
        </p:nvGraphicFramePr>
        <p:xfrm>
          <a:off x="368873" y="3530599"/>
          <a:ext cx="4533900" cy="1963892"/>
        </p:xfrm>
        <a:graphic>
          <a:graphicData uri="http://schemas.openxmlformats.org/drawingml/2006/table">
            <a:tbl>
              <a:tblPr firstRow="1" firstCol="1" bandRow="1">
                <a:effectLst>
                  <a:outerShdw blurRad="50800" dist="38100" dir="2700000" algn="tl" rotWithShape="0">
                    <a:prstClr val="black">
                      <a:alpha val="40000"/>
                    </a:prstClr>
                  </a:outerShdw>
                </a:effectLst>
                <a:tableStyleId>{F5AB1C69-6EDB-4FF4-983F-18BD219EF322}</a:tableStyleId>
              </a:tblPr>
              <a:tblGrid>
                <a:gridCol w="1193227"/>
                <a:gridCol w="3340673"/>
              </a:tblGrid>
              <a:tr h="244891">
                <a:tc gridSpan="2">
                  <a:txBody>
                    <a:bodyPr/>
                    <a:lstStyle/>
                    <a:p>
                      <a:pPr algn="ctr" fontAlgn="b"/>
                      <a:r>
                        <a:rPr lang="es-ES_tradnl" sz="1100" u="none" strike="noStrike" dirty="0">
                          <a:latin typeface="Trebuchet MS"/>
                          <a:cs typeface="Trebuchet MS"/>
                        </a:rPr>
                        <a:t>Centros Universitarios Regionales</a:t>
                      </a:r>
                      <a:endParaRPr lang="es-ES_tradnl" sz="1100" b="1" i="0" u="none" strike="noStrike" dirty="0">
                        <a:solidFill>
                          <a:srgbClr val="FFFFFF"/>
                        </a:solidFill>
                        <a:latin typeface="Trebuchet MS"/>
                        <a:cs typeface="Trebuchet MS"/>
                      </a:endParaRPr>
                    </a:p>
                  </a:txBody>
                  <a:tcPr marL="12700" marR="12700" marT="12700" marB="0" anchor="ctr"/>
                </a:tc>
                <a:tc hMerge="1">
                  <a:txBody>
                    <a:bodyPr/>
                    <a:lstStyle/>
                    <a:p>
                      <a:endParaRPr lang="es-ES_tradnl"/>
                    </a:p>
                  </a:txBody>
                  <a:tcPr/>
                </a:tc>
              </a:tr>
              <a:tr h="203748">
                <a:tc rowSpan="8">
                  <a:txBody>
                    <a:bodyPr/>
                    <a:lstStyle/>
                    <a:p>
                      <a:pPr algn="ctr" fontAlgn="ctr"/>
                      <a:r>
                        <a:rPr lang="es-ES_tradnl" sz="1200" b="0" u="none" strike="noStrike" dirty="0">
                          <a:solidFill>
                            <a:srgbClr val="75785F"/>
                          </a:solidFill>
                          <a:latin typeface="Trebuchet MS"/>
                          <a:cs typeface="Trebuchet MS"/>
                        </a:rPr>
                        <a:t>MARTES</a:t>
                      </a:r>
                      <a:endParaRPr lang="es-ES_tradnl" sz="1200" b="0" i="0" u="none" strike="noStrike" dirty="0">
                        <a:solidFill>
                          <a:srgbClr val="75785F"/>
                        </a:solidFill>
                        <a:latin typeface="Trebuchet MS"/>
                        <a:cs typeface="Trebuchet MS"/>
                      </a:endParaRPr>
                    </a:p>
                  </a:txBody>
                  <a:tcPr marL="12700" marR="12700" marT="12700" marB="0" anchor="ctr">
                    <a:solidFill>
                      <a:schemeClr val="accent3">
                        <a:lumMod val="60000"/>
                        <a:lumOff val="40000"/>
                      </a:schemeClr>
                    </a:solidFill>
                  </a:tcPr>
                </a:tc>
                <a:tc>
                  <a:txBody>
                    <a:bodyPr/>
                    <a:lstStyle/>
                    <a:p>
                      <a:pPr algn="ctr" fontAlgn="b"/>
                      <a:r>
                        <a:rPr lang="es-ES_tradnl" sz="1000" u="none" strike="noStrike">
                          <a:latin typeface="Trebuchet MS"/>
                          <a:cs typeface="Trebuchet MS"/>
                        </a:rPr>
                        <a:t>CUALTOS - C.U. de los Altos</a:t>
                      </a:r>
                      <a:endParaRPr lang="es-ES_tradnl" sz="1000" b="0" i="0" u="none" strike="noStrike">
                        <a:solidFill>
                          <a:srgbClr val="003366"/>
                        </a:solidFill>
                        <a:latin typeface="Trebuchet MS"/>
                        <a:cs typeface="Trebuchet MS"/>
                      </a:endParaRPr>
                    </a:p>
                  </a:txBody>
                  <a:tcPr marL="12700" marR="12700" marT="12700" marB="0" anchor="ctr"/>
                </a:tc>
              </a:tr>
              <a:tr h="214278">
                <a:tc vMerge="1">
                  <a:txBody>
                    <a:bodyPr/>
                    <a:lstStyle/>
                    <a:p>
                      <a:endParaRPr lang="es-ES_tradnl"/>
                    </a:p>
                  </a:txBody>
                  <a:tcPr/>
                </a:tc>
                <a:tc>
                  <a:txBody>
                    <a:bodyPr/>
                    <a:lstStyle/>
                    <a:p>
                      <a:pPr algn="ctr" fontAlgn="b"/>
                      <a:r>
                        <a:rPr lang="es-ES_tradnl" sz="1000" u="none" strike="noStrike" dirty="0">
                          <a:latin typeface="Trebuchet MS"/>
                          <a:cs typeface="Trebuchet MS"/>
                        </a:rPr>
                        <a:t>CUCIENEGA - C.U. de la Ciénega</a:t>
                      </a:r>
                      <a:endParaRPr lang="es-ES_tradnl" sz="1000" b="0" i="0" u="none" strike="noStrike" dirty="0">
                        <a:solidFill>
                          <a:srgbClr val="003366"/>
                        </a:solidFill>
                        <a:latin typeface="Trebuchet MS"/>
                        <a:cs typeface="Trebuchet MS"/>
                      </a:endParaRPr>
                    </a:p>
                  </a:txBody>
                  <a:tcPr marL="12700" marR="12700" marT="12700" marB="0" anchor="ctr"/>
                </a:tc>
              </a:tr>
              <a:tr h="214278">
                <a:tc vMerge="1">
                  <a:txBody>
                    <a:bodyPr/>
                    <a:lstStyle/>
                    <a:p>
                      <a:endParaRPr lang="es-ES_tradnl"/>
                    </a:p>
                  </a:txBody>
                  <a:tcPr/>
                </a:tc>
                <a:tc>
                  <a:txBody>
                    <a:bodyPr/>
                    <a:lstStyle/>
                    <a:p>
                      <a:pPr algn="ctr" fontAlgn="b"/>
                      <a:r>
                        <a:rPr lang="es-ES_tradnl" sz="1000" u="none" strike="noStrike">
                          <a:latin typeface="Trebuchet MS"/>
                          <a:cs typeface="Trebuchet MS"/>
                        </a:rPr>
                        <a:t>CUSUR - C.U. del Sur</a:t>
                      </a:r>
                      <a:endParaRPr lang="es-ES_tradnl" sz="1000" b="0" i="0" u="none" strike="noStrike">
                        <a:solidFill>
                          <a:srgbClr val="003366"/>
                        </a:solidFill>
                        <a:latin typeface="Trebuchet MS"/>
                        <a:cs typeface="Trebuchet MS"/>
                      </a:endParaRPr>
                    </a:p>
                  </a:txBody>
                  <a:tcPr marL="12700" marR="12700" marT="12700" marB="0" anchor="ctr"/>
                </a:tc>
              </a:tr>
              <a:tr h="214278">
                <a:tc vMerge="1">
                  <a:txBody>
                    <a:bodyPr/>
                    <a:lstStyle/>
                    <a:p>
                      <a:endParaRPr lang="es-ES_tradnl"/>
                    </a:p>
                  </a:txBody>
                  <a:tcPr/>
                </a:tc>
                <a:tc>
                  <a:txBody>
                    <a:bodyPr/>
                    <a:lstStyle/>
                    <a:p>
                      <a:pPr algn="ctr" fontAlgn="b"/>
                      <a:r>
                        <a:rPr lang="es-ES_tradnl" sz="1000" u="none" strike="noStrike">
                          <a:latin typeface="Trebuchet MS"/>
                          <a:cs typeface="Trebuchet MS"/>
                        </a:rPr>
                        <a:t>CUCOSTA - C.U. de la Costa</a:t>
                      </a:r>
                      <a:endParaRPr lang="es-ES_tradnl" sz="1000" b="0" i="0" u="none" strike="noStrike">
                        <a:solidFill>
                          <a:srgbClr val="003366"/>
                        </a:solidFill>
                        <a:latin typeface="Trebuchet MS"/>
                        <a:cs typeface="Trebuchet MS"/>
                      </a:endParaRPr>
                    </a:p>
                  </a:txBody>
                  <a:tcPr marL="12700" marR="12700" marT="12700" marB="0" anchor="ctr"/>
                </a:tc>
              </a:tr>
              <a:tr h="214278">
                <a:tc vMerge="1">
                  <a:txBody>
                    <a:bodyPr/>
                    <a:lstStyle/>
                    <a:p>
                      <a:endParaRPr lang="es-ES_tradnl"/>
                    </a:p>
                  </a:txBody>
                  <a:tcPr/>
                </a:tc>
                <a:tc>
                  <a:txBody>
                    <a:bodyPr/>
                    <a:lstStyle/>
                    <a:p>
                      <a:pPr algn="ctr" fontAlgn="b"/>
                      <a:r>
                        <a:rPr lang="es-ES_tradnl" sz="1000" u="none" strike="noStrike">
                          <a:latin typeface="Trebuchet MS"/>
                          <a:cs typeface="Trebuchet MS"/>
                        </a:rPr>
                        <a:t>CUCSUR - C.U. de la Costa Sur</a:t>
                      </a:r>
                      <a:endParaRPr lang="es-ES_tradnl" sz="1000" b="0" i="0" u="none" strike="noStrike">
                        <a:solidFill>
                          <a:srgbClr val="003366"/>
                        </a:solidFill>
                        <a:latin typeface="Trebuchet MS"/>
                        <a:cs typeface="Trebuchet MS"/>
                      </a:endParaRPr>
                    </a:p>
                  </a:txBody>
                  <a:tcPr marL="12700" marR="12700" marT="12700" marB="0" anchor="ctr"/>
                </a:tc>
              </a:tr>
              <a:tr h="214278">
                <a:tc vMerge="1">
                  <a:txBody>
                    <a:bodyPr/>
                    <a:lstStyle/>
                    <a:p>
                      <a:endParaRPr lang="es-ES_tradnl"/>
                    </a:p>
                  </a:txBody>
                  <a:tcPr/>
                </a:tc>
                <a:tc>
                  <a:txBody>
                    <a:bodyPr/>
                    <a:lstStyle/>
                    <a:p>
                      <a:pPr algn="ctr" fontAlgn="b"/>
                      <a:r>
                        <a:rPr lang="es-ES_tradnl" sz="1000" u="none" strike="noStrike" dirty="0">
                          <a:latin typeface="Trebuchet MS"/>
                          <a:cs typeface="Trebuchet MS"/>
                        </a:rPr>
                        <a:t>CUNORTE - C.U. del Norte</a:t>
                      </a:r>
                      <a:endParaRPr lang="es-ES_tradnl" sz="1000" b="0" i="0" u="none" strike="noStrike" dirty="0">
                        <a:solidFill>
                          <a:srgbClr val="003366"/>
                        </a:solidFill>
                        <a:latin typeface="Trebuchet MS"/>
                        <a:cs typeface="Trebuchet MS"/>
                      </a:endParaRPr>
                    </a:p>
                  </a:txBody>
                  <a:tcPr marL="12700" marR="12700" marT="12700" marB="0" anchor="ctr"/>
                </a:tc>
              </a:tr>
              <a:tr h="214278">
                <a:tc vMerge="1">
                  <a:txBody>
                    <a:bodyPr/>
                    <a:lstStyle/>
                    <a:p>
                      <a:endParaRPr lang="es-ES_tradnl"/>
                    </a:p>
                  </a:txBody>
                  <a:tcPr/>
                </a:tc>
                <a:tc>
                  <a:txBody>
                    <a:bodyPr/>
                    <a:lstStyle/>
                    <a:p>
                      <a:pPr algn="ctr" fontAlgn="b"/>
                      <a:r>
                        <a:rPr lang="es-ES_tradnl" sz="1000" u="none" strike="noStrike" dirty="0">
                          <a:latin typeface="Trebuchet MS"/>
                          <a:cs typeface="Trebuchet MS"/>
                        </a:rPr>
                        <a:t>CUVALLES - C.U. de los Valles</a:t>
                      </a:r>
                      <a:endParaRPr lang="es-ES_tradnl" sz="1000" b="0" i="0" u="none" strike="noStrike" dirty="0">
                        <a:solidFill>
                          <a:srgbClr val="003366"/>
                        </a:solidFill>
                        <a:latin typeface="Trebuchet MS"/>
                        <a:cs typeface="Trebuchet MS"/>
                      </a:endParaRPr>
                    </a:p>
                  </a:txBody>
                  <a:tcPr marL="12700" marR="12700" marT="12700" marB="0" anchor="ctr"/>
                </a:tc>
              </a:tr>
              <a:tr h="229585">
                <a:tc vMerge="1">
                  <a:txBody>
                    <a:bodyPr/>
                    <a:lstStyle/>
                    <a:p>
                      <a:endParaRPr lang="es-ES_tradnl"/>
                    </a:p>
                  </a:txBody>
                  <a:tcPr/>
                </a:tc>
                <a:tc>
                  <a:txBody>
                    <a:bodyPr/>
                    <a:lstStyle/>
                    <a:p>
                      <a:pPr algn="ctr" fontAlgn="b"/>
                      <a:r>
                        <a:rPr lang="es-ES_tradnl" sz="1000" u="none" strike="noStrike" dirty="0">
                          <a:latin typeface="Trebuchet MS"/>
                          <a:cs typeface="Trebuchet MS"/>
                        </a:rPr>
                        <a:t>CULAGOS - </a:t>
                      </a:r>
                      <a:r>
                        <a:rPr lang="es-ES_tradnl" sz="1000" u="none" strike="noStrike" dirty="0" err="1">
                          <a:latin typeface="Trebuchet MS"/>
                          <a:cs typeface="Trebuchet MS"/>
                        </a:rPr>
                        <a:t>C.U</a:t>
                      </a:r>
                      <a:r>
                        <a:rPr lang="es-ES_tradnl" sz="1000" u="none" strike="noStrike" dirty="0">
                          <a:latin typeface="Trebuchet MS"/>
                          <a:cs typeface="Trebuchet MS"/>
                        </a:rPr>
                        <a:t>. de los Lagos</a:t>
                      </a:r>
                      <a:endParaRPr lang="es-ES_tradnl" sz="1000" b="0" i="0" u="none" strike="noStrike" dirty="0">
                        <a:solidFill>
                          <a:srgbClr val="003366"/>
                        </a:solidFill>
                        <a:latin typeface="Trebuchet MS"/>
                        <a:cs typeface="Trebuchet MS"/>
                      </a:endParaRPr>
                    </a:p>
                  </a:txBody>
                  <a:tcPr marL="12700" marR="12700" marT="12700" marB="0" anchor="ctr"/>
                </a:tc>
              </a:tr>
            </a:tbl>
          </a:graphicData>
        </a:graphic>
      </p:graphicFrame>
      <p:graphicFrame>
        <p:nvGraphicFramePr>
          <p:cNvPr id="15" name="Tabla 14"/>
          <p:cNvGraphicFramePr>
            <a:graphicFrameLocks noGrp="1"/>
          </p:cNvGraphicFramePr>
          <p:nvPr>
            <p:extLst>
              <p:ext uri="{D42A27DB-BD31-4B8C-83A1-F6EECF244321}">
                <p14:modId xmlns:p14="http://schemas.microsoft.com/office/powerpoint/2010/main" val="2779401633"/>
              </p:ext>
            </p:extLst>
          </p:nvPr>
        </p:nvGraphicFramePr>
        <p:xfrm>
          <a:off x="368873" y="5541422"/>
          <a:ext cx="4533900" cy="701847"/>
        </p:xfrm>
        <a:graphic>
          <a:graphicData uri="http://schemas.openxmlformats.org/drawingml/2006/table">
            <a:tbl>
              <a:tblPr firstRow="1" firstCol="1" bandRow="1">
                <a:effectLst>
                  <a:outerShdw blurRad="50800" dist="38100" dir="2700000" algn="tl" rotWithShape="0">
                    <a:prstClr val="black">
                      <a:alpha val="40000"/>
                    </a:prstClr>
                  </a:outerShdw>
                </a:effectLst>
                <a:tableStyleId>{F5AB1C69-6EDB-4FF4-983F-18BD219EF322}</a:tableStyleId>
              </a:tblPr>
              <a:tblGrid>
                <a:gridCol w="1167827"/>
                <a:gridCol w="3366073"/>
              </a:tblGrid>
              <a:tr h="255217">
                <a:tc gridSpan="2">
                  <a:txBody>
                    <a:bodyPr/>
                    <a:lstStyle/>
                    <a:p>
                      <a:pPr algn="ctr" fontAlgn="b"/>
                      <a:r>
                        <a:rPr lang="es-ES_tradnl" sz="1100" u="none" strike="noStrike" dirty="0">
                          <a:latin typeface="Trebuchet MS"/>
                          <a:cs typeface="Trebuchet MS"/>
                        </a:rPr>
                        <a:t>Sistemas</a:t>
                      </a:r>
                      <a:endParaRPr lang="es-ES_tradnl" sz="1100" b="1" i="0" u="none" strike="noStrike" dirty="0">
                        <a:solidFill>
                          <a:srgbClr val="FFFFFF"/>
                        </a:solidFill>
                        <a:latin typeface="Trebuchet MS"/>
                        <a:cs typeface="Trebuchet MS"/>
                      </a:endParaRPr>
                    </a:p>
                  </a:txBody>
                  <a:tcPr marL="12700" marR="12700" marT="12700" marB="0" anchor="ctr"/>
                </a:tc>
                <a:tc hMerge="1">
                  <a:txBody>
                    <a:bodyPr/>
                    <a:lstStyle/>
                    <a:p>
                      <a:endParaRPr lang="es-ES_tradnl"/>
                    </a:p>
                  </a:txBody>
                  <a:tcPr/>
                </a:tc>
              </a:tr>
              <a:tr h="207364">
                <a:tc rowSpan="2">
                  <a:txBody>
                    <a:bodyPr/>
                    <a:lstStyle/>
                    <a:p>
                      <a:pPr algn="ctr" fontAlgn="ctr"/>
                      <a:r>
                        <a:rPr lang="es-ES_tradnl" sz="1200" b="0" u="none" strike="noStrike" dirty="0">
                          <a:solidFill>
                            <a:srgbClr val="75785F"/>
                          </a:solidFill>
                          <a:latin typeface="Trebuchet MS"/>
                          <a:cs typeface="Trebuchet MS"/>
                        </a:rPr>
                        <a:t>MIERCOLES</a:t>
                      </a:r>
                      <a:endParaRPr lang="es-ES_tradnl" sz="1200" b="0" i="0" u="none" strike="noStrike" dirty="0">
                        <a:solidFill>
                          <a:srgbClr val="75785F"/>
                        </a:solidFill>
                        <a:latin typeface="Trebuchet MS"/>
                        <a:cs typeface="Trebuchet MS"/>
                      </a:endParaRPr>
                    </a:p>
                  </a:txBody>
                  <a:tcPr marL="12700" marR="12700" marT="12700" marB="0" anchor="ctr">
                    <a:solidFill>
                      <a:srgbClr val="CBD691"/>
                    </a:solidFill>
                  </a:tcPr>
                </a:tc>
                <a:tc>
                  <a:txBody>
                    <a:bodyPr/>
                    <a:lstStyle/>
                    <a:p>
                      <a:pPr algn="ctr" fontAlgn="b"/>
                      <a:r>
                        <a:rPr lang="es-ES_tradnl" sz="1000" u="none" strike="noStrike">
                          <a:latin typeface="Trebuchet MS"/>
                          <a:cs typeface="Trebuchet MS"/>
                        </a:rPr>
                        <a:t>Sistema de Educación Media Superior</a:t>
                      </a:r>
                      <a:endParaRPr lang="es-ES_tradnl" sz="1000" b="0" i="0" u="none" strike="noStrike">
                        <a:solidFill>
                          <a:srgbClr val="003366"/>
                        </a:solidFill>
                        <a:latin typeface="Trebuchet MS"/>
                        <a:cs typeface="Trebuchet MS"/>
                      </a:endParaRPr>
                    </a:p>
                  </a:txBody>
                  <a:tcPr marL="12700" marR="12700" marT="12700" marB="0" anchor="ctr"/>
                </a:tc>
              </a:tr>
              <a:tr h="239266">
                <a:tc vMerge="1">
                  <a:txBody>
                    <a:bodyPr/>
                    <a:lstStyle/>
                    <a:p>
                      <a:endParaRPr lang="es-ES_tradnl"/>
                    </a:p>
                  </a:txBody>
                  <a:tcPr/>
                </a:tc>
                <a:tc>
                  <a:txBody>
                    <a:bodyPr/>
                    <a:lstStyle/>
                    <a:p>
                      <a:pPr algn="ctr" fontAlgn="b"/>
                      <a:r>
                        <a:rPr lang="es-ES_tradnl" sz="1000" u="none" strike="noStrike" dirty="0">
                          <a:latin typeface="Trebuchet MS"/>
                          <a:cs typeface="Trebuchet MS"/>
                        </a:rPr>
                        <a:t>Sistema de Universidad Virtual</a:t>
                      </a:r>
                      <a:endParaRPr lang="es-ES_tradnl" sz="1000" b="0" i="0" u="none" strike="noStrike" dirty="0">
                        <a:solidFill>
                          <a:srgbClr val="003366"/>
                        </a:solidFill>
                        <a:latin typeface="Trebuchet MS"/>
                        <a:cs typeface="Trebuchet MS"/>
                      </a:endParaRPr>
                    </a:p>
                  </a:txBody>
                  <a:tcPr marL="12700" marR="12700" marT="12700" marB="0" anchor="ctr"/>
                </a:tc>
              </a:tr>
            </a:tbl>
          </a:graphicData>
        </a:graphic>
      </p:graphicFrame>
      <p:graphicFrame>
        <p:nvGraphicFramePr>
          <p:cNvPr id="16" name="Tabla 15"/>
          <p:cNvGraphicFramePr>
            <a:graphicFrameLocks noGrp="1"/>
          </p:cNvGraphicFramePr>
          <p:nvPr>
            <p:extLst>
              <p:ext uri="{D42A27DB-BD31-4B8C-83A1-F6EECF244321}">
                <p14:modId xmlns:p14="http://schemas.microsoft.com/office/powerpoint/2010/main" val="1145383161"/>
              </p:ext>
            </p:extLst>
          </p:nvPr>
        </p:nvGraphicFramePr>
        <p:xfrm>
          <a:off x="5040899" y="1156517"/>
          <a:ext cx="3812002" cy="5086750"/>
        </p:xfrm>
        <a:graphic>
          <a:graphicData uri="http://schemas.openxmlformats.org/drawingml/2006/table">
            <a:tbl>
              <a:tblPr firstRow="1" firstCol="1" bandRow="1">
                <a:effectLst>
                  <a:outerShdw blurRad="50800" dist="38100" dir="2700000" algn="tl" rotWithShape="0">
                    <a:prstClr val="black">
                      <a:alpha val="40000"/>
                    </a:prstClr>
                  </a:outerShdw>
                </a:effectLst>
                <a:tableStyleId>{F5AB1C69-6EDB-4FF4-983F-18BD219EF322}</a:tableStyleId>
              </a:tblPr>
              <a:tblGrid>
                <a:gridCol w="1283701"/>
                <a:gridCol w="2528301"/>
              </a:tblGrid>
              <a:tr h="282820">
                <a:tc gridSpan="2">
                  <a:txBody>
                    <a:bodyPr/>
                    <a:lstStyle/>
                    <a:p>
                      <a:pPr algn="ctr" fontAlgn="b"/>
                      <a:r>
                        <a:rPr lang="es-ES_tradnl" sz="900" u="none" strike="noStrike" dirty="0">
                          <a:latin typeface="Trebuchet MS"/>
                          <a:cs typeface="Trebuchet MS"/>
                        </a:rPr>
                        <a:t>Administración General</a:t>
                      </a:r>
                      <a:endParaRPr lang="es-ES_tradnl" sz="900" b="1" i="0" u="none" strike="noStrike" dirty="0">
                        <a:solidFill>
                          <a:srgbClr val="FFFFFF"/>
                        </a:solidFill>
                        <a:latin typeface="Trebuchet MS"/>
                        <a:cs typeface="Trebuchet MS"/>
                      </a:endParaRPr>
                    </a:p>
                  </a:txBody>
                  <a:tcPr marL="10678" marR="10678" marT="10678" marB="0" anchor="ctr"/>
                </a:tc>
                <a:tc hMerge="1">
                  <a:txBody>
                    <a:bodyPr/>
                    <a:lstStyle/>
                    <a:p>
                      <a:endParaRPr lang="es-ES_tradnl"/>
                    </a:p>
                  </a:txBody>
                  <a:tcPr/>
                </a:tc>
              </a:tr>
              <a:tr h="182301">
                <a:tc rowSpan="20">
                  <a:txBody>
                    <a:bodyPr/>
                    <a:lstStyle/>
                    <a:p>
                      <a:pPr algn="ctr" fontAlgn="ctr"/>
                      <a:r>
                        <a:rPr lang="es-ES_tradnl" sz="1000" u="none" strike="noStrike" dirty="0">
                          <a:solidFill>
                            <a:srgbClr val="75785F"/>
                          </a:solidFill>
                          <a:latin typeface="Trebuchet MS"/>
                          <a:cs typeface="Trebuchet MS"/>
                        </a:rPr>
                        <a:t>JUEVES</a:t>
                      </a:r>
                      <a:endParaRPr lang="es-ES_tradnl" sz="1000" b="1" i="0" u="none" strike="noStrike" dirty="0">
                        <a:solidFill>
                          <a:srgbClr val="75785F"/>
                        </a:solidFill>
                        <a:latin typeface="Trebuchet MS"/>
                        <a:cs typeface="Trebuchet MS"/>
                      </a:endParaRPr>
                    </a:p>
                  </a:txBody>
                  <a:tcPr marL="10678" marR="10678" marT="10678" marB="0" anchor="ctr">
                    <a:solidFill>
                      <a:srgbClr val="CBD691"/>
                    </a:solidFill>
                  </a:tcPr>
                </a:tc>
                <a:tc>
                  <a:txBody>
                    <a:bodyPr/>
                    <a:lstStyle/>
                    <a:p>
                      <a:pPr algn="ctr" fontAlgn="b"/>
                      <a:r>
                        <a:rPr lang="es-ES_tradnl" sz="900" u="none" strike="noStrike">
                          <a:latin typeface="Trebuchet MS"/>
                          <a:cs typeface="Trebuchet MS"/>
                        </a:rPr>
                        <a:t>Contraloría General</a:t>
                      </a:r>
                      <a:endParaRPr lang="es-ES_tradnl" sz="900" b="0" i="0" u="none" strike="noStrike">
                        <a:solidFill>
                          <a:srgbClr val="003366"/>
                        </a:solidFill>
                        <a:latin typeface="Trebuchet MS"/>
                        <a:cs typeface="Trebuchet MS"/>
                      </a:endParaRPr>
                    </a:p>
                  </a:txBody>
                  <a:tcPr marL="10678" marR="10678" marT="10678" marB="0" anchor="ctr"/>
                </a:tc>
              </a:tr>
              <a:tr h="210673">
                <a:tc vMerge="1">
                  <a:txBody>
                    <a:bodyPr/>
                    <a:lstStyle/>
                    <a:p>
                      <a:endParaRPr lang="es-ES_tradnl"/>
                    </a:p>
                  </a:txBody>
                  <a:tcPr/>
                </a:tc>
                <a:tc>
                  <a:txBody>
                    <a:bodyPr/>
                    <a:lstStyle/>
                    <a:p>
                      <a:pPr algn="ctr" fontAlgn="b"/>
                      <a:r>
                        <a:rPr lang="es-ES_tradnl" sz="800" u="none" strike="noStrike">
                          <a:latin typeface="Trebuchet MS"/>
                          <a:cs typeface="Trebuchet MS"/>
                        </a:rPr>
                        <a:t>Rectoría General</a:t>
                      </a:r>
                      <a:endParaRPr lang="es-ES_tradnl" sz="800" b="0" i="0" u="none" strike="noStrike">
                        <a:solidFill>
                          <a:srgbClr val="003366"/>
                        </a:solidFill>
                        <a:latin typeface="Trebuchet MS"/>
                        <a:cs typeface="Trebuchet MS"/>
                      </a:endParaRPr>
                    </a:p>
                  </a:txBody>
                  <a:tcPr marL="10678" marR="10678" marT="10678" marB="0" anchor="ctr"/>
                </a:tc>
              </a:tr>
              <a:tr h="210673">
                <a:tc vMerge="1">
                  <a:txBody>
                    <a:bodyPr/>
                    <a:lstStyle/>
                    <a:p>
                      <a:endParaRPr lang="es-ES_tradnl"/>
                    </a:p>
                  </a:txBody>
                  <a:tcPr/>
                </a:tc>
                <a:tc>
                  <a:txBody>
                    <a:bodyPr/>
                    <a:lstStyle/>
                    <a:p>
                      <a:pPr algn="ctr" fontAlgn="b"/>
                      <a:r>
                        <a:rPr lang="es-ES_tradnl" sz="800" u="none" strike="noStrike">
                          <a:latin typeface="Trebuchet MS"/>
                          <a:cs typeface="Trebuchet MS"/>
                        </a:rPr>
                        <a:t>Vicerrectoría Ejecutiva</a:t>
                      </a:r>
                      <a:endParaRPr lang="es-ES_tradnl" sz="800" b="0" i="0" u="none" strike="noStrike">
                        <a:solidFill>
                          <a:srgbClr val="003366"/>
                        </a:solidFill>
                        <a:latin typeface="Trebuchet MS"/>
                        <a:cs typeface="Trebuchet MS"/>
                      </a:endParaRPr>
                    </a:p>
                  </a:txBody>
                  <a:tcPr marL="10678" marR="10678" marT="10678" marB="0" anchor="ctr"/>
                </a:tc>
              </a:tr>
              <a:tr h="197506">
                <a:tc vMerge="1">
                  <a:txBody>
                    <a:bodyPr/>
                    <a:lstStyle/>
                    <a:p>
                      <a:endParaRPr lang="es-ES_tradnl"/>
                    </a:p>
                  </a:txBody>
                  <a:tcPr/>
                </a:tc>
                <a:tc>
                  <a:txBody>
                    <a:bodyPr/>
                    <a:lstStyle/>
                    <a:p>
                      <a:pPr algn="ctr" fontAlgn="b"/>
                      <a:r>
                        <a:rPr lang="es-ES_tradnl" sz="800" u="none" strike="noStrike">
                          <a:latin typeface="Trebuchet MS"/>
                          <a:cs typeface="Trebuchet MS"/>
                        </a:rPr>
                        <a:t>Coordinación General Académica</a:t>
                      </a:r>
                      <a:endParaRPr lang="es-ES_tradnl" sz="800" b="0" i="0" u="none" strike="noStrike">
                        <a:solidFill>
                          <a:srgbClr val="003366"/>
                        </a:solidFill>
                        <a:latin typeface="Trebuchet MS"/>
                        <a:cs typeface="Trebuchet MS"/>
                      </a:endParaRPr>
                    </a:p>
                  </a:txBody>
                  <a:tcPr marL="10678" marR="10678" marT="10678" marB="0" anchor="ctr"/>
                </a:tc>
              </a:tr>
              <a:tr h="184338">
                <a:tc vMerge="1">
                  <a:txBody>
                    <a:bodyPr/>
                    <a:lstStyle/>
                    <a:p>
                      <a:endParaRPr lang="es-ES_tradnl"/>
                    </a:p>
                  </a:txBody>
                  <a:tcPr/>
                </a:tc>
                <a:tc>
                  <a:txBody>
                    <a:bodyPr/>
                    <a:lstStyle/>
                    <a:p>
                      <a:pPr algn="ctr" fontAlgn="b"/>
                      <a:r>
                        <a:rPr lang="es-ES_tradnl" sz="800" u="none" strike="noStrike">
                          <a:latin typeface="Trebuchet MS"/>
                          <a:cs typeface="Trebuchet MS"/>
                        </a:rPr>
                        <a:t>Coordinación General Administrativa</a:t>
                      </a:r>
                      <a:endParaRPr lang="es-ES_tradnl" sz="800" b="0" i="0" u="none" strike="noStrike">
                        <a:solidFill>
                          <a:srgbClr val="003366"/>
                        </a:solidFill>
                        <a:latin typeface="Trebuchet MS"/>
                        <a:cs typeface="Trebuchet MS"/>
                      </a:endParaRPr>
                    </a:p>
                  </a:txBody>
                  <a:tcPr marL="10678" marR="10678" marT="10678" marB="0" anchor="ctr"/>
                </a:tc>
              </a:tr>
              <a:tr h="184338">
                <a:tc vMerge="1">
                  <a:txBody>
                    <a:bodyPr/>
                    <a:lstStyle/>
                    <a:p>
                      <a:endParaRPr lang="es-ES_tradnl"/>
                    </a:p>
                  </a:txBody>
                  <a:tcPr/>
                </a:tc>
                <a:tc>
                  <a:txBody>
                    <a:bodyPr/>
                    <a:lstStyle/>
                    <a:p>
                      <a:pPr algn="ctr" fontAlgn="b"/>
                      <a:r>
                        <a:rPr lang="es-ES_tradnl" sz="800" u="none" strike="noStrike">
                          <a:latin typeface="Trebuchet MS"/>
                          <a:cs typeface="Trebuchet MS"/>
                        </a:rPr>
                        <a:t>Dirección de Finanzas</a:t>
                      </a:r>
                      <a:endParaRPr lang="es-ES_tradnl" sz="800" b="0" i="0" u="none" strike="noStrike">
                        <a:solidFill>
                          <a:srgbClr val="003366"/>
                        </a:solidFill>
                        <a:latin typeface="Trebuchet MS"/>
                        <a:cs typeface="Trebuchet MS"/>
                      </a:endParaRPr>
                    </a:p>
                  </a:txBody>
                  <a:tcPr marL="10678" marR="10678" marT="10678" marB="0" anchor="ctr"/>
                </a:tc>
              </a:tr>
              <a:tr h="329176">
                <a:tc vMerge="1">
                  <a:txBody>
                    <a:bodyPr/>
                    <a:lstStyle/>
                    <a:p>
                      <a:endParaRPr lang="es-ES_tradnl"/>
                    </a:p>
                  </a:txBody>
                  <a:tcPr/>
                </a:tc>
                <a:tc>
                  <a:txBody>
                    <a:bodyPr/>
                    <a:lstStyle/>
                    <a:p>
                      <a:pPr algn="ctr" fontAlgn="b"/>
                      <a:r>
                        <a:rPr lang="es-ES_tradnl" sz="800" u="none" strike="noStrike">
                          <a:latin typeface="Trebuchet MS"/>
                          <a:cs typeface="Trebuchet MS"/>
                        </a:rPr>
                        <a:t>Coordinación General de Cooperación e Internacionalización</a:t>
                      </a:r>
                      <a:endParaRPr lang="es-ES_tradnl" sz="800" b="0" i="0" u="none" strike="noStrike">
                        <a:solidFill>
                          <a:srgbClr val="003366"/>
                        </a:solidFill>
                        <a:latin typeface="Trebuchet MS"/>
                        <a:cs typeface="Trebuchet MS"/>
                      </a:endParaRPr>
                    </a:p>
                  </a:txBody>
                  <a:tcPr marL="10678" marR="10678" marT="10678" marB="0" anchor="ctr"/>
                </a:tc>
              </a:tr>
              <a:tr h="329176">
                <a:tc vMerge="1">
                  <a:txBody>
                    <a:bodyPr/>
                    <a:lstStyle/>
                    <a:p>
                      <a:endParaRPr lang="es-ES_tradnl"/>
                    </a:p>
                  </a:txBody>
                  <a:tcPr/>
                </a:tc>
                <a:tc>
                  <a:txBody>
                    <a:bodyPr/>
                    <a:lstStyle/>
                    <a:p>
                      <a:pPr algn="ctr" fontAlgn="b"/>
                      <a:r>
                        <a:rPr lang="es-ES_tradnl" sz="800" u="none" strike="noStrike">
                          <a:latin typeface="Trebuchet MS"/>
                          <a:cs typeface="Trebuchet MS"/>
                        </a:rPr>
                        <a:t>Coordinación General de Planeación y Desarrollo Institucional</a:t>
                      </a:r>
                      <a:endParaRPr lang="es-ES_tradnl" sz="800" b="0" i="0" u="none" strike="noStrike">
                        <a:solidFill>
                          <a:srgbClr val="003366"/>
                        </a:solidFill>
                        <a:latin typeface="Trebuchet MS"/>
                        <a:cs typeface="Trebuchet MS"/>
                      </a:endParaRPr>
                    </a:p>
                  </a:txBody>
                  <a:tcPr marL="10678" marR="10678" marT="10678" marB="0" anchor="ctr"/>
                </a:tc>
              </a:tr>
              <a:tr h="329176">
                <a:tc vMerge="1">
                  <a:txBody>
                    <a:bodyPr/>
                    <a:lstStyle/>
                    <a:p>
                      <a:endParaRPr lang="es-ES_tradnl"/>
                    </a:p>
                  </a:txBody>
                  <a:tcPr/>
                </a:tc>
                <a:tc>
                  <a:txBody>
                    <a:bodyPr/>
                    <a:lstStyle/>
                    <a:p>
                      <a:pPr algn="ctr" fontAlgn="b"/>
                      <a:r>
                        <a:rPr lang="es-ES_tradnl" sz="800" u="none" strike="noStrike">
                          <a:latin typeface="Trebuchet MS"/>
                          <a:cs typeface="Trebuchet MS"/>
                        </a:rPr>
                        <a:t>Coordinación General de Tecnologías de Información</a:t>
                      </a:r>
                      <a:endParaRPr lang="es-ES_tradnl" sz="800" b="0" i="0" u="none" strike="noStrike">
                        <a:solidFill>
                          <a:srgbClr val="003366"/>
                        </a:solidFill>
                        <a:latin typeface="Trebuchet MS"/>
                        <a:cs typeface="Trebuchet MS"/>
                      </a:endParaRPr>
                    </a:p>
                  </a:txBody>
                  <a:tcPr marL="10678" marR="10678" marT="10678" marB="0" anchor="ctr"/>
                </a:tc>
              </a:tr>
              <a:tr h="329176">
                <a:tc vMerge="1">
                  <a:txBody>
                    <a:bodyPr/>
                    <a:lstStyle/>
                    <a:p>
                      <a:endParaRPr lang="es-ES_tradnl"/>
                    </a:p>
                  </a:txBody>
                  <a:tcPr/>
                </a:tc>
                <a:tc>
                  <a:txBody>
                    <a:bodyPr/>
                    <a:lstStyle/>
                    <a:p>
                      <a:pPr algn="ctr" fontAlgn="b"/>
                      <a:r>
                        <a:rPr lang="es-ES_tradnl" sz="800" u="none" strike="noStrike">
                          <a:latin typeface="Trebuchet MS"/>
                          <a:cs typeface="Trebuchet MS"/>
                        </a:rPr>
                        <a:t>Coordinación de Vinculación y Servicio Social</a:t>
                      </a:r>
                      <a:endParaRPr lang="es-ES_tradnl" sz="800" b="0" i="0" u="none" strike="noStrike">
                        <a:solidFill>
                          <a:srgbClr val="003366"/>
                        </a:solidFill>
                        <a:latin typeface="Trebuchet MS"/>
                        <a:cs typeface="Trebuchet MS"/>
                      </a:endParaRPr>
                    </a:p>
                  </a:txBody>
                  <a:tcPr marL="10678" marR="10678" marT="10678" marB="0" anchor="ctr"/>
                </a:tc>
              </a:tr>
              <a:tr h="210673">
                <a:tc vMerge="1">
                  <a:txBody>
                    <a:bodyPr/>
                    <a:lstStyle/>
                    <a:p>
                      <a:endParaRPr lang="es-ES_tradnl"/>
                    </a:p>
                  </a:txBody>
                  <a:tcPr/>
                </a:tc>
                <a:tc>
                  <a:txBody>
                    <a:bodyPr/>
                    <a:lstStyle/>
                    <a:p>
                      <a:pPr algn="ctr" fontAlgn="b"/>
                      <a:r>
                        <a:rPr lang="es-ES_tradnl" sz="800" u="none" strike="noStrike">
                          <a:latin typeface="Trebuchet MS"/>
                          <a:cs typeface="Trebuchet MS"/>
                        </a:rPr>
                        <a:t>Secretaría General</a:t>
                      </a:r>
                      <a:endParaRPr lang="es-ES_tradnl" sz="800" b="0" i="0" u="none" strike="noStrike">
                        <a:solidFill>
                          <a:srgbClr val="003366"/>
                        </a:solidFill>
                        <a:latin typeface="Trebuchet MS"/>
                        <a:cs typeface="Trebuchet MS"/>
                      </a:endParaRPr>
                    </a:p>
                  </a:txBody>
                  <a:tcPr marL="10678" marR="10678" marT="10678" marB="0" anchor="ctr"/>
                </a:tc>
              </a:tr>
              <a:tr h="197506">
                <a:tc vMerge="1">
                  <a:txBody>
                    <a:bodyPr/>
                    <a:lstStyle/>
                    <a:p>
                      <a:endParaRPr lang="es-ES_tradnl"/>
                    </a:p>
                  </a:txBody>
                  <a:tcPr/>
                </a:tc>
                <a:tc>
                  <a:txBody>
                    <a:bodyPr/>
                    <a:lstStyle/>
                    <a:p>
                      <a:pPr algn="ctr" fontAlgn="b"/>
                      <a:r>
                        <a:rPr lang="es-ES_tradnl" sz="800" u="none" strike="noStrike">
                          <a:latin typeface="Trebuchet MS"/>
                          <a:cs typeface="Trebuchet MS"/>
                        </a:rPr>
                        <a:t>Oficina del Abogado General</a:t>
                      </a:r>
                      <a:endParaRPr lang="es-ES_tradnl" sz="800" b="0" i="0" u="none" strike="noStrike">
                        <a:solidFill>
                          <a:srgbClr val="003366"/>
                        </a:solidFill>
                        <a:latin typeface="Trebuchet MS"/>
                        <a:cs typeface="Trebuchet MS"/>
                      </a:endParaRPr>
                    </a:p>
                  </a:txBody>
                  <a:tcPr marL="10678" marR="10678" marT="10678" marB="0" anchor="ctr"/>
                </a:tc>
              </a:tr>
              <a:tr h="184338">
                <a:tc vMerge="1">
                  <a:txBody>
                    <a:bodyPr/>
                    <a:lstStyle/>
                    <a:p>
                      <a:endParaRPr lang="es-ES_tradnl"/>
                    </a:p>
                  </a:txBody>
                  <a:tcPr/>
                </a:tc>
                <a:tc>
                  <a:txBody>
                    <a:bodyPr/>
                    <a:lstStyle/>
                    <a:p>
                      <a:pPr algn="ctr" fontAlgn="b"/>
                      <a:r>
                        <a:rPr lang="es-ES_tradnl" sz="800" u="none" strike="noStrike">
                          <a:latin typeface="Trebuchet MS"/>
                          <a:cs typeface="Trebuchet MS"/>
                        </a:rPr>
                        <a:t>Coordinación General de Patrimonio</a:t>
                      </a:r>
                      <a:endParaRPr lang="es-ES_tradnl" sz="800" b="0" i="0" u="none" strike="noStrike">
                        <a:solidFill>
                          <a:srgbClr val="003366"/>
                        </a:solidFill>
                        <a:latin typeface="Trebuchet MS"/>
                        <a:cs typeface="Trebuchet MS"/>
                      </a:endParaRPr>
                    </a:p>
                  </a:txBody>
                  <a:tcPr marL="10678" marR="10678" marT="10678" marB="0" anchor="ctr"/>
                </a:tc>
              </a:tr>
              <a:tr h="329176">
                <a:tc vMerge="1">
                  <a:txBody>
                    <a:bodyPr/>
                    <a:lstStyle/>
                    <a:p>
                      <a:endParaRPr lang="es-ES_tradnl"/>
                    </a:p>
                  </a:txBody>
                  <a:tcPr/>
                </a:tc>
                <a:tc>
                  <a:txBody>
                    <a:bodyPr/>
                    <a:lstStyle/>
                    <a:p>
                      <a:pPr algn="ctr" fontAlgn="b"/>
                      <a:r>
                        <a:rPr lang="es-ES_tradnl" sz="800" u="none" strike="noStrike">
                          <a:latin typeface="Trebuchet MS"/>
                          <a:cs typeface="Trebuchet MS"/>
                        </a:rPr>
                        <a:t>Coordinación General de Servicios a Universitarios</a:t>
                      </a:r>
                      <a:endParaRPr lang="es-ES_tradnl" sz="800" b="0" i="0" u="none" strike="noStrike">
                        <a:solidFill>
                          <a:srgbClr val="003366"/>
                        </a:solidFill>
                        <a:latin typeface="Trebuchet MS"/>
                        <a:cs typeface="Trebuchet MS"/>
                      </a:endParaRPr>
                    </a:p>
                  </a:txBody>
                  <a:tcPr marL="10678" marR="10678" marT="10678" marB="0" anchor="ctr"/>
                </a:tc>
              </a:tr>
              <a:tr h="184338">
                <a:tc vMerge="1">
                  <a:txBody>
                    <a:bodyPr/>
                    <a:lstStyle/>
                    <a:p>
                      <a:endParaRPr lang="es-ES_tradnl"/>
                    </a:p>
                  </a:txBody>
                  <a:tcPr/>
                </a:tc>
                <a:tc>
                  <a:txBody>
                    <a:bodyPr/>
                    <a:lstStyle/>
                    <a:p>
                      <a:pPr algn="ctr" fontAlgn="b"/>
                      <a:r>
                        <a:rPr lang="es-ES_tradnl" sz="800" u="none" strike="noStrike">
                          <a:latin typeface="Trebuchet MS"/>
                          <a:cs typeface="Trebuchet MS"/>
                        </a:rPr>
                        <a:t>Coordinación de Estudios Incorporados</a:t>
                      </a:r>
                      <a:endParaRPr lang="es-ES_tradnl" sz="800" b="0" i="0" u="none" strike="noStrike">
                        <a:solidFill>
                          <a:srgbClr val="003366"/>
                        </a:solidFill>
                        <a:latin typeface="Trebuchet MS"/>
                        <a:cs typeface="Trebuchet MS"/>
                      </a:endParaRPr>
                    </a:p>
                  </a:txBody>
                  <a:tcPr marL="10678" marR="10678" marT="10678" marB="0" anchor="ctr"/>
                </a:tc>
              </a:tr>
              <a:tr h="184338">
                <a:tc vMerge="1">
                  <a:txBody>
                    <a:bodyPr/>
                    <a:lstStyle/>
                    <a:p>
                      <a:endParaRPr lang="es-ES_tradnl"/>
                    </a:p>
                  </a:txBody>
                  <a:tcPr/>
                </a:tc>
                <a:tc>
                  <a:txBody>
                    <a:bodyPr/>
                    <a:lstStyle/>
                    <a:p>
                      <a:pPr algn="ctr" fontAlgn="b"/>
                      <a:r>
                        <a:rPr lang="es-ES_tradnl" sz="800" u="none" strike="noStrike">
                          <a:latin typeface="Trebuchet MS"/>
                          <a:cs typeface="Trebuchet MS"/>
                        </a:rPr>
                        <a:t>Coordinación de Seguridad Universitaria</a:t>
                      </a:r>
                      <a:endParaRPr lang="es-ES_tradnl" sz="800" b="0" i="0" u="none" strike="noStrike">
                        <a:solidFill>
                          <a:srgbClr val="003366"/>
                        </a:solidFill>
                        <a:latin typeface="Trebuchet MS"/>
                        <a:cs typeface="Trebuchet MS"/>
                      </a:endParaRPr>
                    </a:p>
                  </a:txBody>
                  <a:tcPr marL="10678" marR="10678" marT="10678" marB="0" anchor="ctr"/>
                </a:tc>
              </a:tr>
              <a:tr h="184338">
                <a:tc vMerge="1">
                  <a:txBody>
                    <a:bodyPr/>
                    <a:lstStyle/>
                    <a:p>
                      <a:endParaRPr lang="es-ES_tradnl"/>
                    </a:p>
                  </a:txBody>
                  <a:tcPr/>
                </a:tc>
                <a:tc>
                  <a:txBody>
                    <a:bodyPr/>
                    <a:lstStyle/>
                    <a:p>
                      <a:pPr algn="ctr" fontAlgn="b"/>
                      <a:r>
                        <a:rPr lang="es-ES_tradnl" sz="800" u="none" strike="noStrike">
                          <a:latin typeface="Trebuchet MS"/>
                          <a:cs typeface="Trebuchet MS"/>
                        </a:rPr>
                        <a:t>Dirección General de Medios</a:t>
                      </a:r>
                      <a:endParaRPr lang="es-ES_tradnl" sz="800" b="0" i="0" u="none" strike="noStrike">
                        <a:solidFill>
                          <a:srgbClr val="003366"/>
                        </a:solidFill>
                        <a:latin typeface="Trebuchet MS"/>
                        <a:cs typeface="Trebuchet MS"/>
                      </a:endParaRPr>
                    </a:p>
                  </a:txBody>
                  <a:tcPr marL="10678" marR="10678" marT="10678" marB="0" anchor="ctr"/>
                </a:tc>
              </a:tr>
              <a:tr h="329176">
                <a:tc vMerge="1">
                  <a:txBody>
                    <a:bodyPr/>
                    <a:lstStyle/>
                    <a:p>
                      <a:endParaRPr lang="es-ES_tradnl"/>
                    </a:p>
                  </a:txBody>
                  <a:tcPr/>
                </a:tc>
                <a:tc>
                  <a:txBody>
                    <a:bodyPr/>
                    <a:lstStyle/>
                    <a:p>
                      <a:pPr algn="ctr" fontAlgn="b"/>
                      <a:r>
                        <a:rPr lang="es-ES_tradnl" sz="800" u="none" strike="noStrike">
                          <a:latin typeface="Trebuchet MS"/>
                          <a:cs typeface="Trebuchet MS"/>
                        </a:rPr>
                        <a:t>Coordinación General de Recursos Humanos</a:t>
                      </a:r>
                      <a:endParaRPr lang="es-ES_tradnl" sz="800" b="0" i="0" u="none" strike="noStrike">
                        <a:solidFill>
                          <a:srgbClr val="003366"/>
                        </a:solidFill>
                        <a:latin typeface="Trebuchet MS"/>
                        <a:cs typeface="Trebuchet MS"/>
                      </a:endParaRPr>
                    </a:p>
                  </a:txBody>
                  <a:tcPr marL="10678" marR="10678" marT="10678" marB="0" anchor="ctr"/>
                </a:tc>
              </a:tr>
              <a:tr h="184338">
                <a:tc vMerge="1">
                  <a:txBody>
                    <a:bodyPr/>
                    <a:lstStyle/>
                    <a:p>
                      <a:endParaRPr lang="es-ES_tradnl"/>
                    </a:p>
                  </a:txBody>
                  <a:tcPr/>
                </a:tc>
                <a:tc>
                  <a:txBody>
                    <a:bodyPr/>
                    <a:lstStyle/>
                    <a:p>
                      <a:pPr algn="ctr" fontAlgn="b"/>
                      <a:r>
                        <a:rPr lang="es-ES_tradnl" sz="800" u="none" strike="noStrike">
                          <a:latin typeface="Trebuchet MS"/>
                          <a:cs typeface="Trebuchet MS"/>
                        </a:rPr>
                        <a:t>Coordinación de Control Escolar</a:t>
                      </a:r>
                      <a:endParaRPr lang="es-ES_tradnl" sz="800" b="0" i="0" u="none" strike="noStrike">
                        <a:solidFill>
                          <a:srgbClr val="003366"/>
                        </a:solidFill>
                        <a:latin typeface="Trebuchet MS"/>
                        <a:cs typeface="Trebuchet MS"/>
                      </a:endParaRPr>
                    </a:p>
                  </a:txBody>
                  <a:tcPr marL="10678" marR="10678" marT="10678" marB="0" anchor="ctr"/>
                </a:tc>
              </a:tr>
              <a:tr h="329176">
                <a:tc vMerge="1">
                  <a:txBody>
                    <a:bodyPr/>
                    <a:lstStyle/>
                    <a:p>
                      <a:endParaRPr lang="es-ES_tradnl"/>
                    </a:p>
                  </a:txBody>
                  <a:tcPr/>
                </a:tc>
                <a:tc>
                  <a:txBody>
                    <a:bodyPr/>
                    <a:lstStyle/>
                    <a:p>
                      <a:pPr algn="ctr" fontAlgn="b"/>
                      <a:r>
                        <a:rPr lang="es-ES_tradnl" sz="800" u="none" strike="noStrike" dirty="0">
                          <a:latin typeface="Trebuchet MS"/>
                          <a:cs typeface="Trebuchet MS"/>
                        </a:rPr>
                        <a:t>Coordinación de Transparencia y Archivo General</a:t>
                      </a:r>
                      <a:endParaRPr lang="es-ES_tradnl" sz="800" b="0" i="0" u="none" strike="noStrike" dirty="0">
                        <a:solidFill>
                          <a:srgbClr val="003366"/>
                        </a:solidFill>
                        <a:latin typeface="Trebuchet MS"/>
                        <a:cs typeface="Trebuchet MS"/>
                      </a:endParaRPr>
                    </a:p>
                  </a:txBody>
                  <a:tcPr marL="10678" marR="10678" marT="10678" marB="0" anchor="ct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27</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p:txBody>
          <a:bodyPr/>
          <a:lstStyle/>
          <a:p>
            <a:r>
              <a:rPr lang="es-ES_tradnl" smtClean="0"/>
              <a:t>Consideraciones generales</a:t>
            </a:r>
            <a:endParaRPr lang="es-ES_tradnl" dirty="0"/>
          </a:p>
        </p:txBody>
      </p:sp>
      <p:sp>
        <p:nvSpPr>
          <p:cNvPr id="3" name="Marcador de contenido 2"/>
          <p:cNvSpPr>
            <a:spLocks noGrp="1"/>
          </p:cNvSpPr>
          <p:nvPr>
            <p:ph sz="quarter" idx="12"/>
          </p:nvPr>
        </p:nvSpPr>
        <p:spPr/>
        <p:txBody>
          <a:bodyPr/>
          <a:lstStyle/>
          <a:p>
            <a:pPr algn="just"/>
            <a:r>
              <a:rPr lang="es-ES_tradnl" dirty="0" smtClean="0"/>
              <a:t>Gasto por comprobar</a:t>
            </a:r>
          </a:p>
          <a:p>
            <a:pPr lvl="1" algn="just"/>
            <a:r>
              <a:rPr lang="es-ES_tradnl" dirty="0" smtClean="0"/>
              <a:t>Disminución del registro de gasto por comprobar, ya que el seguimiento para el ejercicio de los recursos, se realizará a través de cuatro tipos de solicitudes, de las cuales tres de ellas requieren el documento comprobatorio para el pago.</a:t>
            </a:r>
          </a:p>
          <a:p>
            <a:pPr lvl="1" algn="just"/>
            <a:r>
              <a:rPr lang="es-ES_tradnl" dirty="0" smtClean="0"/>
              <a:t>Para la gestión de las solicitudes de vale, el gasto por comprobar será registrado directamente a la persona responsable del ejercicio y comprobación. </a:t>
            </a:r>
          </a:p>
          <a:p>
            <a:pPr algn="just">
              <a:buNone/>
            </a:pPr>
            <a:endParaRPr lang="es-ES_tradnl"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28</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p:txBody>
          <a:bodyPr/>
          <a:lstStyle/>
          <a:p>
            <a:r>
              <a:rPr lang="es-ES_tradnl" smtClean="0"/>
              <a:t>Consideraciones generales</a:t>
            </a:r>
            <a:endParaRPr lang="es-ES_tradnl" dirty="0"/>
          </a:p>
        </p:txBody>
      </p:sp>
      <p:sp>
        <p:nvSpPr>
          <p:cNvPr id="3" name="Marcador de contenido 2"/>
          <p:cNvSpPr>
            <a:spLocks noGrp="1"/>
          </p:cNvSpPr>
          <p:nvPr>
            <p:ph sz="quarter" idx="12"/>
          </p:nvPr>
        </p:nvSpPr>
        <p:spPr/>
        <p:txBody>
          <a:bodyPr/>
          <a:lstStyle/>
          <a:p>
            <a:pPr algn="just"/>
            <a:r>
              <a:rPr lang="es-ES_tradnl" dirty="0" smtClean="0"/>
              <a:t>Las transferencias o modificaciones, para compensaciones internas, se realizarán de conformidad a lo citado en la norma 2.32 del </a:t>
            </a:r>
            <a:r>
              <a:rPr lang="es-ES_tradnl" dirty="0" err="1" smtClean="0"/>
              <a:t>PIyE</a:t>
            </a:r>
            <a:r>
              <a:rPr lang="es-ES_tradnl" dirty="0" smtClean="0"/>
              <a:t> 2012, el apartado para su registro se encuentra en desarrollo, mismo que será operado desde el módulo para la gestión .</a:t>
            </a:r>
          </a:p>
          <a:p>
            <a:pPr lvl="1" algn="just">
              <a:buSzPct val="85000"/>
            </a:pPr>
            <a:r>
              <a:rPr lang="es-ES" sz="1200" i="1" dirty="0" smtClean="0"/>
              <a:t>2.32. Las transferencias o modificaciones al presupuesto aprobado se realizarán de manera previa al ejercicio del gasto y podrán ser:</a:t>
            </a:r>
          </a:p>
          <a:p>
            <a:pPr marL="1257300" lvl="3" indent="-342900" algn="just">
              <a:buAutoNum type="alphaLcPeriod"/>
            </a:pPr>
            <a:r>
              <a:rPr lang="es-ES" sz="1200" i="1" dirty="0" smtClean="0">
                <a:solidFill>
                  <a:schemeClr val="tx1"/>
                </a:solidFill>
              </a:rPr>
              <a:t>…</a:t>
            </a:r>
          </a:p>
          <a:p>
            <a:pPr marL="1257300" lvl="3" indent="-342900" algn="just">
              <a:buAutoNum type="alphaLcPeriod"/>
            </a:pPr>
            <a:r>
              <a:rPr lang="es-ES" sz="1200" i="1" dirty="0" smtClean="0">
                <a:solidFill>
                  <a:schemeClr val="tx1"/>
                </a:solidFill>
              </a:rPr>
              <a:t>Compensaciones internas: cambios de objeto del gasto dentro de un proyecto y transferencias entre proyectos, que serán autorizadas por el titular de las entidades (Rector del Centro o Director General del SEMS o Rector del SUV, Coordinación General, Dirección General, Contraloría General o equivalentes y en el caso de las escuelas Preparatorias, por el Director; y</a:t>
            </a:r>
          </a:p>
          <a:p>
            <a:pPr marL="1257300" lvl="3" indent="-342900" algn="just">
              <a:buAutoNum type="alphaLcPeriod"/>
            </a:pPr>
            <a:r>
              <a:rPr lang="es-ES" sz="1200" i="1" dirty="0" smtClean="0">
                <a:solidFill>
                  <a:schemeClr val="tx1"/>
                </a:solidFill>
              </a:rPr>
              <a:t>…</a:t>
            </a:r>
          </a:p>
          <a:p>
            <a:pPr lvl="1" algn="just">
              <a:buSzPct val="85000"/>
            </a:pPr>
            <a:endParaRPr lang="es-ES_tradnl" dirty="0" smtClean="0"/>
          </a:p>
          <a:p>
            <a:pPr algn="just"/>
            <a:endParaRPr lang="es-ES_tradnl" dirty="0" smtClean="0"/>
          </a:p>
          <a:p>
            <a:pPr algn="just"/>
            <a:endParaRPr lang="es-ES_tradnl"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0"/>
          </p:nvPr>
        </p:nvSpPr>
        <p:spPr/>
        <p:txBody>
          <a:bodyPr/>
          <a:lstStyle/>
          <a:p>
            <a:fld id="{9FBE4328-8125-804F-966B-B85423817CE7}" type="slidenum">
              <a:rPr lang="es-ES_tradnl" smtClean="0"/>
              <a:pPr/>
              <a:t>29</a:t>
            </a:fld>
            <a:endParaRPr lang="es-ES_tradnl"/>
          </a:p>
        </p:txBody>
      </p:sp>
      <p:sp>
        <p:nvSpPr>
          <p:cNvPr id="3" name="Marcador de pie de página 2"/>
          <p:cNvSpPr>
            <a:spLocks noGrp="1"/>
          </p:cNvSpPr>
          <p:nvPr>
            <p:ph type="ftr" sz="quarter" idx="11"/>
          </p:nvPr>
        </p:nvSpPr>
        <p:spPr/>
        <p:txBody>
          <a:bodyPr/>
          <a:lstStyle/>
          <a:p>
            <a:r>
              <a:rPr lang="es-ES_tradnl" smtClean="0"/>
              <a:t>Sistema de Contabilidad Gubernamental</a:t>
            </a:r>
            <a:endParaRPr lang="es-ES_tradnl" dirty="0"/>
          </a:p>
        </p:txBody>
      </p:sp>
      <p:sp>
        <p:nvSpPr>
          <p:cNvPr id="4" name="Título 3"/>
          <p:cNvSpPr>
            <a:spLocks noGrp="1"/>
          </p:cNvSpPr>
          <p:nvPr>
            <p:ph type="title"/>
          </p:nvPr>
        </p:nvSpPr>
        <p:spPr/>
        <p:txBody>
          <a:bodyPr/>
          <a:lstStyle/>
          <a:p>
            <a:r>
              <a:rPr lang="es-ES_tradnl" dirty="0" smtClean="0">
                <a:solidFill>
                  <a:srgbClr val="000000"/>
                </a:solidFill>
                <a:latin typeface="Verdana"/>
                <a:ea typeface="Verdana"/>
                <a:cs typeface="Verdana"/>
              </a:rPr>
              <a:t>Capacitación sobre el uso del módulo</a:t>
            </a:r>
            <a:endParaRPr lang="es-ES_tradnl" dirty="0"/>
          </a:p>
        </p:txBody>
      </p:sp>
      <p:graphicFrame>
        <p:nvGraphicFramePr>
          <p:cNvPr id="9" name="Tabla 8"/>
          <p:cNvGraphicFramePr>
            <a:graphicFrameLocks noGrp="1"/>
          </p:cNvGraphicFramePr>
          <p:nvPr>
            <p:extLst>
              <p:ext uri="{D42A27DB-BD31-4B8C-83A1-F6EECF244321}">
                <p14:modId xmlns:p14="http://schemas.microsoft.com/office/powerpoint/2010/main" val="1083819528"/>
              </p:ext>
            </p:extLst>
          </p:nvPr>
        </p:nvGraphicFramePr>
        <p:xfrm>
          <a:off x="554393" y="990587"/>
          <a:ext cx="8122064" cy="5168912"/>
        </p:xfrm>
        <a:graphic>
          <a:graphicData uri="http://schemas.openxmlformats.org/drawingml/2006/table">
            <a:tbl>
              <a:tblPr firstRow="1" firstCol="1" bandRow="1">
                <a:effectLst>
                  <a:outerShdw blurRad="50800" dist="38100" dir="2700000" algn="tl" rotWithShape="0">
                    <a:prstClr val="black">
                      <a:alpha val="40000"/>
                    </a:prstClr>
                  </a:outerShdw>
                </a:effectLst>
                <a:tableStyleId>{21E4AEA4-8DFA-4A89-87EB-49C32662AFE0}</a:tableStyleId>
              </a:tblPr>
              <a:tblGrid>
                <a:gridCol w="1624412"/>
                <a:gridCol w="5229469"/>
                <a:gridCol w="1268183"/>
              </a:tblGrid>
              <a:tr h="273234">
                <a:tc>
                  <a:txBody>
                    <a:bodyPr/>
                    <a:lstStyle/>
                    <a:p>
                      <a:pPr algn="ctr" fontAlgn="ctr"/>
                      <a:r>
                        <a:rPr lang="es-ES_tradnl" sz="1050" u="none" strike="noStrike" dirty="0">
                          <a:latin typeface="Trebuchet MS"/>
                          <a:cs typeface="Trebuchet MS"/>
                        </a:rPr>
                        <a:t>Fecha</a:t>
                      </a:r>
                      <a:endParaRPr lang="es-ES_tradnl" sz="1050" b="1" i="0" u="none" strike="noStrike" dirty="0">
                        <a:solidFill>
                          <a:srgbClr val="FFFFFF"/>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Dependencia</a:t>
                      </a:r>
                      <a:endParaRPr lang="es-ES_tradnl" sz="1050" b="1" i="0" u="none" strike="noStrike">
                        <a:solidFill>
                          <a:srgbClr val="FFFFFF"/>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Asistentes</a:t>
                      </a:r>
                      <a:endParaRPr lang="es-ES_tradnl" sz="1050" b="1" i="0" u="none" strike="noStrike">
                        <a:solidFill>
                          <a:srgbClr val="FFFFFF"/>
                        </a:solidFill>
                        <a:latin typeface="Trebuchet MS"/>
                        <a:cs typeface="Trebuchet MS"/>
                      </a:endParaRPr>
                    </a:p>
                  </a:txBody>
                  <a:tcPr marL="3992" marR="3992" marT="3992" marB="0" anchor="ctr"/>
                </a:tc>
              </a:tr>
              <a:tr h="387264">
                <a:tc>
                  <a:txBody>
                    <a:bodyPr/>
                    <a:lstStyle/>
                    <a:p>
                      <a:pPr algn="ctr" fontAlgn="ctr"/>
                      <a:r>
                        <a:rPr lang="es-ES_tradnl" sz="1050" u="none" strike="noStrike" dirty="0">
                          <a:latin typeface="Trebuchet MS"/>
                          <a:cs typeface="Trebuchet MS"/>
                        </a:rPr>
                        <a:t>13/02/2012</a:t>
                      </a:r>
                      <a:br>
                        <a:rPr lang="es-ES_tradnl" sz="1050" u="none" strike="noStrike" dirty="0">
                          <a:latin typeface="Trebuchet MS"/>
                          <a:cs typeface="Trebuchet MS"/>
                        </a:rPr>
                      </a:br>
                      <a:r>
                        <a:rPr lang="es-ES_tradnl" sz="1050" u="none" strike="noStrike" dirty="0">
                          <a:latin typeface="Trebuchet MS"/>
                          <a:cs typeface="Trebuchet MS"/>
                        </a:rPr>
                        <a:t>Lunes</a:t>
                      </a:r>
                      <a:endParaRPr lang="es-ES_tradnl" sz="1050" b="0" i="0" u="none" strike="noStrike" dirty="0">
                        <a:solidFill>
                          <a:srgbClr val="333333"/>
                        </a:solidFill>
                        <a:latin typeface="Trebuchet MS"/>
                        <a:cs typeface="Trebuchet MS"/>
                      </a:endParaRPr>
                    </a:p>
                  </a:txBody>
                  <a:tcPr marL="3992" marR="3992" marT="3992" marB="0" anchor="ctr"/>
                </a:tc>
                <a:tc>
                  <a:txBody>
                    <a:bodyPr/>
                    <a:lstStyle/>
                    <a:p>
                      <a:pPr algn="l" fontAlgn="ctr"/>
                      <a:r>
                        <a:rPr lang="es-ES_tradnl" sz="1050" u="none" strike="noStrike">
                          <a:latin typeface="Trebuchet MS"/>
                          <a:cs typeface="Trebuchet MS"/>
                        </a:rPr>
                        <a:t>Coord. Gral Administrativa</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14</a:t>
                      </a:r>
                      <a:endParaRPr lang="es-ES_tradnl" sz="1050" b="0" i="0" u="none" strike="noStrike">
                        <a:solidFill>
                          <a:srgbClr val="333333"/>
                        </a:solidFill>
                        <a:latin typeface="Trebuchet MS"/>
                        <a:cs typeface="Trebuchet MS"/>
                      </a:endParaRPr>
                    </a:p>
                  </a:txBody>
                  <a:tcPr marL="3992" marR="3992" marT="3992" marB="0" anchor="ctr"/>
                </a:tc>
              </a:tr>
              <a:tr h="196018">
                <a:tc>
                  <a:txBody>
                    <a:bodyPr/>
                    <a:lstStyle/>
                    <a:p>
                      <a:pPr algn="ctr" fontAlgn="ctr"/>
                      <a:r>
                        <a:rPr lang="es-ES_tradnl" sz="1050" u="none" strike="noStrike" dirty="0">
                          <a:latin typeface="Trebuchet MS"/>
                          <a:cs typeface="Trebuchet MS"/>
                        </a:rPr>
                        <a:t> </a:t>
                      </a:r>
                      <a:endParaRPr lang="es-ES_tradnl" sz="1050" b="0" i="0" u="none" strike="noStrike" dirty="0">
                        <a:solidFill>
                          <a:srgbClr val="333333"/>
                        </a:solidFill>
                        <a:latin typeface="Trebuchet MS"/>
                        <a:cs typeface="Trebuchet MS"/>
                      </a:endParaRPr>
                    </a:p>
                  </a:txBody>
                  <a:tcPr marL="3992" marR="3992" marT="3992" marB="0" anchor="ctr"/>
                </a:tc>
                <a:tc>
                  <a:txBody>
                    <a:bodyPr/>
                    <a:lstStyle/>
                    <a:p>
                      <a:pPr algn="r" fontAlgn="ctr"/>
                      <a:r>
                        <a:rPr lang="es-ES_tradnl" sz="1050" u="none" strike="noStrike" dirty="0">
                          <a:latin typeface="Trebuchet MS"/>
                          <a:cs typeface="Trebuchet MS"/>
                        </a:rPr>
                        <a:t>Asistentes</a:t>
                      </a:r>
                      <a:endParaRPr lang="es-ES_tradnl" sz="1050" b="1"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dirty="0">
                          <a:latin typeface="Trebuchet MS"/>
                          <a:cs typeface="Trebuchet MS"/>
                        </a:rPr>
                        <a:t>14</a:t>
                      </a:r>
                      <a:endParaRPr lang="es-ES_tradnl" sz="1050" b="1" i="0" u="none" strike="noStrike" dirty="0">
                        <a:solidFill>
                          <a:srgbClr val="333333"/>
                        </a:solidFill>
                        <a:latin typeface="Trebuchet MS"/>
                        <a:cs typeface="Trebuchet MS"/>
                      </a:endParaRPr>
                    </a:p>
                  </a:txBody>
                  <a:tcPr marL="3992" marR="3992" marT="3992" marB="0" anchor="ctr"/>
                </a:tc>
              </a:tr>
              <a:tr h="196018">
                <a:tc rowSpan="11">
                  <a:txBody>
                    <a:bodyPr/>
                    <a:lstStyle/>
                    <a:p>
                      <a:pPr algn="ctr" fontAlgn="ctr"/>
                      <a:r>
                        <a:rPr lang="es-ES_tradnl" sz="1050" u="none" strike="noStrike" dirty="0">
                          <a:latin typeface="Trebuchet MS"/>
                          <a:cs typeface="Trebuchet MS"/>
                        </a:rPr>
                        <a:t>14/02/2012</a:t>
                      </a:r>
                      <a:br>
                        <a:rPr lang="es-ES_tradnl" sz="1050" u="none" strike="noStrike" dirty="0">
                          <a:latin typeface="Trebuchet MS"/>
                          <a:cs typeface="Trebuchet MS"/>
                        </a:rPr>
                      </a:br>
                      <a:r>
                        <a:rPr lang="es-ES_tradnl" sz="1050" u="none" strike="noStrike" dirty="0">
                          <a:latin typeface="Trebuchet MS"/>
                          <a:cs typeface="Trebuchet MS"/>
                        </a:rPr>
                        <a:t>Martes</a:t>
                      </a:r>
                      <a:endParaRPr lang="es-ES_tradnl" sz="1050" b="0" i="0" u="none" strike="noStrike" dirty="0">
                        <a:solidFill>
                          <a:srgbClr val="333333"/>
                        </a:solidFill>
                        <a:latin typeface="Trebuchet MS"/>
                        <a:cs typeface="Trebuchet MS"/>
                      </a:endParaRPr>
                    </a:p>
                  </a:txBody>
                  <a:tcPr marL="3992" marR="3992" marT="3992" marB="0" anchor="ctr"/>
                </a:tc>
                <a:tc>
                  <a:txBody>
                    <a:bodyPr/>
                    <a:lstStyle/>
                    <a:p>
                      <a:pPr algn="l" fontAlgn="ctr"/>
                      <a:r>
                        <a:rPr lang="es-ES_tradnl" sz="1050" u="none" strike="noStrike">
                          <a:latin typeface="Trebuchet MS"/>
                          <a:cs typeface="Trebuchet MS"/>
                        </a:rPr>
                        <a:t>C.U. de Cs. Sociales y Humanidades</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16</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a:latin typeface="Trebuchet MS"/>
                          <a:cs typeface="Trebuchet MS"/>
                        </a:rPr>
                        <a:t>C.U. de Cs. de la Salud</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10</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a:latin typeface="Trebuchet MS"/>
                          <a:cs typeface="Trebuchet MS"/>
                        </a:rPr>
                        <a:t>C.U. de Cs. Biológicas y Agropecuarias</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10</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r" fontAlgn="ctr"/>
                      <a:r>
                        <a:rPr lang="es-ES_tradnl" sz="1050" u="none" strike="noStrike" dirty="0">
                          <a:latin typeface="Trebuchet MS"/>
                          <a:cs typeface="Trebuchet MS"/>
                        </a:rPr>
                        <a:t>Asistentes</a:t>
                      </a:r>
                      <a:endParaRPr lang="es-ES_tradnl" sz="1050" b="1"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dirty="0" smtClean="0">
                          <a:latin typeface="Trebuchet MS"/>
                          <a:cs typeface="Trebuchet MS"/>
                        </a:rPr>
                        <a:t>36</a:t>
                      </a:r>
                      <a:endParaRPr lang="es-ES_tradnl" sz="1050" b="1" i="0" u="none" strike="noStrike" dirty="0">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a:latin typeface="Trebuchet MS"/>
                          <a:cs typeface="Trebuchet MS"/>
                        </a:rPr>
                        <a:t>Rectoría General</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6</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a:latin typeface="Trebuchet MS"/>
                          <a:cs typeface="Trebuchet MS"/>
                        </a:rPr>
                        <a:t>Vicerrectoría Ejecutiva</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7</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a:latin typeface="Trebuchet MS"/>
                          <a:cs typeface="Trebuchet MS"/>
                        </a:rPr>
                        <a:t>Coord. Gral. de Planeación y Desarrollo Institucional</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9</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a:latin typeface="Trebuchet MS"/>
                          <a:cs typeface="Trebuchet MS"/>
                        </a:rPr>
                        <a:t>Coord. Gral. de Tecnologías de Información</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6</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a:latin typeface="Trebuchet MS"/>
                          <a:cs typeface="Trebuchet MS"/>
                        </a:rPr>
                        <a:t>Operadora de Televisión abierta</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6</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a:latin typeface="Trebuchet MS"/>
                          <a:cs typeface="Trebuchet MS"/>
                        </a:rPr>
                        <a:t>Coord. Gral. de Recursos Humanos</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4</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r" fontAlgn="ctr"/>
                      <a:r>
                        <a:rPr lang="es-ES_tradnl" sz="1050" u="none" strike="noStrike" dirty="0">
                          <a:latin typeface="Trebuchet MS"/>
                          <a:cs typeface="Trebuchet MS"/>
                        </a:rPr>
                        <a:t>Asistentes</a:t>
                      </a:r>
                      <a:endParaRPr lang="es-ES_tradnl" sz="1050" b="1"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dirty="0">
                          <a:latin typeface="Trebuchet MS"/>
                          <a:cs typeface="Trebuchet MS"/>
                        </a:rPr>
                        <a:t>38</a:t>
                      </a:r>
                      <a:endParaRPr lang="es-ES_tradnl" sz="1050" b="1" i="0" u="none" strike="noStrike" dirty="0">
                        <a:solidFill>
                          <a:srgbClr val="333333"/>
                        </a:solidFill>
                        <a:latin typeface="Trebuchet MS"/>
                        <a:cs typeface="Trebuchet MS"/>
                      </a:endParaRPr>
                    </a:p>
                  </a:txBody>
                  <a:tcPr marL="3992" marR="3992" marT="3992" marB="0" anchor="ctr"/>
                </a:tc>
              </a:tr>
              <a:tr h="196018">
                <a:tc rowSpan="11">
                  <a:txBody>
                    <a:bodyPr/>
                    <a:lstStyle/>
                    <a:p>
                      <a:pPr algn="ctr" fontAlgn="ctr"/>
                      <a:r>
                        <a:rPr lang="es-ES_tradnl" sz="1050" u="none" strike="noStrike">
                          <a:latin typeface="Trebuchet MS"/>
                          <a:cs typeface="Trebuchet MS"/>
                        </a:rPr>
                        <a:t>15/02/2012</a:t>
                      </a:r>
                      <a:br>
                        <a:rPr lang="es-ES_tradnl" sz="1050" u="none" strike="noStrike">
                          <a:latin typeface="Trebuchet MS"/>
                          <a:cs typeface="Trebuchet MS"/>
                        </a:rPr>
                      </a:br>
                      <a:r>
                        <a:rPr lang="es-ES_tradnl" sz="1050" u="none" strike="noStrike">
                          <a:latin typeface="Trebuchet MS"/>
                          <a:cs typeface="Trebuchet MS"/>
                        </a:rPr>
                        <a:t>Miercóles</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l" fontAlgn="ctr"/>
                      <a:r>
                        <a:rPr lang="es-ES_tradnl" sz="1050" u="none" strike="noStrike">
                          <a:latin typeface="Trebuchet MS"/>
                          <a:cs typeface="Trebuchet MS"/>
                        </a:rPr>
                        <a:t>C.U. de Cs. Económico Administrativas</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10</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dirty="0">
                          <a:latin typeface="Trebuchet MS"/>
                          <a:cs typeface="Trebuchet MS"/>
                        </a:rPr>
                        <a:t>Secretaria de Vinculación y Desarrollo Empresarial (CUCEA)</a:t>
                      </a:r>
                      <a:endParaRPr lang="es-ES_tradnl" sz="1050" b="0"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4</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a:latin typeface="Trebuchet MS"/>
                          <a:cs typeface="Trebuchet MS"/>
                        </a:rPr>
                        <a:t>Secretaría de Vinculación y Difusión Cultural (CUAAD)</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15</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dirty="0" smtClean="0">
                          <a:latin typeface="Trebuchet MS"/>
                          <a:cs typeface="Trebuchet MS"/>
                        </a:rPr>
                        <a:t>Sistema</a:t>
                      </a:r>
                      <a:r>
                        <a:rPr lang="es-ES_tradnl" sz="1050" u="none" strike="noStrike" baseline="0" dirty="0" smtClean="0">
                          <a:latin typeface="Trebuchet MS"/>
                          <a:cs typeface="Trebuchet MS"/>
                        </a:rPr>
                        <a:t> de Educación Media Superior</a:t>
                      </a:r>
                      <a:endParaRPr lang="es-ES_tradnl" sz="1050" b="0" i="0" u="none" strike="noStrike" dirty="0">
                        <a:solidFill>
                          <a:srgbClr val="333333"/>
                        </a:solidFill>
                        <a:latin typeface="Trebuchet MS"/>
                        <a:cs typeface="Trebuchet MS"/>
                      </a:endParaRPr>
                    </a:p>
                  </a:txBody>
                  <a:tcPr marL="47906" marR="3992" marT="3992" marB="0" anchor="ctr"/>
                </a:tc>
                <a:tc>
                  <a:txBody>
                    <a:bodyPr/>
                    <a:lstStyle/>
                    <a:p>
                      <a:pPr algn="ctr" fontAlgn="ctr"/>
                      <a:r>
                        <a:rPr lang="es-ES_tradnl" sz="1050" u="none" strike="noStrike">
                          <a:latin typeface="Trebuchet MS"/>
                          <a:cs typeface="Trebuchet MS"/>
                        </a:rPr>
                        <a:t>4</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r" fontAlgn="ctr"/>
                      <a:r>
                        <a:rPr lang="es-ES_tradnl" sz="1050" u="none" strike="noStrike" dirty="0">
                          <a:latin typeface="Trebuchet MS"/>
                          <a:cs typeface="Trebuchet MS"/>
                        </a:rPr>
                        <a:t>Asistentes</a:t>
                      </a:r>
                      <a:endParaRPr lang="es-ES_tradnl" sz="1050" b="1"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dirty="0">
                          <a:latin typeface="Trebuchet MS"/>
                          <a:cs typeface="Trebuchet MS"/>
                        </a:rPr>
                        <a:t>33</a:t>
                      </a:r>
                      <a:endParaRPr lang="es-ES_tradnl" sz="1050" b="1" i="0" u="none" strike="noStrike" dirty="0">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a:latin typeface="Trebuchet MS"/>
                          <a:cs typeface="Trebuchet MS"/>
                        </a:rPr>
                        <a:t>Sistema de Universidad Virtual</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dirty="0">
                          <a:latin typeface="Trebuchet MS"/>
                          <a:cs typeface="Trebuchet MS"/>
                        </a:rPr>
                        <a:t>7</a:t>
                      </a:r>
                      <a:endParaRPr lang="es-ES_tradnl" sz="1050" b="0" i="0" u="none" strike="noStrike" dirty="0">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a:latin typeface="Trebuchet MS"/>
                          <a:cs typeface="Trebuchet MS"/>
                        </a:rPr>
                        <a:t>Coord. Gral. Académica</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5</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a:latin typeface="Trebuchet MS"/>
                          <a:cs typeface="Trebuchet MS"/>
                        </a:rPr>
                        <a:t>Secretaría General</a:t>
                      </a:r>
                      <a:endParaRPr lang="es-ES_tradnl" sz="105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5</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dirty="0">
                          <a:latin typeface="Trebuchet MS"/>
                          <a:cs typeface="Trebuchet MS"/>
                        </a:rPr>
                        <a:t>Coord. Gral. de Cooperación e Internacionalización</a:t>
                      </a:r>
                      <a:endParaRPr lang="es-ES_tradnl" sz="1050" b="0"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a:latin typeface="Trebuchet MS"/>
                          <a:cs typeface="Trebuchet MS"/>
                        </a:rPr>
                        <a:t>5</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l" fontAlgn="ctr"/>
                      <a:r>
                        <a:rPr lang="es-ES_tradnl" sz="1050" u="none" strike="noStrike" dirty="0">
                          <a:latin typeface="Trebuchet MS"/>
                          <a:cs typeface="Trebuchet MS"/>
                        </a:rPr>
                        <a:t>Oficina del Abogado General</a:t>
                      </a:r>
                      <a:endParaRPr lang="es-ES_tradnl" sz="1050" b="0" i="0" u="none" strike="noStrike" dirty="0">
                        <a:solidFill>
                          <a:srgbClr val="333333"/>
                        </a:solidFill>
                        <a:latin typeface="Trebuchet MS"/>
                        <a:cs typeface="Trebuchet MS"/>
                      </a:endParaRPr>
                    </a:p>
                  </a:txBody>
                  <a:tcPr marL="47906" marR="3992" marT="3992" marB="0" anchor="ctr"/>
                </a:tc>
                <a:tc>
                  <a:txBody>
                    <a:bodyPr/>
                    <a:lstStyle/>
                    <a:p>
                      <a:pPr algn="ctr" fontAlgn="ctr"/>
                      <a:r>
                        <a:rPr lang="es-ES_tradnl" sz="1050" u="none" strike="noStrike">
                          <a:latin typeface="Trebuchet MS"/>
                          <a:cs typeface="Trebuchet MS"/>
                        </a:rPr>
                        <a:t>1</a:t>
                      </a:r>
                      <a:endParaRPr lang="es-ES_tradnl" sz="1050" b="0" i="0" u="none" strike="noStrike">
                        <a:solidFill>
                          <a:srgbClr val="333333"/>
                        </a:solidFill>
                        <a:latin typeface="Trebuchet MS"/>
                        <a:cs typeface="Trebuchet MS"/>
                      </a:endParaRPr>
                    </a:p>
                  </a:txBody>
                  <a:tcPr marL="3992" marR="3992" marT="3992" marB="0" anchor="ctr"/>
                </a:tc>
              </a:tr>
              <a:tr h="196018">
                <a:tc vMerge="1">
                  <a:txBody>
                    <a:bodyPr/>
                    <a:lstStyle/>
                    <a:p>
                      <a:endParaRPr lang="es-ES_tradnl"/>
                    </a:p>
                  </a:txBody>
                  <a:tcPr/>
                </a:tc>
                <a:tc>
                  <a:txBody>
                    <a:bodyPr/>
                    <a:lstStyle/>
                    <a:p>
                      <a:pPr algn="r" fontAlgn="ctr"/>
                      <a:r>
                        <a:rPr lang="es-ES_tradnl" sz="1050" u="none" strike="noStrike" dirty="0">
                          <a:latin typeface="Trebuchet MS"/>
                          <a:cs typeface="Trebuchet MS"/>
                        </a:rPr>
                        <a:t>Asistentes</a:t>
                      </a:r>
                      <a:endParaRPr lang="es-ES_tradnl" sz="1050" b="1"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50" u="none" strike="noStrike" dirty="0">
                          <a:latin typeface="Trebuchet MS"/>
                          <a:cs typeface="Trebuchet MS"/>
                        </a:rPr>
                        <a:t>23</a:t>
                      </a:r>
                      <a:endParaRPr lang="es-ES_tradnl" sz="1050" b="1" i="0" u="none" strike="noStrike" dirty="0">
                        <a:solidFill>
                          <a:srgbClr val="333333"/>
                        </a:solidFill>
                        <a:latin typeface="Trebuchet MS"/>
                        <a:cs typeface="Trebuchet MS"/>
                      </a:endParaRPr>
                    </a:p>
                  </a:txBody>
                  <a:tcPr marL="3992" marR="3992" marT="3992" marB="0" anchor="ctr"/>
                </a:tc>
              </a:tr>
            </a:tbl>
          </a:graphicData>
        </a:graphic>
      </p:graphicFrame>
    </p:spTree>
    <p:extLst>
      <p:ext uri="{BB962C8B-B14F-4D97-AF65-F5344CB8AC3E}">
        <p14:creationId xmlns:p14="http://schemas.microsoft.com/office/powerpoint/2010/main" val="3192733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3</a:t>
            </a:fld>
            <a:endParaRPr lang="es-ES_tradnl"/>
          </a:p>
        </p:txBody>
      </p:sp>
      <p:sp>
        <p:nvSpPr>
          <p:cNvPr id="10" name="Marcador de pie de página 9"/>
          <p:cNvSpPr>
            <a:spLocks noGrp="1"/>
          </p:cNvSpPr>
          <p:nvPr>
            <p:ph type="ftr" sz="quarter" idx="11"/>
          </p:nvPr>
        </p:nvSpPr>
        <p:spPr/>
        <p:txBody>
          <a:bodyPr/>
          <a:lstStyle/>
          <a:p>
            <a:r>
              <a:rPr lang="es-ES_tradnl" dirty="0" smtClean="0"/>
              <a:t>Sistema de Contabilidad Gubernamental</a:t>
            </a:r>
            <a:endParaRPr lang="es-ES_tradnl" dirty="0"/>
          </a:p>
        </p:txBody>
      </p:sp>
      <p:sp>
        <p:nvSpPr>
          <p:cNvPr id="7" name="Título 6"/>
          <p:cNvSpPr>
            <a:spLocks noGrp="1"/>
          </p:cNvSpPr>
          <p:nvPr>
            <p:ph type="title"/>
          </p:nvPr>
        </p:nvSpPr>
        <p:spPr/>
        <p:txBody>
          <a:bodyPr/>
          <a:lstStyle/>
          <a:p>
            <a:r>
              <a:rPr lang="es-ES_tradnl" dirty="0" smtClean="0"/>
              <a:t>Contenido</a:t>
            </a:r>
            <a:endParaRPr lang="es-ES_tradnl" dirty="0"/>
          </a:p>
        </p:txBody>
      </p:sp>
      <p:sp>
        <p:nvSpPr>
          <p:cNvPr id="8" name="Marcador de contenido 7"/>
          <p:cNvSpPr>
            <a:spLocks noGrp="1"/>
          </p:cNvSpPr>
          <p:nvPr>
            <p:ph sz="quarter" idx="12"/>
          </p:nvPr>
        </p:nvSpPr>
        <p:spPr>
          <a:xfrm>
            <a:off x="1259632" y="1052736"/>
            <a:ext cx="7416823" cy="4896544"/>
          </a:xfrm>
        </p:spPr>
        <p:txBody>
          <a:bodyPr>
            <a:normAutofit/>
          </a:bodyPr>
          <a:lstStyle/>
          <a:p>
            <a:r>
              <a:rPr lang="es-ES_tradnl" dirty="0"/>
              <a:t>Proceso </a:t>
            </a:r>
            <a:r>
              <a:rPr lang="es-ES_tradnl" dirty="0" smtClean="0"/>
              <a:t>básico / Sistema integral de contabilidad gubernamental (CONAC)</a:t>
            </a:r>
          </a:p>
          <a:p>
            <a:r>
              <a:rPr lang="es-ES_tradnl" dirty="0" smtClean="0"/>
              <a:t>Modelo conceptual / Sistema de gestión financiera </a:t>
            </a:r>
            <a:endParaRPr lang="es-ES_tradnl" dirty="0"/>
          </a:p>
          <a:p>
            <a:r>
              <a:rPr lang="es-ES_tradnl" dirty="0" smtClean="0"/>
              <a:t>Reporte de avances</a:t>
            </a:r>
            <a:endParaRPr lang="es-ES_tradnl" dirty="0"/>
          </a:p>
          <a:p>
            <a:r>
              <a:rPr lang="es-ES_tradnl" dirty="0" smtClean="0"/>
              <a:t>Normatividad</a:t>
            </a:r>
            <a:endParaRPr lang="es-ES_tradnl" dirty="0"/>
          </a:p>
        </p:txBody>
      </p:sp>
      <p:cxnSp>
        <p:nvCxnSpPr>
          <p:cNvPr id="12" name="Conector recto 11"/>
          <p:cNvCxnSpPr/>
          <p:nvPr/>
        </p:nvCxnSpPr>
        <p:spPr>
          <a:xfrm>
            <a:off x="1403648" y="1484784"/>
            <a:ext cx="7048202" cy="0"/>
          </a:xfrm>
          <a:prstGeom prst="line">
            <a:avLst/>
          </a:prstGeom>
          <a:ln w="3175"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3" name="Conector recto 12"/>
          <p:cNvCxnSpPr/>
          <p:nvPr/>
        </p:nvCxnSpPr>
        <p:spPr>
          <a:xfrm>
            <a:off x="1403648" y="1988840"/>
            <a:ext cx="7048202" cy="0"/>
          </a:xfrm>
          <a:prstGeom prst="line">
            <a:avLst/>
          </a:prstGeom>
          <a:ln w="3175"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4" name="Conector recto 13"/>
          <p:cNvCxnSpPr/>
          <p:nvPr/>
        </p:nvCxnSpPr>
        <p:spPr>
          <a:xfrm>
            <a:off x="1403648" y="2492896"/>
            <a:ext cx="7048202" cy="0"/>
          </a:xfrm>
          <a:prstGeom prst="line">
            <a:avLst/>
          </a:prstGeom>
          <a:ln w="3175"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5" name="Conector recto 14"/>
          <p:cNvCxnSpPr/>
          <p:nvPr/>
        </p:nvCxnSpPr>
        <p:spPr>
          <a:xfrm>
            <a:off x="1403648" y="2924944"/>
            <a:ext cx="7048202" cy="0"/>
          </a:xfrm>
          <a:prstGeom prst="line">
            <a:avLst/>
          </a:prstGeom>
          <a:ln w="3175"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6" name="Conector recto 15"/>
          <p:cNvCxnSpPr/>
          <p:nvPr/>
        </p:nvCxnSpPr>
        <p:spPr>
          <a:xfrm>
            <a:off x="1403648" y="3501008"/>
            <a:ext cx="7048202" cy="0"/>
          </a:xfrm>
          <a:prstGeom prst="line">
            <a:avLst/>
          </a:prstGeom>
          <a:ln w="3175"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8" name="Conector recto 17"/>
          <p:cNvCxnSpPr/>
          <p:nvPr/>
        </p:nvCxnSpPr>
        <p:spPr>
          <a:xfrm>
            <a:off x="1403648" y="5877272"/>
            <a:ext cx="7048202" cy="0"/>
          </a:xfrm>
          <a:prstGeom prst="line">
            <a:avLst/>
          </a:prstGeom>
          <a:ln w="3175"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p:cNvSpPr>
            <a:spLocks noGrp="1"/>
          </p:cNvSpPr>
          <p:nvPr>
            <p:ph type="sldNum" sz="quarter" idx="10"/>
          </p:nvPr>
        </p:nvSpPr>
        <p:spPr/>
        <p:txBody>
          <a:bodyPr/>
          <a:lstStyle/>
          <a:p>
            <a:fld id="{9FBE4328-8125-804F-966B-B85423817CE7}" type="slidenum">
              <a:rPr lang="es-ES_tradnl" smtClean="0"/>
              <a:pPr/>
              <a:t>30</a:t>
            </a:fld>
            <a:endParaRPr lang="es-ES_tradnl"/>
          </a:p>
        </p:txBody>
      </p:sp>
      <p:sp>
        <p:nvSpPr>
          <p:cNvPr id="3" name="Marcador de pie de página 2"/>
          <p:cNvSpPr>
            <a:spLocks noGrp="1"/>
          </p:cNvSpPr>
          <p:nvPr>
            <p:ph type="ftr" sz="quarter" idx="11"/>
          </p:nvPr>
        </p:nvSpPr>
        <p:spPr/>
        <p:txBody>
          <a:bodyPr/>
          <a:lstStyle/>
          <a:p>
            <a:r>
              <a:rPr lang="es-ES_tradnl" smtClean="0"/>
              <a:t>Sistema de Contabilidad Gubernamental</a:t>
            </a:r>
            <a:endParaRPr lang="es-ES_tradnl" dirty="0"/>
          </a:p>
        </p:txBody>
      </p:sp>
      <p:sp>
        <p:nvSpPr>
          <p:cNvPr id="4" name="Título 3"/>
          <p:cNvSpPr>
            <a:spLocks noGrp="1"/>
          </p:cNvSpPr>
          <p:nvPr>
            <p:ph type="title"/>
          </p:nvPr>
        </p:nvSpPr>
        <p:spPr/>
        <p:txBody>
          <a:bodyPr/>
          <a:lstStyle/>
          <a:p>
            <a:r>
              <a:rPr lang="es-ES_tradnl" dirty="0" smtClean="0">
                <a:solidFill>
                  <a:srgbClr val="000000"/>
                </a:solidFill>
                <a:latin typeface="Verdana"/>
                <a:ea typeface="Verdana"/>
                <a:cs typeface="Verdana"/>
              </a:rPr>
              <a:t>Capacitación sobre el uso del módulo</a:t>
            </a:r>
            <a:endParaRPr lang="es-ES_tradnl" dirty="0"/>
          </a:p>
        </p:txBody>
      </p:sp>
      <p:graphicFrame>
        <p:nvGraphicFramePr>
          <p:cNvPr id="8" name="Tabla 7"/>
          <p:cNvGraphicFramePr>
            <a:graphicFrameLocks noGrp="1"/>
          </p:cNvGraphicFramePr>
          <p:nvPr>
            <p:extLst>
              <p:ext uri="{D42A27DB-BD31-4B8C-83A1-F6EECF244321}">
                <p14:modId xmlns:p14="http://schemas.microsoft.com/office/powerpoint/2010/main" val="4219437851"/>
              </p:ext>
            </p:extLst>
          </p:nvPr>
        </p:nvGraphicFramePr>
        <p:xfrm>
          <a:off x="368874" y="818208"/>
          <a:ext cx="8307582" cy="5303936"/>
        </p:xfrm>
        <a:graphic>
          <a:graphicData uri="http://schemas.openxmlformats.org/drawingml/2006/table">
            <a:tbl>
              <a:tblPr firstRow="1" firstCol="1" lastRow="1" bandRow="1">
                <a:effectLst>
                  <a:outerShdw blurRad="50800" dist="38100" dir="2700000" algn="tl" rotWithShape="0">
                    <a:prstClr val="black">
                      <a:alpha val="40000"/>
                    </a:prstClr>
                  </a:outerShdw>
                </a:effectLst>
                <a:tableStyleId>{21E4AEA4-8DFA-4A89-87EB-49C32662AFE0}</a:tableStyleId>
              </a:tblPr>
              <a:tblGrid>
                <a:gridCol w="1661515"/>
                <a:gridCol w="5348917"/>
                <a:gridCol w="1297150"/>
              </a:tblGrid>
              <a:tr h="299392">
                <a:tc>
                  <a:txBody>
                    <a:bodyPr/>
                    <a:lstStyle/>
                    <a:p>
                      <a:pPr algn="ctr" fontAlgn="ctr"/>
                      <a:r>
                        <a:rPr lang="es-ES_tradnl" sz="1000" u="none" strike="noStrike" dirty="0">
                          <a:latin typeface="Trebuchet MS"/>
                          <a:cs typeface="Trebuchet MS"/>
                        </a:rPr>
                        <a:t>Fecha</a:t>
                      </a:r>
                      <a:endParaRPr lang="es-ES_tradnl" sz="1000" b="1" i="0" u="none" strike="noStrike" dirty="0">
                        <a:solidFill>
                          <a:srgbClr val="FFFFFF"/>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Dependencia</a:t>
                      </a:r>
                      <a:endParaRPr lang="es-ES_tradnl" sz="1000" b="1" i="0" u="none" strike="noStrike">
                        <a:solidFill>
                          <a:srgbClr val="FFFFFF"/>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Asistentes</a:t>
                      </a:r>
                      <a:endParaRPr lang="es-ES_tradnl" sz="1000" b="1" i="0" u="none" strike="noStrike">
                        <a:solidFill>
                          <a:srgbClr val="FFFFFF"/>
                        </a:solidFill>
                        <a:latin typeface="Trebuchet MS"/>
                        <a:cs typeface="Trebuchet MS"/>
                      </a:endParaRPr>
                    </a:p>
                  </a:txBody>
                  <a:tcPr marL="3992" marR="3992" marT="3992" marB="0" anchor="ctr"/>
                </a:tc>
              </a:tr>
              <a:tr h="51898">
                <a:tc rowSpan="13">
                  <a:txBody>
                    <a:bodyPr/>
                    <a:lstStyle/>
                    <a:p>
                      <a:pPr algn="ctr" fontAlgn="ctr"/>
                      <a:r>
                        <a:rPr lang="es-ES_tradnl" sz="1000" u="none" strike="noStrike" dirty="0">
                          <a:latin typeface="Trebuchet MS"/>
                          <a:cs typeface="Trebuchet MS"/>
                        </a:rPr>
                        <a:t>16/02/2012</a:t>
                      </a:r>
                      <a:br>
                        <a:rPr lang="es-ES_tradnl" sz="1000" u="none" strike="noStrike" dirty="0">
                          <a:latin typeface="Trebuchet MS"/>
                          <a:cs typeface="Trebuchet MS"/>
                        </a:rPr>
                      </a:br>
                      <a:r>
                        <a:rPr lang="es-ES_tradnl" sz="1000" u="none" strike="noStrike" dirty="0">
                          <a:latin typeface="Trebuchet MS"/>
                          <a:cs typeface="Trebuchet MS"/>
                        </a:rPr>
                        <a:t>Jueves</a:t>
                      </a:r>
                    </a:p>
                    <a:p>
                      <a:pPr algn="ctr" fontAlgn="ctr"/>
                      <a:r>
                        <a:rPr lang="es-ES_tradnl" sz="1000" u="none" strike="noStrike" dirty="0">
                          <a:latin typeface="Trebuchet MS"/>
                          <a:cs typeface="Trebuchet MS"/>
                        </a:rPr>
                        <a:t> </a:t>
                      </a:r>
                    </a:p>
                    <a:p>
                      <a:pPr algn="ctr" fontAlgn="ctr"/>
                      <a:r>
                        <a:rPr lang="es-ES_tradnl" sz="1000" u="none" strike="noStrike" dirty="0">
                          <a:latin typeface="Trebuchet MS"/>
                          <a:cs typeface="Trebuchet MS"/>
                        </a:rPr>
                        <a:t> </a:t>
                      </a:r>
                    </a:p>
                    <a:p>
                      <a:pPr algn="ctr" fontAlgn="ctr"/>
                      <a:r>
                        <a:rPr lang="es-ES_tradnl" sz="1000" u="none" strike="noStrike" dirty="0">
                          <a:latin typeface="Trebuchet MS"/>
                          <a:cs typeface="Trebuchet MS"/>
                        </a:rPr>
                        <a:t> </a:t>
                      </a:r>
                    </a:p>
                    <a:p>
                      <a:pPr algn="ctr" fontAlgn="ctr"/>
                      <a:r>
                        <a:rPr lang="es-ES_tradnl" sz="1000" u="none" strike="noStrike" dirty="0">
                          <a:latin typeface="Trebuchet MS"/>
                          <a:cs typeface="Trebuchet MS"/>
                        </a:rPr>
                        <a:t> </a:t>
                      </a:r>
                      <a:endParaRPr lang="es-ES_tradnl" sz="1000" b="0" i="0" u="none" strike="noStrike" dirty="0">
                        <a:solidFill>
                          <a:srgbClr val="333333"/>
                        </a:solidFill>
                        <a:latin typeface="Trebuchet MS"/>
                        <a:cs typeface="Trebuchet MS"/>
                      </a:endParaRPr>
                    </a:p>
                  </a:txBody>
                  <a:tcPr marL="3992" marR="3992" marT="3992" marB="0" anchor="ctr"/>
                </a:tc>
                <a:tc>
                  <a:txBody>
                    <a:bodyPr/>
                    <a:lstStyle/>
                    <a:p>
                      <a:pPr algn="l" fontAlgn="ctr"/>
                      <a:r>
                        <a:rPr lang="es-ES_tradnl" sz="1000" u="none" strike="noStrike" dirty="0" err="1">
                          <a:latin typeface="Trebuchet MS"/>
                          <a:cs typeface="Trebuchet MS"/>
                        </a:rPr>
                        <a:t>C.U</a:t>
                      </a:r>
                      <a:r>
                        <a:rPr lang="es-ES_tradnl" sz="1000" u="none" strike="noStrike" dirty="0">
                          <a:latin typeface="Trebuchet MS"/>
                          <a:cs typeface="Trebuchet MS"/>
                        </a:rPr>
                        <a:t>. de Arte, Arquitectura y Diseño</a:t>
                      </a:r>
                      <a:endParaRPr lang="es-ES_tradnl" sz="1000" b="0"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10</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dirty="0" err="1">
                          <a:latin typeface="Trebuchet MS"/>
                          <a:cs typeface="Trebuchet MS"/>
                        </a:rPr>
                        <a:t>C.U</a:t>
                      </a:r>
                      <a:r>
                        <a:rPr lang="es-ES_tradnl" sz="1000" u="none" strike="noStrike" dirty="0">
                          <a:latin typeface="Trebuchet MS"/>
                          <a:cs typeface="Trebuchet MS"/>
                        </a:rPr>
                        <a:t>. de Cs. Exactas e Ingenierías</a:t>
                      </a:r>
                      <a:endParaRPr lang="es-ES_tradnl" sz="1000" b="0"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11</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dirty="0">
                          <a:latin typeface="Trebuchet MS"/>
                          <a:cs typeface="Trebuchet MS"/>
                        </a:rPr>
                        <a:t>Dirección de Finanzas/Área de Recursos Financieros</a:t>
                      </a:r>
                      <a:endParaRPr lang="es-ES_tradnl" sz="1000" b="0"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3</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dirty="0">
                          <a:latin typeface="Trebuchet MS"/>
                          <a:cs typeface="Trebuchet MS"/>
                        </a:rPr>
                        <a:t>Oficina del Abogado General</a:t>
                      </a:r>
                      <a:endParaRPr lang="es-ES_tradnl" sz="1000" b="0"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1</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r" fontAlgn="ctr"/>
                      <a:r>
                        <a:rPr lang="es-ES_tradnl" sz="1000" u="none" strike="noStrike" dirty="0">
                          <a:latin typeface="Trebuchet MS"/>
                          <a:cs typeface="Trebuchet MS"/>
                        </a:rPr>
                        <a:t>Asistentes</a:t>
                      </a:r>
                      <a:endParaRPr lang="es-ES_tradnl" sz="1000" b="1"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25</a:t>
                      </a:r>
                      <a:endParaRPr lang="es-ES_tradnl" sz="1000" b="1" i="0" u="none" strike="noStrike" dirty="0">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a:latin typeface="Trebuchet MS"/>
                          <a:cs typeface="Trebuchet MS"/>
                        </a:rPr>
                        <a:t>Dirección Gral. de Medios</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5</a:t>
                      </a:r>
                      <a:endParaRPr lang="es-ES_tradnl" sz="1000" b="0" i="0" u="none" strike="noStrike" dirty="0">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a:latin typeface="Trebuchet MS"/>
                          <a:cs typeface="Trebuchet MS"/>
                        </a:rPr>
                        <a:t>Coord. de Control Escolar</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4</a:t>
                      </a:r>
                      <a:endParaRPr lang="es-ES_tradnl" sz="1000" b="0" i="0" u="none" strike="noStrike" dirty="0">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a:latin typeface="Trebuchet MS"/>
                          <a:cs typeface="Trebuchet MS"/>
                        </a:rPr>
                        <a:t>Coord. de Transparencia y Archivo General</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2</a:t>
                      </a:r>
                      <a:endParaRPr lang="es-ES_tradnl" sz="1000" b="0" i="0" u="none" strike="noStrike" dirty="0">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a:latin typeface="Trebuchet MS"/>
                          <a:cs typeface="Trebuchet MS"/>
                        </a:rPr>
                        <a:t>Contraloría General</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3</a:t>
                      </a:r>
                      <a:endParaRPr lang="es-ES_tradnl" sz="1000" b="0" i="0" u="none" strike="noStrike" dirty="0">
                        <a:solidFill>
                          <a:srgbClr val="333333"/>
                        </a:solidFill>
                        <a:latin typeface="Trebuchet MS"/>
                        <a:cs typeface="Trebuchet MS"/>
                      </a:endParaRPr>
                    </a:p>
                  </a:txBody>
                  <a:tcPr marL="3992" marR="3992" marT="3992" marB="0" anchor="ctr"/>
                </a:tc>
              </a:tr>
              <a:tr h="71859">
                <a:tc vMerge="1">
                  <a:txBody>
                    <a:bodyPr/>
                    <a:lstStyle/>
                    <a:p>
                      <a:pPr algn="ctr" fontAlgn="ctr"/>
                      <a:endParaRPr lang="es-ES_tradnl" sz="1050" b="0" i="0" u="none" strike="noStrike">
                        <a:solidFill>
                          <a:srgbClr val="333333"/>
                        </a:solidFill>
                        <a:latin typeface="Century Gothic"/>
                      </a:endParaRPr>
                    </a:p>
                  </a:txBody>
                  <a:tcPr marL="3992" marR="3992" marT="3992" marB="0" anchor="ctr"/>
                </a:tc>
                <a:tc>
                  <a:txBody>
                    <a:bodyPr/>
                    <a:lstStyle/>
                    <a:p>
                      <a:pPr algn="l" fontAlgn="ctr"/>
                      <a:r>
                        <a:rPr lang="es-ES_tradnl" sz="1000" u="none" strike="noStrike">
                          <a:latin typeface="Trebuchet MS"/>
                          <a:cs typeface="Trebuchet MS"/>
                        </a:rPr>
                        <a:t>Coord. de Vinculación y Servicio Social</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5</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pPr algn="ctr" fontAlgn="ctr"/>
                      <a:endParaRPr lang="es-ES_tradnl" sz="1050" b="0" i="0" u="none" strike="noStrike">
                        <a:solidFill>
                          <a:srgbClr val="333333"/>
                        </a:solidFill>
                        <a:latin typeface="Century Gothic"/>
                      </a:endParaRPr>
                    </a:p>
                  </a:txBody>
                  <a:tcPr marL="3992" marR="3992" marT="3992" marB="0" anchor="ctr"/>
                </a:tc>
                <a:tc>
                  <a:txBody>
                    <a:bodyPr/>
                    <a:lstStyle/>
                    <a:p>
                      <a:pPr algn="l" fontAlgn="ctr"/>
                      <a:r>
                        <a:rPr lang="es-ES_tradnl" sz="1000" u="none" strike="noStrike">
                          <a:latin typeface="Trebuchet MS"/>
                          <a:cs typeface="Trebuchet MS"/>
                        </a:rPr>
                        <a:t>Coord. Gral. de Servicios a Universitarios</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4</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pPr algn="ctr" fontAlgn="ctr"/>
                      <a:endParaRPr lang="es-ES_tradnl" sz="1050" b="0" i="0" u="none" strike="noStrike">
                        <a:solidFill>
                          <a:srgbClr val="333333"/>
                        </a:solidFill>
                        <a:latin typeface="Century Gothic"/>
                      </a:endParaRPr>
                    </a:p>
                  </a:txBody>
                  <a:tcPr marL="3992" marR="3992" marT="3992" marB="0" anchor="ctr"/>
                </a:tc>
                <a:tc>
                  <a:txBody>
                    <a:bodyPr/>
                    <a:lstStyle/>
                    <a:p>
                      <a:pPr algn="l" fontAlgn="ctr"/>
                      <a:r>
                        <a:rPr lang="es-ES_tradnl" sz="1000" u="none" strike="noStrike">
                          <a:latin typeface="Trebuchet MS"/>
                          <a:cs typeface="Trebuchet MS"/>
                        </a:rPr>
                        <a:t>Coord. de Estudios Incorporados</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5</a:t>
                      </a:r>
                      <a:endParaRPr lang="es-ES_tradnl" sz="1000" b="0" i="0" u="none" strike="noStrike" dirty="0">
                        <a:solidFill>
                          <a:srgbClr val="333333"/>
                        </a:solidFill>
                        <a:latin typeface="Trebuchet MS"/>
                        <a:cs typeface="Trebuchet MS"/>
                      </a:endParaRPr>
                    </a:p>
                  </a:txBody>
                  <a:tcPr marL="3992" marR="3992" marT="3992" marB="0" anchor="ctr"/>
                </a:tc>
              </a:tr>
              <a:tr h="71859">
                <a:tc vMerge="1">
                  <a:txBody>
                    <a:bodyPr/>
                    <a:lstStyle/>
                    <a:p>
                      <a:pPr algn="ctr" fontAlgn="ctr"/>
                      <a:endParaRPr lang="es-ES_tradnl" sz="1050" b="0" i="0" u="none" strike="noStrike">
                        <a:solidFill>
                          <a:srgbClr val="333333"/>
                        </a:solidFill>
                        <a:latin typeface="Century Gothic"/>
                      </a:endParaRPr>
                    </a:p>
                  </a:txBody>
                  <a:tcPr marL="3992" marR="3992" marT="3992" marB="0" anchor="ctr"/>
                </a:tc>
                <a:tc>
                  <a:txBody>
                    <a:bodyPr/>
                    <a:lstStyle/>
                    <a:p>
                      <a:pPr algn="l" fontAlgn="ctr"/>
                      <a:r>
                        <a:rPr lang="es-ES_tradnl" sz="1000" u="none" strike="noStrike">
                          <a:latin typeface="Trebuchet MS"/>
                          <a:cs typeface="Trebuchet MS"/>
                        </a:rPr>
                        <a:t>Coord. de Seguridad Universitaria</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2</a:t>
                      </a:r>
                      <a:endParaRPr lang="es-ES_tradnl" sz="1000" b="0" i="0" u="none" strike="noStrike" dirty="0">
                        <a:solidFill>
                          <a:srgbClr val="333333"/>
                        </a:solidFill>
                        <a:latin typeface="Trebuchet MS"/>
                        <a:cs typeface="Trebuchet MS"/>
                      </a:endParaRPr>
                    </a:p>
                  </a:txBody>
                  <a:tcPr marL="3992" marR="3992" marT="3992" marB="0" anchor="ctr"/>
                </a:tc>
              </a:tr>
              <a:tr h="71859">
                <a:tc>
                  <a:txBody>
                    <a:bodyPr/>
                    <a:lstStyle/>
                    <a:p>
                      <a:pPr algn="ctr" fontAlgn="ctr"/>
                      <a:r>
                        <a:rPr lang="es-ES_tradnl" sz="1000" u="none" strike="noStrike">
                          <a:latin typeface="Trebuchet MS"/>
                          <a:cs typeface="Trebuchet MS"/>
                        </a:rPr>
                        <a:t> </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r" fontAlgn="ctr"/>
                      <a:r>
                        <a:rPr lang="es-ES_tradnl" sz="1000" u="none" strike="noStrike" dirty="0">
                          <a:latin typeface="Trebuchet MS"/>
                          <a:cs typeface="Trebuchet MS"/>
                        </a:rPr>
                        <a:t>Asistentes</a:t>
                      </a:r>
                      <a:endParaRPr lang="es-ES_tradnl" sz="1000" b="1"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30</a:t>
                      </a:r>
                      <a:endParaRPr lang="es-ES_tradnl" sz="1000" b="1" i="0" u="none" strike="noStrike" dirty="0">
                        <a:solidFill>
                          <a:srgbClr val="333333"/>
                        </a:solidFill>
                        <a:latin typeface="Trebuchet MS"/>
                        <a:cs typeface="Trebuchet MS"/>
                      </a:endParaRPr>
                    </a:p>
                  </a:txBody>
                  <a:tcPr marL="3992" marR="3992" marT="3992" marB="0" anchor="ctr"/>
                </a:tc>
              </a:tr>
              <a:tr h="51898">
                <a:tc rowSpan="8">
                  <a:txBody>
                    <a:bodyPr/>
                    <a:lstStyle/>
                    <a:p>
                      <a:pPr algn="ctr" fontAlgn="ctr"/>
                      <a:r>
                        <a:rPr lang="es-ES_tradnl" sz="1000" u="none" strike="noStrike">
                          <a:latin typeface="Trebuchet MS"/>
                          <a:cs typeface="Trebuchet MS"/>
                        </a:rPr>
                        <a:t>17/02/2012</a:t>
                      </a:r>
                      <a:br>
                        <a:rPr lang="es-ES_tradnl" sz="1000" u="none" strike="noStrike">
                          <a:latin typeface="Trebuchet MS"/>
                          <a:cs typeface="Trebuchet MS"/>
                        </a:rPr>
                      </a:br>
                      <a:r>
                        <a:rPr lang="es-ES_tradnl" sz="1000" u="none" strike="noStrike">
                          <a:latin typeface="Trebuchet MS"/>
                          <a:cs typeface="Trebuchet MS"/>
                        </a:rPr>
                        <a:t>Viernes</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l" fontAlgn="ctr"/>
                      <a:r>
                        <a:rPr lang="es-ES_tradnl" sz="1000" u="none" strike="noStrike" dirty="0" err="1">
                          <a:latin typeface="Trebuchet MS"/>
                          <a:cs typeface="Trebuchet MS"/>
                        </a:rPr>
                        <a:t>C.U</a:t>
                      </a:r>
                      <a:r>
                        <a:rPr lang="es-ES_tradnl" sz="1000" u="none" strike="noStrike" dirty="0">
                          <a:latin typeface="Trebuchet MS"/>
                          <a:cs typeface="Trebuchet MS"/>
                        </a:rPr>
                        <a:t>. de los Altos</a:t>
                      </a:r>
                      <a:endParaRPr lang="es-ES_tradnl" sz="1000" b="0"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11</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a:latin typeface="Trebuchet MS"/>
                          <a:cs typeface="Trebuchet MS"/>
                        </a:rPr>
                        <a:t>C.U. de la Ciénega</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10</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a:latin typeface="Trebuchet MS"/>
                          <a:cs typeface="Trebuchet MS"/>
                        </a:rPr>
                        <a:t>C.U. del Sur</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11</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r" fontAlgn="ctr"/>
                      <a:r>
                        <a:rPr lang="es-ES_tradnl" sz="1000" u="none" strike="noStrike" dirty="0">
                          <a:latin typeface="Trebuchet MS"/>
                          <a:cs typeface="Trebuchet MS"/>
                        </a:rPr>
                        <a:t>Asistentes</a:t>
                      </a:r>
                      <a:endParaRPr lang="es-ES_tradnl" sz="1000" b="1"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32</a:t>
                      </a:r>
                      <a:endParaRPr lang="es-ES_tradnl" sz="1000" b="1" i="0" u="none" strike="noStrike" dirty="0">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a:latin typeface="Trebuchet MS"/>
                          <a:cs typeface="Trebuchet MS"/>
                        </a:rPr>
                        <a:t>C.U. de la Costa</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5</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a:latin typeface="Trebuchet MS"/>
                          <a:cs typeface="Trebuchet MS"/>
                        </a:rPr>
                        <a:t>C.U. de la Costa Sur</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10</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a:latin typeface="Trebuchet MS"/>
                          <a:cs typeface="Trebuchet MS"/>
                        </a:rPr>
                        <a:t>C.U. de los Valles</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10</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r" fontAlgn="ctr"/>
                      <a:r>
                        <a:rPr lang="es-ES_tradnl" sz="1000" u="none" strike="noStrike" dirty="0">
                          <a:latin typeface="Trebuchet MS"/>
                          <a:cs typeface="Trebuchet MS"/>
                        </a:rPr>
                        <a:t>Asistentes</a:t>
                      </a:r>
                      <a:endParaRPr lang="es-ES_tradnl" sz="1000" b="1"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25</a:t>
                      </a:r>
                      <a:endParaRPr lang="es-ES_tradnl" sz="1000" b="1" i="0" u="none" strike="noStrike" dirty="0">
                        <a:solidFill>
                          <a:srgbClr val="333333"/>
                        </a:solidFill>
                        <a:latin typeface="Trebuchet MS"/>
                        <a:cs typeface="Trebuchet MS"/>
                      </a:endParaRPr>
                    </a:p>
                  </a:txBody>
                  <a:tcPr marL="3992" marR="3992" marT="3992" marB="0" anchor="ctr"/>
                </a:tc>
              </a:tr>
              <a:tr h="51898">
                <a:tc rowSpan="5">
                  <a:txBody>
                    <a:bodyPr/>
                    <a:lstStyle/>
                    <a:p>
                      <a:pPr algn="ctr" fontAlgn="ctr"/>
                      <a:r>
                        <a:rPr lang="es-ES_tradnl" sz="1000" u="none" strike="noStrike">
                          <a:latin typeface="Trebuchet MS"/>
                          <a:cs typeface="Trebuchet MS"/>
                        </a:rPr>
                        <a:t>20/02/2012</a:t>
                      </a:r>
                      <a:br>
                        <a:rPr lang="es-ES_tradnl" sz="1000" u="none" strike="noStrike">
                          <a:latin typeface="Trebuchet MS"/>
                          <a:cs typeface="Trebuchet MS"/>
                        </a:rPr>
                      </a:br>
                      <a:r>
                        <a:rPr lang="es-ES_tradnl" sz="1000" u="none" strike="noStrike">
                          <a:latin typeface="Trebuchet MS"/>
                          <a:cs typeface="Trebuchet MS"/>
                        </a:rPr>
                        <a:t>Lunes</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l" fontAlgn="ctr"/>
                      <a:r>
                        <a:rPr lang="es-ES_tradnl" sz="1000" u="none" strike="noStrike">
                          <a:latin typeface="Trebuchet MS"/>
                          <a:cs typeface="Trebuchet MS"/>
                        </a:rPr>
                        <a:t>C.U. del Norte</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10</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a:latin typeface="Trebuchet MS"/>
                          <a:cs typeface="Trebuchet MS"/>
                        </a:rPr>
                        <a:t>C.U. de los Lagos</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10</a:t>
                      </a:r>
                      <a:endParaRPr lang="es-ES_tradnl" sz="1000" b="0" i="0" u="none" strike="noStrike" dirty="0">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a:latin typeface="Trebuchet MS"/>
                          <a:cs typeface="Trebuchet MS"/>
                        </a:rPr>
                        <a:t>C.U. de Tonalá</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6</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l" fontAlgn="ctr"/>
                      <a:r>
                        <a:rPr lang="es-ES_tradnl" sz="1000" u="none" strike="noStrike">
                          <a:latin typeface="Trebuchet MS"/>
                          <a:cs typeface="Trebuchet MS"/>
                        </a:rPr>
                        <a:t>Coord. Gral. de Patrimonio</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4</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r" fontAlgn="ctr"/>
                      <a:r>
                        <a:rPr lang="es-ES_tradnl" sz="1000" u="none" strike="noStrike" dirty="0">
                          <a:latin typeface="Trebuchet MS"/>
                          <a:cs typeface="Trebuchet MS"/>
                        </a:rPr>
                        <a:t>Asistentes</a:t>
                      </a:r>
                      <a:endParaRPr lang="es-ES_tradnl" sz="1000" b="1"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30</a:t>
                      </a:r>
                      <a:endParaRPr lang="es-ES_tradnl" sz="1000" b="1" i="0" u="none" strike="noStrike" dirty="0">
                        <a:solidFill>
                          <a:srgbClr val="333333"/>
                        </a:solidFill>
                        <a:latin typeface="Trebuchet MS"/>
                        <a:cs typeface="Trebuchet MS"/>
                      </a:endParaRPr>
                    </a:p>
                  </a:txBody>
                  <a:tcPr marL="3992" marR="3992" marT="3992" marB="0" anchor="ctr"/>
                </a:tc>
              </a:tr>
              <a:tr h="51898">
                <a:tc rowSpan="2">
                  <a:txBody>
                    <a:bodyPr/>
                    <a:lstStyle/>
                    <a:p>
                      <a:pPr algn="ctr" fontAlgn="ctr"/>
                      <a:r>
                        <a:rPr lang="es-ES_tradnl" sz="1000" u="none" strike="noStrike">
                          <a:latin typeface="Trebuchet MS"/>
                          <a:cs typeface="Trebuchet MS"/>
                        </a:rPr>
                        <a:t>24/02/2012</a:t>
                      </a:r>
                      <a:br>
                        <a:rPr lang="es-ES_tradnl" sz="1000" u="none" strike="noStrike">
                          <a:latin typeface="Trebuchet MS"/>
                          <a:cs typeface="Trebuchet MS"/>
                        </a:rPr>
                      </a:br>
                      <a:r>
                        <a:rPr lang="es-ES_tradnl" sz="1000" u="none" strike="noStrike">
                          <a:latin typeface="Trebuchet MS"/>
                          <a:cs typeface="Trebuchet MS"/>
                        </a:rPr>
                        <a:t>Viernes</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l" fontAlgn="ctr"/>
                      <a:r>
                        <a:rPr lang="es-ES_tradnl" sz="1000" u="none" strike="noStrike">
                          <a:latin typeface="Trebuchet MS"/>
                          <a:cs typeface="Trebuchet MS"/>
                        </a:rPr>
                        <a:t>Contraloría General</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a:latin typeface="Trebuchet MS"/>
                          <a:cs typeface="Trebuchet MS"/>
                        </a:rPr>
                        <a:t>44</a:t>
                      </a:r>
                      <a:endParaRPr lang="es-ES_tradnl" sz="1000" b="0" i="0" u="none" strike="noStrike">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r" fontAlgn="ctr"/>
                      <a:r>
                        <a:rPr lang="es-ES_tradnl" sz="1000" u="none" strike="noStrike" dirty="0">
                          <a:latin typeface="Trebuchet MS"/>
                          <a:cs typeface="Trebuchet MS"/>
                        </a:rPr>
                        <a:t>Asistentes</a:t>
                      </a:r>
                      <a:endParaRPr lang="es-ES_tradnl" sz="1000" b="1"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44</a:t>
                      </a:r>
                      <a:endParaRPr lang="es-ES_tradnl" sz="1000" b="1" i="0" u="none" strike="noStrike" dirty="0">
                        <a:solidFill>
                          <a:srgbClr val="333333"/>
                        </a:solidFill>
                        <a:latin typeface="Trebuchet MS"/>
                        <a:cs typeface="Trebuchet MS"/>
                      </a:endParaRPr>
                    </a:p>
                  </a:txBody>
                  <a:tcPr marL="3992" marR="3992" marT="3992" marB="0" anchor="ctr"/>
                </a:tc>
              </a:tr>
              <a:tr h="51898">
                <a:tc rowSpan="2">
                  <a:txBody>
                    <a:bodyPr/>
                    <a:lstStyle/>
                    <a:p>
                      <a:pPr algn="ctr" fontAlgn="ctr"/>
                      <a:r>
                        <a:rPr lang="es-ES_tradnl" sz="1000" u="none" strike="noStrike">
                          <a:latin typeface="Trebuchet MS"/>
                          <a:cs typeface="Trebuchet MS"/>
                        </a:rPr>
                        <a:t>27/02/2012</a:t>
                      </a:r>
                      <a:br>
                        <a:rPr lang="es-ES_tradnl" sz="1000" u="none" strike="noStrike">
                          <a:latin typeface="Trebuchet MS"/>
                          <a:cs typeface="Trebuchet MS"/>
                        </a:rPr>
                      </a:br>
                      <a:r>
                        <a:rPr lang="es-ES_tradnl" sz="1000" u="none" strike="noStrike">
                          <a:latin typeface="Trebuchet MS"/>
                          <a:cs typeface="Trebuchet MS"/>
                        </a:rPr>
                        <a:t>Lunes</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l" fontAlgn="ctr"/>
                      <a:r>
                        <a:rPr lang="es-ES_tradnl" sz="1000" u="none" strike="noStrike">
                          <a:latin typeface="Trebuchet MS"/>
                          <a:cs typeface="Trebuchet MS"/>
                        </a:rPr>
                        <a:t>Sistema de Educación Media Superior</a:t>
                      </a:r>
                      <a:endParaRPr lang="es-ES_tradnl" sz="1000" b="0" i="0" u="none" strike="noStrike">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8</a:t>
                      </a:r>
                      <a:endParaRPr lang="es-ES_tradnl" sz="1000" b="0" i="0" u="none" strike="noStrike" dirty="0">
                        <a:solidFill>
                          <a:srgbClr val="333333"/>
                        </a:solidFill>
                        <a:latin typeface="Trebuchet MS"/>
                        <a:cs typeface="Trebuchet MS"/>
                      </a:endParaRPr>
                    </a:p>
                  </a:txBody>
                  <a:tcPr marL="3992" marR="3992" marT="3992" marB="0" anchor="ctr"/>
                </a:tc>
              </a:tr>
              <a:tr h="71859">
                <a:tc vMerge="1">
                  <a:txBody>
                    <a:bodyPr/>
                    <a:lstStyle/>
                    <a:p>
                      <a:endParaRPr lang="es-ES_tradnl"/>
                    </a:p>
                  </a:txBody>
                  <a:tcPr/>
                </a:tc>
                <a:tc>
                  <a:txBody>
                    <a:bodyPr/>
                    <a:lstStyle/>
                    <a:p>
                      <a:pPr algn="r" fontAlgn="ctr"/>
                      <a:r>
                        <a:rPr lang="es-ES_tradnl" sz="1000" u="none" strike="noStrike" dirty="0">
                          <a:latin typeface="Trebuchet MS"/>
                          <a:cs typeface="Trebuchet MS"/>
                        </a:rPr>
                        <a:t>Asistentes</a:t>
                      </a:r>
                      <a:endParaRPr lang="es-ES_tradnl" sz="1000" b="1" i="0" u="none" strike="noStrike" dirty="0">
                        <a:solidFill>
                          <a:srgbClr val="333333"/>
                        </a:solidFill>
                        <a:latin typeface="Trebuchet MS"/>
                        <a:cs typeface="Trebuchet MS"/>
                      </a:endParaRPr>
                    </a:p>
                  </a:txBody>
                  <a:tcPr marL="3992" marR="3992" marT="3992" marB="0" anchor="ctr"/>
                </a:tc>
                <a:tc>
                  <a:txBody>
                    <a:bodyPr/>
                    <a:lstStyle/>
                    <a:p>
                      <a:pPr algn="ctr" fontAlgn="ctr"/>
                      <a:r>
                        <a:rPr lang="es-ES_tradnl" sz="1000" u="none" strike="noStrike" dirty="0">
                          <a:latin typeface="Trebuchet MS"/>
                          <a:cs typeface="Trebuchet MS"/>
                        </a:rPr>
                        <a:t>8</a:t>
                      </a:r>
                      <a:endParaRPr lang="es-ES_tradnl" sz="1000" b="1" i="0" u="none" strike="noStrike" dirty="0">
                        <a:solidFill>
                          <a:srgbClr val="333333"/>
                        </a:solidFill>
                        <a:latin typeface="Trebuchet MS"/>
                        <a:cs typeface="Trebuchet MS"/>
                      </a:endParaRPr>
                    </a:p>
                  </a:txBody>
                  <a:tcPr marL="3992" marR="3992" marT="3992" marB="0" anchor="ctr"/>
                </a:tc>
              </a:tr>
              <a:tr h="83835">
                <a:tc gridSpan="2">
                  <a:txBody>
                    <a:bodyPr/>
                    <a:lstStyle/>
                    <a:p>
                      <a:pPr algn="ctr" fontAlgn="ctr"/>
                      <a:r>
                        <a:rPr lang="es-ES_tradnl" sz="1000" u="none" strike="noStrike">
                          <a:latin typeface="Trebuchet MS"/>
                          <a:cs typeface="Trebuchet MS"/>
                        </a:rPr>
                        <a:t>Total </a:t>
                      </a:r>
                      <a:endParaRPr lang="es-ES_tradnl" sz="1000" b="1" i="0" u="none" strike="noStrike">
                        <a:solidFill>
                          <a:srgbClr val="FFFFFF"/>
                        </a:solidFill>
                        <a:latin typeface="Trebuchet MS"/>
                        <a:cs typeface="Trebuchet MS"/>
                      </a:endParaRPr>
                    </a:p>
                  </a:txBody>
                  <a:tcPr marL="3992" marR="3992" marT="3992" marB="0" anchor="ctr"/>
                </a:tc>
                <a:tc hMerge="1">
                  <a:txBody>
                    <a:bodyPr/>
                    <a:lstStyle/>
                    <a:p>
                      <a:endParaRPr lang="es-ES_tradnl"/>
                    </a:p>
                  </a:txBody>
                  <a:tcPr/>
                </a:tc>
                <a:tc>
                  <a:txBody>
                    <a:bodyPr/>
                    <a:lstStyle/>
                    <a:p>
                      <a:pPr algn="ctr" fontAlgn="ctr"/>
                      <a:r>
                        <a:rPr lang="es-ES_tradnl" sz="1000" u="none" strike="noStrike" dirty="0" smtClean="0">
                          <a:latin typeface="Trebuchet MS"/>
                          <a:cs typeface="Trebuchet MS"/>
                        </a:rPr>
                        <a:t>338</a:t>
                      </a:r>
                      <a:endParaRPr lang="es-ES_tradnl" sz="1000" b="1" i="0" u="none" strike="noStrike" dirty="0">
                        <a:solidFill>
                          <a:srgbClr val="FFFFFF"/>
                        </a:solidFill>
                        <a:latin typeface="Trebuchet MS"/>
                        <a:cs typeface="Trebuchet MS"/>
                      </a:endParaRPr>
                    </a:p>
                  </a:txBody>
                  <a:tcPr marL="3992" marR="3992" marT="3992" marB="0" anchor="ctr"/>
                </a:tc>
              </a:tr>
            </a:tbl>
          </a:graphicData>
        </a:graphic>
      </p:graphicFrame>
    </p:spTree>
    <p:extLst>
      <p:ext uri="{BB962C8B-B14F-4D97-AF65-F5344CB8AC3E}">
        <p14:creationId xmlns:p14="http://schemas.microsoft.com/office/powerpoint/2010/main" val="12068019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31</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a:xfrm>
            <a:off x="368873" y="188640"/>
            <a:ext cx="8495727" cy="576064"/>
          </a:xfrm>
        </p:spPr>
        <p:txBody>
          <a:bodyPr/>
          <a:lstStyle/>
          <a:p>
            <a:r>
              <a:rPr lang="es-ES_tradnl" sz="2000" dirty="0" smtClean="0"/>
              <a:t>Estructura de codificación, de conformidad a lo establecido por CONAC</a:t>
            </a:r>
            <a:endParaRPr lang="es-ES_tradnl" sz="2000" dirty="0"/>
          </a:p>
        </p:txBody>
      </p:sp>
      <p:sp>
        <p:nvSpPr>
          <p:cNvPr id="3" name="Marcador de contenido 2"/>
          <p:cNvSpPr>
            <a:spLocks noGrp="1"/>
          </p:cNvSpPr>
          <p:nvPr>
            <p:ph sz="quarter" idx="12"/>
          </p:nvPr>
        </p:nvSpPr>
        <p:spPr>
          <a:xfrm>
            <a:off x="1259632" y="1511300"/>
            <a:ext cx="7416823" cy="4581996"/>
          </a:xfrm>
        </p:spPr>
        <p:txBody>
          <a:bodyPr/>
          <a:lstStyle/>
          <a:p>
            <a:pPr algn="just"/>
            <a:r>
              <a:rPr lang="es-MX" sz="1400" dirty="0" smtClean="0"/>
              <a:t>La estructura del </a:t>
            </a:r>
            <a:r>
              <a:rPr lang="es-MX" sz="1400" b="1" dirty="0" smtClean="0"/>
              <a:t>Clasificador por Objeto del Gasto (COG) </a:t>
            </a:r>
            <a:r>
              <a:rPr lang="es-MX" sz="1400" dirty="0" smtClean="0"/>
              <a:t>se diseñó con un nivel de desagregación que permite que sus cuentas faciliten el registro único de todas las transacciones con incidencia económica‐financiera es por ello que la armonización se realiza a tercer dígito que corresponde a la partida genérica formándose la siguiente estructura:</a:t>
            </a:r>
          </a:p>
          <a:p>
            <a:pPr algn="just"/>
            <a:endParaRPr lang="es-ES_tradnl" sz="1400" dirty="0"/>
          </a:p>
        </p:txBody>
      </p:sp>
      <p:graphicFrame>
        <p:nvGraphicFramePr>
          <p:cNvPr id="10" name="12 Tabla"/>
          <p:cNvGraphicFramePr>
            <a:graphicFrameLocks noGrp="1"/>
          </p:cNvGraphicFramePr>
          <p:nvPr>
            <p:extLst>
              <p:ext uri="{D42A27DB-BD31-4B8C-83A1-F6EECF244321}">
                <p14:modId xmlns:p14="http://schemas.microsoft.com/office/powerpoint/2010/main" val="3418772803"/>
              </p:ext>
            </p:extLst>
          </p:nvPr>
        </p:nvGraphicFramePr>
        <p:xfrm>
          <a:off x="1587501" y="3348980"/>
          <a:ext cx="7088955" cy="1731021"/>
        </p:xfrm>
        <a:graphic>
          <a:graphicData uri="http://schemas.openxmlformats.org/drawingml/2006/table">
            <a:tbl>
              <a:tblPr firstRow="1" firstCol="1" bandRow="1">
                <a:tableStyleId>{1FECB4D8-DB02-4DC6-A0A2-4F2EBAE1DC90}</a:tableStyleId>
              </a:tblPr>
              <a:tblGrid>
                <a:gridCol w="1772436"/>
                <a:gridCol w="1771647"/>
                <a:gridCol w="1772436"/>
                <a:gridCol w="1772436"/>
              </a:tblGrid>
              <a:tr h="358680">
                <a:tc gridSpan="4">
                  <a:txBody>
                    <a:bodyPr/>
                    <a:lstStyle/>
                    <a:p>
                      <a:pPr algn="ctr">
                        <a:lnSpc>
                          <a:spcPct val="115000"/>
                        </a:lnSpc>
                        <a:spcAft>
                          <a:spcPts val="0"/>
                        </a:spcAft>
                      </a:pPr>
                      <a:r>
                        <a:rPr lang="es-MX" sz="1200" dirty="0" smtClean="0">
                          <a:effectLst/>
                        </a:rPr>
                        <a:t>CODIFICACIÓN</a:t>
                      </a:r>
                      <a:endParaRPr lang="es-MX" sz="1200" dirty="0">
                        <a:effectLst/>
                        <a:latin typeface="Trebuchet MS"/>
                        <a:ea typeface="Calibri"/>
                        <a:cs typeface="Trebuchet MS"/>
                      </a:endParaRPr>
                    </a:p>
                  </a:txBody>
                  <a:tcPr marL="68580" marR="68580" marT="0" marB="0" anchor="ctr"/>
                </a:tc>
                <a:tc hMerge="1">
                  <a:txBody>
                    <a:bodyPr/>
                    <a:lstStyle/>
                    <a:p>
                      <a:endParaRPr lang="es-MX"/>
                    </a:p>
                  </a:txBody>
                  <a:tcPr/>
                </a:tc>
                <a:tc hMerge="1">
                  <a:txBody>
                    <a:bodyPr/>
                    <a:lstStyle/>
                    <a:p>
                      <a:endParaRPr lang="es-MX"/>
                    </a:p>
                  </a:txBody>
                  <a:tcPr/>
                </a:tc>
                <a:tc hMerge="1">
                  <a:txBody>
                    <a:bodyPr/>
                    <a:lstStyle/>
                    <a:p>
                      <a:endParaRPr lang="es-MX"/>
                    </a:p>
                  </a:txBody>
                  <a:tcPr/>
                </a:tc>
              </a:tr>
              <a:tr h="358680">
                <a:tc rowSpan="2">
                  <a:txBody>
                    <a:bodyPr/>
                    <a:lstStyle/>
                    <a:p>
                      <a:pPr algn="ctr">
                        <a:lnSpc>
                          <a:spcPct val="115000"/>
                        </a:lnSpc>
                        <a:spcAft>
                          <a:spcPts val="0"/>
                        </a:spcAft>
                      </a:pPr>
                      <a:r>
                        <a:rPr lang="es-MX" sz="1200" dirty="0">
                          <a:effectLst/>
                        </a:rPr>
                        <a:t>Capitulo</a:t>
                      </a:r>
                      <a:endParaRPr lang="es-MX" sz="1200" dirty="0">
                        <a:effectLst/>
                        <a:latin typeface="Trebuchet MS"/>
                        <a:ea typeface="Calibri"/>
                        <a:cs typeface="Trebuchet MS"/>
                      </a:endParaRPr>
                    </a:p>
                  </a:txBody>
                  <a:tcPr marL="68580" marR="68580" marT="0" marB="0" anchor="ctr"/>
                </a:tc>
                <a:tc rowSpan="2">
                  <a:txBody>
                    <a:bodyPr/>
                    <a:lstStyle/>
                    <a:p>
                      <a:pPr algn="ctr">
                        <a:lnSpc>
                          <a:spcPct val="115000"/>
                        </a:lnSpc>
                        <a:spcAft>
                          <a:spcPts val="0"/>
                        </a:spcAft>
                      </a:pPr>
                      <a:r>
                        <a:rPr lang="es-MX" sz="1200" dirty="0">
                          <a:effectLst/>
                        </a:rPr>
                        <a:t>Concepto</a:t>
                      </a:r>
                      <a:endParaRPr lang="es-MX" sz="1200" dirty="0">
                        <a:effectLst/>
                        <a:latin typeface="Trebuchet MS"/>
                        <a:ea typeface="Calibri"/>
                        <a:cs typeface="Trebuchet MS"/>
                      </a:endParaRPr>
                    </a:p>
                  </a:txBody>
                  <a:tcPr marL="68580" marR="68580" marT="0" marB="0" anchor="ctr"/>
                </a:tc>
                <a:tc gridSpan="2">
                  <a:txBody>
                    <a:bodyPr/>
                    <a:lstStyle/>
                    <a:p>
                      <a:pPr algn="ctr">
                        <a:lnSpc>
                          <a:spcPct val="115000"/>
                        </a:lnSpc>
                        <a:spcAft>
                          <a:spcPts val="0"/>
                        </a:spcAft>
                      </a:pPr>
                      <a:r>
                        <a:rPr lang="es-MX" sz="1200">
                          <a:effectLst/>
                        </a:rPr>
                        <a:t>Partida</a:t>
                      </a:r>
                      <a:endParaRPr lang="es-MX" sz="1200">
                        <a:effectLst/>
                        <a:latin typeface="Trebuchet MS"/>
                        <a:ea typeface="Calibri"/>
                        <a:cs typeface="Trebuchet MS"/>
                      </a:endParaRPr>
                    </a:p>
                  </a:txBody>
                  <a:tcPr marL="68580" marR="68580" marT="0" marB="0" anchor="ctr"/>
                </a:tc>
                <a:tc hMerge="1">
                  <a:txBody>
                    <a:bodyPr/>
                    <a:lstStyle/>
                    <a:p>
                      <a:endParaRPr lang="es-MX"/>
                    </a:p>
                  </a:txBody>
                  <a:tcPr/>
                </a:tc>
              </a:tr>
              <a:tr h="358680">
                <a:tc vMerge="1">
                  <a:txBody>
                    <a:bodyPr/>
                    <a:lstStyle/>
                    <a:p>
                      <a:endParaRPr lang="es-MX"/>
                    </a:p>
                  </a:txBody>
                  <a:tcPr/>
                </a:tc>
                <a:tc vMerge="1">
                  <a:txBody>
                    <a:bodyPr/>
                    <a:lstStyle/>
                    <a:p>
                      <a:endParaRPr lang="es-MX"/>
                    </a:p>
                  </a:txBody>
                  <a:tcPr/>
                </a:tc>
                <a:tc>
                  <a:txBody>
                    <a:bodyPr/>
                    <a:lstStyle/>
                    <a:p>
                      <a:pPr algn="ctr">
                        <a:lnSpc>
                          <a:spcPct val="115000"/>
                        </a:lnSpc>
                        <a:spcAft>
                          <a:spcPts val="0"/>
                        </a:spcAft>
                      </a:pPr>
                      <a:r>
                        <a:rPr lang="es-MX" sz="1200">
                          <a:effectLst/>
                        </a:rPr>
                        <a:t>Genérica</a:t>
                      </a:r>
                      <a:endParaRPr lang="es-MX" sz="1200">
                        <a:effectLst/>
                        <a:latin typeface="Trebuchet MS"/>
                        <a:ea typeface="Calibri"/>
                        <a:cs typeface="Trebuchet MS"/>
                      </a:endParaRPr>
                    </a:p>
                  </a:txBody>
                  <a:tcPr marL="68580" marR="68580" marT="0" marB="0" anchor="ctr"/>
                </a:tc>
                <a:tc>
                  <a:txBody>
                    <a:bodyPr/>
                    <a:lstStyle/>
                    <a:p>
                      <a:pPr algn="ctr">
                        <a:lnSpc>
                          <a:spcPct val="115000"/>
                        </a:lnSpc>
                        <a:spcAft>
                          <a:spcPts val="0"/>
                        </a:spcAft>
                      </a:pPr>
                      <a:r>
                        <a:rPr lang="es-MX" sz="1200" dirty="0">
                          <a:effectLst/>
                        </a:rPr>
                        <a:t>Especifica</a:t>
                      </a:r>
                      <a:endParaRPr lang="es-MX" sz="1200" dirty="0">
                        <a:effectLst/>
                        <a:latin typeface="Trebuchet MS"/>
                        <a:ea typeface="Calibri"/>
                        <a:cs typeface="Trebuchet MS"/>
                      </a:endParaRPr>
                    </a:p>
                  </a:txBody>
                  <a:tcPr marL="68580" marR="68580" marT="0" marB="0" anchor="ctr"/>
                </a:tc>
              </a:tr>
              <a:tr h="654981">
                <a:tc>
                  <a:txBody>
                    <a:bodyPr/>
                    <a:lstStyle/>
                    <a:p>
                      <a:pPr algn="ctr">
                        <a:lnSpc>
                          <a:spcPct val="115000"/>
                        </a:lnSpc>
                        <a:spcAft>
                          <a:spcPts val="0"/>
                        </a:spcAft>
                      </a:pPr>
                      <a:r>
                        <a:rPr lang="es-MX" sz="1200" dirty="0">
                          <a:effectLst/>
                        </a:rPr>
                        <a:t>X000</a:t>
                      </a:r>
                      <a:endParaRPr lang="es-MX" sz="1200" dirty="0">
                        <a:effectLst/>
                        <a:latin typeface="Trebuchet MS"/>
                        <a:ea typeface="Calibri"/>
                        <a:cs typeface="Trebuchet MS"/>
                      </a:endParaRPr>
                    </a:p>
                  </a:txBody>
                  <a:tcPr marL="68580" marR="68580" marT="0" marB="0" anchor="ctr"/>
                </a:tc>
                <a:tc>
                  <a:txBody>
                    <a:bodyPr/>
                    <a:lstStyle/>
                    <a:p>
                      <a:pPr algn="ctr">
                        <a:lnSpc>
                          <a:spcPct val="115000"/>
                        </a:lnSpc>
                        <a:spcAft>
                          <a:spcPts val="0"/>
                        </a:spcAft>
                      </a:pPr>
                      <a:r>
                        <a:rPr lang="es-MX" sz="1200" dirty="0">
                          <a:effectLst/>
                        </a:rPr>
                        <a:t>XX00</a:t>
                      </a:r>
                      <a:endParaRPr lang="es-MX" sz="1200" dirty="0">
                        <a:effectLst/>
                        <a:latin typeface="Trebuchet MS"/>
                        <a:ea typeface="Calibri"/>
                        <a:cs typeface="Trebuchet MS"/>
                      </a:endParaRPr>
                    </a:p>
                  </a:txBody>
                  <a:tcPr marL="68580" marR="68580" marT="0" marB="0" anchor="ctr"/>
                </a:tc>
                <a:tc>
                  <a:txBody>
                    <a:bodyPr/>
                    <a:lstStyle/>
                    <a:p>
                      <a:pPr algn="ctr">
                        <a:lnSpc>
                          <a:spcPct val="115000"/>
                        </a:lnSpc>
                        <a:spcAft>
                          <a:spcPts val="0"/>
                        </a:spcAft>
                      </a:pPr>
                      <a:r>
                        <a:rPr lang="es-MX" sz="1200" dirty="0">
                          <a:effectLst/>
                        </a:rPr>
                        <a:t>XXX0</a:t>
                      </a:r>
                      <a:endParaRPr lang="es-MX" sz="1200" dirty="0">
                        <a:effectLst/>
                        <a:latin typeface="Trebuchet MS"/>
                        <a:ea typeface="Calibri"/>
                        <a:cs typeface="Trebuchet MS"/>
                      </a:endParaRPr>
                    </a:p>
                  </a:txBody>
                  <a:tcPr marL="68580" marR="68580" marT="0" marB="0" anchor="ctr"/>
                </a:tc>
                <a:tc>
                  <a:txBody>
                    <a:bodyPr/>
                    <a:lstStyle/>
                    <a:p>
                      <a:pPr algn="ctr">
                        <a:lnSpc>
                          <a:spcPct val="115000"/>
                        </a:lnSpc>
                        <a:spcAft>
                          <a:spcPts val="0"/>
                        </a:spcAft>
                      </a:pPr>
                      <a:r>
                        <a:rPr lang="es-MX" sz="1200" dirty="0">
                          <a:effectLst/>
                        </a:rPr>
                        <a:t>XXXX</a:t>
                      </a:r>
                    </a:p>
                    <a:p>
                      <a:pPr algn="ctr">
                        <a:lnSpc>
                          <a:spcPct val="115000"/>
                        </a:lnSpc>
                        <a:spcAft>
                          <a:spcPts val="0"/>
                        </a:spcAft>
                      </a:pPr>
                      <a:r>
                        <a:rPr lang="es-MX" sz="1200" dirty="0">
                          <a:effectLst/>
                        </a:rPr>
                        <a:t> </a:t>
                      </a:r>
                      <a:endParaRPr lang="es-MX" sz="1200" dirty="0">
                        <a:effectLst/>
                        <a:latin typeface="Trebuchet MS"/>
                        <a:ea typeface="Calibri"/>
                        <a:cs typeface="Trebuchet MS"/>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32</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a:xfrm>
            <a:off x="368873" y="188640"/>
            <a:ext cx="8743377" cy="576064"/>
          </a:xfrm>
        </p:spPr>
        <p:txBody>
          <a:bodyPr/>
          <a:lstStyle/>
          <a:p>
            <a:r>
              <a:rPr lang="es-ES_tradnl" sz="2000" dirty="0" smtClean="0"/>
              <a:t>Estructura de codificación, de conformidad a lo establecido por CONAC</a:t>
            </a:r>
            <a:endParaRPr lang="es-ES_tradnl" sz="2000" dirty="0"/>
          </a:p>
        </p:txBody>
      </p:sp>
      <p:sp>
        <p:nvSpPr>
          <p:cNvPr id="3" name="Marcador de contenido 2"/>
          <p:cNvSpPr>
            <a:spLocks noGrp="1"/>
          </p:cNvSpPr>
          <p:nvPr>
            <p:ph sz="quarter" idx="12"/>
          </p:nvPr>
        </p:nvSpPr>
        <p:spPr/>
        <p:txBody>
          <a:bodyPr>
            <a:normAutofit fontScale="77500" lnSpcReduction="20000"/>
          </a:bodyPr>
          <a:lstStyle/>
          <a:p>
            <a:pPr marL="0" indent="0" algn="just">
              <a:buNone/>
            </a:pPr>
            <a:r>
              <a:rPr lang="es-MX" b="1" dirty="0" smtClean="0"/>
              <a:t>Capítulo: </a:t>
            </a:r>
            <a:r>
              <a:rPr lang="es-MX" dirty="0" smtClean="0"/>
              <a:t>Es el mayor nivel de agregación que identifica el conjunto homogéneo y ordenado de los bienes y servicios requeridos por los entes públicos.</a:t>
            </a:r>
          </a:p>
          <a:p>
            <a:pPr marL="0" indent="0" algn="just">
              <a:buNone/>
            </a:pPr>
            <a:r>
              <a:rPr lang="es-MX" b="1" dirty="0" smtClean="0"/>
              <a:t>Concepto: </a:t>
            </a:r>
            <a:r>
              <a:rPr lang="es-MX" dirty="0" smtClean="0"/>
              <a:t>Son subconjuntos homogéneos y ordenados en forma específica, producto de la desagregación de los bienes y servicios, incluidos en cada capítulo.</a:t>
            </a:r>
          </a:p>
          <a:p>
            <a:pPr marL="0" indent="0" algn="just">
              <a:buNone/>
            </a:pPr>
            <a:r>
              <a:rPr lang="es-MX" b="1" dirty="0" smtClean="0"/>
              <a:t>Partida</a:t>
            </a:r>
            <a:r>
              <a:rPr lang="es-MX" dirty="0" smtClean="0"/>
              <a:t>: Es el nivel de agregación más específico en el cual se describen las expresiones concretas y detalladas de los bienes y servicios que se adquieren y se compone de:</a:t>
            </a:r>
          </a:p>
          <a:p>
            <a:pPr lvl="1" algn="just"/>
            <a:r>
              <a:rPr lang="es-MX" dirty="0" smtClean="0"/>
              <a:t>a) Partida Genérica</a:t>
            </a:r>
          </a:p>
          <a:p>
            <a:pPr lvl="1" algn="just"/>
            <a:r>
              <a:rPr lang="es-MX" dirty="0" smtClean="0"/>
              <a:t>b) Partida Específica</a:t>
            </a:r>
          </a:p>
          <a:p>
            <a:pPr marL="457200" lvl="1" indent="0" algn="just">
              <a:buNone/>
            </a:pPr>
            <a:r>
              <a:rPr lang="es-MX" b="1" dirty="0" smtClean="0"/>
              <a:t>a) La Partida Genérica </a:t>
            </a:r>
            <a:r>
              <a:rPr lang="es-MX" dirty="0" smtClean="0"/>
              <a:t>se refiere al tercer dígito, el cual logrará la armonización a todos los niveles de gobierno.</a:t>
            </a:r>
          </a:p>
          <a:p>
            <a:pPr marL="457200" lvl="1" indent="0" algn="just">
              <a:buNone/>
            </a:pPr>
            <a:r>
              <a:rPr lang="es-MX" b="1" dirty="0" smtClean="0"/>
              <a:t>b) </a:t>
            </a:r>
            <a:r>
              <a:rPr lang="es-MX" b="1" u="sng" dirty="0" smtClean="0"/>
              <a:t>La Partida Específica </a:t>
            </a:r>
            <a:r>
              <a:rPr lang="es-MX" b="1" dirty="0" smtClean="0"/>
              <a:t>corresponde al cuarto dígito, el cual permitirá que las unidades administrativas o instancias competentes en materia de contabilidad gubernamental y de presupuesto de cada orden de gobierno, </a:t>
            </a:r>
            <a:r>
              <a:rPr lang="es-MX" b="1" u="sng" dirty="0" smtClean="0"/>
              <a:t>con base en sus necesidades,</a:t>
            </a:r>
            <a:r>
              <a:rPr lang="es-MX" b="1" dirty="0" smtClean="0"/>
              <a:t> generen su apertura, conservando la estructura básica (capítulo, concepto y partida genérica), con el fin de mantener la armonización con el Plan de Cuentas.</a:t>
            </a:r>
          </a:p>
          <a:p>
            <a:pPr algn="just"/>
            <a:endParaRPr lang="es-ES_tradnl"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33</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a:xfrm>
            <a:off x="368873" y="188640"/>
            <a:ext cx="8546527" cy="576064"/>
          </a:xfrm>
        </p:spPr>
        <p:txBody>
          <a:bodyPr/>
          <a:lstStyle/>
          <a:p>
            <a:r>
              <a:rPr lang="es-ES_tradnl" sz="2000" dirty="0" smtClean="0"/>
              <a:t>Estructura de codificación, de conformidad a lo establecido por CONAC / Universidad de Guadalajara (armonizado)</a:t>
            </a:r>
            <a:endParaRPr lang="es-ES_tradnl" sz="2000" dirty="0"/>
          </a:p>
        </p:txBody>
      </p:sp>
      <p:graphicFrame>
        <p:nvGraphicFramePr>
          <p:cNvPr id="7" name="Tabla 6"/>
          <p:cNvGraphicFramePr>
            <a:graphicFrameLocks noGrp="1"/>
          </p:cNvGraphicFramePr>
          <p:nvPr>
            <p:extLst>
              <p:ext uri="{D42A27DB-BD31-4B8C-83A1-F6EECF244321}">
                <p14:modId xmlns:p14="http://schemas.microsoft.com/office/powerpoint/2010/main" val="2237916995"/>
              </p:ext>
            </p:extLst>
          </p:nvPr>
        </p:nvGraphicFramePr>
        <p:xfrm>
          <a:off x="368873" y="3276598"/>
          <a:ext cx="8307583" cy="2778247"/>
        </p:xfrm>
        <a:graphic>
          <a:graphicData uri="http://schemas.openxmlformats.org/drawingml/2006/table">
            <a:tbl>
              <a:tblPr firstRow="1" bandRow="1">
                <a:effectLst>
                  <a:outerShdw blurRad="50800" dist="38100" dir="2700000" algn="tl" rotWithShape="0">
                    <a:prstClr val="black">
                      <a:alpha val="40000"/>
                    </a:prstClr>
                  </a:outerShdw>
                </a:effectLst>
                <a:tableStyleId>{F5AB1C69-6EDB-4FF4-983F-18BD219EF322}</a:tableStyleId>
              </a:tblPr>
              <a:tblGrid>
                <a:gridCol w="1174883"/>
                <a:gridCol w="1174883"/>
                <a:gridCol w="1174883"/>
                <a:gridCol w="1863655"/>
                <a:gridCol w="947213"/>
                <a:gridCol w="1972066"/>
              </a:tblGrid>
              <a:tr h="387801">
                <a:tc gridSpan="6">
                  <a:txBody>
                    <a:bodyPr/>
                    <a:lstStyle/>
                    <a:p>
                      <a:pPr algn="ctr" fontAlgn="b"/>
                      <a:r>
                        <a:rPr lang="es-ES_tradnl" sz="1400" u="none" strike="noStrike" dirty="0" smtClean="0">
                          <a:latin typeface="Trebuchet MS"/>
                          <a:cs typeface="Trebuchet MS"/>
                        </a:rPr>
                        <a:t>COG </a:t>
                      </a:r>
                      <a:r>
                        <a:rPr lang="es-ES_tradnl" sz="1400" u="none" strike="noStrike" dirty="0">
                          <a:latin typeface="Trebuchet MS"/>
                          <a:cs typeface="Trebuchet MS"/>
                        </a:rPr>
                        <a:t>armonizado con la LGCG </a:t>
                      </a:r>
                      <a:r>
                        <a:rPr lang="es-ES_tradnl" sz="1400" u="none" strike="noStrike" dirty="0" smtClean="0">
                          <a:latin typeface="Trebuchet MS"/>
                          <a:cs typeface="Trebuchet MS"/>
                        </a:rPr>
                        <a:t>2012</a:t>
                      </a:r>
                      <a:endParaRPr lang="es-ES_tradnl" sz="1400" b="1" i="0" u="none" strike="noStrike" dirty="0">
                        <a:solidFill>
                          <a:srgbClr val="FFFFFF"/>
                        </a:solidFill>
                        <a:latin typeface="Trebuchet MS"/>
                        <a:cs typeface="Trebuchet MS"/>
                      </a:endParaRPr>
                    </a:p>
                  </a:txBody>
                  <a:tcPr marL="12528" marR="12528" marT="12528" marB="0" anchor="ctr"/>
                </a:tc>
                <a:tc hMerge="1">
                  <a:txBody>
                    <a:bodyPr/>
                    <a:lstStyle/>
                    <a:p>
                      <a:endParaRPr lang="es-ES_tradnl"/>
                    </a:p>
                  </a:txBody>
                  <a:tcPr/>
                </a:tc>
                <a:tc hMerge="1">
                  <a:txBody>
                    <a:bodyPr/>
                    <a:lstStyle/>
                    <a:p>
                      <a:endParaRPr lang="es-ES_tradnl"/>
                    </a:p>
                  </a:txBody>
                  <a:tcPr/>
                </a:tc>
                <a:tc hMerge="1">
                  <a:txBody>
                    <a:bodyPr/>
                    <a:lstStyle/>
                    <a:p>
                      <a:endParaRPr lang="es-ES_tradnl"/>
                    </a:p>
                  </a:txBody>
                  <a:tcPr/>
                </a:tc>
                <a:tc hMerge="1">
                  <a:txBody>
                    <a:bodyPr/>
                    <a:lstStyle/>
                    <a:p>
                      <a:endParaRPr lang="es-ES_tradnl"/>
                    </a:p>
                  </a:txBody>
                  <a:tcPr/>
                </a:tc>
                <a:tc hMerge="1">
                  <a:txBody>
                    <a:bodyPr/>
                    <a:lstStyle/>
                    <a:p>
                      <a:endParaRPr lang="es-ES_tradnl"/>
                    </a:p>
                  </a:txBody>
                  <a:tcPr/>
                </a:tc>
              </a:tr>
              <a:tr h="315771">
                <a:tc gridSpan="3">
                  <a:txBody>
                    <a:bodyPr/>
                    <a:lstStyle/>
                    <a:p>
                      <a:pPr algn="ctr" fontAlgn="b"/>
                      <a:r>
                        <a:rPr lang="es-ES_tradnl" sz="1200" u="none" strike="noStrike" dirty="0">
                          <a:latin typeface="Trebuchet MS"/>
                          <a:cs typeface="Trebuchet MS"/>
                        </a:rPr>
                        <a:t>CONAC</a:t>
                      </a:r>
                      <a:endParaRPr lang="es-ES_tradnl" sz="1200" b="1" i="0" u="none" strike="noStrike" dirty="0">
                        <a:solidFill>
                          <a:srgbClr val="FFFFFF"/>
                        </a:solidFill>
                        <a:latin typeface="Trebuchet MS"/>
                        <a:cs typeface="Trebuchet MS"/>
                      </a:endParaRPr>
                    </a:p>
                  </a:txBody>
                  <a:tcPr marL="12528" marR="12528" marT="12528" marB="0" anchor="ctr">
                    <a:solidFill>
                      <a:srgbClr val="CBD691"/>
                    </a:solidFill>
                  </a:tcPr>
                </a:tc>
                <a:tc hMerge="1">
                  <a:txBody>
                    <a:bodyPr/>
                    <a:lstStyle/>
                    <a:p>
                      <a:endParaRPr lang="es-ES_tradnl"/>
                    </a:p>
                  </a:txBody>
                  <a:tcPr/>
                </a:tc>
                <a:tc hMerge="1">
                  <a:txBody>
                    <a:bodyPr/>
                    <a:lstStyle/>
                    <a:p>
                      <a:endParaRPr lang="es-ES_tradnl"/>
                    </a:p>
                  </a:txBody>
                  <a:tcPr/>
                </a:tc>
                <a:tc gridSpan="2">
                  <a:txBody>
                    <a:bodyPr/>
                    <a:lstStyle/>
                    <a:p>
                      <a:pPr algn="ctr" fontAlgn="t"/>
                      <a:r>
                        <a:rPr lang="es-ES_tradnl" sz="1200" u="none" strike="noStrike" dirty="0">
                          <a:latin typeface="Trebuchet MS"/>
                          <a:cs typeface="Trebuchet MS"/>
                        </a:rPr>
                        <a:t>U de G</a:t>
                      </a:r>
                      <a:endParaRPr lang="es-ES_tradnl" sz="1200" b="1" i="0" u="none" strike="noStrike" dirty="0">
                        <a:solidFill>
                          <a:srgbClr val="FFFFFF"/>
                        </a:solidFill>
                        <a:latin typeface="Trebuchet MS"/>
                        <a:cs typeface="Trebuchet MS"/>
                      </a:endParaRPr>
                    </a:p>
                  </a:txBody>
                  <a:tcPr marL="12528" marR="12528" marT="12528" marB="0" anchor="ctr">
                    <a:solidFill>
                      <a:srgbClr val="CBD691"/>
                    </a:solidFill>
                  </a:tcPr>
                </a:tc>
                <a:tc hMerge="1">
                  <a:txBody>
                    <a:bodyPr/>
                    <a:lstStyle/>
                    <a:p>
                      <a:endParaRPr lang="es-ES_tradnl"/>
                    </a:p>
                  </a:txBody>
                  <a:tcPr/>
                </a:tc>
                <a:tc>
                  <a:txBody>
                    <a:bodyPr/>
                    <a:lstStyle/>
                    <a:p>
                      <a:pPr algn="ctr" fontAlgn="b"/>
                      <a:r>
                        <a:rPr lang="es-ES_tradnl" sz="1200" u="none" strike="noStrike" dirty="0">
                          <a:latin typeface="Trebuchet MS"/>
                          <a:cs typeface="Trebuchet MS"/>
                        </a:rPr>
                        <a:t> </a:t>
                      </a:r>
                      <a:endParaRPr lang="es-ES_tradnl" sz="1200" b="1" i="0" u="none" strike="noStrike" dirty="0">
                        <a:solidFill>
                          <a:srgbClr val="FFFFFF"/>
                        </a:solidFill>
                        <a:latin typeface="Trebuchet MS"/>
                        <a:cs typeface="Trebuchet MS"/>
                      </a:endParaRPr>
                    </a:p>
                  </a:txBody>
                  <a:tcPr marL="12528" marR="12528" marT="12528" marB="0" anchor="ctr">
                    <a:solidFill>
                      <a:srgbClr val="CBD691"/>
                    </a:solidFill>
                  </a:tcPr>
                </a:tc>
              </a:tr>
              <a:tr h="205754">
                <a:tc rowSpan="2">
                  <a:txBody>
                    <a:bodyPr/>
                    <a:lstStyle/>
                    <a:p>
                      <a:pPr algn="ctr" fontAlgn="b"/>
                      <a:r>
                        <a:rPr lang="es-ES_tradnl" sz="1200" u="none" strike="noStrike" dirty="0">
                          <a:latin typeface="Trebuchet MS"/>
                          <a:cs typeface="Trebuchet MS"/>
                        </a:rPr>
                        <a:t>Capítulo</a:t>
                      </a:r>
                      <a:endParaRPr lang="es-ES_tradnl" sz="1200" b="0" i="0" u="none" strike="noStrike" dirty="0">
                        <a:latin typeface="Trebuchet MS"/>
                        <a:cs typeface="Trebuchet MS"/>
                      </a:endParaRPr>
                    </a:p>
                  </a:txBody>
                  <a:tcPr marL="12528" marR="12528" marT="12528" marB="0" anchor="ctr">
                    <a:solidFill>
                      <a:srgbClr val="CBD691"/>
                    </a:solidFill>
                  </a:tcPr>
                </a:tc>
                <a:tc rowSpan="2">
                  <a:txBody>
                    <a:bodyPr/>
                    <a:lstStyle/>
                    <a:p>
                      <a:pPr algn="ctr" fontAlgn="b"/>
                      <a:r>
                        <a:rPr lang="es-ES_tradnl" sz="1200" u="none" strike="noStrike" dirty="0">
                          <a:latin typeface="Trebuchet MS"/>
                          <a:cs typeface="Trebuchet MS"/>
                        </a:rPr>
                        <a:t>Concepto</a:t>
                      </a:r>
                      <a:endParaRPr lang="es-ES_tradnl" sz="1200" b="0" i="0" u="none" strike="noStrike" dirty="0">
                        <a:latin typeface="Trebuchet MS"/>
                        <a:cs typeface="Trebuchet MS"/>
                      </a:endParaRPr>
                    </a:p>
                  </a:txBody>
                  <a:tcPr marL="12528" marR="12528" marT="12528" marB="0" anchor="ctr">
                    <a:solidFill>
                      <a:srgbClr val="CBD691"/>
                    </a:solidFill>
                  </a:tcPr>
                </a:tc>
                <a:tc gridSpan="3">
                  <a:txBody>
                    <a:bodyPr/>
                    <a:lstStyle/>
                    <a:p>
                      <a:pPr algn="ctr" fontAlgn="b"/>
                      <a:r>
                        <a:rPr lang="es-ES_tradnl" sz="1200" u="none" strike="noStrike" dirty="0">
                          <a:latin typeface="Trebuchet MS"/>
                          <a:cs typeface="Trebuchet MS"/>
                        </a:rPr>
                        <a:t>Partida</a:t>
                      </a:r>
                      <a:endParaRPr lang="es-ES_tradnl" sz="1200" b="0" i="0" u="none" strike="noStrike" dirty="0">
                        <a:latin typeface="Trebuchet MS"/>
                        <a:cs typeface="Trebuchet MS"/>
                      </a:endParaRPr>
                    </a:p>
                  </a:txBody>
                  <a:tcPr marL="12528" marR="12528" marT="12528" marB="0" anchor="ctr">
                    <a:solidFill>
                      <a:srgbClr val="CBD691"/>
                    </a:solidFill>
                  </a:tcPr>
                </a:tc>
                <a:tc hMerge="1">
                  <a:txBody>
                    <a:bodyPr/>
                    <a:lstStyle/>
                    <a:p>
                      <a:endParaRPr lang="es-ES_tradnl"/>
                    </a:p>
                  </a:txBody>
                  <a:tcPr/>
                </a:tc>
                <a:tc hMerge="1">
                  <a:txBody>
                    <a:bodyPr/>
                    <a:lstStyle/>
                    <a:p>
                      <a:endParaRPr lang="es-ES_tradnl"/>
                    </a:p>
                  </a:txBody>
                  <a:tcPr/>
                </a:tc>
                <a:tc>
                  <a:txBody>
                    <a:bodyPr/>
                    <a:lstStyle/>
                    <a:p>
                      <a:pPr algn="ctr" fontAlgn="t"/>
                      <a:r>
                        <a:rPr lang="es-ES_tradnl" sz="1200" u="none" strike="noStrike" dirty="0">
                          <a:latin typeface="Trebuchet MS"/>
                          <a:cs typeface="Trebuchet MS"/>
                        </a:rPr>
                        <a:t>Descripción </a:t>
                      </a:r>
                      <a:endParaRPr lang="es-ES_tradnl" sz="1200" b="0" i="0" u="none" strike="noStrike" dirty="0">
                        <a:latin typeface="Trebuchet MS"/>
                        <a:cs typeface="Trebuchet MS"/>
                      </a:endParaRPr>
                    </a:p>
                  </a:txBody>
                  <a:tcPr marL="12528" marR="12528" marT="12528" marB="0" anchor="ctr">
                    <a:solidFill>
                      <a:srgbClr val="CBD691"/>
                    </a:solidFill>
                  </a:tcPr>
                </a:tc>
              </a:tr>
              <a:tr h="205754">
                <a:tc vMerge="1">
                  <a:txBody>
                    <a:bodyPr/>
                    <a:lstStyle/>
                    <a:p>
                      <a:endParaRPr lang="es-ES_tradnl"/>
                    </a:p>
                  </a:txBody>
                  <a:tcPr/>
                </a:tc>
                <a:tc vMerge="1">
                  <a:txBody>
                    <a:bodyPr/>
                    <a:lstStyle/>
                    <a:p>
                      <a:endParaRPr lang="es-ES_tradnl"/>
                    </a:p>
                  </a:txBody>
                  <a:tcPr/>
                </a:tc>
                <a:tc>
                  <a:txBody>
                    <a:bodyPr/>
                    <a:lstStyle/>
                    <a:p>
                      <a:pPr algn="ctr" fontAlgn="b"/>
                      <a:r>
                        <a:rPr lang="es-ES_tradnl" sz="1200" u="none" strike="noStrike" dirty="0">
                          <a:latin typeface="Trebuchet MS"/>
                          <a:cs typeface="Trebuchet MS"/>
                        </a:rPr>
                        <a:t>Genérica</a:t>
                      </a:r>
                      <a:endParaRPr lang="es-ES_tradnl" sz="1200" b="0" i="0" u="none" strike="noStrike" dirty="0">
                        <a:latin typeface="Trebuchet MS"/>
                        <a:cs typeface="Trebuchet MS"/>
                      </a:endParaRPr>
                    </a:p>
                  </a:txBody>
                  <a:tcPr marL="12528" marR="12528" marT="12528" marB="0" anchor="ctr">
                    <a:solidFill>
                      <a:srgbClr val="CBD691"/>
                    </a:solidFill>
                  </a:tcPr>
                </a:tc>
                <a:tc>
                  <a:txBody>
                    <a:bodyPr/>
                    <a:lstStyle/>
                    <a:p>
                      <a:pPr algn="ctr" fontAlgn="b"/>
                      <a:r>
                        <a:rPr lang="es-ES_tradnl" sz="1200" u="none" strike="noStrike" dirty="0">
                          <a:latin typeface="Trebuchet MS"/>
                          <a:cs typeface="Trebuchet MS"/>
                        </a:rPr>
                        <a:t>Específica</a:t>
                      </a:r>
                      <a:endParaRPr lang="es-ES_tradnl" sz="1200" b="0" i="0" u="none" strike="noStrike" dirty="0">
                        <a:latin typeface="Trebuchet MS"/>
                        <a:cs typeface="Trebuchet MS"/>
                      </a:endParaRPr>
                    </a:p>
                  </a:txBody>
                  <a:tcPr marL="12528" marR="12528" marT="12528" marB="0" anchor="ctr">
                    <a:solidFill>
                      <a:srgbClr val="CBD691"/>
                    </a:solidFill>
                  </a:tcPr>
                </a:tc>
                <a:tc>
                  <a:txBody>
                    <a:bodyPr/>
                    <a:lstStyle/>
                    <a:p>
                      <a:pPr algn="ctr" fontAlgn="b"/>
                      <a:r>
                        <a:rPr lang="es-ES_tradnl" sz="1200" u="none" strike="noStrike" dirty="0">
                          <a:latin typeface="Trebuchet MS"/>
                          <a:cs typeface="Trebuchet MS"/>
                        </a:rPr>
                        <a:t>Analítica</a:t>
                      </a:r>
                      <a:endParaRPr lang="es-ES_tradnl" sz="1200" b="0" i="0" u="none" strike="noStrike" dirty="0">
                        <a:latin typeface="Trebuchet MS"/>
                        <a:cs typeface="Trebuchet MS"/>
                      </a:endParaRPr>
                    </a:p>
                  </a:txBody>
                  <a:tcPr marL="12528" marR="12528" marT="12528" marB="0" anchor="ctr">
                    <a:solidFill>
                      <a:srgbClr val="CBD691"/>
                    </a:solidFill>
                  </a:tcPr>
                </a:tc>
                <a:tc>
                  <a:txBody>
                    <a:bodyPr/>
                    <a:lstStyle/>
                    <a:p>
                      <a:pPr algn="ctr" fontAlgn="t"/>
                      <a:r>
                        <a:rPr lang="es-ES_tradnl" sz="1200" u="none" strike="noStrike" dirty="0">
                          <a:latin typeface="Trebuchet MS"/>
                          <a:cs typeface="Trebuchet MS"/>
                        </a:rPr>
                        <a:t> </a:t>
                      </a:r>
                      <a:endParaRPr lang="es-ES_tradnl" sz="1200" b="0" i="0" u="none" strike="noStrike" dirty="0">
                        <a:latin typeface="Trebuchet MS"/>
                        <a:cs typeface="Trebuchet MS"/>
                      </a:endParaRPr>
                    </a:p>
                  </a:txBody>
                  <a:tcPr marL="12528" marR="12528" marT="12528" marB="0" anchor="ctr">
                    <a:solidFill>
                      <a:srgbClr val="CBD691"/>
                    </a:solidFill>
                  </a:tcPr>
                </a:tc>
              </a:tr>
              <a:tr h="255230">
                <a:tc>
                  <a:txBody>
                    <a:bodyPr/>
                    <a:lstStyle/>
                    <a:p>
                      <a:pPr algn="ctr" fontAlgn="b"/>
                      <a:r>
                        <a:rPr lang="es-ES_tradnl" sz="1200" u="none" strike="noStrike">
                          <a:latin typeface="Trebuchet MS"/>
                          <a:cs typeface="Trebuchet MS"/>
                        </a:rPr>
                        <a:t>1000</a:t>
                      </a:r>
                      <a:endParaRPr lang="es-ES_tradnl" sz="1200" b="1" i="0" u="none" strike="noStrike">
                        <a:latin typeface="Trebuchet MS"/>
                        <a:cs typeface="Trebuchet MS"/>
                      </a:endParaRPr>
                    </a:p>
                  </a:txBody>
                  <a:tcPr marL="12528" marR="12528" marT="12528" marB="0" anchor="ctr"/>
                </a:tc>
                <a:tc>
                  <a:txBody>
                    <a:bodyPr/>
                    <a:lstStyle/>
                    <a:p>
                      <a:pPr algn="ctr" fontAlgn="b"/>
                      <a:r>
                        <a:rPr lang="es-ES_tradnl" sz="1200" u="none" strike="noStrike">
                          <a:latin typeface="Trebuchet MS"/>
                          <a:cs typeface="Trebuchet MS"/>
                        </a:rPr>
                        <a:t> </a:t>
                      </a:r>
                      <a:endParaRPr lang="es-ES_tradnl" sz="1200" b="0" i="0" u="none" strike="noStrike">
                        <a:latin typeface="Trebuchet MS"/>
                        <a:cs typeface="Trebuchet MS"/>
                      </a:endParaRPr>
                    </a:p>
                  </a:txBody>
                  <a:tcPr marL="12528" marR="12528" marT="12528" marB="0" anchor="ctr"/>
                </a:tc>
                <a:tc>
                  <a:txBody>
                    <a:bodyPr/>
                    <a:lstStyle/>
                    <a:p>
                      <a:pPr algn="ctr" fontAlgn="b"/>
                      <a:r>
                        <a:rPr lang="es-ES_tradnl" sz="1200" u="none" strike="noStrike" dirty="0">
                          <a:latin typeface="Trebuchet MS"/>
                          <a:cs typeface="Trebuchet MS"/>
                        </a:rPr>
                        <a:t> </a:t>
                      </a:r>
                      <a:endParaRPr lang="es-ES_tradnl" sz="1200" b="0" i="0" u="none" strike="noStrike" dirty="0">
                        <a:latin typeface="Trebuchet MS"/>
                        <a:cs typeface="Trebuchet MS"/>
                      </a:endParaRPr>
                    </a:p>
                  </a:txBody>
                  <a:tcPr marL="12528" marR="12528" marT="12528" marB="0" anchor="ctr"/>
                </a:tc>
                <a:tc>
                  <a:txBody>
                    <a:bodyPr/>
                    <a:lstStyle/>
                    <a:p>
                      <a:pPr algn="ctr" fontAlgn="b"/>
                      <a:r>
                        <a:rPr lang="es-ES_tradnl" sz="1200" u="none" strike="noStrike" dirty="0">
                          <a:latin typeface="Trebuchet MS"/>
                          <a:cs typeface="Trebuchet MS"/>
                        </a:rPr>
                        <a:t> </a:t>
                      </a:r>
                      <a:endParaRPr lang="es-ES_tradnl" sz="1200" b="1" i="0" u="none" strike="noStrike" dirty="0">
                        <a:latin typeface="Trebuchet MS"/>
                        <a:cs typeface="Trebuchet MS"/>
                      </a:endParaRPr>
                    </a:p>
                  </a:txBody>
                  <a:tcPr marL="12528" marR="12528" marT="12528" marB="0" anchor="ctr"/>
                </a:tc>
                <a:tc>
                  <a:txBody>
                    <a:bodyPr/>
                    <a:lstStyle/>
                    <a:p>
                      <a:pPr algn="ctr" fontAlgn="b"/>
                      <a:r>
                        <a:rPr lang="es-ES_tradnl" sz="1200" u="none" strike="noStrike" dirty="0">
                          <a:latin typeface="Trebuchet MS"/>
                          <a:cs typeface="Trebuchet MS"/>
                        </a:rPr>
                        <a:t> </a:t>
                      </a:r>
                      <a:endParaRPr lang="es-ES_tradnl" sz="1200" b="1" i="0" u="none" strike="noStrike" dirty="0">
                        <a:latin typeface="Trebuchet MS"/>
                        <a:cs typeface="Trebuchet MS"/>
                      </a:endParaRPr>
                    </a:p>
                  </a:txBody>
                  <a:tcPr marL="12528" marR="12528" marT="12528" marB="0" anchor="ctr"/>
                </a:tc>
                <a:tc>
                  <a:txBody>
                    <a:bodyPr/>
                    <a:lstStyle/>
                    <a:p>
                      <a:pPr algn="ctr" fontAlgn="t"/>
                      <a:r>
                        <a:rPr lang="es-ES_tradnl" sz="1200" u="none" strike="noStrike" dirty="0">
                          <a:latin typeface="Trebuchet MS"/>
                          <a:cs typeface="Trebuchet MS"/>
                        </a:rPr>
                        <a:t>SERVICIOS PERSONALES</a:t>
                      </a:r>
                      <a:endParaRPr lang="es-ES_tradnl" sz="1200" b="0" i="0" u="none" strike="noStrike" dirty="0">
                        <a:latin typeface="Trebuchet MS"/>
                        <a:cs typeface="Trebuchet MS"/>
                      </a:endParaRPr>
                    </a:p>
                  </a:txBody>
                  <a:tcPr marL="12528" marR="12528" marT="12528" marB="0" anchor="ctr"/>
                </a:tc>
              </a:tr>
              <a:tr h="611303">
                <a:tc>
                  <a:txBody>
                    <a:bodyPr/>
                    <a:lstStyle/>
                    <a:p>
                      <a:pPr algn="ctr" fontAlgn="b"/>
                      <a:r>
                        <a:rPr lang="es-ES_tradnl" sz="1200" u="none" strike="noStrike">
                          <a:latin typeface="Trebuchet MS"/>
                          <a:cs typeface="Trebuchet MS"/>
                        </a:rPr>
                        <a:t> </a:t>
                      </a:r>
                      <a:endParaRPr lang="es-ES_tradnl" sz="1200" b="1" i="0" u="none" strike="noStrike">
                        <a:latin typeface="Trebuchet MS"/>
                        <a:cs typeface="Trebuchet MS"/>
                      </a:endParaRPr>
                    </a:p>
                  </a:txBody>
                  <a:tcPr marL="12528" marR="12528" marT="12528" marB="0" anchor="ctr"/>
                </a:tc>
                <a:tc>
                  <a:txBody>
                    <a:bodyPr/>
                    <a:lstStyle/>
                    <a:p>
                      <a:pPr algn="ctr" fontAlgn="b"/>
                      <a:r>
                        <a:rPr lang="es-ES_tradnl" sz="1200" u="none" strike="noStrike">
                          <a:latin typeface="Trebuchet MS"/>
                          <a:cs typeface="Trebuchet MS"/>
                        </a:rPr>
                        <a:t>1100</a:t>
                      </a:r>
                      <a:endParaRPr lang="es-ES_tradnl" sz="1200" b="1" i="0" u="none" strike="noStrike">
                        <a:latin typeface="Trebuchet MS"/>
                        <a:cs typeface="Trebuchet MS"/>
                      </a:endParaRPr>
                    </a:p>
                  </a:txBody>
                  <a:tcPr marL="12528" marR="12528" marT="12528" marB="0" anchor="ctr"/>
                </a:tc>
                <a:tc>
                  <a:txBody>
                    <a:bodyPr/>
                    <a:lstStyle/>
                    <a:p>
                      <a:pPr algn="ctr" fontAlgn="b"/>
                      <a:r>
                        <a:rPr lang="es-ES_tradnl" sz="1200" u="none" strike="noStrike">
                          <a:latin typeface="Trebuchet MS"/>
                          <a:cs typeface="Trebuchet MS"/>
                        </a:rPr>
                        <a:t> </a:t>
                      </a:r>
                      <a:endParaRPr lang="es-ES_tradnl" sz="1200" b="1" i="0" u="none" strike="noStrike">
                        <a:latin typeface="Trebuchet MS"/>
                        <a:cs typeface="Trebuchet MS"/>
                      </a:endParaRPr>
                    </a:p>
                  </a:txBody>
                  <a:tcPr marL="12528" marR="12528" marT="12528" marB="0" anchor="ctr"/>
                </a:tc>
                <a:tc>
                  <a:txBody>
                    <a:bodyPr/>
                    <a:lstStyle/>
                    <a:p>
                      <a:pPr algn="ctr" fontAlgn="b"/>
                      <a:r>
                        <a:rPr lang="es-ES_tradnl" sz="1200" u="none" strike="noStrike" dirty="0">
                          <a:latin typeface="Trebuchet MS"/>
                          <a:cs typeface="Trebuchet MS"/>
                        </a:rPr>
                        <a:t> </a:t>
                      </a:r>
                      <a:endParaRPr lang="es-ES_tradnl" sz="1200" b="1" i="0" u="none" strike="noStrike" dirty="0">
                        <a:latin typeface="Trebuchet MS"/>
                        <a:cs typeface="Trebuchet MS"/>
                      </a:endParaRPr>
                    </a:p>
                  </a:txBody>
                  <a:tcPr marL="12528" marR="12528" marT="12528" marB="0" anchor="ctr"/>
                </a:tc>
                <a:tc>
                  <a:txBody>
                    <a:bodyPr/>
                    <a:lstStyle/>
                    <a:p>
                      <a:pPr algn="ctr" fontAlgn="b"/>
                      <a:r>
                        <a:rPr lang="es-ES_tradnl" sz="1200" u="none" strike="noStrike">
                          <a:latin typeface="Trebuchet MS"/>
                          <a:cs typeface="Trebuchet MS"/>
                        </a:rPr>
                        <a:t> </a:t>
                      </a:r>
                      <a:endParaRPr lang="es-ES_tradnl" sz="1200" b="1" i="0" u="none" strike="noStrike">
                        <a:latin typeface="Trebuchet MS"/>
                        <a:cs typeface="Trebuchet MS"/>
                      </a:endParaRPr>
                    </a:p>
                  </a:txBody>
                  <a:tcPr marL="12528" marR="12528" marT="12528" marB="0" anchor="ctr"/>
                </a:tc>
                <a:tc>
                  <a:txBody>
                    <a:bodyPr/>
                    <a:lstStyle/>
                    <a:p>
                      <a:pPr algn="ctr" fontAlgn="t"/>
                      <a:r>
                        <a:rPr lang="es-ES_tradnl" sz="1200" u="none" strike="noStrike" dirty="0">
                          <a:latin typeface="Trebuchet MS"/>
                          <a:cs typeface="Trebuchet MS"/>
                        </a:rPr>
                        <a:t>REMUNERACIONES AL PERSONAL DE CARÁCTER PERMANENTE </a:t>
                      </a:r>
                      <a:endParaRPr lang="es-ES_tradnl" sz="1200" b="0" i="0" u="none" strike="noStrike" dirty="0">
                        <a:latin typeface="Trebuchet MS"/>
                        <a:cs typeface="Trebuchet MS"/>
                      </a:endParaRPr>
                    </a:p>
                  </a:txBody>
                  <a:tcPr marL="12528" marR="12528" marT="12528" marB="0" anchor="ctr"/>
                </a:tc>
              </a:tr>
              <a:tr h="398317">
                <a:tc>
                  <a:txBody>
                    <a:bodyPr/>
                    <a:lstStyle/>
                    <a:p>
                      <a:pPr algn="ctr" fontAlgn="b"/>
                      <a:r>
                        <a:rPr lang="es-ES_tradnl" sz="1200" u="none" strike="noStrike">
                          <a:latin typeface="Trebuchet MS"/>
                          <a:cs typeface="Trebuchet MS"/>
                        </a:rPr>
                        <a:t> </a:t>
                      </a:r>
                      <a:endParaRPr lang="es-ES_tradnl" sz="1200" b="1" i="0" u="none" strike="noStrike">
                        <a:latin typeface="Trebuchet MS"/>
                        <a:cs typeface="Trebuchet MS"/>
                      </a:endParaRPr>
                    </a:p>
                  </a:txBody>
                  <a:tcPr marL="12528" marR="12528" marT="12528" marB="0" anchor="ctr"/>
                </a:tc>
                <a:tc>
                  <a:txBody>
                    <a:bodyPr/>
                    <a:lstStyle/>
                    <a:p>
                      <a:pPr algn="ctr" fontAlgn="b"/>
                      <a:r>
                        <a:rPr lang="es-ES_tradnl" sz="1200" u="none" strike="noStrike" dirty="0">
                          <a:latin typeface="Trebuchet MS"/>
                          <a:cs typeface="Trebuchet MS"/>
                        </a:rPr>
                        <a:t> </a:t>
                      </a:r>
                      <a:endParaRPr lang="es-ES_tradnl" sz="1200" b="1" i="0" u="none" strike="noStrike" dirty="0">
                        <a:latin typeface="Trebuchet MS"/>
                        <a:cs typeface="Trebuchet MS"/>
                      </a:endParaRPr>
                    </a:p>
                  </a:txBody>
                  <a:tcPr marL="12528" marR="12528" marT="12528" marB="0" anchor="ctr"/>
                </a:tc>
                <a:tc>
                  <a:txBody>
                    <a:bodyPr/>
                    <a:lstStyle/>
                    <a:p>
                      <a:pPr algn="ctr" fontAlgn="b"/>
                      <a:r>
                        <a:rPr lang="es-ES_tradnl" sz="1200" u="none" strike="noStrike">
                          <a:latin typeface="Trebuchet MS"/>
                          <a:cs typeface="Trebuchet MS"/>
                        </a:rPr>
                        <a:t>113</a:t>
                      </a:r>
                      <a:endParaRPr lang="es-ES_tradnl" sz="1200" b="1" i="0" u="none" strike="noStrike">
                        <a:latin typeface="Trebuchet MS"/>
                        <a:cs typeface="Trebuchet MS"/>
                      </a:endParaRPr>
                    </a:p>
                  </a:txBody>
                  <a:tcPr marL="12528" marR="12528" marT="12528" marB="0" anchor="ctr"/>
                </a:tc>
                <a:tc>
                  <a:txBody>
                    <a:bodyPr/>
                    <a:lstStyle/>
                    <a:p>
                      <a:pPr algn="ctr" fontAlgn="b"/>
                      <a:r>
                        <a:rPr lang="es-ES_tradnl" sz="1200" u="none" strike="noStrike" dirty="0">
                          <a:latin typeface="Trebuchet MS"/>
                          <a:cs typeface="Trebuchet MS"/>
                        </a:rPr>
                        <a:t> </a:t>
                      </a:r>
                      <a:endParaRPr lang="es-ES_tradnl" sz="1200" b="1" i="0" u="none" strike="noStrike" dirty="0">
                        <a:latin typeface="Trebuchet MS"/>
                        <a:cs typeface="Trebuchet MS"/>
                      </a:endParaRPr>
                    </a:p>
                  </a:txBody>
                  <a:tcPr marL="12528" marR="12528" marT="12528" marB="0" anchor="ctr"/>
                </a:tc>
                <a:tc>
                  <a:txBody>
                    <a:bodyPr/>
                    <a:lstStyle/>
                    <a:p>
                      <a:pPr algn="ctr" fontAlgn="b"/>
                      <a:r>
                        <a:rPr lang="es-ES_tradnl" sz="1200" u="none" strike="noStrike" dirty="0">
                          <a:latin typeface="Trebuchet MS"/>
                          <a:cs typeface="Trebuchet MS"/>
                        </a:rPr>
                        <a:t> </a:t>
                      </a:r>
                      <a:endParaRPr lang="es-ES_tradnl" sz="1200" b="1" i="0" u="none" strike="noStrike" dirty="0">
                        <a:latin typeface="Trebuchet MS"/>
                        <a:cs typeface="Trebuchet MS"/>
                      </a:endParaRPr>
                    </a:p>
                  </a:txBody>
                  <a:tcPr marL="12528" marR="12528" marT="12528" marB="0" anchor="ctr"/>
                </a:tc>
                <a:tc>
                  <a:txBody>
                    <a:bodyPr/>
                    <a:lstStyle/>
                    <a:p>
                      <a:pPr algn="ctr" fontAlgn="t"/>
                      <a:r>
                        <a:rPr lang="es-ES_tradnl" sz="1200" u="none" strike="noStrike">
                          <a:latin typeface="Trebuchet MS"/>
                          <a:cs typeface="Trebuchet MS"/>
                        </a:rPr>
                        <a:t>Sueldo Base al Personal Permanente </a:t>
                      </a:r>
                      <a:endParaRPr lang="es-ES_tradnl" sz="1200" b="1" i="0" u="none" strike="noStrike">
                        <a:latin typeface="Trebuchet MS"/>
                        <a:cs typeface="Trebuchet MS"/>
                      </a:endParaRPr>
                    </a:p>
                  </a:txBody>
                  <a:tcPr marL="12528" marR="12528" marT="12528" marB="0" anchor="ctr"/>
                </a:tc>
              </a:tr>
              <a:tr h="398317">
                <a:tc>
                  <a:txBody>
                    <a:bodyPr/>
                    <a:lstStyle/>
                    <a:p>
                      <a:pPr algn="ctr" fontAlgn="b"/>
                      <a:r>
                        <a:rPr lang="es-ES_tradnl" sz="1200" u="none" strike="noStrike">
                          <a:latin typeface="Trebuchet MS"/>
                          <a:cs typeface="Trebuchet MS"/>
                        </a:rPr>
                        <a:t> </a:t>
                      </a:r>
                      <a:endParaRPr lang="es-ES_tradnl" sz="1200" b="1" i="0" u="none" strike="noStrike">
                        <a:latin typeface="Trebuchet MS"/>
                        <a:cs typeface="Trebuchet MS"/>
                      </a:endParaRPr>
                    </a:p>
                  </a:txBody>
                  <a:tcPr marL="12528" marR="12528" marT="12528" marB="0" anchor="ctr"/>
                </a:tc>
                <a:tc>
                  <a:txBody>
                    <a:bodyPr/>
                    <a:lstStyle/>
                    <a:p>
                      <a:pPr algn="ctr" fontAlgn="b"/>
                      <a:r>
                        <a:rPr lang="es-ES_tradnl" sz="1200" u="none" strike="noStrike">
                          <a:latin typeface="Trebuchet MS"/>
                          <a:cs typeface="Trebuchet MS"/>
                        </a:rPr>
                        <a:t> </a:t>
                      </a:r>
                      <a:endParaRPr lang="es-ES_tradnl" sz="1200" b="1" i="0" u="none" strike="noStrike">
                        <a:latin typeface="Trebuchet MS"/>
                        <a:cs typeface="Trebuchet MS"/>
                      </a:endParaRPr>
                    </a:p>
                  </a:txBody>
                  <a:tcPr marL="12528" marR="12528" marT="12528" marB="0" anchor="ctr"/>
                </a:tc>
                <a:tc>
                  <a:txBody>
                    <a:bodyPr/>
                    <a:lstStyle/>
                    <a:p>
                      <a:pPr algn="ctr" fontAlgn="b"/>
                      <a:r>
                        <a:rPr lang="es-ES_tradnl" sz="1200" u="none" strike="noStrike">
                          <a:latin typeface="Trebuchet MS"/>
                          <a:cs typeface="Trebuchet MS"/>
                        </a:rPr>
                        <a:t> </a:t>
                      </a:r>
                      <a:endParaRPr lang="es-ES_tradnl" sz="1200" b="1" i="0" u="none" strike="noStrike">
                        <a:latin typeface="Trebuchet MS"/>
                        <a:cs typeface="Trebuchet MS"/>
                      </a:endParaRPr>
                    </a:p>
                  </a:txBody>
                  <a:tcPr marL="12528" marR="12528" marT="12528" marB="0" anchor="ctr"/>
                </a:tc>
                <a:tc>
                  <a:txBody>
                    <a:bodyPr/>
                    <a:lstStyle/>
                    <a:p>
                      <a:pPr algn="ctr" fontAlgn="b"/>
                      <a:r>
                        <a:rPr lang="es-ES_tradnl" sz="1200" u="none" strike="noStrike">
                          <a:latin typeface="Trebuchet MS"/>
                          <a:cs typeface="Trebuchet MS"/>
                        </a:rPr>
                        <a:t>1131</a:t>
                      </a:r>
                      <a:endParaRPr lang="es-ES_tradnl" sz="1200" b="1" i="0" u="none" strike="noStrike">
                        <a:latin typeface="Trebuchet MS"/>
                        <a:cs typeface="Trebuchet MS"/>
                      </a:endParaRPr>
                    </a:p>
                  </a:txBody>
                  <a:tcPr marL="12528" marR="12528" marT="12528" marB="0" anchor="ctr"/>
                </a:tc>
                <a:tc>
                  <a:txBody>
                    <a:bodyPr/>
                    <a:lstStyle/>
                    <a:p>
                      <a:pPr algn="ctr" fontAlgn="b"/>
                      <a:r>
                        <a:rPr lang="es-ES_tradnl" sz="1200" u="none" strike="noStrike" dirty="0">
                          <a:latin typeface="Trebuchet MS"/>
                          <a:cs typeface="Trebuchet MS"/>
                        </a:rPr>
                        <a:t> </a:t>
                      </a:r>
                      <a:endParaRPr lang="es-ES_tradnl" sz="1200" b="1" i="0" u="none" strike="noStrike" dirty="0">
                        <a:latin typeface="Trebuchet MS"/>
                        <a:cs typeface="Trebuchet MS"/>
                      </a:endParaRPr>
                    </a:p>
                  </a:txBody>
                  <a:tcPr marL="12528" marR="12528" marT="12528" marB="0" anchor="ctr"/>
                </a:tc>
                <a:tc>
                  <a:txBody>
                    <a:bodyPr/>
                    <a:lstStyle/>
                    <a:p>
                      <a:pPr algn="ctr" fontAlgn="t"/>
                      <a:r>
                        <a:rPr lang="es-ES_tradnl" sz="1200" u="none" strike="noStrike" dirty="0">
                          <a:latin typeface="Trebuchet MS"/>
                          <a:cs typeface="Trebuchet MS"/>
                        </a:rPr>
                        <a:t>Sueldo Base al Personal Académico</a:t>
                      </a:r>
                      <a:endParaRPr lang="es-ES_tradnl" sz="1200" b="1" i="0" u="none" strike="noStrike" dirty="0">
                        <a:latin typeface="Trebuchet MS"/>
                        <a:cs typeface="Trebuchet MS"/>
                      </a:endParaRPr>
                    </a:p>
                  </a:txBody>
                  <a:tcPr marL="12528" marR="12528" marT="12528" marB="0" anchor="ctr"/>
                </a:tc>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2520214482"/>
              </p:ext>
            </p:extLst>
          </p:nvPr>
        </p:nvGraphicFramePr>
        <p:xfrm>
          <a:off x="368872" y="1077131"/>
          <a:ext cx="8307583" cy="1976998"/>
        </p:xfrm>
        <a:graphic>
          <a:graphicData uri="http://schemas.openxmlformats.org/drawingml/2006/table">
            <a:tbl>
              <a:tblPr firstRow="1" bandRow="1">
                <a:effectLst>
                  <a:outerShdw blurRad="50800" dist="38100" dir="2700000" algn="tl" rotWithShape="0">
                    <a:prstClr val="black">
                      <a:alpha val="40000"/>
                    </a:prstClr>
                  </a:outerShdw>
                </a:effectLst>
                <a:tableStyleId>{F5AB1C69-6EDB-4FF4-983F-18BD219EF322}</a:tableStyleId>
              </a:tblPr>
              <a:tblGrid>
                <a:gridCol w="2089215"/>
                <a:gridCol w="2089215"/>
                <a:gridCol w="951798"/>
                <a:gridCol w="3177355"/>
              </a:tblGrid>
              <a:tr h="357969">
                <a:tc gridSpan="4">
                  <a:txBody>
                    <a:bodyPr/>
                    <a:lstStyle/>
                    <a:p>
                      <a:pPr algn="ctr" fontAlgn="b"/>
                      <a:r>
                        <a:rPr lang="es-ES_tradnl" sz="1200" u="none" strike="noStrike" dirty="0">
                          <a:latin typeface="Trebuchet MS"/>
                          <a:cs typeface="Trebuchet MS"/>
                        </a:rPr>
                        <a:t>COG </a:t>
                      </a:r>
                      <a:r>
                        <a:rPr lang="es-ES_tradnl" sz="1200" u="none" strike="noStrike" dirty="0" err="1">
                          <a:latin typeface="Trebuchet MS"/>
                          <a:cs typeface="Trebuchet MS"/>
                        </a:rPr>
                        <a:t>UdeG</a:t>
                      </a:r>
                      <a:r>
                        <a:rPr lang="es-ES_tradnl" sz="1200" u="none" strike="noStrike" dirty="0">
                          <a:latin typeface="Trebuchet MS"/>
                          <a:cs typeface="Trebuchet MS"/>
                        </a:rPr>
                        <a:t> </a:t>
                      </a:r>
                      <a:r>
                        <a:rPr lang="es-ES_tradnl" sz="1200" u="none" strike="noStrike" dirty="0" smtClean="0">
                          <a:latin typeface="Trebuchet MS"/>
                          <a:cs typeface="Trebuchet MS"/>
                        </a:rPr>
                        <a:t>2011</a:t>
                      </a:r>
                      <a:endParaRPr lang="es-ES_tradnl" sz="1200" b="1" i="0" u="none" strike="noStrike" dirty="0">
                        <a:solidFill>
                          <a:srgbClr val="FFFFFF"/>
                        </a:solidFill>
                        <a:latin typeface="Trebuchet MS"/>
                        <a:cs typeface="Trebuchet MS"/>
                      </a:endParaRPr>
                    </a:p>
                  </a:txBody>
                  <a:tcPr marL="12700" marR="12700" marT="12700" marB="0" anchor="ctr"/>
                </a:tc>
                <a:tc hMerge="1">
                  <a:txBody>
                    <a:bodyPr/>
                    <a:lstStyle/>
                    <a:p>
                      <a:endParaRPr lang="es-ES_tradnl"/>
                    </a:p>
                  </a:txBody>
                  <a:tcPr/>
                </a:tc>
                <a:tc hMerge="1">
                  <a:txBody>
                    <a:bodyPr/>
                    <a:lstStyle/>
                    <a:p>
                      <a:endParaRPr lang="es-ES_tradnl"/>
                    </a:p>
                  </a:txBody>
                  <a:tcPr/>
                </a:tc>
                <a:tc hMerge="1">
                  <a:txBody>
                    <a:bodyPr/>
                    <a:lstStyle/>
                    <a:p>
                      <a:pPr algn="ctr" fontAlgn="t"/>
                      <a:endParaRPr lang="es-ES_tradnl" sz="1400" b="1" i="0" u="none" strike="noStrike" dirty="0">
                        <a:solidFill>
                          <a:srgbClr val="FFFFFF"/>
                        </a:solidFill>
                        <a:latin typeface="Calibri"/>
                      </a:endParaRPr>
                    </a:p>
                  </a:txBody>
                  <a:tcPr marL="12700" marR="12700" marT="12700" marB="0">
                    <a:solidFill>
                      <a:schemeClr val="accent1"/>
                    </a:solidFill>
                  </a:tcPr>
                </a:tc>
              </a:tr>
              <a:tr h="342900">
                <a:tc>
                  <a:txBody>
                    <a:bodyPr/>
                    <a:lstStyle/>
                    <a:p>
                      <a:pPr algn="ctr" fontAlgn="b"/>
                      <a:r>
                        <a:rPr lang="es-ES_tradnl" sz="1200" u="none" strike="noStrike" dirty="0">
                          <a:latin typeface="Trebuchet MS"/>
                          <a:cs typeface="Trebuchet MS"/>
                        </a:rPr>
                        <a:t>Título</a:t>
                      </a:r>
                      <a:endParaRPr lang="es-ES_tradnl" sz="1200" b="0" i="0" u="none" strike="noStrike" dirty="0">
                        <a:latin typeface="Trebuchet MS"/>
                        <a:cs typeface="Trebuchet MS"/>
                      </a:endParaRPr>
                    </a:p>
                  </a:txBody>
                  <a:tcPr marL="12700" marR="12700" marT="12700" marB="0" anchor="ctr">
                    <a:solidFill>
                      <a:schemeClr val="accent3">
                        <a:lumMod val="60000"/>
                        <a:lumOff val="40000"/>
                      </a:schemeClr>
                    </a:solidFill>
                  </a:tcPr>
                </a:tc>
                <a:tc>
                  <a:txBody>
                    <a:bodyPr/>
                    <a:lstStyle/>
                    <a:p>
                      <a:pPr algn="ctr" fontAlgn="b"/>
                      <a:r>
                        <a:rPr lang="es-ES_tradnl" sz="1200" u="none" strike="noStrike" dirty="0">
                          <a:latin typeface="Trebuchet MS"/>
                          <a:cs typeface="Trebuchet MS"/>
                        </a:rPr>
                        <a:t>Capítulo</a:t>
                      </a:r>
                      <a:endParaRPr lang="es-ES_tradnl" sz="1200" b="0" i="0" u="none" strike="noStrike" dirty="0">
                        <a:latin typeface="Trebuchet MS"/>
                        <a:cs typeface="Trebuchet MS"/>
                      </a:endParaRPr>
                    </a:p>
                  </a:txBody>
                  <a:tcPr marL="12700" marR="12700" marT="12700" marB="0" anchor="ctr">
                    <a:solidFill>
                      <a:schemeClr val="accent3">
                        <a:lumMod val="60000"/>
                        <a:lumOff val="40000"/>
                      </a:schemeClr>
                    </a:solidFill>
                  </a:tcPr>
                </a:tc>
                <a:tc>
                  <a:txBody>
                    <a:bodyPr/>
                    <a:lstStyle/>
                    <a:p>
                      <a:pPr algn="ctr" fontAlgn="b"/>
                      <a:r>
                        <a:rPr lang="es-ES_tradnl" sz="1200" u="none" strike="noStrike" dirty="0">
                          <a:latin typeface="Trebuchet MS"/>
                          <a:cs typeface="Trebuchet MS"/>
                        </a:rPr>
                        <a:t>Partida</a:t>
                      </a:r>
                      <a:endParaRPr lang="es-ES_tradnl" sz="1200" b="0" i="0" u="none" strike="noStrike" dirty="0">
                        <a:latin typeface="Trebuchet MS"/>
                        <a:cs typeface="Trebuchet MS"/>
                      </a:endParaRPr>
                    </a:p>
                  </a:txBody>
                  <a:tcPr marL="12700" marR="12700" marT="12700" marB="0" anchor="ctr">
                    <a:solidFill>
                      <a:schemeClr val="accent3">
                        <a:lumMod val="60000"/>
                        <a:lumOff val="40000"/>
                      </a:schemeClr>
                    </a:solidFill>
                  </a:tcPr>
                </a:tc>
                <a:tc>
                  <a:txBody>
                    <a:bodyPr/>
                    <a:lstStyle/>
                    <a:p>
                      <a:pPr algn="ctr" fontAlgn="t"/>
                      <a:r>
                        <a:rPr lang="es-ES_tradnl" sz="1200" u="none" strike="noStrike" dirty="0">
                          <a:latin typeface="Trebuchet MS"/>
                          <a:cs typeface="Trebuchet MS"/>
                        </a:rPr>
                        <a:t>Descripción </a:t>
                      </a:r>
                      <a:endParaRPr lang="es-ES_tradnl" sz="1200" b="0" i="0" u="none" strike="noStrike" dirty="0">
                        <a:latin typeface="Trebuchet MS"/>
                        <a:cs typeface="Trebuchet MS"/>
                      </a:endParaRPr>
                    </a:p>
                  </a:txBody>
                  <a:tcPr marL="12700" marR="12700" marT="12700" marB="0" anchor="ctr">
                    <a:solidFill>
                      <a:schemeClr val="accent3">
                        <a:lumMod val="60000"/>
                        <a:lumOff val="40000"/>
                      </a:schemeClr>
                    </a:solidFill>
                  </a:tcPr>
                </a:tc>
              </a:tr>
              <a:tr h="578268">
                <a:tc>
                  <a:txBody>
                    <a:bodyPr/>
                    <a:lstStyle/>
                    <a:p>
                      <a:pPr algn="ctr" fontAlgn="b"/>
                      <a:r>
                        <a:rPr lang="es-ES_tradnl" sz="1200" u="none" strike="noStrike">
                          <a:latin typeface="Trebuchet MS"/>
                          <a:cs typeface="Trebuchet MS"/>
                        </a:rPr>
                        <a:t>61</a:t>
                      </a:r>
                      <a:endParaRPr lang="es-ES_tradnl" sz="1200" b="1" i="0" u="none" strike="noStrike">
                        <a:latin typeface="Trebuchet MS"/>
                        <a:cs typeface="Trebuchet MS"/>
                      </a:endParaRPr>
                    </a:p>
                  </a:txBody>
                  <a:tcPr marL="12700" marR="12700" marT="12700" marB="0" anchor="ctr"/>
                </a:tc>
                <a:tc>
                  <a:txBody>
                    <a:bodyPr/>
                    <a:lstStyle/>
                    <a:p>
                      <a:pPr algn="ctr" fontAlgn="b"/>
                      <a:r>
                        <a:rPr lang="es-ES_tradnl" sz="1200" u="none" strike="noStrike">
                          <a:latin typeface="Trebuchet MS"/>
                          <a:cs typeface="Trebuchet MS"/>
                        </a:rPr>
                        <a:t> </a:t>
                      </a:r>
                      <a:endParaRPr lang="es-ES_tradnl" sz="1200" b="0" i="0" u="none" strike="noStrike">
                        <a:latin typeface="Trebuchet MS"/>
                        <a:cs typeface="Trebuchet MS"/>
                      </a:endParaRPr>
                    </a:p>
                  </a:txBody>
                  <a:tcPr marL="12700" marR="12700" marT="12700" marB="0" anchor="ctr"/>
                </a:tc>
                <a:tc>
                  <a:txBody>
                    <a:bodyPr/>
                    <a:lstStyle/>
                    <a:p>
                      <a:pPr algn="ctr" fontAlgn="b"/>
                      <a:r>
                        <a:rPr lang="es-ES_tradnl" sz="1200" u="none" strike="noStrike" dirty="0">
                          <a:latin typeface="Trebuchet MS"/>
                          <a:cs typeface="Trebuchet MS"/>
                        </a:rPr>
                        <a:t> </a:t>
                      </a:r>
                      <a:endParaRPr lang="es-ES_tradnl" sz="1200" b="1" i="0" u="none" strike="noStrike" dirty="0">
                        <a:latin typeface="Trebuchet MS"/>
                        <a:cs typeface="Trebuchet MS"/>
                      </a:endParaRPr>
                    </a:p>
                  </a:txBody>
                  <a:tcPr marL="12700" marR="12700" marT="12700" marB="0" anchor="ctr"/>
                </a:tc>
                <a:tc>
                  <a:txBody>
                    <a:bodyPr/>
                    <a:lstStyle/>
                    <a:p>
                      <a:pPr algn="ctr" fontAlgn="t"/>
                      <a:r>
                        <a:rPr lang="es-ES_tradnl" sz="1200" u="none" strike="noStrike">
                          <a:latin typeface="Trebuchet MS"/>
                          <a:cs typeface="Trebuchet MS"/>
                        </a:rPr>
                        <a:t>REMUNERACIONES Y PRESTACIONES AL PERSONAL ACADÉMICO</a:t>
                      </a:r>
                      <a:endParaRPr lang="es-ES_tradnl" sz="1200" b="1" i="0" u="none" strike="noStrike">
                        <a:solidFill>
                          <a:srgbClr val="333333"/>
                        </a:solidFill>
                        <a:latin typeface="Trebuchet MS"/>
                        <a:cs typeface="Trebuchet MS"/>
                      </a:endParaRPr>
                    </a:p>
                  </a:txBody>
                  <a:tcPr marL="12700" marR="12700" marT="12700" marB="0" anchor="ctr"/>
                </a:tc>
              </a:tr>
              <a:tr h="277447">
                <a:tc>
                  <a:txBody>
                    <a:bodyPr/>
                    <a:lstStyle/>
                    <a:p>
                      <a:pPr algn="ctr" fontAlgn="b"/>
                      <a:r>
                        <a:rPr lang="es-ES_tradnl" sz="1200" u="none" strike="noStrike">
                          <a:latin typeface="Trebuchet MS"/>
                          <a:cs typeface="Trebuchet MS"/>
                        </a:rPr>
                        <a:t> </a:t>
                      </a:r>
                      <a:endParaRPr lang="es-ES_tradnl" sz="1200" b="1" i="0" u="none" strike="noStrike">
                        <a:latin typeface="Trebuchet MS"/>
                        <a:cs typeface="Trebuchet MS"/>
                      </a:endParaRPr>
                    </a:p>
                  </a:txBody>
                  <a:tcPr marL="12700" marR="12700" marT="12700" marB="0" anchor="ctr"/>
                </a:tc>
                <a:tc>
                  <a:txBody>
                    <a:bodyPr/>
                    <a:lstStyle/>
                    <a:p>
                      <a:pPr algn="ctr" fontAlgn="b"/>
                      <a:r>
                        <a:rPr lang="es-ES_tradnl" sz="1200" u="none" strike="noStrike">
                          <a:latin typeface="Trebuchet MS"/>
                          <a:cs typeface="Trebuchet MS"/>
                        </a:rPr>
                        <a:t>6110</a:t>
                      </a:r>
                      <a:endParaRPr lang="es-ES_tradnl" sz="1200" b="1" i="0" u="none" strike="noStrike">
                        <a:latin typeface="Trebuchet MS"/>
                        <a:cs typeface="Trebuchet MS"/>
                      </a:endParaRPr>
                    </a:p>
                  </a:txBody>
                  <a:tcPr marL="12700" marR="12700" marT="12700" marB="0" anchor="ctr"/>
                </a:tc>
                <a:tc>
                  <a:txBody>
                    <a:bodyPr/>
                    <a:lstStyle/>
                    <a:p>
                      <a:pPr algn="ctr" fontAlgn="b"/>
                      <a:r>
                        <a:rPr lang="es-ES_tradnl" sz="1200" u="none" strike="noStrike">
                          <a:latin typeface="Trebuchet MS"/>
                          <a:cs typeface="Trebuchet MS"/>
                        </a:rPr>
                        <a:t> </a:t>
                      </a:r>
                      <a:endParaRPr lang="es-ES_tradnl" sz="1200" b="1" i="0" u="none" strike="noStrike">
                        <a:latin typeface="Trebuchet MS"/>
                        <a:cs typeface="Trebuchet MS"/>
                      </a:endParaRPr>
                    </a:p>
                  </a:txBody>
                  <a:tcPr marL="12700" marR="12700" marT="12700" marB="0" anchor="ctr"/>
                </a:tc>
                <a:tc>
                  <a:txBody>
                    <a:bodyPr/>
                    <a:lstStyle/>
                    <a:p>
                      <a:pPr algn="ctr" fontAlgn="t"/>
                      <a:r>
                        <a:rPr lang="es-ES_tradnl" sz="1200" u="none" strike="noStrike">
                          <a:latin typeface="Trebuchet MS"/>
                          <a:cs typeface="Trebuchet MS"/>
                        </a:rPr>
                        <a:t>REMUNERACIONES PERSONAL ACADÉMICO </a:t>
                      </a:r>
                      <a:endParaRPr lang="es-ES_tradnl" sz="1200" b="1" i="0" u="none" strike="noStrike">
                        <a:solidFill>
                          <a:srgbClr val="333333"/>
                        </a:solidFill>
                        <a:latin typeface="Trebuchet MS"/>
                        <a:cs typeface="Trebuchet MS"/>
                      </a:endParaRPr>
                    </a:p>
                  </a:txBody>
                  <a:tcPr marL="12700" marR="12700" marT="12700" marB="0" anchor="ctr"/>
                </a:tc>
              </a:tr>
              <a:tr h="420414">
                <a:tc>
                  <a:txBody>
                    <a:bodyPr/>
                    <a:lstStyle/>
                    <a:p>
                      <a:pPr algn="ctr" fontAlgn="b"/>
                      <a:r>
                        <a:rPr lang="es-ES_tradnl" sz="1200" u="none" strike="noStrike">
                          <a:latin typeface="Trebuchet MS"/>
                          <a:cs typeface="Trebuchet MS"/>
                        </a:rPr>
                        <a:t> </a:t>
                      </a:r>
                      <a:endParaRPr lang="es-ES_tradnl" sz="1200" b="1" i="0" u="none" strike="noStrike">
                        <a:latin typeface="Trebuchet MS"/>
                        <a:cs typeface="Trebuchet MS"/>
                      </a:endParaRPr>
                    </a:p>
                  </a:txBody>
                  <a:tcPr marL="12700" marR="12700" marT="12700" marB="0" anchor="ctr"/>
                </a:tc>
                <a:tc>
                  <a:txBody>
                    <a:bodyPr/>
                    <a:lstStyle/>
                    <a:p>
                      <a:pPr algn="ctr" fontAlgn="b"/>
                      <a:r>
                        <a:rPr lang="es-ES_tradnl" sz="1200" u="none" strike="noStrike">
                          <a:latin typeface="Trebuchet MS"/>
                          <a:cs typeface="Trebuchet MS"/>
                        </a:rPr>
                        <a:t> </a:t>
                      </a:r>
                      <a:endParaRPr lang="es-ES_tradnl" sz="1200" b="1" i="0" u="none" strike="noStrike">
                        <a:latin typeface="Trebuchet MS"/>
                        <a:cs typeface="Trebuchet MS"/>
                      </a:endParaRPr>
                    </a:p>
                  </a:txBody>
                  <a:tcPr marL="12700" marR="12700" marT="12700" marB="0" anchor="ctr"/>
                </a:tc>
                <a:tc>
                  <a:txBody>
                    <a:bodyPr/>
                    <a:lstStyle/>
                    <a:p>
                      <a:pPr algn="ctr" fontAlgn="b"/>
                      <a:r>
                        <a:rPr lang="es-ES_tradnl" sz="1200" u="none" strike="noStrike">
                          <a:latin typeface="Trebuchet MS"/>
                          <a:cs typeface="Trebuchet MS"/>
                        </a:rPr>
                        <a:t>61101</a:t>
                      </a:r>
                      <a:endParaRPr lang="es-ES_tradnl" sz="1200" b="1" i="0" u="none" strike="noStrike">
                        <a:latin typeface="Trebuchet MS"/>
                        <a:cs typeface="Trebuchet MS"/>
                      </a:endParaRPr>
                    </a:p>
                  </a:txBody>
                  <a:tcPr marL="12700" marR="12700" marT="12700" marB="0" anchor="ctr"/>
                </a:tc>
                <a:tc>
                  <a:txBody>
                    <a:bodyPr/>
                    <a:lstStyle/>
                    <a:p>
                      <a:pPr algn="ctr" fontAlgn="t"/>
                      <a:r>
                        <a:rPr lang="es-ES_tradnl" sz="1200" u="none" strike="noStrike" dirty="0">
                          <a:latin typeface="Trebuchet MS"/>
                          <a:cs typeface="Trebuchet MS"/>
                        </a:rPr>
                        <a:t>Personal de Carácter permanentes</a:t>
                      </a:r>
                      <a:endParaRPr lang="es-ES_tradnl" sz="1200" b="1" i="0" u="none" strike="noStrike" dirty="0">
                        <a:latin typeface="Trebuchet MS"/>
                        <a:cs typeface="Trebuchet MS"/>
                      </a:endParaRPr>
                    </a:p>
                  </a:txBody>
                  <a:tcPr marL="12700" marR="12700" marT="12700" marB="0" anchor="ctr"/>
                </a:tc>
              </a:tr>
            </a:tbl>
          </a:graphicData>
        </a:graphic>
      </p:graphicFrame>
    </p:spTree>
    <p:extLst>
      <p:ext uri="{BB962C8B-B14F-4D97-AF65-F5344CB8AC3E}">
        <p14:creationId xmlns:p14="http://schemas.microsoft.com/office/powerpoint/2010/main" val="35066155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quarter" idx="12"/>
          </p:nvPr>
        </p:nvSpPr>
        <p:spPr>
          <a:xfrm>
            <a:off x="1259632" y="889000"/>
            <a:ext cx="7416823" cy="5204296"/>
          </a:xfrm>
        </p:spPr>
        <p:txBody>
          <a:bodyPr>
            <a:normAutofit fontScale="62500" lnSpcReduction="20000"/>
          </a:bodyPr>
          <a:lstStyle/>
          <a:p>
            <a:pPr marL="0" indent="0">
              <a:buNone/>
            </a:pPr>
            <a:r>
              <a:rPr lang="es-ES" sz="2200" b="1" dirty="0" smtClean="0"/>
              <a:t>La partida analítica </a:t>
            </a:r>
            <a:r>
              <a:rPr lang="es-ES" dirty="0" smtClean="0"/>
              <a:t>corresponde al quinto dígito, el cual permitirá registrar a detalle los gastos que realiza la Red Universitaria.</a:t>
            </a:r>
            <a:endParaRPr lang="es-ES_tradnl" dirty="0" smtClean="0"/>
          </a:p>
          <a:p>
            <a:pPr marL="0" indent="0">
              <a:buNone/>
            </a:pPr>
            <a:r>
              <a:rPr lang="es-ES" dirty="0" smtClean="0"/>
              <a:t>Ésta partida es la de mayor desagregación del COG, y sólo aplica para algunos conceptos.</a:t>
            </a:r>
            <a:endParaRPr lang="es-ES_tradnl" dirty="0" smtClean="0"/>
          </a:p>
          <a:p>
            <a:pPr marL="0" indent="0">
              <a:buNone/>
            </a:pPr>
            <a:r>
              <a:rPr lang="es-MX" b="1" dirty="0" smtClean="0"/>
              <a:t>1000   SERVICIOS PERSONALES </a:t>
            </a:r>
            <a:endParaRPr lang="es-ES_tradnl" b="1" dirty="0" smtClean="0"/>
          </a:p>
          <a:p>
            <a:pPr marL="0" indent="0">
              <a:buNone/>
            </a:pPr>
            <a:r>
              <a:rPr lang="es-MX" b="1" dirty="0" smtClean="0"/>
              <a:t>1300  REMUNERACIONES ADICIONALES Y  ESPECIALES  </a:t>
            </a:r>
            <a:endParaRPr lang="es-ES_tradnl" b="1" dirty="0" smtClean="0"/>
          </a:p>
          <a:p>
            <a:pPr marL="0" indent="0">
              <a:buNone/>
            </a:pPr>
            <a:r>
              <a:rPr lang="es-MX" b="1" dirty="0" smtClean="0"/>
              <a:t>132</a:t>
            </a:r>
            <a:r>
              <a:rPr lang="es-MX" b="1" dirty="0"/>
              <a:t> </a:t>
            </a:r>
            <a:r>
              <a:rPr lang="es-MX" b="1" dirty="0" smtClean="0"/>
              <a:t>Primas de  vacaciones, dominical y  gratificación de fin de año</a:t>
            </a:r>
            <a:endParaRPr lang="es-ES_tradnl" b="1" dirty="0" smtClean="0"/>
          </a:p>
          <a:p>
            <a:pPr>
              <a:lnSpc>
                <a:spcPct val="70000"/>
              </a:lnSpc>
            </a:pPr>
            <a:r>
              <a:rPr lang="es-MX" dirty="0" smtClean="0"/>
              <a:t>1321  Prima vacacional</a:t>
            </a:r>
            <a:endParaRPr lang="es-ES_tradnl" dirty="0" smtClean="0"/>
          </a:p>
          <a:p>
            <a:pPr lvl="1">
              <a:lnSpc>
                <a:spcPct val="70000"/>
              </a:lnSpc>
            </a:pPr>
            <a:r>
              <a:rPr lang="es-MX" b="1" dirty="0" smtClean="0"/>
              <a:t>13211</a:t>
            </a:r>
            <a:r>
              <a:rPr lang="es-MX" dirty="0" smtClean="0"/>
              <a:t> Prima vacacional personal académico</a:t>
            </a:r>
            <a:endParaRPr lang="es-ES_tradnl" dirty="0" smtClean="0"/>
          </a:p>
          <a:p>
            <a:pPr lvl="1">
              <a:lnSpc>
                <a:spcPct val="70000"/>
              </a:lnSpc>
            </a:pPr>
            <a:r>
              <a:rPr lang="es-MX" b="1" dirty="0" smtClean="0"/>
              <a:t>13212 </a:t>
            </a:r>
            <a:r>
              <a:rPr lang="es-MX" dirty="0" smtClean="0"/>
              <a:t>Prima vacacional personal administrativo</a:t>
            </a:r>
            <a:endParaRPr lang="es-ES_tradnl" dirty="0" smtClean="0"/>
          </a:p>
          <a:p>
            <a:pPr lvl="1">
              <a:lnSpc>
                <a:spcPct val="70000"/>
              </a:lnSpc>
            </a:pPr>
            <a:r>
              <a:rPr lang="es-MX" b="1" dirty="0" smtClean="0"/>
              <a:t>13213</a:t>
            </a:r>
            <a:r>
              <a:rPr lang="es-MX" dirty="0" smtClean="0"/>
              <a:t> Prima vacacional personal mandos medios, intermedios y superiores</a:t>
            </a:r>
          </a:p>
          <a:p>
            <a:pPr lvl="1">
              <a:lnSpc>
                <a:spcPct val="70000"/>
              </a:lnSpc>
            </a:pPr>
            <a:endParaRPr lang="es-ES_tradnl" dirty="0" smtClean="0"/>
          </a:p>
          <a:p>
            <a:pPr>
              <a:lnSpc>
                <a:spcPct val="70000"/>
              </a:lnSpc>
            </a:pPr>
            <a:r>
              <a:rPr lang="es-MX" dirty="0" smtClean="0"/>
              <a:t>1322   Prima dominical</a:t>
            </a:r>
            <a:endParaRPr lang="es-ES_tradnl" dirty="0" smtClean="0"/>
          </a:p>
          <a:p>
            <a:pPr lvl="1">
              <a:lnSpc>
                <a:spcPct val="70000"/>
              </a:lnSpc>
            </a:pPr>
            <a:r>
              <a:rPr lang="es-MX" b="1" dirty="0" smtClean="0"/>
              <a:t>13221</a:t>
            </a:r>
            <a:r>
              <a:rPr lang="es-MX" dirty="0" smtClean="0"/>
              <a:t>  Prima dominical  personal administrativo</a:t>
            </a:r>
          </a:p>
          <a:p>
            <a:pPr lvl="1">
              <a:lnSpc>
                <a:spcPct val="70000"/>
              </a:lnSpc>
            </a:pPr>
            <a:endParaRPr lang="es-ES_tradnl" dirty="0" smtClean="0"/>
          </a:p>
          <a:p>
            <a:pPr>
              <a:lnSpc>
                <a:spcPct val="70000"/>
              </a:lnSpc>
            </a:pPr>
            <a:r>
              <a:rPr lang="es-MX" dirty="0" smtClean="0"/>
              <a:t>1323   Gratificación anual</a:t>
            </a:r>
            <a:endParaRPr lang="es-ES_tradnl" dirty="0" smtClean="0"/>
          </a:p>
          <a:p>
            <a:pPr lvl="1">
              <a:lnSpc>
                <a:spcPct val="70000"/>
              </a:lnSpc>
            </a:pPr>
            <a:r>
              <a:rPr lang="es-MX" b="1" dirty="0" smtClean="0"/>
              <a:t>13231</a:t>
            </a:r>
            <a:r>
              <a:rPr lang="es-MX" dirty="0" smtClean="0"/>
              <a:t> Gratificación anual personal académico</a:t>
            </a:r>
            <a:endParaRPr lang="es-ES_tradnl" dirty="0" smtClean="0"/>
          </a:p>
          <a:p>
            <a:pPr lvl="1">
              <a:lnSpc>
                <a:spcPct val="70000"/>
              </a:lnSpc>
            </a:pPr>
            <a:r>
              <a:rPr lang="es-MX" b="1" dirty="0" smtClean="0"/>
              <a:t>13232</a:t>
            </a:r>
            <a:r>
              <a:rPr lang="es-MX" dirty="0" smtClean="0"/>
              <a:t> Gratificación anual personal administrativo</a:t>
            </a:r>
            <a:endParaRPr lang="es-ES_tradnl" dirty="0" smtClean="0"/>
          </a:p>
          <a:p>
            <a:pPr lvl="1">
              <a:lnSpc>
                <a:spcPct val="70000"/>
              </a:lnSpc>
            </a:pPr>
            <a:r>
              <a:rPr lang="es-MX" b="1" dirty="0" smtClean="0"/>
              <a:t>13233</a:t>
            </a:r>
            <a:r>
              <a:rPr lang="es-MX" dirty="0" smtClean="0"/>
              <a:t> Gratificación anual personal mandos medios, intermedios y superiores</a:t>
            </a:r>
            <a:endParaRPr lang="es-ES_tradnl" dirty="0" smtClean="0"/>
          </a:p>
        </p:txBody>
      </p:sp>
      <p:sp>
        <p:nvSpPr>
          <p:cNvPr id="5" name="Título 1"/>
          <p:cNvSpPr>
            <a:spLocks noGrp="1"/>
          </p:cNvSpPr>
          <p:nvPr>
            <p:ph type="title"/>
          </p:nvPr>
        </p:nvSpPr>
        <p:spPr>
          <a:xfrm>
            <a:off x="368873" y="188640"/>
            <a:ext cx="8546527" cy="576064"/>
          </a:xfrm>
        </p:spPr>
        <p:txBody>
          <a:bodyPr/>
          <a:lstStyle/>
          <a:p>
            <a:r>
              <a:rPr lang="es-ES_tradnl" sz="2000" dirty="0" smtClean="0"/>
              <a:t>Estructura de codificación, de conformidad a lo establecido por CONAC / Universidad de Guadalajara (armonizado)</a:t>
            </a:r>
            <a:endParaRPr lang="es-ES_tradnl" sz="2000" dirty="0"/>
          </a:p>
        </p:txBody>
      </p:sp>
      <p:sp>
        <p:nvSpPr>
          <p:cNvPr id="4" name="Marcador de pie de página 9"/>
          <p:cNvSpPr>
            <a:spLocks noGrp="1"/>
          </p:cNvSpPr>
          <p:nvPr>
            <p:ph type="ftr" sz="quarter" idx="11"/>
          </p:nvPr>
        </p:nvSpPr>
        <p:spPr>
          <a:xfrm>
            <a:off x="12700" y="6492875"/>
            <a:ext cx="5783436" cy="365125"/>
          </a:xfrm>
        </p:spPr>
        <p:txBody>
          <a:bodyPr/>
          <a:lstStyle/>
          <a:p>
            <a:r>
              <a:rPr lang="es-ES_tradnl" dirty="0" smtClean="0"/>
              <a:t>Sistema de Contabilidad Gubernamental</a:t>
            </a:r>
            <a:endParaRPr lang="es-ES_tradnl" dirty="0"/>
          </a:p>
        </p:txBody>
      </p:sp>
    </p:spTree>
    <p:extLst>
      <p:ext uri="{BB962C8B-B14F-4D97-AF65-F5344CB8AC3E}">
        <p14:creationId xmlns:p14="http://schemas.microsoft.com/office/powerpoint/2010/main" val="15260617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35</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6" name="Título 1"/>
          <p:cNvSpPr>
            <a:spLocks noGrp="1"/>
          </p:cNvSpPr>
          <p:nvPr>
            <p:ph type="title"/>
          </p:nvPr>
        </p:nvSpPr>
        <p:spPr/>
        <p:txBody>
          <a:bodyPr/>
          <a:lstStyle/>
          <a:p>
            <a:r>
              <a:rPr lang="es-ES_tradnl" smtClean="0"/>
              <a:t>Clasificador por objeto del gasto / programación de recursos</a:t>
            </a:r>
            <a:endParaRPr lang="es-ES_tradnl" dirty="0"/>
          </a:p>
        </p:txBody>
      </p:sp>
      <p:graphicFrame>
        <p:nvGraphicFramePr>
          <p:cNvPr id="15" name="4 Tabla"/>
          <p:cNvGraphicFramePr>
            <a:graphicFrameLocks noGrp="1"/>
          </p:cNvGraphicFramePr>
          <p:nvPr>
            <p:extLst>
              <p:ext uri="{D42A27DB-BD31-4B8C-83A1-F6EECF244321}">
                <p14:modId xmlns:p14="http://schemas.microsoft.com/office/powerpoint/2010/main" val="1633477210"/>
              </p:ext>
            </p:extLst>
          </p:nvPr>
        </p:nvGraphicFramePr>
        <p:xfrm>
          <a:off x="990600" y="1397000"/>
          <a:ext cx="6946899" cy="1775460"/>
        </p:xfrm>
        <a:graphic>
          <a:graphicData uri="http://schemas.openxmlformats.org/drawingml/2006/table">
            <a:tbl>
              <a:tblPr firstRow="1" firstCol="1" bandRow="1">
                <a:effectLst>
                  <a:outerShdw blurRad="50800" dist="38100" dir="2700000" algn="tl" rotWithShape="0">
                    <a:prstClr val="black">
                      <a:alpha val="40000"/>
                    </a:prstClr>
                  </a:outerShdw>
                </a:effectLst>
                <a:tableStyleId>{1FECB4D8-DB02-4DC6-A0A2-4F2EBAE1DC90}</a:tableStyleId>
              </a:tblPr>
              <a:tblGrid>
                <a:gridCol w="2315117"/>
                <a:gridCol w="2315891"/>
                <a:gridCol w="2315891"/>
              </a:tblGrid>
              <a:tr h="443865">
                <a:tc gridSpan="3">
                  <a:txBody>
                    <a:bodyPr/>
                    <a:lstStyle/>
                    <a:p>
                      <a:pPr algn="ctr">
                        <a:spcAft>
                          <a:spcPts val="0"/>
                        </a:spcAft>
                      </a:pPr>
                      <a:r>
                        <a:rPr lang="es-MX" sz="1200" dirty="0">
                          <a:effectLst/>
                          <a:latin typeface="Trebuchet MS"/>
                          <a:cs typeface="Trebuchet MS"/>
                        </a:rPr>
                        <a:t>Clasificador por objeto del gasto UDEG 2011 </a:t>
                      </a:r>
                      <a:endParaRPr lang="es-MX" sz="1050" dirty="0">
                        <a:effectLst/>
                        <a:latin typeface="Trebuchet MS"/>
                        <a:ea typeface="Calibri"/>
                        <a:cs typeface="Trebuchet MS"/>
                      </a:endParaRPr>
                    </a:p>
                  </a:txBody>
                  <a:tcPr marL="68580" marR="68580" marT="0" marB="0" anchor="ctr"/>
                </a:tc>
                <a:tc hMerge="1">
                  <a:txBody>
                    <a:bodyPr/>
                    <a:lstStyle/>
                    <a:p>
                      <a:endParaRPr lang="es-MX"/>
                    </a:p>
                  </a:txBody>
                  <a:tcPr/>
                </a:tc>
                <a:tc hMerge="1">
                  <a:txBody>
                    <a:bodyPr/>
                    <a:lstStyle/>
                    <a:p>
                      <a:endParaRPr lang="es-MX"/>
                    </a:p>
                  </a:txBody>
                  <a:tcPr/>
                </a:tc>
              </a:tr>
              <a:tr h="443865">
                <a:tc>
                  <a:txBody>
                    <a:bodyPr/>
                    <a:lstStyle/>
                    <a:p>
                      <a:pPr algn="ctr">
                        <a:spcAft>
                          <a:spcPts val="0"/>
                        </a:spcAft>
                      </a:pPr>
                      <a:r>
                        <a:rPr lang="es-MX" sz="1200">
                          <a:effectLst/>
                          <a:latin typeface="Trebuchet MS"/>
                          <a:cs typeface="Trebuchet MS"/>
                        </a:rPr>
                        <a:t>Título </a:t>
                      </a:r>
                      <a:endParaRPr lang="es-MX" sz="1050">
                        <a:effectLst/>
                        <a:latin typeface="Trebuchet MS"/>
                        <a:ea typeface="Calibri"/>
                        <a:cs typeface="Trebuchet MS"/>
                      </a:endParaRPr>
                    </a:p>
                  </a:txBody>
                  <a:tcPr marL="68580" marR="68580" marT="0" marB="0" anchor="ctr"/>
                </a:tc>
                <a:tc>
                  <a:txBody>
                    <a:bodyPr/>
                    <a:lstStyle/>
                    <a:p>
                      <a:pPr algn="ctr">
                        <a:spcAft>
                          <a:spcPts val="0"/>
                        </a:spcAft>
                      </a:pPr>
                      <a:r>
                        <a:rPr lang="es-MX" sz="1200">
                          <a:effectLst/>
                          <a:latin typeface="Trebuchet MS"/>
                          <a:cs typeface="Trebuchet MS"/>
                        </a:rPr>
                        <a:t>Capítulo</a:t>
                      </a:r>
                      <a:endParaRPr lang="es-MX" sz="1050">
                        <a:effectLst/>
                        <a:latin typeface="Trebuchet MS"/>
                        <a:ea typeface="Calibri"/>
                        <a:cs typeface="Trebuchet MS"/>
                      </a:endParaRPr>
                    </a:p>
                  </a:txBody>
                  <a:tcPr marL="68580" marR="68580" marT="0" marB="0" anchor="ctr"/>
                </a:tc>
                <a:tc>
                  <a:txBody>
                    <a:bodyPr/>
                    <a:lstStyle/>
                    <a:p>
                      <a:pPr algn="ctr">
                        <a:spcAft>
                          <a:spcPts val="0"/>
                        </a:spcAft>
                      </a:pPr>
                      <a:r>
                        <a:rPr lang="es-MX" sz="1200" dirty="0">
                          <a:effectLst/>
                          <a:latin typeface="Trebuchet MS"/>
                          <a:cs typeface="Trebuchet MS"/>
                        </a:rPr>
                        <a:t>Partida</a:t>
                      </a:r>
                      <a:endParaRPr lang="es-MX" sz="1050" dirty="0">
                        <a:effectLst/>
                        <a:latin typeface="Trebuchet MS"/>
                        <a:ea typeface="Calibri"/>
                        <a:cs typeface="Trebuchet MS"/>
                      </a:endParaRPr>
                    </a:p>
                  </a:txBody>
                  <a:tcPr marL="68580" marR="68580" marT="0" marB="0" anchor="ctr"/>
                </a:tc>
              </a:tr>
              <a:tr h="887730">
                <a:tc>
                  <a:txBody>
                    <a:bodyPr/>
                    <a:lstStyle/>
                    <a:p>
                      <a:pPr algn="ctr">
                        <a:spcAft>
                          <a:spcPts val="0"/>
                        </a:spcAft>
                      </a:pPr>
                      <a:r>
                        <a:rPr lang="es-MX" sz="1200" dirty="0">
                          <a:effectLst/>
                          <a:latin typeface="Trebuchet MS"/>
                          <a:cs typeface="Trebuchet MS"/>
                        </a:rPr>
                        <a:t>71 – Materiales y suministros</a:t>
                      </a:r>
                      <a:endParaRPr lang="es-MX" sz="1050" dirty="0">
                        <a:effectLst/>
                        <a:latin typeface="Trebuchet MS"/>
                        <a:ea typeface="Calibri"/>
                        <a:cs typeface="Trebuchet MS"/>
                      </a:endParaRPr>
                    </a:p>
                  </a:txBody>
                  <a:tcPr marL="68580" marR="68580" marT="0" marB="0" anchor="ctr"/>
                </a:tc>
                <a:tc>
                  <a:txBody>
                    <a:bodyPr/>
                    <a:lstStyle/>
                    <a:p>
                      <a:pPr algn="ctr">
                        <a:spcAft>
                          <a:spcPts val="0"/>
                        </a:spcAft>
                      </a:pPr>
                      <a:r>
                        <a:rPr lang="es-MX" sz="1200" dirty="0">
                          <a:effectLst/>
                          <a:latin typeface="Trebuchet MS"/>
                          <a:cs typeface="Trebuchet MS"/>
                        </a:rPr>
                        <a:t>7110 – Materiales y suministros</a:t>
                      </a:r>
                      <a:endParaRPr lang="es-MX" sz="1050" dirty="0">
                        <a:effectLst/>
                        <a:latin typeface="Trebuchet MS"/>
                        <a:ea typeface="Calibri"/>
                        <a:cs typeface="Trebuchet MS"/>
                      </a:endParaRPr>
                    </a:p>
                  </a:txBody>
                  <a:tcPr marL="68580" marR="68580" marT="0" marB="0" anchor="ctr"/>
                </a:tc>
                <a:tc>
                  <a:txBody>
                    <a:bodyPr/>
                    <a:lstStyle/>
                    <a:p>
                      <a:pPr algn="ctr">
                        <a:spcAft>
                          <a:spcPts val="0"/>
                        </a:spcAft>
                      </a:pPr>
                      <a:r>
                        <a:rPr lang="es-MX" sz="1200" dirty="0">
                          <a:effectLst/>
                          <a:latin typeface="Trebuchet MS"/>
                          <a:cs typeface="Trebuchet MS"/>
                        </a:rPr>
                        <a:t>71101 - </a:t>
                      </a:r>
                      <a:endParaRPr lang="es-MX" sz="1050" dirty="0">
                        <a:effectLst/>
                        <a:latin typeface="Trebuchet MS"/>
                        <a:ea typeface="Calibri"/>
                        <a:cs typeface="Trebuchet MS"/>
                      </a:endParaRPr>
                    </a:p>
                  </a:txBody>
                  <a:tcPr marL="68580" marR="68580" marT="0" marB="0" anchor="ctr"/>
                </a:tc>
              </a:tr>
            </a:tbl>
          </a:graphicData>
        </a:graphic>
      </p:graphicFrame>
      <p:graphicFrame>
        <p:nvGraphicFramePr>
          <p:cNvPr id="16" name="10 Tabla"/>
          <p:cNvGraphicFramePr>
            <a:graphicFrameLocks noGrp="1"/>
          </p:cNvGraphicFramePr>
          <p:nvPr>
            <p:extLst>
              <p:ext uri="{D42A27DB-BD31-4B8C-83A1-F6EECF244321}">
                <p14:modId xmlns:p14="http://schemas.microsoft.com/office/powerpoint/2010/main" val="3457425337"/>
              </p:ext>
            </p:extLst>
          </p:nvPr>
        </p:nvGraphicFramePr>
        <p:xfrm>
          <a:off x="990600" y="3340101"/>
          <a:ext cx="6946898" cy="2839712"/>
        </p:xfrm>
        <a:graphic>
          <a:graphicData uri="http://schemas.openxmlformats.org/drawingml/2006/table">
            <a:tbl>
              <a:tblPr firstRow="1" firstCol="1" bandRow="1">
                <a:effectLst>
                  <a:outerShdw blurRad="50800" dist="38100" dir="2700000" algn="tl" rotWithShape="0">
                    <a:prstClr val="black">
                      <a:alpha val="40000"/>
                    </a:prstClr>
                  </a:outerShdw>
                </a:effectLst>
                <a:tableStyleId>{1FECB4D8-DB02-4DC6-A0A2-4F2EBAE1DC90}</a:tableStyleId>
              </a:tblPr>
              <a:tblGrid>
                <a:gridCol w="1607956"/>
                <a:gridCol w="1562203"/>
                <a:gridCol w="1607956"/>
                <a:gridCol w="1096567"/>
                <a:gridCol w="1072216"/>
              </a:tblGrid>
              <a:tr h="406399">
                <a:tc gridSpan="5">
                  <a:txBody>
                    <a:bodyPr/>
                    <a:lstStyle/>
                    <a:p>
                      <a:pPr algn="ctr">
                        <a:spcAft>
                          <a:spcPts val="0"/>
                        </a:spcAft>
                      </a:pPr>
                      <a:r>
                        <a:rPr lang="es-MX" sz="1200" dirty="0">
                          <a:effectLst/>
                          <a:latin typeface="Trebuchet MS"/>
                          <a:cs typeface="Trebuchet MS"/>
                        </a:rPr>
                        <a:t>Clasificador por objeto del gasto armonizado con la LGCG para 2012</a:t>
                      </a:r>
                      <a:endParaRPr lang="es-MX" sz="1050" dirty="0">
                        <a:effectLst/>
                        <a:latin typeface="Trebuchet MS"/>
                        <a:ea typeface="Calibri"/>
                        <a:cs typeface="Trebuchet MS"/>
                      </a:endParaRPr>
                    </a:p>
                  </a:txBody>
                  <a:tcPr marL="68580" marR="68580" marT="0" marB="0" anchor="ct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243331">
                <a:tc gridSpan="3">
                  <a:txBody>
                    <a:bodyPr/>
                    <a:lstStyle/>
                    <a:p>
                      <a:pPr algn="ctr">
                        <a:spcAft>
                          <a:spcPts val="0"/>
                        </a:spcAft>
                      </a:pPr>
                      <a:r>
                        <a:rPr lang="es-MX" sz="1200">
                          <a:effectLst/>
                          <a:latin typeface="Trebuchet MS"/>
                          <a:cs typeface="Trebuchet MS"/>
                        </a:rPr>
                        <a:t>CONAC</a:t>
                      </a:r>
                      <a:endParaRPr lang="es-MX" sz="1050">
                        <a:effectLst/>
                        <a:latin typeface="Trebuchet MS"/>
                        <a:ea typeface="Calibri"/>
                        <a:cs typeface="Trebuchet MS"/>
                      </a:endParaRPr>
                    </a:p>
                  </a:txBody>
                  <a:tcPr marL="68580" marR="68580" marT="0" marB="0" anchor="ctr"/>
                </a:tc>
                <a:tc hMerge="1">
                  <a:txBody>
                    <a:bodyPr/>
                    <a:lstStyle/>
                    <a:p>
                      <a:endParaRPr lang="es-MX"/>
                    </a:p>
                  </a:txBody>
                  <a:tcPr/>
                </a:tc>
                <a:tc hMerge="1">
                  <a:txBody>
                    <a:bodyPr/>
                    <a:lstStyle/>
                    <a:p>
                      <a:endParaRPr lang="es-MX"/>
                    </a:p>
                  </a:txBody>
                  <a:tcPr/>
                </a:tc>
                <a:tc gridSpan="2">
                  <a:txBody>
                    <a:bodyPr/>
                    <a:lstStyle/>
                    <a:p>
                      <a:pPr algn="ctr">
                        <a:spcAft>
                          <a:spcPts val="0"/>
                        </a:spcAft>
                      </a:pPr>
                      <a:r>
                        <a:rPr lang="es-MX" sz="1200">
                          <a:effectLst/>
                          <a:latin typeface="Trebuchet MS"/>
                          <a:cs typeface="Trebuchet MS"/>
                        </a:rPr>
                        <a:t>UDEG</a:t>
                      </a:r>
                      <a:endParaRPr lang="es-MX" sz="1050">
                        <a:effectLst/>
                        <a:latin typeface="Trebuchet MS"/>
                        <a:ea typeface="Calibri"/>
                        <a:cs typeface="Trebuchet MS"/>
                      </a:endParaRPr>
                    </a:p>
                  </a:txBody>
                  <a:tcPr marL="68580" marR="68580" marT="0" marB="0" anchor="ctr"/>
                </a:tc>
                <a:tc hMerge="1">
                  <a:txBody>
                    <a:bodyPr/>
                    <a:lstStyle/>
                    <a:p>
                      <a:endParaRPr lang="es-MX"/>
                    </a:p>
                  </a:txBody>
                  <a:tcPr/>
                </a:tc>
              </a:tr>
              <a:tr h="243331">
                <a:tc rowSpan="2">
                  <a:txBody>
                    <a:bodyPr/>
                    <a:lstStyle/>
                    <a:p>
                      <a:pPr algn="ctr">
                        <a:spcAft>
                          <a:spcPts val="0"/>
                        </a:spcAft>
                      </a:pPr>
                      <a:r>
                        <a:rPr lang="es-MX" sz="1200" b="0" dirty="0">
                          <a:effectLst/>
                          <a:latin typeface="Trebuchet MS"/>
                          <a:cs typeface="Trebuchet MS"/>
                        </a:rPr>
                        <a:t>Capítulo</a:t>
                      </a:r>
                      <a:endParaRPr lang="es-MX" sz="1050" b="0" dirty="0">
                        <a:effectLst/>
                        <a:latin typeface="Trebuchet MS"/>
                        <a:ea typeface="Calibri"/>
                        <a:cs typeface="Trebuchet MS"/>
                      </a:endParaRPr>
                    </a:p>
                  </a:txBody>
                  <a:tcPr marL="68580" marR="68580" marT="0" marB="0" anchor="ctr"/>
                </a:tc>
                <a:tc rowSpan="2">
                  <a:txBody>
                    <a:bodyPr/>
                    <a:lstStyle/>
                    <a:p>
                      <a:pPr algn="ctr">
                        <a:spcAft>
                          <a:spcPts val="0"/>
                        </a:spcAft>
                      </a:pPr>
                      <a:r>
                        <a:rPr lang="es-MX" sz="1200">
                          <a:effectLst/>
                          <a:latin typeface="Trebuchet MS"/>
                          <a:cs typeface="Trebuchet MS"/>
                        </a:rPr>
                        <a:t>Concepto</a:t>
                      </a:r>
                      <a:endParaRPr lang="es-MX" sz="1050">
                        <a:effectLst/>
                        <a:latin typeface="Trebuchet MS"/>
                        <a:ea typeface="Calibri"/>
                        <a:cs typeface="Trebuchet MS"/>
                      </a:endParaRPr>
                    </a:p>
                  </a:txBody>
                  <a:tcPr marL="68580" marR="68580" marT="0" marB="0" anchor="ctr"/>
                </a:tc>
                <a:tc gridSpan="3">
                  <a:txBody>
                    <a:bodyPr/>
                    <a:lstStyle/>
                    <a:p>
                      <a:pPr algn="ctr">
                        <a:spcAft>
                          <a:spcPts val="0"/>
                        </a:spcAft>
                      </a:pPr>
                      <a:r>
                        <a:rPr lang="es-MX" sz="1200">
                          <a:effectLst/>
                          <a:latin typeface="Trebuchet MS"/>
                          <a:cs typeface="Trebuchet MS"/>
                        </a:rPr>
                        <a:t>Partida</a:t>
                      </a:r>
                      <a:endParaRPr lang="es-MX" sz="1050">
                        <a:effectLst/>
                        <a:latin typeface="Trebuchet MS"/>
                        <a:ea typeface="Calibri"/>
                        <a:cs typeface="Trebuchet MS"/>
                      </a:endParaRPr>
                    </a:p>
                  </a:txBody>
                  <a:tcPr marL="68580" marR="68580" marT="0" marB="0" anchor="ctr"/>
                </a:tc>
                <a:tc hMerge="1">
                  <a:txBody>
                    <a:bodyPr/>
                    <a:lstStyle/>
                    <a:p>
                      <a:endParaRPr lang="es-MX"/>
                    </a:p>
                  </a:txBody>
                  <a:tcPr/>
                </a:tc>
                <a:tc hMerge="1">
                  <a:txBody>
                    <a:bodyPr/>
                    <a:lstStyle/>
                    <a:p>
                      <a:endParaRPr lang="es-MX"/>
                    </a:p>
                  </a:txBody>
                  <a:tcPr/>
                </a:tc>
              </a:tr>
              <a:tr h="243331">
                <a:tc vMerge="1">
                  <a:txBody>
                    <a:bodyPr/>
                    <a:lstStyle/>
                    <a:p>
                      <a:endParaRPr lang="es-MX"/>
                    </a:p>
                  </a:txBody>
                  <a:tcPr/>
                </a:tc>
                <a:tc vMerge="1">
                  <a:txBody>
                    <a:bodyPr/>
                    <a:lstStyle/>
                    <a:p>
                      <a:endParaRPr lang="es-MX"/>
                    </a:p>
                  </a:txBody>
                  <a:tcPr/>
                </a:tc>
                <a:tc>
                  <a:txBody>
                    <a:bodyPr/>
                    <a:lstStyle/>
                    <a:p>
                      <a:pPr algn="ctr">
                        <a:spcAft>
                          <a:spcPts val="0"/>
                        </a:spcAft>
                      </a:pPr>
                      <a:r>
                        <a:rPr lang="es-MX" sz="1200">
                          <a:effectLst/>
                          <a:latin typeface="Trebuchet MS"/>
                          <a:cs typeface="Trebuchet MS"/>
                        </a:rPr>
                        <a:t>Genérica</a:t>
                      </a:r>
                      <a:endParaRPr lang="es-MX" sz="1050">
                        <a:effectLst/>
                        <a:latin typeface="Trebuchet MS"/>
                        <a:ea typeface="Calibri"/>
                        <a:cs typeface="Trebuchet MS"/>
                      </a:endParaRPr>
                    </a:p>
                  </a:txBody>
                  <a:tcPr marL="68580" marR="68580" marT="0" marB="0" anchor="ctr"/>
                </a:tc>
                <a:tc>
                  <a:txBody>
                    <a:bodyPr/>
                    <a:lstStyle/>
                    <a:p>
                      <a:pPr algn="ctr">
                        <a:spcAft>
                          <a:spcPts val="0"/>
                        </a:spcAft>
                      </a:pPr>
                      <a:r>
                        <a:rPr lang="es-MX" sz="1200" b="1" dirty="0">
                          <a:effectLst/>
                          <a:latin typeface="Trebuchet MS"/>
                          <a:cs typeface="Trebuchet MS"/>
                        </a:rPr>
                        <a:t>Específica</a:t>
                      </a:r>
                      <a:endParaRPr lang="es-MX" sz="1050" b="1" dirty="0">
                        <a:effectLst/>
                        <a:latin typeface="Trebuchet MS"/>
                        <a:ea typeface="Calibri"/>
                        <a:cs typeface="Trebuchet MS"/>
                      </a:endParaRPr>
                    </a:p>
                  </a:txBody>
                  <a:tcPr marL="68580" marR="68580" marT="0" marB="0" anchor="ctr"/>
                </a:tc>
                <a:tc>
                  <a:txBody>
                    <a:bodyPr/>
                    <a:lstStyle/>
                    <a:p>
                      <a:pPr algn="ctr">
                        <a:spcAft>
                          <a:spcPts val="0"/>
                        </a:spcAft>
                      </a:pPr>
                      <a:r>
                        <a:rPr lang="es-MX" sz="1200">
                          <a:effectLst/>
                          <a:latin typeface="Trebuchet MS"/>
                          <a:cs typeface="Trebuchet MS"/>
                        </a:rPr>
                        <a:t>Analítica</a:t>
                      </a:r>
                      <a:endParaRPr lang="es-MX" sz="1050">
                        <a:effectLst/>
                        <a:latin typeface="Trebuchet MS"/>
                        <a:ea typeface="Calibri"/>
                        <a:cs typeface="Trebuchet MS"/>
                      </a:endParaRPr>
                    </a:p>
                  </a:txBody>
                  <a:tcPr marL="68580" marR="68580" marT="0" marB="0" anchor="ctr"/>
                </a:tc>
              </a:tr>
              <a:tr h="1703320">
                <a:tc>
                  <a:txBody>
                    <a:bodyPr/>
                    <a:lstStyle/>
                    <a:p>
                      <a:pPr algn="ctr">
                        <a:spcAft>
                          <a:spcPts val="0"/>
                        </a:spcAft>
                      </a:pPr>
                      <a:r>
                        <a:rPr lang="es-MX" sz="1200" b="0" u="sng" dirty="0">
                          <a:effectLst/>
                          <a:latin typeface="Trebuchet MS"/>
                          <a:cs typeface="Trebuchet MS"/>
                        </a:rPr>
                        <a:t>2</a:t>
                      </a:r>
                      <a:r>
                        <a:rPr lang="es-MX" sz="1200" b="0" dirty="0">
                          <a:effectLst/>
                          <a:latin typeface="Trebuchet MS"/>
                          <a:cs typeface="Trebuchet MS"/>
                        </a:rPr>
                        <a:t>000 </a:t>
                      </a:r>
                      <a:endParaRPr lang="es-MX" sz="1050" b="0" dirty="0">
                        <a:effectLst/>
                        <a:latin typeface="Trebuchet MS"/>
                        <a:cs typeface="Trebuchet MS"/>
                      </a:endParaRPr>
                    </a:p>
                    <a:p>
                      <a:pPr algn="ctr">
                        <a:spcAft>
                          <a:spcPts val="0"/>
                        </a:spcAft>
                      </a:pPr>
                      <a:r>
                        <a:rPr lang="es-MX" sz="1200" b="0" dirty="0">
                          <a:effectLst/>
                          <a:latin typeface="Trebuchet MS"/>
                          <a:cs typeface="Trebuchet MS"/>
                        </a:rPr>
                        <a:t>Materiales y suministros</a:t>
                      </a:r>
                      <a:endParaRPr lang="es-MX" sz="1050" b="0" dirty="0">
                        <a:effectLst/>
                        <a:latin typeface="Trebuchet MS"/>
                        <a:ea typeface="Calibri"/>
                        <a:cs typeface="Trebuchet MS"/>
                      </a:endParaRPr>
                    </a:p>
                  </a:txBody>
                  <a:tcPr marL="68580" marR="68580" marT="0" marB="0" anchor="ctr"/>
                </a:tc>
                <a:tc>
                  <a:txBody>
                    <a:bodyPr/>
                    <a:lstStyle/>
                    <a:p>
                      <a:pPr algn="ctr">
                        <a:spcAft>
                          <a:spcPts val="0"/>
                        </a:spcAft>
                      </a:pPr>
                      <a:r>
                        <a:rPr lang="es-MX" sz="1200" u="sng" dirty="0">
                          <a:effectLst/>
                          <a:latin typeface="Trebuchet MS"/>
                          <a:cs typeface="Trebuchet MS"/>
                        </a:rPr>
                        <a:t>21</a:t>
                      </a:r>
                      <a:r>
                        <a:rPr lang="es-MX" sz="1200" dirty="0">
                          <a:effectLst/>
                          <a:latin typeface="Trebuchet MS"/>
                          <a:cs typeface="Trebuchet MS"/>
                        </a:rPr>
                        <a:t>00 </a:t>
                      </a:r>
                      <a:endParaRPr lang="es-MX" sz="1050" dirty="0">
                        <a:effectLst/>
                        <a:latin typeface="Trebuchet MS"/>
                        <a:cs typeface="Trebuchet MS"/>
                      </a:endParaRPr>
                    </a:p>
                    <a:p>
                      <a:pPr algn="ctr">
                        <a:spcAft>
                          <a:spcPts val="0"/>
                        </a:spcAft>
                      </a:pPr>
                      <a:r>
                        <a:rPr lang="es-MX" sz="1200" dirty="0">
                          <a:effectLst/>
                          <a:latin typeface="Trebuchet MS"/>
                          <a:cs typeface="Trebuchet MS"/>
                        </a:rPr>
                        <a:t>Materiales de administración, emisión de documentos y artículos oficiales</a:t>
                      </a:r>
                      <a:endParaRPr lang="es-MX" sz="1050" dirty="0">
                        <a:effectLst/>
                        <a:latin typeface="Trebuchet MS"/>
                        <a:ea typeface="Calibri"/>
                        <a:cs typeface="Trebuchet MS"/>
                      </a:endParaRPr>
                    </a:p>
                  </a:txBody>
                  <a:tcPr marL="68580" marR="68580" marT="0" marB="0" anchor="ctr"/>
                </a:tc>
                <a:tc>
                  <a:txBody>
                    <a:bodyPr/>
                    <a:lstStyle/>
                    <a:p>
                      <a:pPr algn="ctr">
                        <a:spcAft>
                          <a:spcPts val="0"/>
                        </a:spcAft>
                      </a:pPr>
                      <a:r>
                        <a:rPr lang="es-MX" sz="1200" u="sng" dirty="0">
                          <a:effectLst/>
                          <a:latin typeface="Trebuchet MS"/>
                          <a:cs typeface="Trebuchet MS"/>
                        </a:rPr>
                        <a:t>211</a:t>
                      </a:r>
                      <a:r>
                        <a:rPr lang="es-MX" sz="1200" dirty="0">
                          <a:effectLst/>
                          <a:latin typeface="Trebuchet MS"/>
                          <a:cs typeface="Trebuchet MS"/>
                        </a:rPr>
                        <a:t>0 Materiales, útiles y equipos menores de oficina</a:t>
                      </a:r>
                      <a:endParaRPr lang="es-MX" sz="1050" dirty="0">
                        <a:effectLst/>
                        <a:latin typeface="Trebuchet MS"/>
                        <a:ea typeface="Calibri"/>
                        <a:cs typeface="Trebuchet MS"/>
                      </a:endParaRPr>
                    </a:p>
                  </a:txBody>
                  <a:tcPr marL="68580" marR="68580" marT="0" marB="0" anchor="ctr"/>
                </a:tc>
                <a:tc>
                  <a:txBody>
                    <a:bodyPr/>
                    <a:lstStyle/>
                    <a:p>
                      <a:pPr algn="ctr">
                        <a:spcAft>
                          <a:spcPts val="0"/>
                        </a:spcAft>
                      </a:pPr>
                      <a:r>
                        <a:rPr lang="es-MX" sz="1200" b="1" u="sng" dirty="0">
                          <a:effectLst/>
                          <a:latin typeface="Trebuchet MS"/>
                          <a:cs typeface="Trebuchet MS"/>
                        </a:rPr>
                        <a:t>2111</a:t>
                      </a:r>
                      <a:endParaRPr lang="es-MX" sz="1050" b="1" dirty="0">
                        <a:effectLst/>
                        <a:latin typeface="Trebuchet MS"/>
                        <a:cs typeface="Trebuchet MS"/>
                      </a:endParaRPr>
                    </a:p>
                    <a:p>
                      <a:pPr algn="ctr">
                        <a:spcAft>
                          <a:spcPts val="0"/>
                        </a:spcAft>
                      </a:pPr>
                      <a:r>
                        <a:rPr lang="es-MX" sz="1200" b="1" dirty="0">
                          <a:effectLst/>
                          <a:latin typeface="Trebuchet MS"/>
                          <a:cs typeface="Trebuchet MS"/>
                        </a:rPr>
                        <a:t>Materiales, útiles y equipos menores de oficina</a:t>
                      </a:r>
                      <a:endParaRPr lang="es-MX" sz="1050" b="1" dirty="0">
                        <a:effectLst/>
                        <a:latin typeface="Trebuchet MS"/>
                        <a:ea typeface="Calibri"/>
                        <a:cs typeface="Trebuchet MS"/>
                      </a:endParaRPr>
                    </a:p>
                  </a:txBody>
                  <a:tcPr marL="68580" marR="68580" marT="0" marB="0" anchor="ctr"/>
                </a:tc>
                <a:tc>
                  <a:txBody>
                    <a:bodyPr/>
                    <a:lstStyle/>
                    <a:p>
                      <a:pPr algn="ctr">
                        <a:spcAft>
                          <a:spcPts val="0"/>
                        </a:spcAft>
                      </a:pPr>
                      <a:r>
                        <a:rPr lang="es-MX" sz="1200" dirty="0">
                          <a:effectLst/>
                          <a:latin typeface="Trebuchet MS"/>
                          <a:cs typeface="Trebuchet MS"/>
                        </a:rPr>
                        <a:t>No aplica para este concepto de gasto</a:t>
                      </a:r>
                      <a:endParaRPr lang="es-MX" sz="1050" dirty="0">
                        <a:effectLst/>
                        <a:latin typeface="Trebuchet MS"/>
                        <a:ea typeface="Calibri"/>
                        <a:cs typeface="Trebuchet MS"/>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36</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6" name="Título 1"/>
          <p:cNvSpPr>
            <a:spLocks noGrp="1"/>
          </p:cNvSpPr>
          <p:nvPr>
            <p:ph type="title"/>
          </p:nvPr>
        </p:nvSpPr>
        <p:spPr/>
        <p:txBody>
          <a:bodyPr/>
          <a:lstStyle/>
          <a:p>
            <a:r>
              <a:rPr lang="es-ES_tradnl" smtClean="0"/>
              <a:t>Clasificador por objeto del gasto / </a:t>
            </a:r>
            <a:r>
              <a:rPr lang="es-ES" smtClean="0"/>
              <a:t>ejercicio del gasto</a:t>
            </a:r>
            <a:r>
              <a:rPr lang="es-ES_tradnl" smtClean="0"/>
              <a:t/>
            </a:r>
            <a:br>
              <a:rPr lang="es-ES_tradnl" smtClean="0"/>
            </a:br>
            <a:endParaRPr lang="es-ES_tradnl" dirty="0"/>
          </a:p>
        </p:txBody>
      </p:sp>
      <p:graphicFrame>
        <p:nvGraphicFramePr>
          <p:cNvPr id="7" name="1 Tabla"/>
          <p:cNvGraphicFramePr>
            <a:graphicFrameLocks noGrp="1"/>
          </p:cNvGraphicFramePr>
          <p:nvPr>
            <p:extLst>
              <p:ext uri="{D42A27DB-BD31-4B8C-83A1-F6EECF244321}">
                <p14:modId xmlns:p14="http://schemas.microsoft.com/office/powerpoint/2010/main" val="1270510916"/>
              </p:ext>
            </p:extLst>
          </p:nvPr>
        </p:nvGraphicFramePr>
        <p:xfrm>
          <a:off x="901701" y="1105786"/>
          <a:ext cx="7327901" cy="1634354"/>
        </p:xfrm>
        <a:graphic>
          <a:graphicData uri="http://schemas.openxmlformats.org/drawingml/2006/table">
            <a:tbl>
              <a:tblPr firstRow="1" firstCol="1" bandRow="1">
                <a:tableStyleId>{1FECB4D8-DB02-4DC6-A0A2-4F2EBAE1DC90}</a:tableStyleId>
              </a:tblPr>
              <a:tblGrid>
                <a:gridCol w="2060513"/>
                <a:gridCol w="2074230"/>
                <a:gridCol w="3193158"/>
              </a:tblGrid>
              <a:tr h="232445">
                <a:tc gridSpan="3">
                  <a:txBody>
                    <a:bodyPr/>
                    <a:lstStyle/>
                    <a:p>
                      <a:pPr algn="l">
                        <a:spcAft>
                          <a:spcPts val="0"/>
                        </a:spcAft>
                      </a:pPr>
                      <a:r>
                        <a:rPr lang="es-MX" sz="1200" dirty="0">
                          <a:effectLst/>
                        </a:rPr>
                        <a:t>Ministración de recursos en 2011</a:t>
                      </a:r>
                      <a:endParaRPr lang="es-MX" sz="1050" dirty="0">
                        <a:effectLst/>
                        <a:latin typeface="Trebuchet MS"/>
                        <a:ea typeface="Calibri"/>
                        <a:cs typeface="Trebuchet MS"/>
                      </a:endParaRPr>
                    </a:p>
                  </a:txBody>
                  <a:tcPr marL="68580" marR="68580" marT="0" marB="0" anchor="ctr"/>
                </a:tc>
                <a:tc hMerge="1">
                  <a:txBody>
                    <a:bodyPr/>
                    <a:lstStyle/>
                    <a:p>
                      <a:endParaRPr lang="es-MX"/>
                    </a:p>
                  </a:txBody>
                  <a:tcPr/>
                </a:tc>
                <a:tc hMerge="1">
                  <a:txBody>
                    <a:bodyPr/>
                    <a:lstStyle/>
                    <a:p>
                      <a:endParaRPr lang="es-MX"/>
                    </a:p>
                  </a:txBody>
                  <a:tcPr/>
                </a:tc>
              </a:tr>
              <a:tr h="473748">
                <a:tc>
                  <a:txBody>
                    <a:bodyPr/>
                    <a:lstStyle/>
                    <a:p>
                      <a:pPr algn="l">
                        <a:spcAft>
                          <a:spcPts val="0"/>
                        </a:spcAft>
                      </a:pPr>
                      <a:r>
                        <a:rPr lang="es-MX" sz="1200" b="0">
                          <a:effectLst/>
                        </a:rPr>
                        <a:t>Fondo</a:t>
                      </a:r>
                      <a:endParaRPr lang="es-MX" sz="1050" b="0">
                        <a:effectLst/>
                        <a:latin typeface="Trebuchet MS"/>
                        <a:ea typeface="Calibri"/>
                        <a:cs typeface="Trebuchet MS"/>
                      </a:endParaRPr>
                    </a:p>
                  </a:txBody>
                  <a:tcPr marL="68580" marR="68580" marT="0" marB="0" anchor="ctr"/>
                </a:tc>
                <a:tc>
                  <a:txBody>
                    <a:bodyPr/>
                    <a:lstStyle/>
                    <a:p>
                      <a:pPr algn="l">
                        <a:spcAft>
                          <a:spcPts val="0"/>
                        </a:spcAft>
                      </a:pPr>
                      <a:r>
                        <a:rPr lang="es-MX" sz="1200" dirty="0">
                          <a:effectLst/>
                        </a:rPr>
                        <a:t>Proyecto</a:t>
                      </a:r>
                      <a:endParaRPr lang="es-MX" sz="1050" dirty="0">
                        <a:effectLst/>
                        <a:latin typeface="Trebuchet MS"/>
                        <a:ea typeface="Calibri"/>
                        <a:cs typeface="Trebuchet MS"/>
                      </a:endParaRPr>
                    </a:p>
                  </a:txBody>
                  <a:tcPr marL="68580" marR="68580" marT="0" marB="0" anchor="ctr"/>
                </a:tc>
                <a:tc>
                  <a:txBody>
                    <a:bodyPr/>
                    <a:lstStyle/>
                    <a:p>
                      <a:pPr algn="l">
                        <a:spcAft>
                          <a:spcPts val="0"/>
                        </a:spcAft>
                      </a:pPr>
                      <a:r>
                        <a:rPr lang="es-MX" sz="1200" b="1">
                          <a:effectLst/>
                        </a:rPr>
                        <a:t>Recurso material</a:t>
                      </a:r>
                      <a:endParaRPr lang="es-MX" sz="1050" b="1">
                        <a:effectLst/>
                        <a:latin typeface="Trebuchet MS"/>
                        <a:ea typeface="Calibri"/>
                        <a:cs typeface="Trebuchet MS"/>
                      </a:endParaRPr>
                    </a:p>
                  </a:txBody>
                  <a:tcPr marL="68580" marR="68580" marT="0" marB="0" anchor="ctr"/>
                </a:tc>
              </a:tr>
              <a:tr h="928161">
                <a:tc>
                  <a:txBody>
                    <a:bodyPr/>
                    <a:lstStyle/>
                    <a:p>
                      <a:pPr algn="l">
                        <a:spcAft>
                          <a:spcPts val="0"/>
                        </a:spcAft>
                      </a:pPr>
                      <a:r>
                        <a:rPr lang="es-MX" sz="1200" b="0" u="sng" dirty="0">
                          <a:effectLst/>
                        </a:rPr>
                        <a:t>1101</a:t>
                      </a:r>
                      <a:r>
                        <a:rPr lang="es-MX" sz="1200" b="0" dirty="0">
                          <a:effectLst/>
                        </a:rPr>
                        <a:t> </a:t>
                      </a:r>
                      <a:endParaRPr lang="es-MX" sz="1050" b="0" dirty="0">
                        <a:effectLst/>
                      </a:endParaRPr>
                    </a:p>
                    <a:p>
                      <a:pPr algn="l">
                        <a:spcAft>
                          <a:spcPts val="0"/>
                        </a:spcAft>
                      </a:pPr>
                      <a:r>
                        <a:rPr lang="es-MX" sz="1200" b="0" dirty="0">
                          <a:effectLst/>
                        </a:rPr>
                        <a:t>Subsidio ordinario</a:t>
                      </a:r>
                      <a:endParaRPr lang="es-MX" sz="1050" b="0" dirty="0">
                        <a:effectLst/>
                        <a:latin typeface="Trebuchet MS"/>
                        <a:ea typeface="Calibri"/>
                        <a:cs typeface="Trebuchet MS"/>
                      </a:endParaRPr>
                    </a:p>
                  </a:txBody>
                  <a:tcPr marL="68580" marR="68580" marT="0" marB="0" anchor="ctr"/>
                </a:tc>
                <a:tc>
                  <a:txBody>
                    <a:bodyPr/>
                    <a:lstStyle/>
                    <a:p>
                      <a:pPr algn="l">
                        <a:spcAft>
                          <a:spcPts val="0"/>
                        </a:spcAft>
                      </a:pPr>
                      <a:r>
                        <a:rPr lang="es-MX" sz="1200" u="sng" dirty="0">
                          <a:effectLst/>
                        </a:rPr>
                        <a:t>124015</a:t>
                      </a:r>
                      <a:r>
                        <a:rPr lang="es-MX" sz="1200" dirty="0">
                          <a:effectLst/>
                        </a:rPr>
                        <a:t> </a:t>
                      </a:r>
                      <a:endParaRPr lang="es-MX" sz="1050" dirty="0">
                        <a:effectLst/>
                      </a:endParaRPr>
                    </a:p>
                    <a:p>
                      <a:pPr algn="l">
                        <a:spcAft>
                          <a:spcPts val="0"/>
                        </a:spcAft>
                      </a:pPr>
                      <a:r>
                        <a:rPr lang="es-MX" sz="1200" dirty="0">
                          <a:effectLst/>
                        </a:rPr>
                        <a:t>Eventos académicos </a:t>
                      </a:r>
                      <a:endParaRPr lang="es-MX" sz="1050" dirty="0">
                        <a:effectLst/>
                        <a:latin typeface="Trebuchet MS"/>
                        <a:ea typeface="Calibri"/>
                        <a:cs typeface="Trebuchet MS"/>
                      </a:endParaRPr>
                    </a:p>
                  </a:txBody>
                  <a:tcPr marL="68580" marR="68580" marT="0" marB="0" anchor="ctr"/>
                </a:tc>
                <a:tc>
                  <a:txBody>
                    <a:bodyPr/>
                    <a:lstStyle/>
                    <a:p>
                      <a:pPr algn="l">
                        <a:spcAft>
                          <a:spcPts val="0"/>
                        </a:spcAft>
                      </a:pPr>
                      <a:r>
                        <a:rPr lang="es-MX" sz="1200" b="1" u="sng" dirty="0">
                          <a:effectLst/>
                        </a:rPr>
                        <a:t>1359449</a:t>
                      </a:r>
                      <a:endParaRPr lang="es-MX" sz="1050" b="1" dirty="0">
                        <a:effectLst/>
                      </a:endParaRPr>
                    </a:p>
                    <a:p>
                      <a:pPr algn="l">
                        <a:spcAft>
                          <a:spcPts val="0"/>
                        </a:spcAft>
                      </a:pPr>
                      <a:r>
                        <a:rPr lang="es-MX" sz="1200" b="1" dirty="0">
                          <a:effectLst/>
                        </a:rPr>
                        <a:t>Servicios generales</a:t>
                      </a:r>
                      <a:endParaRPr lang="es-MX" sz="1050" b="1" dirty="0">
                        <a:effectLst/>
                        <a:latin typeface="Trebuchet MS"/>
                        <a:ea typeface="Calibri"/>
                        <a:cs typeface="Trebuchet MS"/>
                      </a:endParaRPr>
                    </a:p>
                  </a:txBody>
                  <a:tcPr marL="68580" marR="68580" marT="0" marB="0" anchor="ctr"/>
                </a:tc>
              </a:tr>
            </a:tbl>
          </a:graphicData>
        </a:graphic>
      </p:graphicFrame>
      <p:graphicFrame>
        <p:nvGraphicFramePr>
          <p:cNvPr id="8" name="2 Tabla"/>
          <p:cNvGraphicFramePr>
            <a:graphicFrameLocks noGrp="1"/>
          </p:cNvGraphicFramePr>
          <p:nvPr>
            <p:extLst>
              <p:ext uri="{D42A27DB-BD31-4B8C-83A1-F6EECF244321}">
                <p14:modId xmlns:p14="http://schemas.microsoft.com/office/powerpoint/2010/main" val="2467463097"/>
              </p:ext>
            </p:extLst>
          </p:nvPr>
        </p:nvGraphicFramePr>
        <p:xfrm>
          <a:off x="901702" y="2947284"/>
          <a:ext cx="7327900" cy="1700391"/>
        </p:xfrm>
        <a:graphic>
          <a:graphicData uri="http://schemas.openxmlformats.org/drawingml/2006/table">
            <a:tbl>
              <a:tblPr firstRow="1" firstCol="1" bandRow="1">
                <a:tableStyleId>{1FECB4D8-DB02-4DC6-A0A2-4F2EBAE1DC90}</a:tableStyleId>
              </a:tblPr>
              <a:tblGrid>
                <a:gridCol w="2060513"/>
                <a:gridCol w="2074229"/>
                <a:gridCol w="3193158"/>
              </a:tblGrid>
              <a:tr h="439460">
                <a:tc gridSpan="3">
                  <a:txBody>
                    <a:bodyPr/>
                    <a:lstStyle/>
                    <a:p>
                      <a:pPr algn="l">
                        <a:spcAft>
                          <a:spcPts val="0"/>
                        </a:spcAft>
                      </a:pPr>
                      <a:r>
                        <a:rPr lang="es-MX" sz="1200" dirty="0">
                          <a:effectLst/>
                        </a:rPr>
                        <a:t>Ministración de recursos para 2012</a:t>
                      </a:r>
                      <a:endParaRPr lang="es-MX" sz="1050" dirty="0">
                        <a:effectLst/>
                        <a:latin typeface="Trebuchet MS"/>
                        <a:ea typeface="Calibri"/>
                        <a:cs typeface="Trebuchet MS"/>
                      </a:endParaRPr>
                    </a:p>
                  </a:txBody>
                  <a:tcPr marL="68580" marR="68580" marT="0" marB="0" anchor="ctr"/>
                </a:tc>
                <a:tc hMerge="1">
                  <a:txBody>
                    <a:bodyPr/>
                    <a:lstStyle/>
                    <a:p>
                      <a:endParaRPr lang="es-MX"/>
                    </a:p>
                  </a:txBody>
                  <a:tcPr/>
                </a:tc>
                <a:tc hMerge="1">
                  <a:txBody>
                    <a:bodyPr/>
                    <a:lstStyle/>
                    <a:p>
                      <a:endParaRPr lang="es-MX"/>
                    </a:p>
                  </a:txBody>
                  <a:tcPr/>
                </a:tc>
              </a:tr>
              <a:tr h="439460">
                <a:tc>
                  <a:txBody>
                    <a:bodyPr/>
                    <a:lstStyle/>
                    <a:p>
                      <a:pPr algn="l">
                        <a:spcAft>
                          <a:spcPts val="0"/>
                        </a:spcAft>
                      </a:pPr>
                      <a:r>
                        <a:rPr lang="es-MX" sz="1200" dirty="0">
                          <a:effectLst/>
                        </a:rPr>
                        <a:t>Fondo</a:t>
                      </a:r>
                      <a:endParaRPr lang="es-MX" sz="1050" dirty="0">
                        <a:effectLst/>
                        <a:latin typeface="Trebuchet MS"/>
                        <a:ea typeface="Calibri"/>
                        <a:cs typeface="Trebuchet MS"/>
                      </a:endParaRPr>
                    </a:p>
                  </a:txBody>
                  <a:tcPr marL="68580" marR="68580" marT="0" marB="0" anchor="ctr"/>
                </a:tc>
                <a:tc>
                  <a:txBody>
                    <a:bodyPr/>
                    <a:lstStyle/>
                    <a:p>
                      <a:pPr algn="l">
                        <a:spcAft>
                          <a:spcPts val="0"/>
                        </a:spcAft>
                      </a:pPr>
                      <a:r>
                        <a:rPr lang="es-MX" sz="1200">
                          <a:effectLst/>
                        </a:rPr>
                        <a:t>Proyecto</a:t>
                      </a:r>
                      <a:endParaRPr lang="es-MX" sz="1050">
                        <a:effectLst/>
                        <a:latin typeface="Trebuchet MS"/>
                        <a:ea typeface="Calibri"/>
                        <a:cs typeface="Trebuchet MS"/>
                      </a:endParaRPr>
                    </a:p>
                  </a:txBody>
                  <a:tcPr marL="68580" marR="68580" marT="0" marB="0" anchor="ctr"/>
                </a:tc>
                <a:tc>
                  <a:txBody>
                    <a:bodyPr/>
                    <a:lstStyle/>
                    <a:p>
                      <a:pPr algn="l">
                        <a:spcAft>
                          <a:spcPts val="0"/>
                        </a:spcAft>
                      </a:pPr>
                      <a:r>
                        <a:rPr lang="es-MX" sz="1200" dirty="0">
                          <a:effectLst/>
                        </a:rPr>
                        <a:t>Recurso material</a:t>
                      </a:r>
                      <a:endParaRPr lang="es-MX" sz="1050" dirty="0">
                        <a:effectLst/>
                        <a:latin typeface="Trebuchet MS"/>
                        <a:ea typeface="Calibri"/>
                        <a:cs typeface="Trebuchet MS"/>
                      </a:endParaRPr>
                    </a:p>
                  </a:txBody>
                  <a:tcPr marL="68580" marR="68580" marT="0" marB="0" anchor="ctr"/>
                </a:tc>
              </a:tr>
              <a:tr h="821471">
                <a:tc>
                  <a:txBody>
                    <a:bodyPr/>
                    <a:lstStyle/>
                    <a:p>
                      <a:pPr algn="l">
                        <a:spcAft>
                          <a:spcPts val="0"/>
                        </a:spcAft>
                      </a:pPr>
                      <a:r>
                        <a:rPr lang="es-MX" sz="1200" u="sng" dirty="0">
                          <a:effectLst/>
                        </a:rPr>
                        <a:t>1.1.1.</a:t>
                      </a:r>
                      <a:r>
                        <a:rPr lang="es-MX" sz="1200" dirty="0">
                          <a:effectLst/>
                        </a:rPr>
                        <a:t> </a:t>
                      </a:r>
                      <a:endParaRPr lang="es-MX" sz="1050" dirty="0">
                        <a:effectLst/>
                      </a:endParaRPr>
                    </a:p>
                    <a:p>
                      <a:pPr algn="l">
                        <a:spcAft>
                          <a:spcPts val="0"/>
                        </a:spcAft>
                      </a:pPr>
                      <a:r>
                        <a:rPr lang="es-MX" sz="1200" dirty="0">
                          <a:effectLst/>
                        </a:rPr>
                        <a:t>Subsidios</a:t>
                      </a:r>
                      <a:endParaRPr lang="es-MX" sz="1050" dirty="0">
                        <a:effectLst/>
                        <a:latin typeface="Trebuchet MS"/>
                        <a:ea typeface="Calibri"/>
                        <a:cs typeface="Trebuchet MS"/>
                      </a:endParaRPr>
                    </a:p>
                  </a:txBody>
                  <a:tcPr marL="68580" marR="68580" marT="0" marB="0" anchor="ctr"/>
                </a:tc>
                <a:tc>
                  <a:txBody>
                    <a:bodyPr/>
                    <a:lstStyle/>
                    <a:p>
                      <a:pPr algn="l">
                        <a:spcAft>
                          <a:spcPts val="0"/>
                        </a:spcAft>
                      </a:pPr>
                      <a:r>
                        <a:rPr lang="es-MX" sz="1200" dirty="0">
                          <a:effectLst/>
                        </a:rPr>
                        <a:t>No etiquetado para ningún proyecto</a:t>
                      </a:r>
                      <a:endParaRPr lang="es-MX" sz="1050" dirty="0">
                        <a:effectLst/>
                        <a:latin typeface="Trebuchet MS"/>
                        <a:ea typeface="Calibri"/>
                        <a:cs typeface="Trebuchet MS"/>
                      </a:endParaRPr>
                    </a:p>
                  </a:txBody>
                  <a:tcPr marL="68580" marR="68580" marT="0" marB="0" anchor="ctr"/>
                </a:tc>
                <a:tc>
                  <a:txBody>
                    <a:bodyPr/>
                    <a:lstStyle/>
                    <a:p>
                      <a:pPr algn="l">
                        <a:spcAft>
                          <a:spcPts val="0"/>
                        </a:spcAft>
                      </a:pPr>
                      <a:r>
                        <a:rPr lang="es-MX" sz="1200" dirty="0">
                          <a:effectLst/>
                        </a:rPr>
                        <a:t>No etiquetado para ningún concepto de gasto</a:t>
                      </a:r>
                      <a:endParaRPr lang="es-MX" sz="1050" dirty="0">
                        <a:effectLst/>
                        <a:latin typeface="Trebuchet MS"/>
                        <a:ea typeface="Calibri"/>
                        <a:cs typeface="Trebuchet MS"/>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37</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6" name="Título 1"/>
          <p:cNvSpPr>
            <a:spLocks noGrp="1"/>
          </p:cNvSpPr>
          <p:nvPr>
            <p:ph type="title"/>
          </p:nvPr>
        </p:nvSpPr>
        <p:spPr/>
        <p:txBody>
          <a:bodyPr/>
          <a:lstStyle/>
          <a:p>
            <a:r>
              <a:rPr lang="es-ES_tradnl" smtClean="0"/>
              <a:t>Clasificador por objeto del gasto / </a:t>
            </a:r>
            <a:r>
              <a:rPr lang="es-ES" smtClean="0"/>
              <a:t>comprobación del gasto</a:t>
            </a:r>
            <a:endParaRPr lang="es-ES_tradnl" dirty="0"/>
          </a:p>
        </p:txBody>
      </p:sp>
      <p:graphicFrame>
        <p:nvGraphicFramePr>
          <p:cNvPr id="7" name="4 Tabla"/>
          <p:cNvGraphicFramePr>
            <a:graphicFrameLocks noGrp="1"/>
          </p:cNvGraphicFramePr>
          <p:nvPr>
            <p:extLst>
              <p:ext uri="{D42A27DB-BD31-4B8C-83A1-F6EECF244321}">
                <p14:modId xmlns:p14="http://schemas.microsoft.com/office/powerpoint/2010/main" val="1149102252"/>
              </p:ext>
            </p:extLst>
          </p:nvPr>
        </p:nvGraphicFramePr>
        <p:xfrm>
          <a:off x="1308100" y="1368778"/>
          <a:ext cx="6456045" cy="2281202"/>
        </p:xfrm>
        <a:graphic>
          <a:graphicData uri="http://schemas.openxmlformats.org/drawingml/2006/table">
            <a:tbl>
              <a:tblPr firstRow="1" firstCol="1" bandRow="1">
                <a:tableStyleId>{1FECB4D8-DB02-4DC6-A0A2-4F2EBAE1DC90}</a:tableStyleId>
              </a:tblPr>
              <a:tblGrid>
                <a:gridCol w="1323439"/>
                <a:gridCol w="1424694"/>
                <a:gridCol w="1739153"/>
                <a:gridCol w="1968759"/>
              </a:tblGrid>
              <a:tr h="457752">
                <a:tc gridSpan="4">
                  <a:txBody>
                    <a:bodyPr/>
                    <a:lstStyle/>
                    <a:p>
                      <a:pPr algn="l">
                        <a:spcAft>
                          <a:spcPts val="0"/>
                        </a:spcAft>
                      </a:pPr>
                      <a:r>
                        <a:rPr lang="es-MX" sz="1200" dirty="0">
                          <a:effectLst/>
                          <a:latin typeface="Trebuchet MS"/>
                          <a:cs typeface="Trebuchet MS"/>
                        </a:rPr>
                        <a:t>Comprobación de recursos en 2011</a:t>
                      </a:r>
                      <a:endParaRPr lang="es-MX" sz="1200" dirty="0">
                        <a:effectLst/>
                        <a:latin typeface="Trebuchet MS"/>
                        <a:ea typeface="Calibri"/>
                        <a:cs typeface="Trebuchet MS"/>
                      </a:endParaRPr>
                    </a:p>
                  </a:txBody>
                  <a:tcPr marL="68580" marR="68580" marT="0" marB="0" anchor="ctr"/>
                </a:tc>
                <a:tc hMerge="1">
                  <a:txBody>
                    <a:bodyPr/>
                    <a:lstStyle/>
                    <a:p>
                      <a:endParaRPr lang="es-MX"/>
                    </a:p>
                  </a:txBody>
                  <a:tcPr/>
                </a:tc>
                <a:tc hMerge="1">
                  <a:txBody>
                    <a:bodyPr/>
                    <a:lstStyle/>
                    <a:p>
                      <a:endParaRPr lang="es-MX"/>
                    </a:p>
                  </a:txBody>
                  <a:tcPr/>
                </a:tc>
                <a:tc hMerge="1">
                  <a:txBody>
                    <a:bodyPr/>
                    <a:lstStyle/>
                    <a:p>
                      <a:endParaRPr lang="es-MX"/>
                    </a:p>
                  </a:txBody>
                  <a:tcPr/>
                </a:tc>
              </a:tr>
              <a:tr h="911725">
                <a:tc>
                  <a:txBody>
                    <a:bodyPr/>
                    <a:lstStyle/>
                    <a:p>
                      <a:pPr algn="l">
                        <a:spcAft>
                          <a:spcPts val="0"/>
                        </a:spcAft>
                      </a:pPr>
                      <a:r>
                        <a:rPr lang="es-MX" sz="1200" b="0" dirty="0">
                          <a:effectLst/>
                        </a:rPr>
                        <a:t>Fondo</a:t>
                      </a:r>
                      <a:endParaRPr lang="es-MX" sz="1200" b="0" dirty="0">
                        <a:effectLst/>
                        <a:latin typeface="Trebuchet MS"/>
                        <a:ea typeface="Calibri"/>
                        <a:cs typeface="Trebuchet MS"/>
                      </a:endParaRPr>
                    </a:p>
                  </a:txBody>
                  <a:tcPr marL="68580" marR="68580" marT="0" marB="0" anchor="ctr"/>
                </a:tc>
                <a:tc>
                  <a:txBody>
                    <a:bodyPr/>
                    <a:lstStyle/>
                    <a:p>
                      <a:pPr algn="l">
                        <a:spcAft>
                          <a:spcPts val="0"/>
                        </a:spcAft>
                      </a:pPr>
                      <a:r>
                        <a:rPr lang="es-MX" sz="1200">
                          <a:effectLst/>
                        </a:rPr>
                        <a:t>Proyecto</a:t>
                      </a:r>
                      <a:endParaRPr lang="es-MX" sz="1200">
                        <a:effectLst/>
                        <a:latin typeface="Trebuchet MS"/>
                        <a:ea typeface="Calibri"/>
                        <a:cs typeface="Trebuchet MS"/>
                      </a:endParaRPr>
                    </a:p>
                  </a:txBody>
                  <a:tcPr marL="68580" marR="68580" marT="0" marB="0" anchor="ctr"/>
                </a:tc>
                <a:tc>
                  <a:txBody>
                    <a:bodyPr/>
                    <a:lstStyle/>
                    <a:p>
                      <a:pPr algn="l">
                        <a:spcAft>
                          <a:spcPts val="0"/>
                        </a:spcAft>
                      </a:pPr>
                      <a:r>
                        <a:rPr lang="es-MX" sz="1200" b="1" dirty="0">
                          <a:effectLst/>
                        </a:rPr>
                        <a:t>Título (se acepta la comprobación a este nivel)</a:t>
                      </a:r>
                      <a:endParaRPr lang="es-MX" sz="1200" b="1" dirty="0">
                        <a:effectLst/>
                        <a:latin typeface="Trebuchet MS"/>
                        <a:ea typeface="Calibri"/>
                        <a:cs typeface="Trebuchet MS"/>
                      </a:endParaRPr>
                    </a:p>
                  </a:txBody>
                  <a:tcPr marL="68580" marR="68580" marT="0" marB="0" anchor="ctr"/>
                </a:tc>
                <a:tc>
                  <a:txBody>
                    <a:bodyPr/>
                    <a:lstStyle/>
                    <a:p>
                      <a:pPr algn="l">
                        <a:spcAft>
                          <a:spcPts val="0"/>
                        </a:spcAft>
                      </a:pPr>
                      <a:r>
                        <a:rPr lang="es-MX" sz="1200" b="1" dirty="0">
                          <a:effectLst/>
                        </a:rPr>
                        <a:t>Codificación contable (partida)</a:t>
                      </a:r>
                      <a:endParaRPr lang="es-MX" sz="1200" b="1" dirty="0">
                        <a:effectLst/>
                        <a:latin typeface="Trebuchet MS"/>
                        <a:ea typeface="Calibri"/>
                        <a:cs typeface="Trebuchet MS"/>
                      </a:endParaRPr>
                    </a:p>
                  </a:txBody>
                  <a:tcPr marL="68580" marR="68580" marT="0" marB="0" anchor="ctr"/>
                </a:tc>
              </a:tr>
              <a:tr h="911725">
                <a:tc>
                  <a:txBody>
                    <a:bodyPr/>
                    <a:lstStyle/>
                    <a:p>
                      <a:pPr algn="l">
                        <a:spcAft>
                          <a:spcPts val="0"/>
                        </a:spcAft>
                      </a:pPr>
                      <a:r>
                        <a:rPr lang="es-MX" sz="1200" b="0" u="sng" dirty="0">
                          <a:effectLst/>
                        </a:rPr>
                        <a:t>1101</a:t>
                      </a:r>
                      <a:r>
                        <a:rPr lang="es-MX" sz="1200" b="0" dirty="0">
                          <a:effectLst/>
                        </a:rPr>
                        <a:t> </a:t>
                      </a:r>
                    </a:p>
                    <a:p>
                      <a:pPr algn="l">
                        <a:spcAft>
                          <a:spcPts val="0"/>
                        </a:spcAft>
                      </a:pPr>
                      <a:r>
                        <a:rPr lang="es-MX" sz="1200" b="0" dirty="0">
                          <a:effectLst/>
                        </a:rPr>
                        <a:t>Subsidio ordinario</a:t>
                      </a:r>
                      <a:endParaRPr lang="es-MX" sz="1200" b="0" dirty="0">
                        <a:effectLst/>
                        <a:latin typeface="Trebuchet MS"/>
                        <a:ea typeface="Calibri"/>
                        <a:cs typeface="Trebuchet MS"/>
                      </a:endParaRPr>
                    </a:p>
                  </a:txBody>
                  <a:tcPr marL="68580" marR="68580" marT="0" marB="0" anchor="ctr"/>
                </a:tc>
                <a:tc>
                  <a:txBody>
                    <a:bodyPr/>
                    <a:lstStyle/>
                    <a:p>
                      <a:pPr algn="l">
                        <a:spcAft>
                          <a:spcPts val="0"/>
                        </a:spcAft>
                      </a:pPr>
                      <a:r>
                        <a:rPr lang="es-MX" sz="1200" u="sng">
                          <a:effectLst/>
                        </a:rPr>
                        <a:t>124015</a:t>
                      </a:r>
                      <a:r>
                        <a:rPr lang="es-MX" sz="1200">
                          <a:effectLst/>
                        </a:rPr>
                        <a:t> </a:t>
                      </a:r>
                    </a:p>
                    <a:p>
                      <a:pPr algn="l">
                        <a:spcAft>
                          <a:spcPts val="0"/>
                        </a:spcAft>
                      </a:pPr>
                      <a:r>
                        <a:rPr lang="es-MX" sz="1200">
                          <a:effectLst/>
                        </a:rPr>
                        <a:t>Eventos académicos </a:t>
                      </a:r>
                      <a:endParaRPr lang="es-MX" sz="1200">
                        <a:effectLst/>
                        <a:latin typeface="Trebuchet MS"/>
                        <a:ea typeface="Calibri"/>
                        <a:cs typeface="Trebuchet MS"/>
                      </a:endParaRPr>
                    </a:p>
                  </a:txBody>
                  <a:tcPr marL="68580" marR="68580" marT="0" marB="0" anchor="ctr"/>
                </a:tc>
                <a:tc>
                  <a:txBody>
                    <a:bodyPr/>
                    <a:lstStyle/>
                    <a:p>
                      <a:pPr algn="l">
                        <a:spcAft>
                          <a:spcPts val="0"/>
                        </a:spcAft>
                      </a:pPr>
                      <a:r>
                        <a:rPr lang="es-MX" sz="1200" b="1" u="sng" dirty="0">
                          <a:effectLst/>
                        </a:rPr>
                        <a:t>72</a:t>
                      </a:r>
                      <a:endParaRPr lang="es-MX" sz="1200" b="1" dirty="0">
                        <a:effectLst/>
                      </a:endParaRPr>
                    </a:p>
                    <a:p>
                      <a:pPr algn="l">
                        <a:spcAft>
                          <a:spcPts val="0"/>
                        </a:spcAft>
                      </a:pPr>
                      <a:r>
                        <a:rPr lang="es-MX" sz="1200" b="1" dirty="0">
                          <a:effectLst/>
                        </a:rPr>
                        <a:t>Servicios generales</a:t>
                      </a:r>
                    </a:p>
                    <a:p>
                      <a:pPr algn="l">
                        <a:spcAft>
                          <a:spcPts val="0"/>
                        </a:spcAft>
                      </a:pPr>
                      <a:r>
                        <a:rPr lang="es-MX" sz="1200" b="1" dirty="0">
                          <a:effectLst/>
                        </a:rPr>
                        <a:t> </a:t>
                      </a:r>
                      <a:endParaRPr lang="es-MX" sz="1200" b="1" dirty="0">
                        <a:effectLst/>
                        <a:latin typeface="Trebuchet MS"/>
                        <a:ea typeface="Calibri"/>
                        <a:cs typeface="Trebuchet MS"/>
                      </a:endParaRPr>
                    </a:p>
                  </a:txBody>
                  <a:tcPr marL="68580" marR="68580" marT="0" marB="0" anchor="ctr"/>
                </a:tc>
                <a:tc>
                  <a:txBody>
                    <a:bodyPr/>
                    <a:lstStyle/>
                    <a:p>
                      <a:pPr algn="l">
                        <a:spcAft>
                          <a:spcPts val="0"/>
                        </a:spcAft>
                      </a:pPr>
                      <a:r>
                        <a:rPr lang="es-MX" sz="1200" b="1" dirty="0">
                          <a:effectLst/>
                        </a:rPr>
                        <a:t>72101</a:t>
                      </a:r>
                    </a:p>
                    <a:p>
                      <a:pPr algn="l">
                        <a:spcAft>
                          <a:spcPts val="0"/>
                        </a:spcAft>
                      </a:pPr>
                      <a:r>
                        <a:rPr lang="es-MX" sz="1200" b="1" dirty="0">
                          <a:effectLst/>
                        </a:rPr>
                        <a:t>Servicio postal y mensajería</a:t>
                      </a:r>
                      <a:endParaRPr lang="es-MX" sz="1200" b="1" dirty="0">
                        <a:effectLst/>
                        <a:latin typeface="Trebuchet MS"/>
                        <a:ea typeface="Calibri"/>
                        <a:cs typeface="Trebuchet MS"/>
                      </a:endParaRPr>
                    </a:p>
                  </a:txBody>
                  <a:tcPr marL="68580" marR="68580" marT="0" marB="0" anchor="ctr"/>
                </a:tc>
              </a:tr>
            </a:tbl>
          </a:graphicData>
        </a:graphic>
      </p:graphicFrame>
      <p:graphicFrame>
        <p:nvGraphicFramePr>
          <p:cNvPr id="8" name="10 Tabla"/>
          <p:cNvGraphicFramePr>
            <a:graphicFrameLocks noGrp="1"/>
          </p:cNvGraphicFramePr>
          <p:nvPr>
            <p:extLst>
              <p:ext uri="{D42A27DB-BD31-4B8C-83A1-F6EECF244321}">
                <p14:modId xmlns:p14="http://schemas.microsoft.com/office/powerpoint/2010/main" val="2573118229"/>
              </p:ext>
            </p:extLst>
          </p:nvPr>
        </p:nvGraphicFramePr>
        <p:xfrm>
          <a:off x="1310958" y="3771901"/>
          <a:ext cx="6456045" cy="2389694"/>
        </p:xfrm>
        <a:graphic>
          <a:graphicData uri="http://schemas.openxmlformats.org/drawingml/2006/table">
            <a:tbl>
              <a:tblPr firstRow="1" firstCol="1" bandRow="1">
                <a:tableStyleId>{1FECB4D8-DB02-4DC6-A0A2-4F2EBAE1DC90}</a:tableStyleId>
              </a:tblPr>
              <a:tblGrid>
                <a:gridCol w="1316309"/>
                <a:gridCol w="1419702"/>
                <a:gridCol w="1670700"/>
                <a:gridCol w="2049334"/>
              </a:tblGrid>
              <a:tr h="419099">
                <a:tc gridSpan="4">
                  <a:txBody>
                    <a:bodyPr/>
                    <a:lstStyle/>
                    <a:p>
                      <a:pPr algn="l">
                        <a:spcAft>
                          <a:spcPts val="0"/>
                        </a:spcAft>
                      </a:pPr>
                      <a:r>
                        <a:rPr lang="es-MX" sz="1200" dirty="0">
                          <a:effectLst/>
                          <a:latin typeface="Trebuchet MS"/>
                          <a:cs typeface="Trebuchet MS"/>
                        </a:rPr>
                        <a:t>Comprobación de recursos para 2012</a:t>
                      </a:r>
                      <a:endParaRPr lang="es-MX" sz="1200" dirty="0">
                        <a:effectLst/>
                        <a:latin typeface="Trebuchet MS"/>
                        <a:ea typeface="Calibri"/>
                        <a:cs typeface="Trebuchet MS"/>
                      </a:endParaRPr>
                    </a:p>
                  </a:txBody>
                  <a:tcPr marL="68580" marR="68580" marT="0" marB="0" anchor="ctr"/>
                </a:tc>
                <a:tc hMerge="1">
                  <a:txBody>
                    <a:bodyPr/>
                    <a:lstStyle/>
                    <a:p>
                      <a:endParaRPr lang="es-MX"/>
                    </a:p>
                  </a:txBody>
                  <a:tcPr/>
                </a:tc>
                <a:tc hMerge="1">
                  <a:txBody>
                    <a:bodyPr/>
                    <a:lstStyle/>
                    <a:p>
                      <a:endParaRPr lang="es-MX"/>
                    </a:p>
                  </a:txBody>
                  <a:tcPr/>
                </a:tc>
                <a:tc hMerge="1">
                  <a:txBody>
                    <a:bodyPr/>
                    <a:lstStyle/>
                    <a:p>
                      <a:endParaRPr lang="es-MX"/>
                    </a:p>
                  </a:txBody>
                  <a:tcPr/>
                </a:tc>
              </a:tr>
              <a:tr h="1231622">
                <a:tc>
                  <a:txBody>
                    <a:bodyPr/>
                    <a:lstStyle/>
                    <a:p>
                      <a:pPr algn="l">
                        <a:spcAft>
                          <a:spcPts val="0"/>
                        </a:spcAft>
                      </a:pPr>
                      <a:r>
                        <a:rPr lang="es-MX" sz="1200" b="0" dirty="0">
                          <a:effectLst/>
                        </a:rPr>
                        <a:t>Fondo</a:t>
                      </a:r>
                      <a:endParaRPr lang="es-MX" sz="1200" b="0" dirty="0">
                        <a:effectLst/>
                        <a:latin typeface="Trebuchet MS"/>
                        <a:ea typeface="Calibri"/>
                        <a:cs typeface="Trebuchet MS"/>
                      </a:endParaRPr>
                    </a:p>
                  </a:txBody>
                  <a:tcPr marL="68580" marR="68580" marT="0" marB="0" anchor="ctr"/>
                </a:tc>
                <a:tc>
                  <a:txBody>
                    <a:bodyPr/>
                    <a:lstStyle/>
                    <a:p>
                      <a:pPr algn="l">
                        <a:spcAft>
                          <a:spcPts val="0"/>
                        </a:spcAft>
                      </a:pPr>
                      <a:r>
                        <a:rPr lang="es-MX" sz="1200" dirty="0">
                          <a:effectLst/>
                        </a:rPr>
                        <a:t>Proyecto</a:t>
                      </a:r>
                      <a:endParaRPr lang="es-MX" sz="1200" dirty="0">
                        <a:effectLst/>
                        <a:latin typeface="Trebuchet MS"/>
                        <a:ea typeface="Calibri"/>
                        <a:cs typeface="Trebuchet MS"/>
                      </a:endParaRPr>
                    </a:p>
                  </a:txBody>
                  <a:tcPr marL="68580" marR="68580" marT="0" marB="0" anchor="ctr"/>
                </a:tc>
                <a:tc>
                  <a:txBody>
                    <a:bodyPr/>
                    <a:lstStyle/>
                    <a:p>
                      <a:pPr algn="l">
                        <a:spcAft>
                          <a:spcPts val="0"/>
                        </a:spcAft>
                      </a:pPr>
                      <a:r>
                        <a:rPr lang="es-MX" sz="1200" dirty="0">
                          <a:effectLst/>
                        </a:rPr>
                        <a:t>Partida </a:t>
                      </a:r>
                      <a:r>
                        <a:rPr lang="es-MX" sz="1200" dirty="0" smtClean="0">
                          <a:effectLst/>
                        </a:rPr>
                        <a:t>genérica</a:t>
                      </a:r>
                      <a:endParaRPr lang="es-MX" sz="1200" dirty="0">
                        <a:effectLst/>
                        <a:latin typeface="Trebuchet MS"/>
                        <a:ea typeface="Calibri"/>
                        <a:cs typeface="Trebuchet MS"/>
                      </a:endParaRPr>
                    </a:p>
                  </a:txBody>
                  <a:tcPr marL="68580" marR="68580" marT="0" marB="0" anchor="ctr"/>
                </a:tc>
                <a:tc>
                  <a:txBody>
                    <a:bodyPr/>
                    <a:lstStyle/>
                    <a:p>
                      <a:pPr algn="l">
                        <a:spcAft>
                          <a:spcPts val="0"/>
                        </a:spcAft>
                      </a:pPr>
                      <a:r>
                        <a:rPr lang="es-MX" sz="1200" b="1" dirty="0">
                          <a:effectLst/>
                        </a:rPr>
                        <a:t>Codificación contable (partida específica o analítica, cuando esta última aplique)</a:t>
                      </a:r>
                      <a:endParaRPr lang="es-MX" sz="1200" b="1" dirty="0">
                        <a:effectLst/>
                        <a:latin typeface="Trebuchet MS"/>
                        <a:ea typeface="Calibri"/>
                        <a:cs typeface="Trebuchet MS"/>
                      </a:endParaRPr>
                    </a:p>
                  </a:txBody>
                  <a:tcPr marL="68580" marR="68580" marT="0" marB="0" anchor="ctr"/>
                </a:tc>
              </a:tr>
              <a:tr h="738973">
                <a:tc>
                  <a:txBody>
                    <a:bodyPr/>
                    <a:lstStyle/>
                    <a:p>
                      <a:pPr algn="l">
                        <a:spcAft>
                          <a:spcPts val="0"/>
                        </a:spcAft>
                      </a:pPr>
                      <a:r>
                        <a:rPr lang="es-MX" sz="1200" b="0" u="sng" dirty="0">
                          <a:effectLst/>
                        </a:rPr>
                        <a:t>1.1.1.</a:t>
                      </a:r>
                      <a:r>
                        <a:rPr lang="es-MX" sz="1200" b="0" dirty="0">
                          <a:effectLst/>
                        </a:rPr>
                        <a:t> </a:t>
                      </a:r>
                    </a:p>
                    <a:p>
                      <a:pPr algn="l">
                        <a:spcAft>
                          <a:spcPts val="0"/>
                        </a:spcAft>
                      </a:pPr>
                      <a:r>
                        <a:rPr lang="es-MX" sz="1200" b="0" dirty="0">
                          <a:effectLst/>
                        </a:rPr>
                        <a:t>Subsidios</a:t>
                      </a:r>
                      <a:endParaRPr lang="es-MX" sz="1200" b="0" dirty="0">
                        <a:effectLst/>
                        <a:latin typeface="Trebuchet MS"/>
                        <a:ea typeface="Calibri"/>
                        <a:cs typeface="Trebuchet MS"/>
                      </a:endParaRPr>
                    </a:p>
                  </a:txBody>
                  <a:tcPr marL="68580" marR="68580" marT="0" marB="0" anchor="ctr"/>
                </a:tc>
                <a:tc>
                  <a:txBody>
                    <a:bodyPr/>
                    <a:lstStyle/>
                    <a:p>
                      <a:pPr algn="l">
                        <a:spcAft>
                          <a:spcPts val="0"/>
                        </a:spcAft>
                      </a:pPr>
                      <a:r>
                        <a:rPr lang="es-MX" sz="1200" u="sng">
                          <a:effectLst/>
                        </a:rPr>
                        <a:t>124015</a:t>
                      </a:r>
                      <a:r>
                        <a:rPr lang="es-MX" sz="1200">
                          <a:effectLst/>
                        </a:rPr>
                        <a:t> </a:t>
                      </a:r>
                    </a:p>
                    <a:p>
                      <a:pPr algn="l">
                        <a:spcAft>
                          <a:spcPts val="0"/>
                        </a:spcAft>
                      </a:pPr>
                      <a:r>
                        <a:rPr lang="es-MX" sz="1200">
                          <a:effectLst/>
                        </a:rPr>
                        <a:t>Eventos académicos </a:t>
                      </a:r>
                      <a:endParaRPr lang="es-MX" sz="1200">
                        <a:effectLst/>
                        <a:latin typeface="Trebuchet MS"/>
                        <a:ea typeface="Calibri"/>
                        <a:cs typeface="Trebuchet MS"/>
                      </a:endParaRPr>
                    </a:p>
                  </a:txBody>
                  <a:tcPr marL="68580" marR="68580" marT="0" marB="0" anchor="ctr"/>
                </a:tc>
                <a:tc>
                  <a:txBody>
                    <a:bodyPr/>
                    <a:lstStyle/>
                    <a:p>
                      <a:pPr algn="l">
                        <a:spcAft>
                          <a:spcPts val="0"/>
                        </a:spcAft>
                      </a:pPr>
                      <a:r>
                        <a:rPr lang="es-MX" sz="1200" dirty="0">
                          <a:effectLst/>
                        </a:rPr>
                        <a:t>318</a:t>
                      </a:r>
                    </a:p>
                    <a:p>
                      <a:pPr algn="l">
                        <a:spcAft>
                          <a:spcPts val="0"/>
                        </a:spcAft>
                      </a:pPr>
                      <a:r>
                        <a:rPr lang="es-MX" sz="1200" dirty="0">
                          <a:effectLst/>
                        </a:rPr>
                        <a:t>Servicios postales y telegráficos</a:t>
                      </a:r>
                      <a:endParaRPr lang="es-MX" sz="1200" dirty="0">
                        <a:effectLst/>
                        <a:latin typeface="Trebuchet MS"/>
                        <a:ea typeface="Calibri"/>
                        <a:cs typeface="Trebuchet MS"/>
                      </a:endParaRPr>
                    </a:p>
                  </a:txBody>
                  <a:tcPr marL="68580" marR="68580" marT="0" marB="0" anchor="ctr"/>
                </a:tc>
                <a:tc>
                  <a:txBody>
                    <a:bodyPr/>
                    <a:lstStyle/>
                    <a:p>
                      <a:pPr algn="l">
                        <a:spcAft>
                          <a:spcPts val="0"/>
                        </a:spcAft>
                      </a:pPr>
                      <a:r>
                        <a:rPr lang="es-MX" sz="1200" b="1" dirty="0">
                          <a:effectLst/>
                        </a:rPr>
                        <a:t>3181</a:t>
                      </a:r>
                    </a:p>
                    <a:p>
                      <a:pPr algn="l">
                        <a:spcAft>
                          <a:spcPts val="0"/>
                        </a:spcAft>
                      </a:pPr>
                      <a:r>
                        <a:rPr lang="es-MX" sz="1200" b="1" dirty="0">
                          <a:effectLst/>
                        </a:rPr>
                        <a:t>Servicios postales y telegráficos</a:t>
                      </a:r>
                      <a:endParaRPr lang="es-MX" sz="1200" b="1" dirty="0">
                        <a:effectLst/>
                        <a:latin typeface="Trebuchet MS"/>
                        <a:ea typeface="Calibri"/>
                        <a:cs typeface="Trebuchet MS"/>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es-ES_tradnl" dirty="0" smtClean="0"/>
              <a:t>Normatividad</a:t>
            </a:r>
            <a:br>
              <a:rPr lang="es-ES_tradnl" dirty="0" smtClean="0"/>
            </a:br>
            <a:endParaRPr lang="es-ES_tradnl" dirty="0"/>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38</a:t>
            </a:fld>
            <a:endParaRPr lang="es-ES_tradnl"/>
          </a:p>
        </p:txBody>
      </p:sp>
      <p:sp>
        <p:nvSpPr>
          <p:cNvPr id="7" name="Marcador de pie de página 6"/>
          <p:cNvSpPr>
            <a:spLocks noGrp="1"/>
          </p:cNvSpPr>
          <p:nvPr>
            <p:ph type="ftr" sz="quarter" idx="11"/>
          </p:nvPr>
        </p:nvSpPr>
        <p:spPr/>
        <p:txBody>
          <a:bodyPr/>
          <a:lstStyle/>
          <a:p>
            <a:r>
              <a:rPr lang="es-ES_tradnl" smtClean="0"/>
              <a:t>Sistema de Contabilidad Gubernamental</a:t>
            </a:r>
            <a:endParaRPr lang="es-ES_tradnl"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39</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a:xfrm>
            <a:off x="368873" y="188640"/>
            <a:ext cx="8508427" cy="576064"/>
          </a:xfrm>
        </p:spPr>
        <p:txBody>
          <a:bodyPr/>
          <a:lstStyle/>
          <a:p>
            <a:r>
              <a:rPr lang="es-ES_tradnl" sz="2000" dirty="0" smtClean="0"/>
              <a:t>Disposiciones de la Ley General de </a:t>
            </a:r>
            <a:br>
              <a:rPr lang="es-ES_tradnl" sz="2000" dirty="0" smtClean="0"/>
            </a:br>
            <a:r>
              <a:rPr lang="es-ES_tradnl" sz="2000" dirty="0" smtClean="0"/>
              <a:t>Contabilidad Gubernamental (LGCG)</a:t>
            </a:r>
            <a:endParaRPr lang="es-ES_tradnl" sz="2000" dirty="0"/>
          </a:p>
        </p:txBody>
      </p:sp>
      <p:sp>
        <p:nvSpPr>
          <p:cNvPr id="3" name="Marcador de contenido 2"/>
          <p:cNvSpPr>
            <a:spLocks noGrp="1"/>
          </p:cNvSpPr>
          <p:nvPr>
            <p:ph sz="quarter" idx="12"/>
          </p:nvPr>
        </p:nvSpPr>
        <p:spPr>
          <a:xfrm>
            <a:off x="1259632" y="1244600"/>
            <a:ext cx="7416823" cy="5156200"/>
          </a:xfrm>
        </p:spPr>
        <p:txBody>
          <a:bodyPr>
            <a:noAutofit/>
          </a:bodyPr>
          <a:lstStyle/>
          <a:p>
            <a:pPr algn="just"/>
            <a:r>
              <a:rPr lang="es-ES_tradnl" sz="1300" dirty="0" smtClean="0"/>
              <a:t>Artículo 1.- La presente Ley es de orden público y tiene como objeto establecer los criterios generales que regirán la contabilidad gubernamental y la emisión de información financiera de los entes públicos, con el fin de lograr su adecuada armonización.</a:t>
            </a:r>
          </a:p>
          <a:p>
            <a:pPr algn="just"/>
            <a:r>
              <a:rPr lang="es-ES_tradnl" sz="1300" dirty="0" smtClean="0"/>
              <a:t>La presente Ley es de observancia obligatoria para los poderes Ejecutivo, Legislativo y Judicial de la Federación, los estado, las demarcaciones territoriales del Distrito Federal; las entidades de la administración pública paraestatal, ya sean federales, estatales o municipales y los órganos autónomos federales y estatales. </a:t>
            </a:r>
          </a:p>
          <a:p>
            <a:pPr algn="just"/>
            <a:r>
              <a:rPr lang="es-ES_tradnl" sz="1300" dirty="0" smtClean="0"/>
              <a:t>Artículo 2.- Los entes públicos aplicarán la contabilidad gubernamental para facilitar el registro y la fiscalización de los activos, pasivos, ingresos y gastos y, en general, contribuir a medir la eficacia, economía y eficiencia del gasto e ingresos públicos, la administración de la deuda pública, incluyendo las obligaciones contingentes y el patrimonio del Estado. Los entes públicos deberán seguir las mejores prácticas contables nacionales e internacionales en apoyo a las tareas de planeación financiera, control de recursos, análisis y fiscalización. </a:t>
            </a:r>
          </a:p>
          <a:p>
            <a:pPr algn="just"/>
            <a:r>
              <a:rPr lang="es-ES_tradnl" sz="1300" b="1" dirty="0" smtClean="0"/>
              <a:t>Artículo 7.- Los entes públicos adoptarán e implementarán, con carácter obligatorio, en el ámbito de sus respectivas competencias, las decisiones que tome el consejo, de conformidad con lo dispuesto en el artículo 9 de esta Ley, dentro de los plazos que éste establezca.</a:t>
            </a:r>
            <a:endParaRPr lang="es-ES_tradnl" sz="13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_tradnl" dirty="0" smtClean="0"/>
              <a:t>Proceso básico </a:t>
            </a:r>
            <a:br>
              <a:rPr lang="es-ES_tradnl" dirty="0" smtClean="0"/>
            </a:br>
            <a:endParaRPr lang="es-ES_tradnl" dirty="0" smtClean="0"/>
          </a:p>
        </p:txBody>
      </p:sp>
      <p:sp>
        <p:nvSpPr>
          <p:cNvPr id="12" name="Marcador de texto 11"/>
          <p:cNvSpPr>
            <a:spLocks noGrp="1"/>
          </p:cNvSpPr>
          <p:nvPr>
            <p:ph type="body" idx="1"/>
          </p:nvPr>
        </p:nvSpPr>
        <p:spPr>
          <a:xfrm>
            <a:off x="480765" y="5190865"/>
            <a:ext cx="8013948" cy="375568"/>
          </a:xfrm>
        </p:spPr>
        <p:txBody>
          <a:bodyPr/>
          <a:lstStyle/>
          <a:p>
            <a:r>
              <a:rPr lang="es-ES_tradnl" dirty="0"/>
              <a:t>Sistema </a:t>
            </a:r>
            <a:r>
              <a:rPr lang="es-ES_tradnl" dirty="0" smtClean="0"/>
              <a:t>integral de </a:t>
            </a:r>
            <a:r>
              <a:rPr lang="es-ES_tradnl" dirty="0"/>
              <a:t>contabilidad </a:t>
            </a:r>
            <a:r>
              <a:rPr lang="es-ES_tradnl" dirty="0" smtClean="0"/>
              <a:t>gubernamental (CONAC)</a:t>
            </a:r>
            <a:endParaRPr lang="es-ES" dirty="0"/>
          </a:p>
        </p:txBody>
      </p:sp>
      <p:sp>
        <p:nvSpPr>
          <p:cNvPr id="5" name="Marcador de número de diapositiva 4"/>
          <p:cNvSpPr>
            <a:spLocks noGrp="1"/>
          </p:cNvSpPr>
          <p:nvPr>
            <p:ph type="sldNum" sz="quarter" idx="10"/>
          </p:nvPr>
        </p:nvSpPr>
        <p:spPr/>
        <p:txBody>
          <a:bodyPr/>
          <a:lstStyle/>
          <a:p>
            <a:fld id="{9FBE4328-8125-804F-966B-B85423817CE7}" type="slidenum">
              <a:rPr lang="es-ES_tradnl" smtClean="0"/>
              <a:pPr/>
              <a:t>4</a:t>
            </a:fld>
            <a:endParaRPr lang="es-ES_tradnl"/>
          </a:p>
        </p:txBody>
      </p:sp>
      <p:sp>
        <p:nvSpPr>
          <p:cNvPr id="9" name="Marcador de pie de página 8"/>
          <p:cNvSpPr>
            <a:spLocks noGrp="1"/>
          </p:cNvSpPr>
          <p:nvPr>
            <p:ph type="ftr" sz="quarter" idx="11"/>
          </p:nvPr>
        </p:nvSpPr>
        <p:spPr/>
        <p:txBody>
          <a:bodyPr/>
          <a:lstStyle/>
          <a:p>
            <a:r>
              <a:rPr lang="es-ES_tradnl" smtClean="0"/>
              <a:t>Sistema de Contabilidad Gubernamental</a:t>
            </a:r>
            <a:endParaRPr lang="es-ES_tradnl" dirty="0"/>
          </a:p>
        </p:txBody>
      </p:sp>
    </p:spTree>
    <p:extLst>
      <p:ext uri="{BB962C8B-B14F-4D97-AF65-F5344CB8AC3E}">
        <p14:creationId xmlns:p14="http://schemas.microsoft.com/office/powerpoint/2010/main" val="3156990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1033336436"/>
              </p:ext>
            </p:extLst>
          </p:nvPr>
        </p:nvGraphicFramePr>
        <p:xfrm>
          <a:off x="634981" y="821022"/>
          <a:ext cx="8353779" cy="5535958"/>
        </p:xfrm>
        <a:graphic>
          <a:graphicData uri="http://schemas.openxmlformats.org/drawingml/2006/table">
            <a:tbl>
              <a:tblPr firstRow="1" bandRow="1">
                <a:tableStyleId>{F5AB1C69-6EDB-4FF4-983F-18BD219EF322}</a:tableStyleId>
              </a:tblPr>
              <a:tblGrid>
                <a:gridCol w="255467"/>
                <a:gridCol w="1600928"/>
                <a:gridCol w="2920842"/>
                <a:gridCol w="1302884"/>
                <a:gridCol w="1481710"/>
                <a:gridCol w="791948"/>
              </a:tblGrid>
              <a:tr h="230369">
                <a:tc>
                  <a:txBody>
                    <a:bodyPr/>
                    <a:lstStyle/>
                    <a:p>
                      <a:pPr algn="l" fontAlgn="ctr"/>
                      <a:r>
                        <a:rPr lang="es-ES_tradnl" sz="400" u="none" strike="noStrike" dirty="0">
                          <a:latin typeface="Trebuchet MS"/>
                          <a:cs typeface="Trebuchet MS"/>
                        </a:rPr>
                        <a:t> </a:t>
                      </a:r>
                      <a:endParaRPr lang="es-ES_tradnl" sz="400" b="0"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200" u="none" strike="noStrike" dirty="0">
                          <a:latin typeface="Trebuchet MS"/>
                          <a:cs typeface="Trebuchet MS"/>
                        </a:rPr>
                        <a:t>Documento</a:t>
                      </a:r>
                      <a:endParaRPr lang="es-ES_tradnl" sz="120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200" u="none" strike="noStrike" dirty="0">
                          <a:latin typeface="Trebuchet MS"/>
                          <a:cs typeface="Trebuchet MS"/>
                        </a:rPr>
                        <a:t>Funcionalidad</a:t>
                      </a:r>
                      <a:endParaRPr lang="es-ES_tradnl" sz="120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200" u="none" strike="noStrike" dirty="0">
                          <a:latin typeface="Trebuchet MS"/>
                          <a:cs typeface="Trebuchet MS"/>
                        </a:rPr>
                        <a:t>Vigente a partir de:</a:t>
                      </a:r>
                      <a:endParaRPr lang="es-ES_tradnl" sz="120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200" u="none" strike="noStrike" dirty="0">
                          <a:latin typeface="Trebuchet MS"/>
                          <a:cs typeface="Trebuchet MS"/>
                        </a:rPr>
                        <a:t>Responsable</a:t>
                      </a:r>
                      <a:endParaRPr lang="es-ES_tradnl" sz="120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000" u="none" strike="noStrike" dirty="0">
                          <a:latin typeface="Trebuchet MS"/>
                          <a:cs typeface="Trebuchet MS"/>
                        </a:rPr>
                        <a:t>Comentarios</a:t>
                      </a:r>
                      <a:endParaRPr lang="es-ES_tradnl" sz="1000" b="1" i="0" u="none" strike="noStrike" dirty="0">
                        <a:solidFill>
                          <a:srgbClr val="FFFFFF"/>
                        </a:solidFill>
                        <a:latin typeface="Trebuchet MS"/>
                        <a:cs typeface="Trebuchet MS"/>
                      </a:endParaRPr>
                    </a:p>
                  </a:txBody>
                  <a:tcPr marL="4282" marR="4282" marT="4282" marB="0" anchor="ctr"/>
                </a:tc>
              </a:tr>
              <a:tr h="990078">
                <a:tc>
                  <a:txBody>
                    <a:bodyPr/>
                    <a:lstStyle/>
                    <a:p>
                      <a:pPr algn="ctr" fontAlgn="ctr"/>
                      <a:r>
                        <a:rPr lang="es-ES_tradnl" sz="1050" u="none" strike="noStrike" dirty="0">
                          <a:latin typeface="Trebuchet MS"/>
                          <a:cs typeface="Trebuchet MS"/>
                        </a:rPr>
                        <a:t>1</a:t>
                      </a:r>
                      <a:endParaRPr lang="es-ES_tradnl" sz="105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Clasificador </a:t>
                      </a:r>
                      <a:r>
                        <a:rPr lang="es-ES_tradnl" sz="1050" u="none" strike="noStrike" dirty="0" smtClean="0">
                          <a:latin typeface="Trebuchet MS"/>
                          <a:cs typeface="Trebuchet MS"/>
                        </a:rPr>
                        <a:t>administrativo</a:t>
                      </a:r>
                      <a:endParaRPr lang="es-ES_tradnl" sz="1050" b="1"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dirty="0">
                          <a:latin typeface="Trebuchet MS"/>
                          <a:cs typeface="Trebuchet MS"/>
                        </a:rPr>
                        <a:t>Comprende la  estructura organizativa de la Universidad de Guadalajara,  identifica las Entidades y URES a las cuales se realiza la asignación de recursos financieros considerados en el Presupuesto de Ingresos y Egresos vigente</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a:latin typeface="Trebuchet MS"/>
                          <a:cs typeface="Trebuchet MS"/>
                        </a:rPr>
                        <a:t>01 de enero de 2012</a:t>
                      </a:r>
                      <a:endParaRPr lang="es-ES_tradnl" sz="1050" b="0" i="0" u="none" strike="noStrike">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a:latin typeface="Trebuchet MS"/>
                          <a:cs typeface="Trebuchet MS"/>
                        </a:rPr>
                        <a:t>Secretaria General</a:t>
                      </a:r>
                      <a:endParaRPr lang="es-ES_tradnl" sz="1050" b="0" i="0" u="none" strike="noStrike">
                        <a:solidFill>
                          <a:srgbClr val="3D3758"/>
                        </a:solidFill>
                        <a:latin typeface="Trebuchet MS"/>
                        <a:cs typeface="Trebuchet MS"/>
                      </a:endParaRPr>
                    </a:p>
                  </a:txBody>
                  <a:tcPr marL="4282" marR="4282" marT="4282" marB="0" anchor="ctr"/>
                </a:tc>
                <a:tc>
                  <a:txBody>
                    <a:bodyPr/>
                    <a:lstStyle/>
                    <a:p>
                      <a:pPr algn="l" fontAlgn="ctr"/>
                      <a:r>
                        <a:rPr lang="es-ES_tradnl" sz="1050" u="none" strike="noStrike">
                          <a:latin typeface="Trebuchet MS"/>
                          <a:cs typeface="Trebuchet MS"/>
                        </a:rPr>
                        <a:t> </a:t>
                      </a:r>
                      <a:endParaRPr lang="es-ES_tradnl" sz="1050" b="0" i="0" u="none" strike="noStrike">
                        <a:solidFill>
                          <a:srgbClr val="3D3758"/>
                        </a:solidFill>
                        <a:latin typeface="Trebuchet MS"/>
                        <a:cs typeface="Trebuchet MS"/>
                      </a:endParaRPr>
                    </a:p>
                  </a:txBody>
                  <a:tcPr marL="4282" marR="4282" marT="4282" marB="0" anchor="ctr"/>
                </a:tc>
              </a:tr>
              <a:tr h="990078">
                <a:tc>
                  <a:txBody>
                    <a:bodyPr/>
                    <a:lstStyle/>
                    <a:p>
                      <a:pPr algn="ctr" fontAlgn="ctr"/>
                      <a:r>
                        <a:rPr lang="es-ES_tradnl" sz="1050" u="none" strike="noStrike" dirty="0">
                          <a:latin typeface="Trebuchet MS"/>
                          <a:cs typeface="Trebuchet MS"/>
                        </a:rPr>
                        <a:t>2</a:t>
                      </a:r>
                      <a:endParaRPr lang="es-ES_tradnl" sz="105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Clasificador </a:t>
                      </a:r>
                      <a:r>
                        <a:rPr lang="es-ES_tradnl" sz="1050" u="none" strike="noStrike" dirty="0" smtClean="0">
                          <a:latin typeface="Trebuchet MS"/>
                          <a:cs typeface="Trebuchet MS"/>
                        </a:rPr>
                        <a:t>económico</a:t>
                      </a:r>
                      <a:endParaRPr lang="es-ES_tradnl" sz="1050" b="1"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a:latin typeface="Trebuchet MS"/>
                          <a:cs typeface="Trebuchet MS"/>
                        </a:rPr>
                        <a:t>Permite ordenar las transacciones de acuerdo a su naturaleza económica, con el proposito general de analizar y evaluar el impacto de la politica, gestion fiscal y sus componentes sobre la economía en general</a:t>
                      </a:r>
                      <a:endParaRPr lang="es-ES_tradnl" sz="1050" b="0" i="0" u="none" strike="noStrike">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a:latin typeface="Trebuchet MS"/>
                          <a:cs typeface="Trebuchet MS"/>
                        </a:rPr>
                        <a:t> </a:t>
                      </a:r>
                      <a:endParaRPr lang="es-ES_tradnl" sz="1050" b="0" i="0" u="none" strike="noStrike">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a:latin typeface="Trebuchet MS"/>
                          <a:cs typeface="Trebuchet MS"/>
                        </a:rPr>
                        <a:t>Dirección de Finanzas</a:t>
                      </a:r>
                      <a:endParaRPr lang="es-ES_tradnl" sz="1050" b="0" i="0" u="none" strike="noStrike">
                        <a:solidFill>
                          <a:srgbClr val="3D3758"/>
                        </a:solidFill>
                        <a:latin typeface="Trebuchet MS"/>
                        <a:cs typeface="Trebuchet MS"/>
                      </a:endParaRPr>
                    </a:p>
                  </a:txBody>
                  <a:tcPr marL="4282" marR="4282" marT="4282" marB="0" anchor="ctr"/>
                </a:tc>
                <a:tc>
                  <a:txBody>
                    <a:bodyPr/>
                    <a:lstStyle/>
                    <a:p>
                      <a:pPr algn="l" fontAlgn="ctr"/>
                      <a:r>
                        <a:rPr lang="es-ES_tradnl" sz="1050" u="none" strike="noStrike" dirty="0">
                          <a:latin typeface="Trebuchet MS"/>
                          <a:cs typeface="Trebuchet MS"/>
                        </a:rPr>
                        <a:t>Por aprobar</a:t>
                      </a:r>
                      <a:endParaRPr lang="es-ES_tradnl" sz="1050" b="0" i="0" u="none" strike="noStrike" dirty="0">
                        <a:solidFill>
                          <a:srgbClr val="3D3758"/>
                        </a:solidFill>
                        <a:latin typeface="Trebuchet MS"/>
                        <a:cs typeface="Trebuchet MS"/>
                      </a:endParaRPr>
                    </a:p>
                  </a:txBody>
                  <a:tcPr marL="4282" marR="4282" marT="4282" marB="0" anchor="ctr"/>
                </a:tc>
              </a:tr>
              <a:tr h="1187040">
                <a:tc>
                  <a:txBody>
                    <a:bodyPr/>
                    <a:lstStyle/>
                    <a:p>
                      <a:pPr algn="ctr" fontAlgn="ctr"/>
                      <a:r>
                        <a:rPr lang="es-ES_tradnl" sz="1050" u="none" strike="noStrike" dirty="0">
                          <a:latin typeface="Trebuchet MS"/>
                          <a:cs typeface="Trebuchet MS"/>
                        </a:rPr>
                        <a:t>3</a:t>
                      </a:r>
                      <a:endParaRPr lang="es-ES_tradnl" sz="105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Clasificador </a:t>
                      </a:r>
                      <a:r>
                        <a:rPr lang="es-ES_tradnl" sz="1050" u="none" strike="noStrike" dirty="0" smtClean="0">
                          <a:latin typeface="Trebuchet MS"/>
                          <a:cs typeface="Trebuchet MS"/>
                        </a:rPr>
                        <a:t>funcional</a:t>
                      </a:r>
                      <a:endParaRPr lang="es-ES_tradnl" sz="1050" b="1"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dirty="0">
                          <a:latin typeface="Trebuchet MS"/>
                          <a:cs typeface="Trebuchet MS"/>
                        </a:rPr>
                        <a:t>Agrupa los gastos según los propósitos u objetivos socioeconómicos que persigue la Universidad de Guadalajara. Con dicha clasificación se identifica el presupuesto destinado a funciones, permitiendo  determinar los objetivos generales y los  recursos financieros que se asignan para alcanzar éstos   </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a:latin typeface="Trebuchet MS"/>
                          <a:cs typeface="Trebuchet MS"/>
                        </a:rPr>
                        <a:t>01 de enero de 2012</a:t>
                      </a:r>
                      <a:endParaRPr lang="es-ES_tradnl" sz="1050" b="0" i="0" u="none" strike="noStrike">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a:latin typeface="Trebuchet MS"/>
                          <a:cs typeface="Trebuchet MS"/>
                        </a:rPr>
                        <a:t>Coordinación General de Planeación y Desarrollo Institucional</a:t>
                      </a:r>
                      <a:endParaRPr lang="es-ES_tradnl" sz="1050" b="0" i="0" u="none" strike="noStrike">
                        <a:solidFill>
                          <a:srgbClr val="3D3758"/>
                        </a:solidFill>
                        <a:latin typeface="Trebuchet MS"/>
                        <a:cs typeface="Trebuchet MS"/>
                      </a:endParaRPr>
                    </a:p>
                  </a:txBody>
                  <a:tcPr marL="4282" marR="4282" marT="4282" marB="0" anchor="ctr"/>
                </a:tc>
                <a:tc>
                  <a:txBody>
                    <a:bodyPr/>
                    <a:lstStyle/>
                    <a:p>
                      <a:pPr algn="l" fontAlgn="ctr"/>
                      <a:r>
                        <a:rPr lang="es-ES_tradnl" sz="1050" u="none" strike="noStrike">
                          <a:latin typeface="Trebuchet MS"/>
                          <a:cs typeface="Trebuchet MS"/>
                        </a:rPr>
                        <a:t> </a:t>
                      </a:r>
                      <a:endParaRPr lang="es-ES_tradnl" sz="1050" b="0" i="0" u="none" strike="noStrike">
                        <a:solidFill>
                          <a:srgbClr val="3D3758"/>
                        </a:solidFill>
                        <a:latin typeface="Trebuchet MS"/>
                        <a:cs typeface="Trebuchet MS"/>
                      </a:endParaRPr>
                    </a:p>
                  </a:txBody>
                  <a:tcPr marL="4282" marR="4282" marT="4282" marB="0" anchor="ctr"/>
                </a:tc>
              </a:tr>
              <a:tr h="990078">
                <a:tc>
                  <a:txBody>
                    <a:bodyPr/>
                    <a:lstStyle/>
                    <a:p>
                      <a:pPr algn="ctr" fontAlgn="ctr"/>
                      <a:r>
                        <a:rPr lang="es-ES_tradnl" sz="1050" u="none" strike="noStrike">
                          <a:latin typeface="Trebuchet MS"/>
                          <a:cs typeface="Trebuchet MS"/>
                        </a:rPr>
                        <a:t>4</a:t>
                      </a:r>
                      <a:endParaRPr lang="es-ES_tradnl" sz="1050" b="1" i="0" u="none" strike="noStrike">
                        <a:solidFill>
                          <a:srgbClr val="FFFFFF"/>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Clasificador por </a:t>
                      </a:r>
                      <a:r>
                        <a:rPr lang="es-ES_tradnl" sz="1050" u="none" strike="noStrike" dirty="0" smtClean="0">
                          <a:latin typeface="Trebuchet MS"/>
                          <a:cs typeface="Trebuchet MS"/>
                        </a:rPr>
                        <a:t>objeto </a:t>
                      </a:r>
                      <a:r>
                        <a:rPr lang="es-ES_tradnl" sz="1050" u="none" strike="noStrike" dirty="0">
                          <a:latin typeface="Trebuchet MS"/>
                          <a:cs typeface="Trebuchet MS"/>
                        </a:rPr>
                        <a:t>del </a:t>
                      </a:r>
                      <a:r>
                        <a:rPr lang="es-ES_tradnl" sz="1050" u="none" strike="noStrike" dirty="0" smtClean="0">
                          <a:latin typeface="Trebuchet MS"/>
                          <a:cs typeface="Trebuchet MS"/>
                        </a:rPr>
                        <a:t>gasto </a:t>
                      </a:r>
                      <a:r>
                        <a:rPr lang="es-ES_tradnl" sz="1050" u="none" strike="noStrike" dirty="0">
                          <a:latin typeface="Trebuchet MS"/>
                          <a:cs typeface="Trebuchet MS"/>
                        </a:rPr>
                        <a:t>(COG)</a:t>
                      </a:r>
                      <a:endParaRPr lang="es-ES_tradnl" sz="1050" b="1"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a:latin typeface="Trebuchet MS"/>
                          <a:cs typeface="Trebuchet MS"/>
                        </a:rPr>
                        <a:t>Permite la obtención de información para el análisis y seguimiento de la gestión financiera gubernamental,  es considerado como la  clasificación operativa que permite conocer en qué se gastan los recursos financieros de la Red Universitaria</a:t>
                      </a:r>
                      <a:endParaRPr lang="es-ES_tradnl" sz="1050" b="0" i="0" u="none" strike="noStrike">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01 de enero de 2012</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a:latin typeface="Trebuchet MS"/>
                          <a:cs typeface="Trebuchet MS"/>
                        </a:rPr>
                        <a:t>Dirección de Finanzas</a:t>
                      </a:r>
                      <a:endParaRPr lang="es-ES_tradnl" sz="1050" b="0" i="0" u="none" strike="noStrike">
                        <a:solidFill>
                          <a:srgbClr val="3D3758"/>
                        </a:solidFill>
                        <a:latin typeface="Trebuchet MS"/>
                        <a:cs typeface="Trebuchet MS"/>
                      </a:endParaRPr>
                    </a:p>
                  </a:txBody>
                  <a:tcPr marL="4282" marR="4282" marT="4282" marB="0" anchor="ctr"/>
                </a:tc>
                <a:tc>
                  <a:txBody>
                    <a:bodyPr/>
                    <a:lstStyle/>
                    <a:p>
                      <a:pPr algn="l" fontAlgn="ctr"/>
                      <a:r>
                        <a:rPr lang="es-ES_tradnl" sz="1050" u="none" strike="noStrike" dirty="0">
                          <a:latin typeface="Trebuchet MS"/>
                          <a:cs typeface="Trebuchet MS"/>
                        </a:rPr>
                        <a:t> </a:t>
                      </a:r>
                      <a:r>
                        <a:rPr lang="es-ES_tradnl" sz="1050" u="none" strike="noStrike" dirty="0" smtClean="0">
                          <a:latin typeface="Trebuchet MS"/>
                          <a:cs typeface="Trebuchet MS"/>
                        </a:rPr>
                        <a:t>Aprobado por la Comisión</a:t>
                      </a:r>
                      <a:r>
                        <a:rPr lang="es-ES_tradnl" sz="1050" u="none" strike="noStrike" baseline="0" dirty="0" smtClean="0">
                          <a:latin typeface="Trebuchet MS"/>
                          <a:cs typeface="Trebuchet MS"/>
                        </a:rPr>
                        <a:t> Permanente de Hacienda</a:t>
                      </a:r>
                      <a:endParaRPr lang="es-ES_tradnl" sz="1050" b="0" i="0" u="none" strike="noStrike" dirty="0">
                        <a:solidFill>
                          <a:srgbClr val="3D3758"/>
                        </a:solidFill>
                        <a:latin typeface="Trebuchet MS"/>
                        <a:cs typeface="Trebuchet MS"/>
                      </a:endParaRPr>
                    </a:p>
                  </a:txBody>
                  <a:tcPr marL="4282" marR="4282" marT="4282" marB="0" anchor="ctr"/>
                </a:tc>
              </a:tr>
              <a:tr h="1008642">
                <a:tc>
                  <a:txBody>
                    <a:bodyPr/>
                    <a:lstStyle/>
                    <a:p>
                      <a:pPr algn="ctr" fontAlgn="ctr"/>
                      <a:r>
                        <a:rPr lang="es-ES_tradnl" sz="1050" u="none" strike="noStrike" dirty="0">
                          <a:latin typeface="Trebuchet MS"/>
                          <a:cs typeface="Trebuchet MS"/>
                        </a:rPr>
                        <a:t>5</a:t>
                      </a:r>
                      <a:endParaRPr lang="es-ES_tradnl" sz="105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Clasificador por </a:t>
                      </a:r>
                      <a:r>
                        <a:rPr lang="es-ES_tradnl" sz="1050" u="none" strike="noStrike" dirty="0" smtClean="0">
                          <a:latin typeface="Trebuchet MS"/>
                          <a:cs typeface="Trebuchet MS"/>
                        </a:rPr>
                        <a:t>tipo </a:t>
                      </a:r>
                      <a:r>
                        <a:rPr lang="es-ES_tradnl" sz="1050" u="none" strike="noStrike" dirty="0">
                          <a:latin typeface="Trebuchet MS"/>
                          <a:cs typeface="Trebuchet MS"/>
                        </a:rPr>
                        <a:t>de </a:t>
                      </a:r>
                      <a:r>
                        <a:rPr lang="es-ES_tradnl" sz="1050" u="none" strike="noStrike" dirty="0" smtClean="0">
                          <a:latin typeface="Trebuchet MS"/>
                          <a:cs typeface="Trebuchet MS"/>
                        </a:rPr>
                        <a:t>gasto</a:t>
                      </a:r>
                      <a:endParaRPr lang="es-ES_tradnl" sz="1050" b="1"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a:latin typeface="Trebuchet MS"/>
                          <a:cs typeface="Trebuchet MS"/>
                        </a:rPr>
                        <a:t>Relaciona la aplicación del gasto que realiza la Red Universitaria con los grandes agregados de la clasificación económica presentándolos en Corriente, de Capital y Amortización de la deuda y disminución de pasivos</a:t>
                      </a:r>
                      <a:endParaRPr lang="es-ES_tradnl" sz="1050" b="0" i="0" u="none" strike="noStrike">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a:latin typeface="Trebuchet MS"/>
                          <a:cs typeface="Trebuchet MS"/>
                        </a:rPr>
                        <a:t>01 de enero de 2012</a:t>
                      </a:r>
                      <a:endParaRPr lang="es-ES_tradnl" sz="1050" b="0" i="0" u="none" strike="noStrike">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Dirección de Finanzas</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dirty="0">
                          <a:latin typeface="Trebuchet MS"/>
                          <a:cs typeface="Trebuchet MS"/>
                        </a:rPr>
                        <a:t> </a:t>
                      </a:r>
                      <a:endParaRPr lang="es-ES_tradnl" sz="1050" b="0" i="0" u="none" strike="noStrike" dirty="0">
                        <a:solidFill>
                          <a:srgbClr val="3D3758"/>
                        </a:solidFill>
                        <a:latin typeface="Trebuchet MS"/>
                        <a:cs typeface="Trebuchet MS"/>
                      </a:endParaRPr>
                    </a:p>
                  </a:txBody>
                  <a:tcPr marL="4282" marR="4282" marT="4282" marB="0" anchor="ctr"/>
                </a:tc>
              </a:tr>
            </a:tbl>
          </a:graphicData>
        </a:graphic>
      </p:graphicFrame>
      <p:sp>
        <p:nvSpPr>
          <p:cNvPr id="3" name="CuadroTexto 2"/>
          <p:cNvSpPr txBox="1"/>
          <p:nvPr/>
        </p:nvSpPr>
        <p:spPr>
          <a:xfrm>
            <a:off x="634981" y="129142"/>
            <a:ext cx="8509019" cy="646331"/>
          </a:xfrm>
          <a:prstGeom prst="rect">
            <a:avLst/>
          </a:prstGeom>
          <a:noFill/>
        </p:spPr>
        <p:txBody>
          <a:bodyPr wrap="square" rtlCol="0">
            <a:spAutoFit/>
          </a:bodyPr>
          <a:lstStyle/>
          <a:p>
            <a:r>
              <a:rPr lang="es-ES_tradnl" dirty="0" smtClean="0"/>
              <a:t>Documentos requeridos para el cumplimiento de la Ley General de Contabilidad Gubernamental (LGCG)</a:t>
            </a:r>
            <a:endParaRPr lang="es-ES_tradnl" dirty="0"/>
          </a:p>
        </p:txBody>
      </p:sp>
      <p:sp>
        <p:nvSpPr>
          <p:cNvPr id="5" name="Marcador de pie de página 9"/>
          <p:cNvSpPr>
            <a:spLocks noGrp="1"/>
          </p:cNvSpPr>
          <p:nvPr>
            <p:ph type="ftr" sz="quarter" idx="11"/>
          </p:nvPr>
        </p:nvSpPr>
        <p:spPr>
          <a:xfrm>
            <a:off x="12700" y="6492875"/>
            <a:ext cx="5783436" cy="365125"/>
          </a:xfrm>
        </p:spPr>
        <p:txBody>
          <a:bodyPr/>
          <a:lstStyle/>
          <a:p>
            <a:r>
              <a:rPr lang="es-ES_tradnl" dirty="0" smtClean="0"/>
              <a:t>Sistema de Contabilidad Gubernamental</a:t>
            </a:r>
            <a:endParaRPr lang="es-ES_tradnl" dirty="0"/>
          </a:p>
        </p:txBody>
      </p:sp>
    </p:spTree>
    <p:extLst>
      <p:ext uri="{BB962C8B-B14F-4D97-AF65-F5344CB8AC3E}">
        <p14:creationId xmlns:p14="http://schemas.microsoft.com/office/powerpoint/2010/main" val="21272009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41</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p:txBody>
          <a:bodyPr/>
          <a:lstStyle/>
          <a:p>
            <a:r>
              <a:rPr lang="es-ES_tradnl" smtClean="0"/>
              <a:t>Documentos requeridos para el cumplimiento de la Ley General de Contabilidad Gubernamental (LGCG)</a:t>
            </a:r>
            <a:br>
              <a:rPr lang="es-ES_tradnl" smtClean="0"/>
            </a:br>
            <a:endParaRPr lang="es-ES_tradnl" dirty="0"/>
          </a:p>
        </p:txBody>
      </p:sp>
      <p:graphicFrame>
        <p:nvGraphicFramePr>
          <p:cNvPr id="16" name="Tabla 15"/>
          <p:cNvGraphicFramePr>
            <a:graphicFrameLocks noGrp="1"/>
          </p:cNvGraphicFramePr>
          <p:nvPr>
            <p:extLst>
              <p:ext uri="{D42A27DB-BD31-4B8C-83A1-F6EECF244321}">
                <p14:modId xmlns:p14="http://schemas.microsoft.com/office/powerpoint/2010/main" val="3202833950"/>
              </p:ext>
            </p:extLst>
          </p:nvPr>
        </p:nvGraphicFramePr>
        <p:xfrm>
          <a:off x="368873" y="1282700"/>
          <a:ext cx="8353779" cy="4856144"/>
        </p:xfrm>
        <a:graphic>
          <a:graphicData uri="http://schemas.openxmlformats.org/drawingml/2006/table">
            <a:tbl>
              <a:tblPr firstRow="1" bandRow="1">
                <a:tableStyleId>{F5AB1C69-6EDB-4FF4-983F-18BD219EF322}</a:tableStyleId>
              </a:tblPr>
              <a:tblGrid>
                <a:gridCol w="255467"/>
                <a:gridCol w="1600928"/>
                <a:gridCol w="2920842"/>
                <a:gridCol w="1302884"/>
                <a:gridCol w="1481710"/>
                <a:gridCol w="791948"/>
              </a:tblGrid>
              <a:tr h="397203">
                <a:tc>
                  <a:txBody>
                    <a:bodyPr/>
                    <a:lstStyle/>
                    <a:p>
                      <a:pPr algn="l" fontAlgn="ctr"/>
                      <a:r>
                        <a:rPr lang="es-ES_tradnl" sz="400" u="none" strike="noStrike" dirty="0">
                          <a:latin typeface="Trebuchet MS"/>
                          <a:cs typeface="Trebuchet MS"/>
                        </a:rPr>
                        <a:t> </a:t>
                      </a:r>
                      <a:endParaRPr lang="es-ES_tradnl" sz="400" b="0"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200" u="none" strike="noStrike" dirty="0">
                          <a:latin typeface="Trebuchet MS"/>
                          <a:cs typeface="Trebuchet MS"/>
                        </a:rPr>
                        <a:t>Documento</a:t>
                      </a:r>
                      <a:endParaRPr lang="es-ES_tradnl" sz="120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200" u="none" strike="noStrike" dirty="0">
                          <a:latin typeface="Trebuchet MS"/>
                          <a:cs typeface="Trebuchet MS"/>
                        </a:rPr>
                        <a:t>Funcionalidad</a:t>
                      </a:r>
                      <a:endParaRPr lang="es-ES_tradnl" sz="120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200" u="none" strike="noStrike" dirty="0">
                          <a:latin typeface="Trebuchet MS"/>
                          <a:cs typeface="Trebuchet MS"/>
                        </a:rPr>
                        <a:t>Vigente a partir de:</a:t>
                      </a:r>
                      <a:endParaRPr lang="es-ES_tradnl" sz="120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200" u="none" strike="noStrike" dirty="0">
                          <a:latin typeface="Trebuchet MS"/>
                          <a:cs typeface="Trebuchet MS"/>
                        </a:rPr>
                        <a:t>Responsable</a:t>
                      </a:r>
                      <a:endParaRPr lang="es-ES_tradnl" sz="120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000" u="none" strike="noStrike" dirty="0">
                          <a:latin typeface="Trebuchet MS"/>
                          <a:cs typeface="Trebuchet MS"/>
                        </a:rPr>
                        <a:t>Comentarios</a:t>
                      </a:r>
                      <a:endParaRPr lang="es-ES_tradnl" sz="1000" b="1" i="0" u="none" strike="noStrike" dirty="0">
                        <a:solidFill>
                          <a:srgbClr val="FFFFFF"/>
                        </a:solidFill>
                        <a:latin typeface="Trebuchet MS"/>
                        <a:cs typeface="Trebuchet MS"/>
                      </a:endParaRPr>
                    </a:p>
                  </a:txBody>
                  <a:tcPr marL="4282" marR="4282" marT="4282" marB="0" anchor="ctr"/>
                </a:tc>
              </a:tr>
              <a:tr h="745353">
                <a:tc>
                  <a:txBody>
                    <a:bodyPr/>
                    <a:lstStyle/>
                    <a:p>
                      <a:pPr algn="ctr" fontAlgn="ctr"/>
                      <a:r>
                        <a:rPr lang="es-ES_tradnl" sz="1050" u="none" strike="noStrike">
                          <a:latin typeface="Trebuchet MS"/>
                          <a:cs typeface="Trebuchet MS"/>
                        </a:rPr>
                        <a:t>6</a:t>
                      </a:r>
                      <a:endParaRPr lang="es-ES_tradnl" sz="1050" b="1" i="0" u="none" strike="noStrike">
                        <a:solidFill>
                          <a:srgbClr val="FFFFFF"/>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Clasificador por </a:t>
                      </a:r>
                      <a:r>
                        <a:rPr lang="es-ES_tradnl" sz="1050" u="none" strike="noStrike" dirty="0" smtClean="0">
                          <a:latin typeface="Trebuchet MS"/>
                          <a:cs typeface="Trebuchet MS"/>
                        </a:rPr>
                        <a:t>rubro </a:t>
                      </a:r>
                      <a:r>
                        <a:rPr lang="es-ES_tradnl" sz="1050" u="none" strike="noStrike" dirty="0">
                          <a:latin typeface="Trebuchet MS"/>
                          <a:cs typeface="Trebuchet MS"/>
                        </a:rPr>
                        <a:t>de </a:t>
                      </a:r>
                      <a:r>
                        <a:rPr lang="es-ES_tradnl" sz="1050" u="none" strike="noStrike" dirty="0" smtClean="0">
                          <a:latin typeface="Trebuchet MS"/>
                          <a:cs typeface="Trebuchet MS"/>
                        </a:rPr>
                        <a:t>ingresos</a:t>
                      </a:r>
                      <a:endParaRPr lang="es-ES_tradnl" sz="1050" b="1"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a:latin typeface="Trebuchet MS"/>
                          <a:cs typeface="Trebuchet MS"/>
                        </a:rPr>
                        <a:t>Permite el registro analítico de las transacciones de ingresos, vinculando los aspectos presupuestarios y contables de los recursos asignados</a:t>
                      </a:r>
                      <a:endParaRPr lang="es-ES_tradnl" sz="1050" b="0" i="0" u="none" strike="noStrike">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01 de enero de 2012</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Dirección de Finanzas</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dirty="0">
                          <a:latin typeface="Trebuchet MS"/>
                          <a:cs typeface="Trebuchet MS"/>
                        </a:rPr>
                        <a:t> </a:t>
                      </a:r>
                      <a:endParaRPr lang="es-ES_tradnl" sz="1050" b="0" i="0" u="none" strike="noStrike" dirty="0">
                        <a:solidFill>
                          <a:srgbClr val="3D3758"/>
                        </a:solidFill>
                        <a:latin typeface="Trebuchet MS"/>
                        <a:cs typeface="Trebuchet MS"/>
                      </a:endParaRPr>
                    </a:p>
                  </a:txBody>
                  <a:tcPr marL="4282" marR="4282" marT="4282" marB="0" anchor="ctr"/>
                </a:tc>
              </a:tr>
              <a:tr h="991608">
                <a:tc>
                  <a:txBody>
                    <a:bodyPr/>
                    <a:lstStyle/>
                    <a:p>
                      <a:pPr algn="ctr" fontAlgn="ctr"/>
                      <a:r>
                        <a:rPr lang="es-ES_tradnl" sz="1050" u="none" strike="noStrike" dirty="0">
                          <a:latin typeface="Trebuchet MS"/>
                          <a:cs typeface="Trebuchet MS"/>
                        </a:rPr>
                        <a:t>7</a:t>
                      </a:r>
                      <a:endParaRPr lang="es-ES_tradnl" sz="105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Clasificador </a:t>
                      </a:r>
                      <a:r>
                        <a:rPr lang="es-ES_tradnl" sz="1050" u="none" strike="noStrike" dirty="0" smtClean="0">
                          <a:latin typeface="Trebuchet MS"/>
                          <a:cs typeface="Trebuchet MS"/>
                        </a:rPr>
                        <a:t>programático</a:t>
                      </a:r>
                      <a:endParaRPr lang="es-ES_tradnl" sz="1050" b="1"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dirty="0">
                          <a:latin typeface="Trebuchet MS"/>
                          <a:cs typeface="Trebuchet MS"/>
                        </a:rPr>
                        <a:t>Comprende el conjunto de programas para el desarrollo institucional. Investigación, formación y docencia, extensión y vinculación y gestión y gobierno</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01 de enero de 2012</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Coordinación General de Planeación y Desarrollo Institucional</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dirty="0">
                          <a:latin typeface="Trebuchet MS"/>
                          <a:cs typeface="Trebuchet MS"/>
                        </a:rPr>
                        <a:t> </a:t>
                      </a:r>
                      <a:endParaRPr lang="es-ES_tradnl" sz="1050" b="0" i="0" u="none" strike="noStrike" dirty="0">
                        <a:solidFill>
                          <a:srgbClr val="3D3758"/>
                        </a:solidFill>
                        <a:latin typeface="Trebuchet MS"/>
                        <a:cs typeface="Trebuchet MS"/>
                      </a:endParaRPr>
                    </a:p>
                  </a:txBody>
                  <a:tcPr marL="4282" marR="4282" marT="4282" marB="0" anchor="ctr"/>
                </a:tc>
              </a:tr>
              <a:tr h="1730372">
                <a:tc>
                  <a:txBody>
                    <a:bodyPr/>
                    <a:lstStyle/>
                    <a:p>
                      <a:pPr algn="ctr" fontAlgn="ctr"/>
                      <a:r>
                        <a:rPr lang="es-ES_tradnl" sz="1050" u="none" strike="noStrike" dirty="0">
                          <a:latin typeface="Trebuchet MS"/>
                          <a:cs typeface="Trebuchet MS"/>
                        </a:rPr>
                        <a:t>8</a:t>
                      </a:r>
                      <a:endParaRPr lang="es-ES_tradnl" sz="105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Plan de cuentas</a:t>
                      </a:r>
                      <a:endParaRPr lang="es-ES_tradnl" sz="1050" b="1"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dirty="0">
                          <a:latin typeface="Trebuchet MS"/>
                          <a:cs typeface="Trebuchet MS"/>
                        </a:rPr>
                        <a:t>Proporciona los elementos necesarios que permiten contabilizar las operaciones de la Red Universitaria,  provee información útil en tiempo y forma, garantiza el control del patrimonio; permite medir los resultados de la gestión pública financiera y satisfacer los requerimientos de control, transparencia y rendición de cuentas</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01 de enero de 2012</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Dirección de Finanzas</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dirty="0">
                          <a:latin typeface="Trebuchet MS"/>
                          <a:cs typeface="Trebuchet MS"/>
                        </a:rPr>
                        <a:t> </a:t>
                      </a:r>
                      <a:endParaRPr lang="es-ES_tradnl" sz="1050" b="0" i="0" u="none" strike="noStrike" dirty="0">
                        <a:solidFill>
                          <a:srgbClr val="3D3758"/>
                        </a:solidFill>
                        <a:latin typeface="Trebuchet MS"/>
                        <a:cs typeface="Trebuchet MS"/>
                      </a:endParaRPr>
                    </a:p>
                  </a:txBody>
                  <a:tcPr marL="4282" marR="4282" marT="4282" marB="0" anchor="ctr"/>
                </a:tc>
              </a:tr>
              <a:tr h="991608">
                <a:tc>
                  <a:txBody>
                    <a:bodyPr/>
                    <a:lstStyle/>
                    <a:p>
                      <a:pPr algn="ctr" fontAlgn="ctr"/>
                      <a:r>
                        <a:rPr lang="es-ES_tradnl" sz="1050" u="none" strike="noStrike" dirty="0">
                          <a:latin typeface="Trebuchet MS"/>
                          <a:cs typeface="Trebuchet MS"/>
                        </a:rPr>
                        <a:t>9</a:t>
                      </a:r>
                      <a:endParaRPr lang="es-ES_tradnl" sz="1050" b="1" i="0" u="none" strike="noStrike" dirty="0">
                        <a:solidFill>
                          <a:srgbClr val="FFFFFF"/>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Catálogo de bienes</a:t>
                      </a:r>
                      <a:endParaRPr lang="es-ES_tradnl" sz="1050" b="1"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dirty="0">
                          <a:latin typeface="Trebuchet MS"/>
                          <a:cs typeface="Trebuchet MS"/>
                        </a:rPr>
                        <a:t>Establece criterios uniformes y homogéneos para el control, la fiscalización y la identificación de bienes; define el agrupamiento, clasificación y aprobación, de los bienes con el fin de estandarizarla  </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 </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ctr" fontAlgn="ctr"/>
                      <a:r>
                        <a:rPr lang="es-ES_tradnl" sz="1050" u="none" strike="noStrike" dirty="0">
                          <a:latin typeface="Trebuchet MS"/>
                          <a:cs typeface="Trebuchet MS"/>
                        </a:rPr>
                        <a:t>Coordinación General de Patrimonio</a:t>
                      </a:r>
                      <a:endParaRPr lang="es-ES_tradnl" sz="1050" b="0" i="0" u="none" strike="noStrike" dirty="0">
                        <a:solidFill>
                          <a:srgbClr val="3D3758"/>
                        </a:solidFill>
                        <a:latin typeface="Trebuchet MS"/>
                        <a:cs typeface="Trebuchet MS"/>
                      </a:endParaRPr>
                    </a:p>
                  </a:txBody>
                  <a:tcPr marL="4282" marR="4282" marT="4282" marB="0" anchor="ctr"/>
                </a:tc>
                <a:tc>
                  <a:txBody>
                    <a:bodyPr/>
                    <a:lstStyle/>
                    <a:p>
                      <a:pPr algn="l" fontAlgn="ctr"/>
                      <a:r>
                        <a:rPr lang="es-ES_tradnl" sz="1050" u="none" strike="noStrike" dirty="0">
                          <a:latin typeface="Trebuchet MS"/>
                          <a:cs typeface="Trebuchet MS"/>
                        </a:rPr>
                        <a:t>Por aprobar</a:t>
                      </a:r>
                      <a:endParaRPr lang="es-ES_tradnl" sz="1050" b="0" i="0" u="none" strike="noStrike" dirty="0">
                        <a:solidFill>
                          <a:srgbClr val="3D3758"/>
                        </a:solidFill>
                        <a:latin typeface="Trebuchet MS"/>
                        <a:cs typeface="Trebuchet MS"/>
                      </a:endParaRPr>
                    </a:p>
                  </a:txBody>
                  <a:tcPr marL="4282" marR="4282" marT="4282" marB="0" anchor="ct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42</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p:txBody>
          <a:bodyPr/>
          <a:lstStyle/>
          <a:p>
            <a:r>
              <a:rPr lang="es-ES_tradnl" smtClean="0"/>
              <a:t>Documentos internos</a:t>
            </a:r>
            <a:endParaRPr lang="es-ES_tradnl" dirty="0"/>
          </a:p>
        </p:txBody>
      </p:sp>
      <p:graphicFrame>
        <p:nvGraphicFramePr>
          <p:cNvPr id="13" name="Tabla 12"/>
          <p:cNvGraphicFramePr>
            <a:graphicFrameLocks noGrp="1"/>
          </p:cNvGraphicFramePr>
          <p:nvPr>
            <p:extLst>
              <p:ext uri="{D42A27DB-BD31-4B8C-83A1-F6EECF244321}">
                <p14:modId xmlns:p14="http://schemas.microsoft.com/office/powerpoint/2010/main" val="2014081191"/>
              </p:ext>
            </p:extLst>
          </p:nvPr>
        </p:nvGraphicFramePr>
        <p:xfrm>
          <a:off x="368873" y="817402"/>
          <a:ext cx="8307583" cy="5456400"/>
        </p:xfrm>
        <a:graphic>
          <a:graphicData uri="http://schemas.openxmlformats.org/drawingml/2006/table">
            <a:tbl>
              <a:tblPr firstRow="1" bandRow="1">
                <a:tableStyleId>{F5AB1C69-6EDB-4FF4-983F-18BD219EF322}</a:tableStyleId>
              </a:tblPr>
              <a:tblGrid>
                <a:gridCol w="294246"/>
                <a:gridCol w="1956503"/>
                <a:gridCol w="3080452"/>
                <a:gridCol w="1810806"/>
                <a:gridCol w="1165576"/>
              </a:tblGrid>
              <a:tr h="209741">
                <a:tc>
                  <a:txBody>
                    <a:bodyPr/>
                    <a:lstStyle/>
                    <a:p>
                      <a:pPr algn="l" fontAlgn="ctr"/>
                      <a:r>
                        <a:rPr lang="es-ES_tradnl" sz="500" u="none" strike="noStrike" dirty="0">
                          <a:latin typeface="Trebuchet MS"/>
                          <a:cs typeface="Trebuchet MS"/>
                        </a:rPr>
                        <a:t> </a:t>
                      </a:r>
                      <a:endParaRPr lang="es-ES_tradnl" sz="500" b="0" i="0" u="none" strike="noStrike" dirty="0">
                        <a:solidFill>
                          <a:srgbClr val="FFFFFF"/>
                        </a:solidFill>
                        <a:latin typeface="Trebuchet MS"/>
                        <a:cs typeface="Trebuchet MS"/>
                      </a:endParaRPr>
                    </a:p>
                  </a:txBody>
                  <a:tcPr marL="5814" marR="5814" marT="5814" marB="0" anchor="ctr"/>
                </a:tc>
                <a:tc>
                  <a:txBody>
                    <a:bodyPr/>
                    <a:lstStyle/>
                    <a:p>
                      <a:pPr algn="ctr" fontAlgn="ctr"/>
                      <a:r>
                        <a:rPr lang="es-ES_tradnl" sz="1200" u="none" strike="noStrike" dirty="0">
                          <a:latin typeface="Trebuchet MS"/>
                          <a:cs typeface="Trebuchet MS"/>
                        </a:rPr>
                        <a:t>Documento</a:t>
                      </a:r>
                      <a:endParaRPr lang="es-ES_tradnl" sz="1200" b="1" i="0" u="none" strike="noStrike" dirty="0">
                        <a:solidFill>
                          <a:srgbClr val="FFFFFF"/>
                        </a:solidFill>
                        <a:latin typeface="Trebuchet MS"/>
                        <a:cs typeface="Trebuchet MS"/>
                      </a:endParaRPr>
                    </a:p>
                  </a:txBody>
                  <a:tcPr marL="5814" marR="5814" marT="5814" marB="0" anchor="ctr"/>
                </a:tc>
                <a:tc>
                  <a:txBody>
                    <a:bodyPr/>
                    <a:lstStyle/>
                    <a:p>
                      <a:pPr algn="ctr" fontAlgn="ctr"/>
                      <a:r>
                        <a:rPr lang="es-ES_tradnl" sz="1200" u="none" strike="noStrike" dirty="0">
                          <a:latin typeface="Trebuchet MS"/>
                          <a:cs typeface="Trebuchet MS"/>
                        </a:rPr>
                        <a:t>Funcionalidad</a:t>
                      </a:r>
                      <a:endParaRPr lang="es-ES_tradnl" sz="1200" b="1" i="0" u="none" strike="noStrike" dirty="0">
                        <a:solidFill>
                          <a:srgbClr val="FFFFFF"/>
                        </a:solidFill>
                        <a:latin typeface="Trebuchet MS"/>
                        <a:cs typeface="Trebuchet MS"/>
                      </a:endParaRPr>
                    </a:p>
                  </a:txBody>
                  <a:tcPr marL="5814" marR="5814" marT="5814" marB="0" anchor="ctr"/>
                </a:tc>
                <a:tc>
                  <a:txBody>
                    <a:bodyPr/>
                    <a:lstStyle/>
                    <a:p>
                      <a:pPr algn="ctr" fontAlgn="ctr"/>
                      <a:r>
                        <a:rPr lang="es-ES_tradnl" sz="1200" u="none" strike="noStrike" dirty="0">
                          <a:latin typeface="Trebuchet MS"/>
                          <a:cs typeface="Trebuchet MS"/>
                        </a:rPr>
                        <a:t>Responsable</a:t>
                      </a:r>
                      <a:endParaRPr lang="es-ES_tradnl" sz="1200" b="1" i="0" u="none" strike="noStrike" dirty="0">
                        <a:solidFill>
                          <a:srgbClr val="FFFFFF"/>
                        </a:solidFill>
                        <a:latin typeface="Trebuchet MS"/>
                        <a:cs typeface="Trebuchet MS"/>
                      </a:endParaRPr>
                    </a:p>
                  </a:txBody>
                  <a:tcPr marL="5814" marR="5814" marT="5814" marB="0" anchor="ctr"/>
                </a:tc>
                <a:tc>
                  <a:txBody>
                    <a:bodyPr/>
                    <a:lstStyle/>
                    <a:p>
                      <a:pPr algn="ctr" fontAlgn="ctr"/>
                      <a:r>
                        <a:rPr lang="es-ES_tradnl" sz="1200" u="none" strike="noStrike" dirty="0">
                          <a:latin typeface="Trebuchet MS"/>
                          <a:cs typeface="Trebuchet MS"/>
                        </a:rPr>
                        <a:t>Comentarios</a:t>
                      </a:r>
                      <a:endParaRPr lang="es-ES_tradnl" sz="1200" b="1" i="0" u="none" strike="noStrike" dirty="0">
                        <a:solidFill>
                          <a:srgbClr val="FFFFFF"/>
                        </a:solidFill>
                        <a:latin typeface="Trebuchet MS"/>
                        <a:cs typeface="Trebuchet MS"/>
                      </a:endParaRPr>
                    </a:p>
                  </a:txBody>
                  <a:tcPr marL="5814" marR="5814" marT="5814" marB="0" anchor="ctr"/>
                </a:tc>
              </a:tr>
              <a:tr h="855098">
                <a:tc>
                  <a:txBody>
                    <a:bodyPr/>
                    <a:lstStyle/>
                    <a:p>
                      <a:pPr algn="ctr" fontAlgn="ctr"/>
                      <a:r>
                        <a:rPr lang="es-ES_tradnl" sz="1050" u="none" strike="noStrike" dirty="0">
                          <a:latin typeface="Trebuchet MS"/>
                          <a:cs typeface="Trebuchet MS"/>
                        </a:rPr>
                        <a:t>1</a:t>
                      </a:r>
                      <a:endParaRPr lang="es-ES_tradnl" sz="1050" b="1" i="0" u="none" strike="noStrike" dirty="0">
                        <a:solidFill>
                          <a:srgbClr val="FFFFFF"/>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Catálogo de cuentas bancarias </a:t>
                      </a:r>
                      <a:endParaRPr lang="es-ES_tradnl" sz="1050" b="1" i="0" u="none" strike="noStrike" dirty="0">
                        <a:solidFill>
                          <a:srgbClr val="3D3758"/>
                        </a:solidFill>
                        <a:latin typeface="Trebuchet MS"/>
                        <a:cs typeface="Trebuchet MS"/>
                      </a:endParaRPr>
                    </a:p>
                  </a:txBody>
                  <a:tcPr marL="5814" marR="5814" marT="5814" marB="0" anchor="ctr"/>
                </a:tc>
                <a:tc>
                  <a:txBody>
                    <a:bodyPr/>
                    <a:lstStyle/>
                    <a:p>
                      <a:pPr algn="l" fontAlgn="ctr"/>
                      <a:r>
                        <a:rPr lang="es-ES_tradnl" sz="1050" u="none" strike="noStrike" dirty="0">
                          <a:latin typeface="Trebuchet MS"/>
                          <a:cs typeface="Trebuchet MS"/>
                        </a:rPr>
                        <a:t>Administra las cuentas bancarias de la Red Universitaria, respaldando los movimientos que aplicarían: inversiones, solicitud de altas, modificación y/o cancelación, así como su cuenta contable</a:t>
                      </a:r>
                      <a:endParaRPr lang="es-ES_tradnl" sz="1050" b="0" i="0" u="none" strike="noStrike" dirty="0">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Dirección de Finanzas</a:t>
                      </a:r>
                      <a:endParaRPr lang="es-ES_tradnl" sz="1050" b="0" i="0" u="none" strike="noStrike" dirty="0">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a:latin typeface="Trebuchet MS"/>
                          <a:cs typeface="Trebuchet MS"/>
                        </a:rPr>
                        <a:t> </a:t>
                      </a:r>
                      <a:endParaRPr lang="es-ES_tradnl" sz="1050" b="0" i="0" u="none" strike="noStrike">
                        <a:solidFill>
                          <a:srgbClr val="3D3758"/>
                        </a:solidFill>
                        <a:latin typeface="Trebuchet MS"/>
                        <a:cs typeface="Trebuchet MS"/>
                      </a:endParaRPr>
                    </a:p>
                  </a:txBody>
                  <a:tcPr marL="5814" marR="5814" marT="5814" marB="0" anchor="ctr"/>
                </a:tc>
              </a:tr>
              <a:tr h="370131">
                <a:tc>
                  <a:txBody>
                    <a:bodyPr/>
                    <a:lstStyle/>
                    <a:p>
                      <a:pPr algn="ctr" fontAlgn="ctr"/>
                      <a:r>
                        <a:rPr lang="es-ES_tradnl" sz="1050" u="none" strike="noStrike" dirty="0">
                          <a:latin typeface="Trebuchet MS"/>
                          <a:cs typeface="Trebuchet MS"/>
                        </a:rPr>
                        <a:t>2</a:t>
                      </a:r>
                      <a:endParaRPr lang="es-ES_tradnl" sz="1050" b="1" i="0" u="none" strike="noStrike" dirty="0">
                        <a:solidFill>
                          <a:srgbClr val="FFFFFF"/>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Catálogo de eventos </a:t>
                      </a:r>
                      <a:endParaRPr lang="es-ES_tradnl" sz="1050" b="1" i="0" u="none" strike="noStrike" dirty="0">
                        <a:solidFill>
                          <a:srgbClr val="3D3758"/>
                        </a:solidFill>
                        <a:latin typeface="Trebuchet MS"/>
                        <a:cs typeface="Trebuchet MS"/>
                      </a:endParaRPr>
                    </a:p>
                  </a:txBody>
                  <a:tcPr marL="5814" marR="5814" marT="5814" marB="0" anchor="ctr"/>
                </a:tc>
                <a:tc>
                  <a:txBody>
                    <a:bodyPr/>
                    <a:lstStyle/>
                    <a:p>
                      <a:pPr algn="l" fontAlgn="ctr"/>
                      <a:r>
                        <a:rPr lang="es-ES_tradnl" sz="1050" u="none" strike="noStrike">
                          <a:latin typeface="Trebuchet MS"/>
                          <a:cs typeface="Trebuchet MS"/>
                        </a:rPr>
                        <a:t>Registra los sucesos o actividades de la Red Universitaria. Se clasifica en ingresos y egresos</a:t>
                      </a:r>
                      <a:endParaRPr lang="es-ES_tradnl" sz="1050" b="0" i="0" u="none" strike="noStrike">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a:latin typeface="Trebuchet MS"/>
                          <a:cs typeface="Trebuchet MS"/>
                        </a:rPr>
                        <a:t>Dirección de Finanzas</a:t>
                      </a:r>
                      <a:endParaRPr lang="es-ES_tradnl" sz="1050" b="0" i="0" u="none" strike="noStrike">
                        <a:solidFill>
                          <a:srgbClr val="3D3758"/>
                        </a:solidFill>
                        <a:latin typeface="Trebuchet MS"/>
                        <a:cs typeface="Trebuchet MS"/>
                      </a:endParaRPr>
                    </a:p>
                  </a:txBody>
                  <a:tcPr marL="5814" marR="5814" marT="5814" marB="0" anchor="ctr"/>
                </a:tc>
                <a:tc>
                  <a:txBody>
                    <a:bodyPr/>
                    <a:lstStyle/>
                    <a:p>
                      <a:pPr algn="l" fontAlgn="ctr"/>
                      <a:r>
                        <a:rPr lang="es-ES_tradnl" sz="1050" u="none" strike="noStrike">
                          <a:latin typeface="Trebuchet MS"/>
                          <a:cs typeface="Trebuchet MS"/>
                        </a:rPr>
                        <a:t>Por aprobar</a:t>
                      </a:r>
                      <a:endParaRPr lang="es-ES_tradnl" sz="1050" b="0" i="0" u="none" strike="noStrike">
                        <a:solidFill>
                          <a:srgbClr val="3D3758"/>
                        </a:solidFill>
                        <a:latin typeface="Trebuchet MS"/>
                        <a:cs typeface="Trebuchet MS"/>
                      </a:endParaRPr>
                    </a:p>
                  </a:txBody>
                  <a:tcPr marL="5814" marR="5814" marT="5814" marB="0" anchor="ctr"/>
                </a:tc>
              </a:tr>
              <a:tr h="1364456">
                <a:tc>
                  <a:txBody>
                    <a:bodyPr/>
                    <a:lstStyle/>
                    <a:p>
                      <a:pPr algn="ctr" fontAlgn="ctr"/>
                      <a:r>
                        <a:rPr lang="es-ES_tradnl" sz="1050" u="none" strike="noStrike" dirty="0">
                          <a:latin typeface="Trebuchet MS"/>
                          <a:cs typeface="Trebuchet MS"/>
                        </a:rPr>
                        <a:t>3</a:t>
                      </a:r>
                      <a:endParaRPr lang="es-ES_tradnl" sz="1050" b="1" i="0" u="none" strike="noStrike" dirty="0">
                        <a:solidFill>
                          <a:srgbClr val="FFFFFF"/>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Catálogo de fondos</a:t>
                      </a:r>
                      <a:endParaRPr lang="es-ES_tradnl" sz="1050" b="1" i="0" u="none" strike="noStrike" dirty="0">
                        <a:solidFill>
                          <a:srgbClr val="3D3758"/>
                        </a:solidFill>
                        <a:latin typeface="Trebuchet MS"/>
                        <a:cs typeface="Trebuchet MS"/>
                      </a:endParaRPr>
                    </a:p>
                  </a:txBody>
                  <a:tcPr marL="5814" marR="5814" marT="5814" marB="0" anchor="ctr"/>
                </a:tc>
                <a:tc>
                  <a:txBody>
                    <a:bodyPr/>
                    <a:lstStyle/>
                    <a:p>
                      <a:pPr algn="l" fontAlgn="ctr"/>
                      <a:r>
                        <a:rPr lang="es-ES_tradnl" sz="1050" u="none" strike="noStrike" dirty="0">
                          <a:latin typeface="Trebuchet MS"/>
                          <a:cs typeface="Trebuchet MS"/>
                        </a:rPr>
                        <a:t>Organiza y administra la información financiera, clasificando los recursos en fondos según los fines diversos para los que fueron otorgados y presentando informes financieros de las actividades y objetivos específicos por los otorgantes del recurso,  tomando en cuenta la reglamentación y las limitaciones internas y externas que tenga la institución</a:t>
                      </a:r>
                      <a:endParaRPr lang="es-ES_tradnl" sz="1050" b="0" i="0" u="none" strike="noStrike" dirty="0">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Dirección de Finanzas</a:t>
                      </a:r>
                      <a:endParaRPr lang="es-ES_tradnl" sz="1050" b="0" i="0" u="none" strike="noStrike" dirty="0">
                        <a:solidFill>
                          <a:srgbClr val="3D3758"/>
                        </a:solidFill>
                        <a:latin typeface="Trebuchet MS"/>
                        <a:cs typeface="Trebuchet MS"/>
                      </a:endParaRPr>
                    </a:p>
                  </a:txBody>
                  <a:tcPr marL="5814" marR="5814" marT="5814" marB="0" anchor="ctr"/>
                </a:tc>
                <a:tc>
                  <a:txBody>
                    <a:bodyPr/>
                    <a:lstStyle/>
                    <a:p>
                      <a:pPr algn="l" fontAlgn="ctr"/>
                      <a:r>
                        <a:rPr lang="es-ES_tradnl" sz="1050" u="none" strike="noStrike">
                          <a:latin typeface="Trebuchet MS"/>
                          <a:cs typeface="Trebuchet MS"/>
                        </a:rPr>
                        <a:t> </a:t>
                      </a:r>
                      <a:endParaRPr lang="es-ES_tradnl" sz="1050" b="0" i="0" u="none" strike="noStrike">
                        <a:solidFill>
                          <a:srgbClr val="3D3758"/>
                        </a:solidFill>
                        <a:latin typeface="Trebuchet MS"/>
                        <a:cs typeface="Trebuchet MS"/>
                      </a:endParaRPr>
                    </a:p>
                  </a:txBody>
                  <a:tcPr marL="5814" marR="5814" marT="5814" marB="0" anchor="ctr"/>
                </a:tc>
              </a:tr>
              <a:tr h="515527">
                <a:tc>
                  <a:txBody>
                    <a:bodyPr/>
                    <a:lstStyle/>
                    <a:p>
                      <a:pPr algn="ctr" fontAlgn="ctr"/>
                      <a:r>
                        <a:rPr lang="es-ES_tradnl" sz="1050" u="none" strike="noStrike">
                          <a:latin typeface="Trebuchet MS"/>
                          <a:cs typeface="Trebuchet MS"/>
                        </a:rPr>
                        <a:t>4</a:t>
                      </a:r>
                      <a:endParaRPr lang="es-ES_tradnl" sz="1050" b="1" i="0" u="none" strike="noStrike">
                        <a:solidFill>
                          <a:srgbClr val="FFFFFF"/>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Catálogo de clientes </a:t>
                      </a:r>
                      <a:endParaRPr lang="es-ES_tradnl" sz="1050" b="1" i="0" u="none" strike="noStrike" dirty="0">
                        <a:solidFill>
                          <a:srgbClr val="3D3758"/>
                        </a:solidFill>
                        <a:latin typeface="Trebuchet MS"/>
                        <a:cs typeface="Trebuchet MS"/>
                      </a:endParaRPr>
                    </a:p>
                  </a:txBody>
                  <a:tcPr marL="5814" marR="5814" marT="5814" marB="0" anchor="ctr"/>
                </a:tc>
                <a:tc>
                  <a:txBody>
                    <a:bodyPr/>
                    <a:lstStyle/>
                    <a:p>
                      <a:pPr algn="l" fontAlgn="ctr"/>
                      <a:r>
                        <a:rPr lang="es-ES_tradnl" sz="1050" u="none" strike="noStrike">
                          <a:latin typeface="Trebuchet MS"/>
                          <a:cs typeface="Trebuchet MS"/>
                        </a:rPr>
                        <a:t>Listado analítico y ordenado por RFC  y/o código del alumno o trabajador  de la Universidad de Guadalajara</a:t>
                      </a:r>
                      <a:endParaRPr lang="es-ES_tradnl" sz="1050" b="0" i="0" u="none" strike="noStrike">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a:latin typeface="Trebuchet MS"/>
                          <a:cs typeface="Trebuchet MS"/>
                        </a:rPr>
                        <a:t>Dirección de Finanzas</a:t>
                      </a:r>
                      <a:endParaRPr lang="es-ES_tradnl" sz="1050" b="0" i="0" u="none" strike="noStrike">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a:latin typeface="Trebuchet MS"/>
                          <a:cs typeface="Trebuchet MS"/>
                        </a:rPr>
                        <a:t> </a:t>
                      </a:r>
                      <a:endParaRPr lang="es-ES_tradnl" sz="1050" b="0" i="0" u="none" strike="noStrike">
                        <a:solidFill>
                          <a:srgbClr val="3D3758"/>
                        </a:solidFill>
                        <a:latin typeface="Trebuchet MS"/>
                        <a:cs typeface="Trebuchet MS"/>
                      </a:endParaRPr>
                    </a:p>
                  </a:txBody>
                  <a:tcPr marL="5814" marR="5814" marT="5814" marB="0" anchor="ctr"/>
                </a:tc>
              </a:tr>
              <a:tr h="370131">
                <a:tc>
                  <a:txBody>
                    <a:bodyPr/>
                    <a:lstStyle/>
                    <a:p>
                      <a:pPr algn="ctr" fontAlgn="ctr"/>
                      <a:r>
                        <a:rPr lang="es-ES_tradnl" sz="1050" u="none" strike="noStrike">
                          <a:latin typeface="Trebuchet MS"/>
                          <a:cs typeface="Trebuchet MS"/>
                        </a:rPr>
                        <a:t>5</a:t>
                      </a:r>
                      <a:endParaRPr lang="es-ES_tradnl" sz="1050" b="1" i="0" u="none" strike="noStrike">
                        <a:solidFill>
                          <a:srgbClr val="FFFFFF"/>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Catálogo de proveedores</a:t>
                      </a:r>
                      <a:endParaRPr lang="es-ES_tradnl" sz="1050" b="1" i="0" u="none" strike="noStrike" dirty="0">
                        <a:solidFill>
                          <a:srgbClr val="3D3758"/>
                        </a:solidFill>
                        <a:latin typeface="Trebuchet MS"/>
                        <a:cs typeface="Trebuchet MS"/>
                      </a:endParaRPr>
                    </a:p>
                  </a:txBody>
                  <a:tcPr marL="5814" marR="5814" marT="5814" marB="0" anchor="ctr"/>
                </a:tc>
                <a:tc>
                  <a:txBody>
                    <a:bodyPr/>
                    <a:lstStyle/>
                    <a:p>
                      <a:pPr algn="l" fontAlgn="ctr"/>
                      <a:r>
                        <a:rPr lang="es-ES_tradnl" sz="1050" u="none" strike="noStrike" dirty="0">
                          <a:latin typeface="Trebuchet MS"/>
                          <a:cs typeface="Trebuchet MS"/>
                        </a:rPr>
                        <a:t>Listado analítico y ordenado por RFC de los proveedores de la Universidad de Guadalajara</a:t>
                      </a:r>
                      <a:endParaRPr lang="es-ES_tradnl" sz="1050" b="0" i="0" u="none" strike="noStrike" dirty="0">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a:latin typeface="Trebuchet MS"/>
                          <a:cs typeface="Trebuchet MS"/>
                        </a:rPr>
                        <a:t>Coordinación General Administrativa</a:t>
                      </a:r>
                      <a:endParaRPr lang="es-ES_tradnl" sz="1050" b="0" i="0" u="none" strike="noStrike">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 </a:t>
                      </a:r>
                      <a:endParaRPr lang="es-ES_tradnl" sz="1050" b="0" i="0" u="none" strike="noStrike" dirty="0">
                        <a:solidFill>
                          <a:srgbClr val="3D3758"/>
                        </a:solidFill>
                        <a:latin typeface="Trebuchet MS"/>
                        <a:cs typeface="Trebuchet MS"/>
                      </a:endParaRPr>
                    </a:p>
                  </a:txBody>
                  <a:tcPr marL="5814" marR="5814" marT="5814" marB="0" anchor="ctr"/>
                </a:tc>
              </a:tr>
              <a:tr h="515527">
                <a:tc>
                  <a:txBody>
                    <a:bodyPr/>
                    <a:lstStyle/>
                    <a:p>
                      <a:pPr algn="ctr" fontAlgn="ctr"/>
                      <a:r>
                        <a:rPr lang="es-ES_tradnl" sz="1050" u="none" strike="noStrike" dirty="0">
                          <a:latin typeface="Trebuchet MS"/>
                          <a:cs typeface="Trebuchet MS"/>
                        </a:rPr>
                        <a:t>6</a:t>
                      </a:r>
                      <a:endParaRPr lang="es-ES_tradnl" sz="1050" b="1" i="0" u="none" strike="noStrike" dirty="0">
                        <a:solidFill>
                          <a:srgbClr val="FFFFFF"/>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Catálogo de trabajadores</a:t>
                      </a:r>
                      <a:endParaRPr lang="es-ES_tradnl" sz="1050" b="1" i="0" u="none" strike="noStrike" dirty="0">
                        <a:solidFill>
                          <a:srgbClr val="3D3758"/>
                        </a:solidFill>
                        <a:latin typeface="Trebuchet MS"/>
                        <a:cs typeface="Trebuchet MS"/>
                      </a:endParaRPr>
                    </a:p>
                  </a:txBody>
                  <a:tcPr marL="5814" marR="5814" marT="5814" marB="0" anchor="ctr"/>
                </a:tc>
                <a:tc>
                  <a:txBody>
                    <a:bodyPr/>
                    <a:lstStyle/>
                    <a:p>
                      <a:pPr algn="l" fontAlgn="ctr"/>
                      <a:r>
                        <a:rPr lang="es-ES_tradnl" sz="1050" u="none" strike="noStrike" dirty="0">
                          <a:latin typeface="Trebuchet MS"/>
                          <a:cs typeface="Trebuchet MS"/>
                        </a:rPr>
                        <a:t>Registra los códigos de los trabajadores de la Universidad de Guadalajara a través de la Coordinación General de Recursos Humanos</a:t>
                      </a:r>
                      <a:endParaRPr lang="es-ES_tradnl" sz="1050" b="0" i="0" u="none" strike="noStrike" dirty="0">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a:latin typeface="Trebuchet MS"/>
                          <a:cs typeface="Trebuchet MS"/>
                        </a:rPr>
                        <a:t>Coordinación General de Recursos Humanos</a:t>
                      </a:r>
                      <a:endParaRPr lang="es-ES_tradnl" sz="1050" b="0" i="0" u="none" strike="noStrike">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a:latin typeface="Trebuchet MS"/>
                          <a:cs typeface="Trebuchet MS"/>
                        </a:rPr>
                        <a:t> </a:t>
                      </a:r>
                      <a:endParaRPr lang="es-ES_tradnl" sz="1050" b="0" i="0" u="none" strike="noStrike">
                        <a:solidFill>
                          <a:srgbClr val="3D3758"/>
                        </a:solidFill>
                        <a:latin typeface="Trebuchet MS"/>
                        <a:cs typeface="Trebuchet MS"/>
                      </a:endParaRPr>
                    </a:p>
                  </a:txBody>
                  <a:tcPr marL="5814" marR="5814" marT="5814" marB="0" anchor="ctr"/>
                </a:tc>
              </a:tr>
              <a:tr h="515527">
                <a:tc>
                  <a:txBody>
                    <a:bodyPr/>
                    <a:lstStyle/>
                    <a:p>
                      <a:pPr algn="ctr" fontAlgn="ctr"/>
                      <a:r>
                        <a:rPr lang="es-ES_tradnl" sz="1050" u="none" strike="noStrike" dirty="0">
                          <a:latin typeface="Trebuchet MS"/>
                          <a:cs typeface="Trebuchet MS"/>
                        </a:rPr>
                        <a:t>7</a:t>
                      </a:r>
                      <a:endParaRPr lang="es-ES_tradnl" sz="1050" b="1" i="0" u="none" strike="noStrike" dirty="0">
                        <a:solidFill>
                          <a:srgbClr val="FFFFFF"/>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Catálogo de pólizas</a:t>
                      </a:r>
                      <a:endParaRPr lang="es-ES_tradnl" sz="1050" b="1" i="0" u="none" strike="noStrike" dirty="0">
                        <a:solidFill>
                          <a:srgbClr val="3D3758"/>
                        </a:solidFill>
                        <a:latin typeface="Trebuchet MS"/>
                        <a:cs typeface="Trebuchet MS"/>
                      </a:endParaRPr>
                    </a:p>
                  </a:txBody>
                  <a:tcPr marL="5814" marR="5814" marT="5814" marB="0" anchor="ctr"/>
                </a:tc>
                <a:tc>
                  <a:txBody>
                    <a:bodyPr/>
                    <a:lstStyle/>
                    <a:p>
                      <a:pPr algn="l" fontAlgn="ctr"/>
                      <a:r>
                        <a:rPr lang="es-ES_tradnl" sz="1050" u="none" strike="noStrike" dirty="0">
                          <a:latin typeface="Trebuchet MS"/>
                          <a:cs typeface="Trebuchet MS"/>
                        </a:rPr>
                        <a:t>Registra  los tipos de documentos registrados en sistema, identificando su proceso. Pólizas de Ingresos, Egresos y Diario</a:t>
                      </a:r>
                      <a:endParaRPr lang="es-ES_tradnl" sz="1050" b="0" i="0" u="none" strike="noStrike" dirty="0">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Dirección de Finanzas</a:t>
                      </a:r>
                      <a:endParaRPr lang="es-ES_tradnl" sz="1050" b="0" i="0" u="none" strike="noStrike" dirty="0">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 </a:t>
                      </a:r>
                      <a:endParaRPr lang="es-ES_tradnl" sz="1050" b="0" i="0" u="none" strike="noStrike" dirty="0">
                        <a:solidFill>
                          <a:srgbClr val="3D3758"/>
                        </a:solidFill>
                        <a:latin typeface="Trebuchet MS"/>
                        <a:cs typeface="Trebuchet MS"/>
                      </a:endParaRPr>
                    </a:p>
                  </a:txBody>
                  <a:tcPr marL="5814" marR="5814" marT="5814" marB="0" anchor="ctr"/>
                </a:tc>
              </a:tr>
              <a:tr h="370131">
                <a:tc>
                  <a:txBody>
                    <a:bodyPr/>
                    <a:lstStyle/>
                    <a:p>
                      <a:pPr algn="ctr" fontAlgn="ctr"/>
                      <a:r>
                        <a:rPr lang="es-ES_tradnl" sz="1050" u="none" strike="noStrike" dirty="0">
                          <a:latin typeface="Trebuchet MS"/>
                          <a:cs typeface="Trebuchet MS"/>
                        </a:rPr>
                        <a:t>8</a:t>
                      </a:r>
                      <a:endParaRPr lang="es-ES_tradnl" sz="1050" b="1" i="0" u="none" strike="noStrike" dirty="0">
                        <a:solidFill>
                          <a:srgbClr val="FFFFFF"/>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Catálogos de </a:t>
                      </a:r>
                      <a:r>
                        <a:rPr lang="es-ES_tradnl" sz="1050" u="none" strike="noStrike" dirty="0" smtClean="0">
                          <a:latin typeface="Trebuchet MS"/>
                          <a:cs typeface="Trebuchet MS"/>
                        </a:rPr>
                        <a:t>aranceles </a:t>
                      </a:r>
                      <a:r>
                        <a:rPr lang="es-ES_tradnl" sz="1050" u="none" strike="noStrike" dirty="0">
                          <a:latin typeface="Trebuchet MS"/>
                          <a:cs typeface="Trebuchet MS"/>
                        </a:rPr>
                        <a:t>(conceptos)</a:t>
                      </a:r>
                      <a:endParaRPr lang="es-ES_tradnl" sz="1050" b="1" i="0" u="none" strike="noStrike" dirty="0">
                        <a:solidFill>
                          <a:srgbClr val="3D3758"/>
                        </a:solidFill>
                        <a:latin typeface="Trebuchet MS"/>
                        <a:cs typeface="Trebuchet MS"/>
                      </a:endParaRPr>
                    </a:p>
                  </a:txBody>
                  <a:tcPr marL="5814" marR="5814" marT="5814" marB="0" anchor="ctr"/>
                </a:tc>
                <a:tc>
                  <a:txBody>
                    <a:bodyPr/>
                    <a:lstStyle/>
                    <a:p>
                      <a:pPr algn="l" fontAlgn="ctr"/>
                      <a:r>
                        <a:rPr lang="es-ES_tradnl" sz="1050" u="none" strike="noStrike" dirty="0">
                          <a:latin typeface="Trebuchet MS"/>
                          <a:cs typeface="Trebuchet MS"/>
                        </a:rPr>
                        <a:t>Listado analítico de las tarifas oficiales para el cobro de servicios</a:t>
                      </a:r>
                      <a:endParaRPr lang="es-ES_tradnl" sz="1050" b="0" i="0" u="none" strike="noStrike" dirty="0">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Dirección de Finanzas</a:t>
                      </a:r>
                      <a:endParaRPr lang="es-ES_tradnl" sz="1050" b="0" i="0" u="none" strike="noStrike" dirty="0">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 </a:t>
                      </a:r>
                      <a:endParaRPr lang="es-ES_tradnl" sz="1050" b="0" i="0" u="none" strike="noStrike" dirty="0">
                        <a:solidFill>
                          <a:srgbClr val="3D3758"/>
                        </a:solidFill>
                        <a:latin typeface="Trebuchet MS"/>
                        <a:cs typeface="Trebuchet MS"/>
                      </a:endParaRPr>
                    </a:p>
                  </a:txBody>
                  <a:tcPr marL="5814" marR="5814" marT="5814" marB="0" anchor="ctr"/>
                </a:tc>
              </a:tr>
              <a:tr h="370131">
                <a:tc>
                  <a:txBody>
                    <a:bodyPr/>
                    <a:lstStyle/>
                    <a:p>
                      <a:pPr algn="ctr" fontAlgn="ctr"/>
                      <a:r>
                        <a:rPr lang="es-ES_tradnl" sz="1050" u="none" strike="noStrike" dirty="0">
                          <a:latin typeface="Trebuchet MS"/>
                          <a:cs typeface="Trebuchet MS"/>
                        </a:rPr>
                        <a:t>9</a:t>
                      </a:r>
                      <a:endParaRPr lang="es-ES_tradnl" sz="1050" b="1" i="0" u="none" strike="noStrike" dirty="0">
                        <a:solidFill>
                          <a:srgbClr val="FFFFFF"/>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Catálogos de referencias</a:t>
                      </a:r>
                      <a:endParaRPr lang="es-ES_tradnl" sz="1050" b="1" i="0" u="none" strike="noStrike" dirty="0">
                        <a:solidFill>
                          <a:srgbClr val="3D3758"/>
                        </a:solidFill>
                        <a:latin typeface="Trebuchet MS"/>
                        <a:cs typeface="Trebuchet MS"/>
                      </a:endParaRPr>
                    </a:p>
                  </a:txBody>
                  <a:tcPr marL="5814" marR="5814" marT="5814" marB="0" anchor="ctr"/>
                </a:tc>
                <a:tc>
                  <a:txBody>
                    <a:bodyPr/>
                    <a:lstStyle/>
                    <a:p>
                      <a:pPr algn="l" fontAlgn="ctr"/>
                      <a:r>
                        <a:rPr lang="es-ES_tradnl" sz="1050" u="none" strike="noStrike" dirty="0">
                          <a:latin typeface="Trebuchet MS"/>
                          <a:cs typeface="Trebuchet MS"/>
                        </a:rPr>
                        <a:t>Lista analítica de las cuotas por el cobro de servicios escolares y no escolares</a:t>
                      </a:r>
                      <a:endParaRPr lang="es-ES_tradnl" sz="1050" b="0" i="0" u="none" strike="noStrike" dirty="0">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Dirección de Finanzas</a:t>
                      </a:r>
                      <a:endParaRPr lang="es-ES_tradnl" sz="1050" b="0" i="0" u="none" strike="noStrike" dirty="0">
                        <a:solidFill>
                          <a:srgbClr val="3D3758"/>
                        </a:solidFill>
                        <a:latin typeface="Trebuchet MS"/>
                        <a:cs typeface="Trebuchet MS"/>
                      </a:endParaRPr>
                    </a:p>
                  </a:txBody>
                  <a:tcPr marL="5814" marR="5814" marT="5814" marB="0" anchor="ctr"/>
                </a:tc>
                <a:tc>
                  <a:txBody>
                    <a:bodyPr/>
                    <a:lstStyle/>
                    <a:p>
                      <a:pPr algn="ctr" fontAlgn="ctr"/>
                      <a:r>
                        <a:rPr lang="es-ES_tradnl" sz="1050" u="none" strike="noStrike" dirty="0">
                          <a:latin typeface="Trebuchet MS"/>
                          <a:cs typeface="Trebuchet MS"/>
                        </a:rPr>
                        <a:t> </a:t>
                      </a:r>
                      <a:endParaRPr lang="es-ES_tradnl" sz="1050" b="0" i="0" u="none" strike="noStrike" dirty="0">
                        <a:solidFill>
                          <a:srgbClr val="3D3758"/>
                        </a:solidFill>
                        <a:latin typeface="Trebuchet MS"/>
                        <a:cs typeface="Trebuchet MS"/>
                      </a:endParaRPr>
                    </a:p>
                  </a:txBody>
                  <a:tcPr marL="5814" marR="5814" marT="5814" marB="0" anchor="ctr"/>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43</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p:txBody>
          <a:bodyPr/>
          <a:lstStyle/>
          <a:p>
            <a:r>
              <a:rPr lang="es-MX" smtClean="0"/>
              <a:t>Documentos internos que requieren su revisión para estar acordes con la LGCG</a:t>
            </a:r>
            <a:endParaRPr lang="es-ES_tradnl" dirty="0"/>
          </a:p>
        </p:txBody>
      </p:sp>
      <p:sp>
        <p:nvSpPr>
          <p:cNvPr id="3" name="Marcador de contenido 2"/>
          <p:cNvSpPr>
            <a:spLocks noGrp="1"/>
          </p:cNvSpPr>
          <p:nvPr>
            <p:ph sz="quarter" idx="12"/>
          </p:nvPr>
        </p:nvSpPr>
        <p:spPr/>
        <p:txBody>
          <a:bodyPr/>
          <a:lstStyle/>
          <a:p>
            <a:pPr lvl="0">
              <a:buFont typeface="Wingdings" charset="2"/>
              <a:buChar char="ü"/>
            </a:pPr>
            <a:r>
              <a:rPr lang="es-ES_tradnl" dirty="0" smtClean="0"/>
              <a:t>Reglamento del Sistema de Contabilidad de la Universidad de Guadalajara</a:t>
            </a:r>
          </a:p>
          <a:p>
            <a:pPr lvl="0">
              <a:buFont typeface="Wingdings" charset="2"/>
              <a:buChar char="ü"/>
            </a:pPr>
            <a:r>
              <a:rPr lang="es-ES_tradnl" dirty="0" smtClean="0"/>
              <a:t>Acuerdo No. 03/2003 de la Rectoría General</a:t>
            </a:r>
          </a:p>
          <a:p>
            <a:pPr lvl="0">
              <a:buFont typeface="Wingdings" charset="2"/>
              <a:buChar char="ü"/>
            </a:pPr>
            <a:r>
              <a:rPr lang="es-ES_tradnl" dirty="0" smtClean="0"/>
              <a:t>Reglamento del Sistema de Fiscalización de la Universidad de Guadalajara</a:t>
            </a:r>
          </a:p>
          <a:p>
            <a:pPr lvl="0">
              <a:buFont typeface="Wingdings" charset="2"/>
              <a:buChar char="ü"/>
            </a:pPr>
            <a:r>
              <a:rPr lang="es-ES_tradnl" dirty="0" smtClean="0"/>
              <a:t>Reglamento de ingresos extraordinarios </a:t>
            </a:r>
          </a:p>
          <a:p>
            <a:pPr lvl="0">
              <a:buFont typeface="Wingdings" charset="2"/>
              <a:buChar char="ü"/>
            </a:pPr>
            <a:r>
              <a:rPr lang="es-ES_tradnl" dirty="0" smtClean="0"/>
              <a:t>Diversas circulares y acuerdos emitidos por: Comisión Permanente de Hacienda, Rectoría General, Contraloría General, entre otras.</a:t>
            </a:r>
          </a:p>
          <a:p>
            <a:pPr lvl="0">
              <a:buFont typeface="Wingdings" charset="2"/>
              <a:buChar char="ü"/>
            </a:pPr>
            <a:r>
              <a:rPr lang="es-ES_tradnl" dirty="0" smtClean="0"/>
              <a:t>Políticas y normas del Presupuesto de Ingresos y Egresos</a:t>
            </a:r>
            <a:endParaRPr lang="es-ES_tradn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5</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
        <p:nvSpPr>
          <p:cNvPr id="2" name="Título 1"/>
          <p:cNvSpPr>
            <a:spLocks noGrp="1"/>
          </p:cNvSpPr>
          <p:nvPr>
            <p:ph type="title"/>
          </p:nvPr>
        </p:nvSpPr>
        <p:spPr>
          <a:xfrm>
            <a:off x="368873" y="277540"/>
            <a:ext cx="8307583" cy="576064"/>
          </a:xfrm>
        </p:spPr>
        <p:txBody>
          <a:bodyPr>
            <a:normAutofit/>
          </a:bodyPr>
          <a:lstStyle/>
          <a:p>
            <a:pPr lvl="0">
              <a:spcBef>
                <a:spcPct val="20000"/>
              </a:spcBef>
              <a:defRPr/>
            </a:pPr>
            <a:r>
              <a:rPr lang="es-MX" sz="1400" dirty="0">
                <a:solidFill>
                  <a:srgbClr val="4E709D"/>
                </a:solidFill>
              </a:rPr>
              <a:t>Modelo tipo para: Poder Ejecutivo de la Federación </a:t>
            </a:r>
            <a:r>
              <a:rPr lang="es-MX" sz="1400" dirty="0" smtClean="0">
                <a:solidFill>
                  <a:srgbClr val="4E709D"/>
                </a:solidFill>
              </a:rPr>
              <a:t>y </a:t>
            </a:r>
            <a:r>
              <a:rPr lang="es-MX" sz="1400" dirty="0">
                <a:solidFill>
                  <a:srgbClr val="4E709D"/>
                </a:solidFill>
              </a:rPr>
              <a:t>entidades Federativas</a:t>
            </a:r>
            <a:endParaRPr lang="es-ES_tradnl" sz="1400" dirty="0">
              <a:solidFill>
                <a:srgbClr val="3E4748"/>
              </a:solidFill>
            </a:endParaRPr>
          </a:p>
        </p:txBody>
      </p:sp>
      <p:sp>
        <p:nvSpPr>
          <p:cNvPr id="55" name="Pentágono 54"/>
          <p:cNvSpPr/>
          <p:nvPr/>
        </p:nvSpPr>
        <p:spPr>
          <a:xfrm>
            <a:off x="368872" y="713904"/>
            <a:ext cx="2666427" cy="594196"/>
          </a:xfrm>
          <a:prstGeom prst="homePlat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ES_tradnl" sz="1400" dirty="0" smtClean="0">
                <a:latin typeface="Trebuchet MS"/>
                <a:cs typeface="Trebuchet MS"/>
              </a:rPr>
              <a:t>Centros de registro</a:t>
            </a:r>
            <a:endParaRPr lang="es-ES_tradnl" sz="1400" dirty="0">
              <a:latin typeface="Trebuchet MS"/>
              <a:cs typeface="Trebuchet MS"/>
            </a:endParaRPr>
          </a:p>
        </p:txBody>
      </p:sp>
      <p:sp>
        <p:nvSpPr>
          <p:cNvPr id="56" name="Cheurón 55"/>
          <p:cNvSpPr/>
          <p:nvPr/>
        </p:nvSpPr>
        <p:spPr>
          <a:xfrm>
            <a:off x="2847981" y="713904"/>
            <a:ext cx="3184519" cy="594196"/>
          </a:xfrm>
          <a:prstGeom prst="chevron">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s-ES_tradnl" sz="1400" dirty="0" smtClean="0">
                <a:solidFill>
                  <a:srgbClr val="FFFFFF"/>
                </a:solidFill>
                <a:latin typeface="Trebuchet MS"/>
                <a:cs typeface="Trebuchet MS"/>
              </a:rPr>
              <a:t>Procesamiento</a:t>
            </a:r>
            <a:endParaRPr lang="es-ES_tradnl" sz="1400" dirty="0">
              <a:solidFill>
                <a:srgbClr val="FFFFFF"/>
              </a:solidFill>
              <a:latin typeface="Trebuchet MS"/>
              <a:cs typeface="Trebuchet MS"/>
            </a:endParaRPr>
          </a:p>
        </p:txBody>
      </p:sp>
      <p:sp>
        <p:nvSpPr>
          <p:cNvPr id="57" name="Cheurón 56"/>
          <p:cNvSpPr/>
          <p:nvPr/>
        </p:nvSpPr>
        <p:spPr>
          <a:xfrm>
            <a:off x="5819780" y="713904"/>
            <a:ext cx="2981319" cy="594196"/>
          </a:xfrm>
          <a:prstGeom prst="chevron">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ES_tradnl" sz="1400" dirty="0" smtClean="0">
                <a:solidFill>
                  <a:srgbClr val="FFFFFF"/>
                </a:solidFill>
                <a:latin typeface="Trebuchet MS"/>
                <a:cs typeface="Trebuchet MS"/>
              </a:rPr>
              <a:t>Productos</a:t>
            </a:r>
            <a:endParaRPr lang="es-ES_tradnl" sz="1400" dirty="0">
              <a:solidFill>
                <a:srgbClr val="FFFFFF"/>
              </a:solidFill>
              <a:latin typeface="Trebuchet MS"/>
              <a:cs typeface="Trebuchet MS"/>
            </a:endParaRPr>
          </a:p>
        </p:txBody>
      </p:sp>
      <p:sp>
        <p:nvSpPr>
          <p:cNvPr id="58" name="Rectángulo redondeado 57"/>
          <p:cNvSpPr/>
          <p:nvPr/>
        </p:nvSpPr>
        <p:spPr>
          <a:xfrm>
            <a:off x="368873" y="1422402"/>
            <a:ext cx="2479108" cy="4191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ES_tradnl" sz="1000" dirty="0" smtClean="0">
                <a:latin typeface="Trebuchet MS"/>
                <a:cs typeface="Trebuchet MS"/>
              </a:rPr>
              <a:t>Política hacendaria y fiscal </a:t>
            </a:r>
            <a:endParaRPr lang="es-ES_tradnl" sz="1000" dirty="0">
              <a:latin typeface="Trebuchet MS"/>
              <a:cs typeface="Trebuchet MS"/>
            </a:endParaRPr>
          </a:p>
        </p:txBody>
      </p:sp>
      <p:sp>
        <p:nvSpPr>
          <p:cNvPr id="59" name="Rectángulo redondeado 58"/>
          <p:cNvSpPr/>
          <p:nvPr/>
        </p:nvSpPr>
        <p:spPr>
          <a:xfrm>
            <a:off x="368873" y="1880190"/>
            <a:ext cx="2479108" cy="4191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ES_tradnl" sz="1000" dirty="0" smtClean="0">
                <a:latin typeface="Trebuchet MS"/>
                <a:cs typeface="Trebuchet MS"/>
              </a:rPr>
              <a:t>Política de ingresos</a:t>
            </a:r>
            <a:endParaRPr lang="es-ES_tradnl" sz="1000" dirty="0">
              <a:latin typeface="Trebuchet MS"/>
              <a:cs typeface="Trebuchet MS"/>
            </a:endParaRPr>
          </a:p>
        </p:txBody>
      </p:sp>
      <p:sp>
        <p:nvSpPr>
          <p:cNvPr id="60" name="Rectángulo redondeado 59"/>
          <p:cNvSpPr/>
          <p:nvPr/>
        </p:nvSpPr>
        <p:spPr>
          <a:xfrm>
            <a:off x="368873" y="2337978"/>
            <a:ext cx="2479108" cy="4191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ES_tradnl" sz="1000" dirty="0" smtClean="0">
                <a:latin typeface="Trebuchet MS"/>
                <a:cs typeface="Trebuchet MS"/>
              </a:rPr>
              <a:t>Presupuesto de egresos</a:t>
            </a:r>
            <a:endParaRPr lang="es-ES_tradnl" sz="1000" dirty="0">
              <a:latin typeface="Trebuchet MS"/>
              <a:cs typeface="Trebuchet MS"/>
            </a:endParaRPr>
          </a:p>
        </p:txBody>
      </p:sp>
      <p:sp>
        <p:nvSpPr>
          <p:cNvPr id="61" name="Rectángulo redondeado 60"/>
          <p:cNvSpPr/>
          <p:nvPr/>
        </p:nvSpPr>
        <p:spPr>
          <a:xfrm>
            <a:off x="368873" y="2795766"/>
            <a:ext cx="2479108" cy="4191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ES_tradnl" sz="900" dirty="0" smtClean="0">
                <a:latin typeface="Trebuchet MS"/>
                <a:cs typeface="Trebuchet MS"/>
              </a:rPr>
              <a:t>SAT / Dirección Gral. de Recaudación</a:t>
            </a:r>
            <a:endParaRPr lang="es-ES_tradnl" sz="900" dirty="0">
              <a:latin typeface="Trebuchet MS"/>
              <a:cs typeface="Trebuchet MS"/>
            </a:endParaRPr>
          </a:p>
        </p:txBody>
      </p:sp>
      <p:sp>
        <p:nvSpPr>
          <p:cNvPr id="62" name="Rectángulo redondeado 61"/>
          <p:cNvSpPr/>
          <p:nvPr/>
        </p:nvSpPr>
        <p:spPr>
          <a:xfrm>
            <a:off x="368873" y="3253554"/>
            <a:ext cx="2479108" cy="4191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ES_tradnl" sz="900" dirty="0" smtClean="0">
                <a:latin typeface="Trebuchet MS"/>
                <a:cs typeface="Trebuchet MS"/>
              </a:rPr>
              <a:t>Crédito público / Financiamiento</a:t>
            </a:r>
            <a:endParaRPr lang="es-ES_tradnl" sz="900" dirty="0">
              <a:latin typeface="Trebuchet MS"/>
              <a:cs typeface="Trebuchet MS"/>
            </a:endParaRPr>
          </a:p>
        </p:txBody>
      </p:sp>
      <p:sp>
        <p:nvSpPr>
          <p:cNvPr id="63" name="Rectángulo redondeado 62"/>
          <p:cNvSpPr/>
          <p:nvPr/>
        </p:nvSpPr>
        <p:spPr>
          <a:xfrm>
            <a:off x="368873" y="3711342"/>
            <a:ext cx="2479108" cy="4191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ES_tradnl" sz="900" dirty="0" smtClean="0">
                <a:latin typeface="Trebuchet MS"/>
                <a:cs typeface="Trebuchet MS"/>
              </a:rPr>
              <a:t>Oficialías mayores  / SSA</a:t>
            </a:r>
          </a:p>
          <a:p>
            <a:pPr algn="ctr"/>
            <a:r>
              <a:rPr lang="es-ES_tradnl" sz="800" dirty="0" smtClean="0">
                <a:latin typeface="Trebuchet MS"/>
                <a:cs typeface="Trebuchet MS"/>
              </a:rPr>
              <a:t>Unidades responsables de programas</a:t>
            </a:r>
            <a:endParaRPr lang="es-ES_tradnl" sz="800" dirty="0">
              <a:latin typeface="Trebuchet MS"/>
              <a:cs typeface="Trebuchet MS"/>
            </a:endParaRPr>
          </a:p>
        </p:txBody>
      </p:sp>
      <p:sp>
        <p:nvSpPr>
          <p:cNvPr id="64" name="Rectángulo redondeado 63"/>
          <p:cNvSpPr/>
          <p:nvPr/>
        </p:nvSpPr>
        <p:spPr>
          <a:xfrm>
            <a:off x="368873" y="4169130"/>
            <a:ext cx="2479108" cy="4191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ES_tradnl" sz="1000" dirty="0" smtClean="0">
                <a:latin typeface="Trebuchet MS"/>
                <a:cs typeface="Trebuchet MS"/>
              </a:rPr>
              <a:t>Ramos generales</a:t>
            </a:r>
            <a:endParaRPr lang="es-ES_tradnl" sz="1000" dirty="0">
              <a:latin typeface="Trebuchet MS"/>
              <a:cs typeface="Trebuchet MS"/>
            </a:endParaRPr>
          </a:p>
        </p:txBody>
      </p:sp>
      <p:sp>
        <p:nvSpPr>
          <p:cNvPr id="65" name="Rectángulo redondeado 64"/>
          <p:cNvSpPr/>
          <p:nvPr/>
        </p:nvSpPr>
        <p:spPr>
          <a:xfrm>
            <a:off x="368873" y="4626918"/>
            <a:ext cx="2479108" cy="4191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ES_tradnl" sz="1000" dirty="0" smtClean="0">
                <a:latin typeface="Trebuchet MS"/>
                <a:cs typeface="Trebuchet MS"/>
              </a:rPr>
              <a:t>Tesorería</a:t>
            </a:r>
            <a:endParaRPr lang="es-ES_tradnl" sz="1000" dirty="0">
              <a:latin typeface="Trebuchet MS"/>
              <a:cs typeface="Trebuchet MS"/>
            </a:endParaRPr>
          </a:p>
        </p:txBody>
      </p:sp>
      <p:sp>
        <p:nvSpPr>
          <p:cNvPr id="66" name="Rectángulo redondeado 65"/>
          <p:cNvSpPr/>
          <p:nvPr/>
        </p:nvSpPr>
        <p:spPr>
          <a:xfrm>
            <a:off x="368873" y="5084706"/>
            <a:ext cx="2479108" cy="4191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ES_tradnl" sz="1000" dirty="0" smtClean="0">
                <a:latin typeface="Trebuchet MS"/>
                <a:cs typeface="Trebuchet MS"/>
              </a:rPr>
              <a:t>Contabilidad gubernamental</a:t>
            </a:r>
            <a:endParaRPr lang="es-ES_tradnl" sz="1000" dirty="0">
              <a:latin typeface="Trebuchet MS"/>
              <a:cs typeface="Trebuchet MS"/>
            </a:endParaRPr>
          </a:p>
        </p:txBody>
      </p:sp>
      <p:sp>
        <p:nvSpPr>
          <p:cNvPr id="67" name="Rectángulo redondeado 66"/>
          <p:cNvSpPr/>
          <p:nvPr/>
        </p:nvSpPr>
        <p:spPr>
          <a:xfrm>
            <a:off x="368873" y="5542492"/>
            <a:ext cx="2479108" cy="4191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s-ES_tradnl" sz="1000" dirty="0" smtClean="0">
                <a:latin typeface="Trebuchet MS"/>
                <a:cs typeface="Trebuchet MS"/>
              </a:rPr>
              <a:t>Bancos</a:t>
            </a:r>
            <a:endParaRPr lang="es-ES_tradnl" sz="1000" dirty="0">
              <a:latin typeface="Trebuchet MS"/>
              <a:cs typeface="Trebuchet MS"/>
            </a:endParaRPr>
          </a:p>
        </p:txBody>
      </p:sp>
      <p:sp>
        <p:nvSpPr>
          <p:cNvPr id="68" name="Redondear rectángulo de esquina diagonal 67"/>
          <p:cNvSpPr/>
          <p:nvPr/>
        </p:nvSpPr>
        <p:spPr>
          <a:xfrm>
            <a:off x="5726651" y="1422403"/>
            <a:ext cx="3074448" cy="1948390"/>
          </a:xfrm>
          <a:prstGeom prst="round2DiagRect">
            <a:avLst/>
          </a:prstGeom>
        </p:spPr>
        <p:style>
          <a:lnRef idx="1">
            <a:schemeClr val="accent3"/>
          </a:lnRef>
          <a:fillRef idx="3">
            <a:schemeClr val="accent3"/>
          </a:fillRef>
          <a:effectRef idx="2">
            <a:schemeClr val="accent3"/>
          </a:effectRef>
          <a:fontRef idx="minor">
            <a:schemeClr val="lt1"/>
          </a:fontRef>
        </p:style>
        <p:txBody>
          <a:bodyPr rtlCol="0" anchor="t"/>
          <a:lstStyle/>
          <a:p>
            <a:r>
              <a:rPr lang="es-ES_tradnl" sz="800" dirty="0" smtClean="0">
                <a:latin typeface="Trebuchet MS"/>
                <a:cs typeface="Trebuchet MS"/>
              </a:rPr>
              <a:t>Estados del ejercicio de:</a:t>
            </a:r>
          </a:p>
          <a:p>
            <a:pPr marL="228600" indent="-228600"/>
            <a:r>
              <a:rPr lang="es-ES_tradnl" sz="800" dirty="0" smtClean="0">
                <a:latin typeface="Trebuchet MS"/>
                <a:cs typeface="Trebuchet MS"/>
              </a:rPr>
              <a:t>-Ley de ingresos por:</a:t>
            </a:r>
            <a:br>
              <a:rPr lang="es-ES_tradnl" sz="800" dirty="0" smtClean="0">
                <a:latin typeface="Trebuchet MS"/>
                <a:cs typeface="Trebuchet MS"/>
              </a:rPr>
            </a:br>
            <a:r>
              <a:rPr lang="es-ES_tradnl" sz="800" dirty="0" smtClean="0">
                <a:latin typeface="Trebuchet MS"/>
                <a:cs typeface="Trebuchet MS"/>
              </a:rPr>
              <a:t>-Administrativa</a:t>
            </a:r>
            <a:br>
              <a:rPr lang="es-ES_tradnl" sz="800" dirty="0" smtClean="0">
                <a:latin typeface="Trebuchet MS"/>
                <a:cs typeface="Trebuchet MS"/>
              </a:rPr>
            </a:br>
            <a:r>
              <a:rPr lang="es-ES_tradnl" sz="800" dirty="0" smtClean="0">
                <a:latin typeface="Trebuchet MS"/>
                <a:cs typeface="Trebuchet MS"/>
              </a:rPr>
              <a:t>-Rubro tipo concepto</a:t>
            </a:r>
            <a:br>
              <a:rPr lang="es-ES_tradnl" sz="800" dirty="0" smtClean="0">
                <a:latin typeface="Trebuchet MS"/>
                <a:cs typeface="Trebuchet MS"/>
              </a:rPr>
            </a:br>
            <a:r>
              <a:rPr lang="es-ES_tradnl" sz="800" dirty="0" smtClean="0">
                <a:latin typeface="Trebuchet MS"/>
                <a:cs typeface="Trebuchet MS"/>
              </a:rPr>
              <a:t>-Económica de ingresos</a:t>
            </a:r>
            <a:br>
              <a:rPr lang="es-ES_tradnl" sz="800" dirty="0" smtClean="0">
                <a:latin typeface="Trebuchet MS"/>
                <a:cs typeface="Trebuchet MS"/>
              </a:rPr>
            </a:br>
            <a:r>
              <a:rPr lang="es-ES_tradnl" sz="800" dirty="0" smtClean="0">
                <a:latin typeface="Trebuchet MS"/>
                <a:cs typeface="Trebuchet MS"/>
              </a:rPr>
              <a:t>-Tipo de moneda</a:t>
            </a:r>
          </a:p>
          <a:p>
            <a:pPr marL="228600" indent="-228600"/>
            <a:r>
              <a:rPr lang="es-ES_tradnl" sz="800" dirty="0" smtClean="0">
                <a:latin typeface="Trebuchet MS"/>
                <a:cs typeface="Trebuchet MS"/>
              </a:rPr>
              <a:t>-Presupuesto de egresos por:</a:t>
            </a:r>
            <a:br>
              <a:rPr lang="es-ES_tradnl" sz="800" dirty="0" smtClean="0">
                <a:latin typeface="Trebuchet MS"/>
                <a:cs typeface="Trebuchet MS"/>
              </a:rPr>
            </a:br>
            <a:r>
              <a:rPr lang="es-ES_tradnl" sz="800" dirty="0" smtClean="0">
                <a:latin typeface="Trebuchet MS"/>
                <a:cs typeface="Trebuchet MS"/>
              </a:rPr>
              <a:t>-Administrativa</a:t>
            </a:r>
            <a:br>
              <a:rPr lang="es-ES_tradnl" sz="800" dirty="0" smtClean="0">
                <a:latin typeface="Trebuchet MS"/>
                <a:cs typeface="Trebuchet MS"/>
              </a:rPr>
            </a:br>
            <a:r>
              <a:rPr lang="es-ES_tradnl" sz="800" dirty="0" smtClean="0">
                <a:latin typeface="Trebuchet MS"/>
                <a:cs typeface="Trebuchet MS"/>
              </a:rPr>
              <a:t>-Objeto del gasto</a:t>
            </a:r>
            <a:br>
              <a:rPr lang="es-ES_tradnl" sz="800" dirty="0" smtClean="0">
                <a:latin typeface="Trebuchet MS"/>
                <a:cs typeface="Trebuchet MS"/>
              </a:rPr>
            </a:br>
            <a:r>
              <a:rPr lang="es-ES_tradnl" sz="800" dirty="0" smtClean="0">
                <a:latin typeface="Trebuchet MS"/>
                <a:cs typeface="Trebuchet MS"/>
              </a:rPr>
              <a:t>-Económica del gasto</a:t>
            </a:r>
            <a:br>
              <a:rPr lang="es-ES_tradnl" sz="800" dirty="0" smtClean="0">
                <a:latin typeface="Trebuchet MS"/>
                <a:cs typeface="Trebuchet MS"/>
              </a:rPr>
            </a:br>
            <a:r>
              <a:rPr lang="es-ES_tradnl" sz="800" dirty="0" smtClean="0">
                <a:latin typeface="Trebuchet MS"/>
                <a:cs typeface="Trebuchet MS"/>
              </a:rPr>
              <a:t>-Funcional del gasto</a:t>
            </a:r>
            <a:br>
              <a:rPr lang="es-ES_tradnl" sz="800" dirty="0" smtClean="0">
                <a:latin typeface="Trebuchet MS"/>
                <a:cs typeface="Trebuchet MS"/>
              </a:rPr>
            </a:br>
            <a:r>
              <a:rPr lang="es-ES_tradnl" sz="800" dirty="0" smtClean="0">
                <a:latin typeface="Trebuchet MS"/>
                <a:cs typeface="Trebuchet MS"/>
              </a:rPr>
              <a:t>-Programático de egresos</a:t>
            </a:r>
            <a:br>
              <a:rPr lang="es-ES_tradnl" sz="800" dirty="0" smtClean="0">
                <a:latin typeface="Trebuchet MS"/>
                <a:cs typeface="Trebuchet MS"/>
              </a:rPr>
            </a:br>
            <a:r>
              <a:rPr lang="es-ES_tradnl" sz="800" dirty="0" smtClean="0">
                <a:latin typeface="Trebuchet MS"/>
                <a:cs typeface="Trebuchet MS"/>
              </a:rPr>
              <a:t>-Fuente de financiamiento</a:t>
            </a:r>
            <a:br>
              <a:rPr lang="es-ES_tradnl" sz="800" dirty="0" smtClean="0">
                <a:latin typeface="Trebuchet MS"/>
                <a:cs typeface="Trebuchet MS"/>
              </a:rPr>
            </a:br>
            <a:r>
              <a:rPr lang="es-ES_tradnl" sz="800" dirty="0" smtClean="0">
                <a:latin typeface="Trebuchet MS"/>
                <a:cs typeface="Trebuchet MS"/>
              </a:rPr>
              <a:t>-Tipo de moneda</a:t>
            </a:r>
            <a:br>
              <a:rPr lang="es-ES_tradnl" sz="800" dirty="0" smtClean="0">
                <a:latin typeface="Trebuchet MS"/>
                <a:cs typeface="Trebuchet MS"/>
              </a:rPr>
            </a:br>
            <a:endParaRPr lang="es-ES_tradnl" sz="800" dirty="0">
              <a:latin typeface="Trebuchet MS"/>
              <a:cs typeface="Trebuchet MS"/>
            </a:endParaRPr>
          </a:p>
        </p:txBody>
      </p:sp>
      <p:sp>
        <p:nvSpPr>
          <p:cNvPr id="69" name="Redondear rectángulo de esquina diagonal 68"/>
          <p:cNvSpPr/>
          <p:nvPr/>
        </p:nvSpPr>
        <p:spPr>
          <a:xfrm>
            <a:off x="5726651" y="3446993"/>
            <a:ext cx="3074448" cy="1905000"/>
          </a:xfrm>
          <a:prstGeom prst="round2DiagRect">
            <a:avLst/>
          </a:prstGeom>
        </p:spPr>
        <p:style>
          <a:lnRef idx="1">
            <a:schemeClr val="accent3"/>
          </a:lnRef>
          <a:fillRef idx="3">
            <a:schemeClr val="accent3"/>
          </a:fillRef>
          <a:effectRef idx="2">
            <a:schemeClr val="accent3"/>
          </a:effectRef>
          <a:fontRef idx="minor">
            <a:schemeClr val="lt1"/>
          </a:fontRef>
        </p:style>
        <p:txBody>
          <a:bodyPr wrap="square" rtlCol="0" anchor="t"/>
          <a:lstStyle/>
          <a:p>
            <a:r>
              <a:rPr lang="es-ES_tradnl" sz="800" dirty="0" smtClean="0">
                <a:latin typeface="Trebuchet MS"/>
                <a:cs typeface="Trebuchet MS"/>
              </a:rPr>
              <a:t>Asientos, libros y estados contables:</a:t>
            </a:r>
          </a:p>
          <a:p>
            <a:pPr marL="228600" indent="-228600"/>
            <a:r>
              <a:rPr lang="es-ES_tradnl" sz="800" dirty="0" smtClean="0">
                <a:latin typeface="Trebuchet MS"/>
                <a:cs typeface="Trebuchet MS"/>
              </a:rPr>
              <a:t>-Estado de actividades</a:t>
            </a:r>
          </a:p>
          <a:p>
            <a:pPr marL="228600" indent="-228600"/>
            <a:r>
              <a:rPr lang="es-ES_tradnl" sz="800" dirty="0" smtClean="0">
                <a:latin typeface="Trebuchet MS"/>
                <a:cs typeface="Trebuchet MS"/>
              </a:rPr>
              <a:t>-Estado de cambios en la situación financiera</a:t>
            </a:r>
          </a:p>
          <a:p>
            <a:pPr marL="228600" indent="-228600"/>
            <a:r>
              <a:rPr lang="es-ES_tradnl" sz="800" dirty="0" smtClean="0">
                <a:latin typeface="Trebuchet MS"/>
                <a:cs typeface="Trebuchet MS"/>
              </a:rPr>
              <a:t>-Estado de situación financiera (balance general) y sus auxiliares</a:t>
            </a:r>
            <a:br>
              <a:rPr lang="es-ES_tradnl" sz="800" dirty="0" smtClean="0">
                <a:latin typeface="Trebuchet MS"/>
                <a:cs typeface="Trebuchet MS"/>
              </a:rPr>
            </a:br>
            <a:r>
              <a:rPr lang="es-ES_tradnl" sz="800" dirty="0" smtClean="0">
                <a:latin typeface="Trebuchet MS"/>
                <a:cs typeface="Trebuchet MS"/>
              </a:rPr>
              <a:t>-Movimientos y situación del tesoro</a:t>
            </a:r>
            <a:br>
              <a:rPr lang="es-ES_tradnl" sz="800" dirty="0" smtClean="0">
                <a:latin typeface="Trebuchet MS"/>
                <a:cs typeface="Trebuchet MS"/>
              </a:rPr>
            </a:br>
            <a:r>
              <a:rPr lang="es-ES_tradnl" sz="800" dirty="0" smtClean="0">
                <a:latin typeface="Trebuchet MS"/>
                <a:cs typeface="Trebuchet MS"/>
              </a:rPr>
              <a:t>-Cuentas por cobrar</a:t>
            </a:r>
            <a:br>
              <a:rPr lang="es-ES_tradnl" sz="800" dirty="0" smtClean="0">
                <a:latin typeface="Trebuchet MS"/>
                <a:cs typeface="Trebuchet MS"/>
              </a:rPr>
            </a:br>
            <a:r>
              <a:rPr lang="es-ES_tradnl" sz="800" dirty="0" smtClean="0">
                <a:latin typeface="Trebuchet MS"/>
                <a:cs typeface="Trebuchet MS"/>
              </a:rPr>
              <a:t>-Almacenes</a:t>
            </a:r>
            <a:br>
              <a:rPr lang="es-ES_tradnl" sz="800" dirty="0" smtClean="0">
                <a:latin typeface="Trebuchet MS"/>
                <a:cs typeface="Trebuchet MS"/>
              </a:rPr>
            </a:br>
            <a:r>
              <a:rPr lang="es-ES_tradnl" sz="800" dirty="0" smtClean="0">
                <a:latin typeface="Trebuchet MS"/>
                <a:cs typeface="Trebuchet MS"/>
              </a:rPr>
              <a:t>-Inventario de bienes muebles e inmuebles</a:t>
            </a:r>
            <a:br>
              <a:rPr lang="es-ES_tradnl" sz="800" dirty="0" smtClean="0">
                <a:latin typeface="Trebuchet MS"/>
                <a:cs typeface="Trebuchet MS"/>
              </a:rPr>
            </a:br>
            <a:r>
              <a:rPr lang="es-ES_tradnl" sz="800" dirty="0" smtClean="0">
                <a:latin typeface="Trebuchet MS"/>
                <a:cs typeface="Trebuchet MS"/>
              </a:rPr>
              <a:t>-Cuentas por pagar</a:t>
            </a:r>
            <a:br>
              <a:rPr lang="es-ES_tradnl" sz="800" dirty="0" smtClean="0">
                <a:latin typeface="Trebuchet MS"/>
                <a:cs typeface="Trebuchet MS"/>
              </a:rPr>
            </a:br>
            <a:r>
              <a:rPr lang="es-ES_tradnl" sz="800" dirty="0" smtClean="0">
                <a:latin typeface="Trebuchet MS"/>
                <a:cs typeface="Trebuchet MS"/>
              </a:rPr>
              <a:t>-Estado analítico de la deuda pública</a:t>
            </a:r>
            <a:br>
              <a:rPr lang="es-ES_tradnl" sz="800" dirty="0" smtClean="0">
                <a:latin typeface="Trebuchet MS"/>
                <a:cs typeface="Trebuchet MS"/>
              </a:rPr>
            </a:br>
            <a:r>
              <a:rPr lang="es-ES_tradnl" sz="800" dirty="0" smtClean="0">
                <a:latin typeface="Trebuchet MS"/>
                <a:cs typeface="Trebuchet MS"/>
              </a:rPr>
              <a:t>-Pasivos contingentes</a:t>
            </a:r>
          </a:p>
          <a:p>
            <a:pPr marL="228600" indent="-228600"/>
            <a:r>
              <a:rPr lang="es-ES_tradnl" sz="800" dirty="0" smtClean="0">
                <a:latin typeface="Trebuchet MS"/>
                <a:cs typeface="Trebuchet MS"/>
              </a:rPr>
              <a:t>-Estado de variación de la hacienda pública</a:t>
            </a:r>
            <a:endParaRPr lang="es-ES_tradnl" sz="800" dirty="0">
              <a:latin typeface="Trebuchet MS"/>
              <a:cs typeface="Trebuchet MS"/>
            </a:endParaRPr>
          </a:p>
        </p:txBody>
      </p:sp>
      <p:sp>
        <p:nvSpPr>
          <p:cNvPr id="70" name="Redondear rectángulo de esquina diagonal 69"/>
          <p:cNvSpPr/>
          <p:nvPr/>
        </p:nvSpPr>
        <p:spPr>
          <a:xfrm>
            <a:off x="5726649" y="5503806"/>
            <a:ext cx="3074449" cy="547745"/>
          </a:xfrm>
          <a:prstGeom prst="round2DiagRect">
            <a:avLst/>
          </a:prstGeom>
        </p:spPr>
        <p:style>
          <a:lnRef idx="1">
            <a:schemeClr val="accent3"/>
          </a:lnRef>
          <a:fillRef idx="3">
            <a:schemeClr val="accent3"/>
          </a:fillRef>
          <a:effectRef idx="2">
            <a:schemeClr val="accent3"/>
          </a:effectRef>
          <a:fontRef idx="minor">
            <a:schemeClr val="lt1"/>
          </a:fontRef>
        </p:style>
        <p:txBody>
          <a:bodyPr wrap="square" rtlCol="0" anchor="t"/>
          <a:lstStyle/>
          <a:p>
            <a:r>
              <a:rPr lang="es-ES_tradnl" sz="800" dirty="0" smtClean="0">
                <a:latin typeface="Trebuchet MS"/>
                <a:cs typeface="Trebuchet MS"/>
              </a:rPr>
              <a:t>Estados económicos:</a:t>
            </a:r>
          </a:p>
          <a:p>
            <a:pPr marL="228600" indent="-228600"/>
            <a:r>
              <a:rPr lang="es-ES_tradnl" sz="700" dirty="0" smtClean="0">
                <a:latin typeface="Trebuchet MS"/>
                <a:cs typeface="Trebuchet MS"/>
              </a:rPr>
              <a:t>-Estadísticas  de las finanzas públicas del </a:t>
            </a:r>
            <a:r>
              <a:rPr lang="es-ES_tradnl" sz="700" dirty="0" err="1" smtClean="0">
                <a:latin typeface="Trebuchet MS"/>
                <a:cs typeface="Trebuchet MS"/>
              </a:rPr>
              <a:t>P.E</a:t>
            </a:r>
            <a:r>
              <a:rPr lang="es-ES_tradnl" sz="700" dirty="0" smtClean="0">
                <a:latin typeface="Trebuchet MS"/>
                <a:cs typeface="Trebuchet MS"/>
              </a:rPr>
              <a:t>.</a:t>
            </a:r>
          </a:p>
          <a:p>
            <a:pPr marL="228600" indent="-228600"/>
            <a:r>
              <a:rPr lang="es-ES_tradnl" sz="700" dirty="0" smtClean="0">
                <a:latin typeface="Trebuchet MS"/>
                <a:cs typeface="Trebuchet MS"/>
              </a:rPr>
              <a:t>-Sistema de cuentas nacionales- </a:t>
            </a:r>
            <a:r>
              <a:rPr lang="es-ES_tradnl" sz="700" dirty="0" err="1" smtClean="0">
                <a:latin typeface="Trebuchet MS"/>
                <a:cs typeface="Trebuchet MS"/>
              </a:rPr>
              <a:t>P.E</a:t>
            </a:r>
            <a:r>
              <a:rPr lang="es-ES_tradnl" sz="700" dirty="0" smtClean="0">
                <a:latin typeface="Trebuchet MS"/>
                <a:cs typeface="Trebuchet MS"/>
              </a:rPr>
              <a:t>.</a:t>
            </a:r>
            <a:endParaRPr lang="es-ES_tradnl" sz="700" dirty="0">
              <a:latin typeface="Trebuchet MS"/>
              <a:cs typeface="Trebuchet MS"/>
            </a:endParaRPr>
          </a:p>
        </p:txBody>
      </p:sp>
      <p:sp>
        <p:nvSpPr>
          <p:cNvPr id="71" name="Flecha izquierda y derecha 70"/>
          <p:cNvSpPr/>
          <p:nvPr/>
        </p:nvSpPr>
        <p:spPr>
          <a:xfrm>
            <a:off x="2924180" y="2487085"/>
            <a:ext cx="1219200" cy="152400"/>
          </a:xfrm>
          <a:prstGeom prst="lef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72" name="Flecha izquierda y derecha 71"/>
          <p:cNvSpPr/>
          <p:nvPr/>
        </p:nvSpPr>
        <p:spPr>
          <a:xfrm>
            <a:off x="2924180" y="2024592"/>
            <a:ext cx="1219200" cy="152400"/>
          </a:xfrm>
          <a:prstGeom prst="lef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73" name="Flecha izquierda y derecha 72"/>
          <p:cNvSpPr/>
          <p:nvPr/>
        </p:nvSpPr>
        <p:spPr>
          <a:xfrm>
            <a:off x="2924180" y="2938992"/>
            <a:ext cx="304800" cy="152400"/>
          </a:xfrm>
          <a:prstGeom prst="lef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74" name="Flecha izquierda 73"/>
          <p:cNvSpPr/>
          <p:nvPr/>
        </p:nvSpPr>
        <p:spPr>
          <a:xfrm>
            <a:off x="3914780" y="2938992"/>
            <a:ext cx="228600" cy="150976"/>
          </a:xfrm>
          <a:prstGeom prst="lef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75" name="Flecha izquierda y derecha 74"/>
          <p:cNvSpPr/>
          <p:nvPr/>
        </p:nvSpPr>
        <p:spPr>
          <a:xfrm>
            <a:off x="2924180" y="3439585"/>
            <a:ext cx="1219200" cy="152400"/>
          </a:xfrm>
          <a:prstGeom prst="lef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76" name="Flecha izquierda y derecha 75"/>
          <p:cNvSpPr/>
          <p:nvPr/>
        </p:nvSpPr>
        <p:spPr>
          <a:xfrm>
            <a:off x="2924180" y="3839268"/>
            <a:ext cx="1219200" cy="152400"/>
          </a:xfrm>
          <a:prstGeom prst="lef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77" name="Flecha izquierda y derecha 76"/>
          <p:cNvSpPr/>
          <p:nvPr/>
        </p:nvSpPr>
        <p:spPr>
          <a:xfrm>
            <a:off x="2924180" y="4278842"/>
            <a:ext cx="1219200" cy="152400"/>
          </a:xfrm>
          <a:prstGeom prst="lef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78" name="Flecha izquierda y derecha 77"/>
          <p:cNvSpPr/>
          <p:nvPr/>
        </p:nvSpPr>
        <p:spPr>
          <a:xfrm>
            <a:off x="2924180" y="4753669"/>
            <a:ext cx="1219200" cy="152400"/>
          </a:xfrm>
          <a:prstGeom prst="lef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79" name="Flecha izquierda y derecha 78"/>
          <p:cNvSpPr/>
          <p:nvPr/>
        </p:nvSpPr>
        <p:spPr>
          <a:xfrm>
            <a:off x="2924180" y="5127512"/>
            <a:ext cx="1219200" cy="152400"/>
          </a:xfrm>
          <a:prstGeom prst="lef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80" name="Flecha izquierda y derecha 79"/>
          <p:cNvSpPr/>
          <p:nvPr/>
        </p:nvSpPr>
        <p:spPr>
          <a:xfrm>
            <a:off x="2924180" y="5732992"/>
            <a:ext cx="304800" cy="152400"/>
          </a:xfrm>
          <a:prstGeom prst="lef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81" name="Flecha izquierda 80"/>
          <p:cNvSpPr/>
          <p:nvPr/>
        </p:nvSpPr>
        <p:spPr>
          <a:xfrm>
            <a:off x="3914780" y="5732992"/>
            <a:ext cx="228600" cy="150976"/>
          </a:xfrm>
          <a:prstGeom prst="lef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82" name="Flecha doblada hacia arriba 81"/>
          <p:cNvSpPr/>
          <p:nvPr/>
        </p:nvSpPr>
        <p:spPr>
          <a:xfrm rot="16200000">
            <a:off x="1418700" y="3042180"/>
            <a:ext cx="4306360" cy="1295400"/>
          </a:xfrm>
          <a:prstGeom prst="bentUpArrow">
            <a:avLst>
              <a:gd name="adj1" fmla="val 6294"/>
              <a:gd name="adj2" fmla="val 6360"/>
              <a:gd name="adj3" fmla="val 7017"/>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dirty="0">
              <a:latin typeface="Trebuchet MS"/>
              <a:cs typeface="Trebuchet MS"/>
            </a:endParaRPr>
          </a:p>
        </p:txBody>
      </p:sp>
      <p:sp>
        <p:nvSpPr>
          <p:cNvPr id="83" name="Flecha izquierda 82"/>
          <p:cNvSpPr/>
          <p:nvPr/>
        </p:nvSpPr>
        <p:spPr>
          <a:xfrm rot="10800000">
            <a:off x="4219580" y="3916892"/>
            <a:ext cx="186270" cy="150976"/>
          </a:xfrm>
          <a:prstGeom prst="lef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84" name="Disco magnético 83"/>
          <p:cNvSpPr/>
          <p:nvPr/>
        </p:nvSpPr>
        <p:spPr>
          <a:xfrm>
            <a:off x="4397380" y="3516842"/>
            <a:ext cx="914400" cy="838200"/>
          </a:xfrm>
          <a:prstGeom prst="flowChartMagneticDisk">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es-ES_tradnl" dirty="0" smtClean="0">
                <a:latin typeface="Trebuchet MS"/>
                <a:cs typeface="Trebuchet MS"/>
              </a:rPr>
              <a:t>SCG PE</a:t>
            </a:r>
          </a:p>
          <a:p>
            <a:pPr algn="ctr"/>
            <a:r>
              <a:rPr lang="es-ES_tradnl" sz="1200" dirty="0" smtClean="0">
                <a:latin typeface="Trebuchet MS"/>
                <a:cs typeface="Trebuchet MS"/>
              </a:rPr>
              <a:t>(tablas)</a:t>
            </a:r>
            <a:endParaRPr lang="es-ES_tradnl" sz="1200" dirty="0">
              <a:latin typeface="Trebuchet MS"/>
              <a:cs typeface="Trebuchet MS"/>
            </a:endParaRPr>
          </a:p>
        </p:txBody>
      </p:sp>
      <p:sp>
        <p:nvSpPr>
          <p:cNvPr id="85" name="Disco magnético 84"/>
          <p:cNvSpPr/>
          <p:nvPr/>
        </p:nvSpPr>
        <p:spPr>
          <a:xfrm>
            <a:off x="3222630" y="2833866"/>
            <a:ext cx="685800" cy="381000"/>
          </a:xfrm>
          <a:prstGeom prst="flowChartMagneticDisk">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s-ES_tradnl" sz="900" dirty="0" smtClean="0">
                <a:latin typeface="Trebuchet MS"/>
                <a:cs typeface="Trebuchet MS"/>
              </a:rPr>
              <a:t>SAT / DGR</a:t>
            </a:r>
            <a:endParaRPr lang="es-ES_tradnl" sz="900" dirty="0">
              <a:latin typeface="Trebuchet MS"/>
              <a:cs typeface="Trebuchet MS"/>
            </a:endParaRPr>
          </a:p>
        </p:txBody>
      </p:sp>
      <p:sp>
        <p:nvSpPr>
          <p:cNvPr id="86" name="Disco magnético 85"/>
          <p:cNvSpPr/>
          <p:nvPr/>
        </p:nvSpPr>
        <p:spPr>
          <a:xfrm>
            <a:off x="3222630" y="5580592"/>
            <a:ext cx="685800" cy="381000"/>
          </a:xfrm>
          <a:prstGeom prst="flowChartMagneticDisk">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s-ES_tradnl" sz="900" dirty="0" smtClean="0">
                <a:latin typeface="Trebuchet MS"/>
                <a:cs typeface="Trebuchet MS"/>
              </a:rPr>
              <a:t>Bancos</a:t>
            </a:r>
            <a:endParaRPr lang="es-ES_tradnl" sz="900" dirty="0">
              <a:latin typeface="Trebuchet MS"/>
              <a:cs typeface="Trebuchet MS"/>
            </a:endParaRPr>
          </a:p>
        </p:txBody>
      </p:sp>
      <p:sp>
        <p:nvSpPr>
          <p:cNvPr id="87" name="Flecha doblada hacia arriba 86"/>
          <p:cNvSpPr/>
          <p:nvPr/>
        </p:nvSpPr>
        <p:spPr>
          <a:xfrm rot="5400000">
            <a:off x="3885144" y="4200525"/>
            <a:ext cx="3462867" cy="304801"/>
          </a:xfrm>
          <a:prstGeom prst="bentUpArrow">
            <a:avLst>
              <a:gd name="adj1" fmla="val 24627"/>
              <a:gd name="adj2" fmla="val 24693"/>
              <a:gd name="adj3" fmla="val 25350"/>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dirty="0">
              <a:latin typeface="Trebuchet MS"/>
              <a:cs typeface="Trebuchet MS"/>
            </a:endParaRPr>
          </a:p>
        </p:txBody>
      </p:sp>
      <p:sp>
        <p:nvSpPr>
          <p:cNvPr id="88" name="Flecha izquierda 87"/>
          <p:cNvSpPr/>
          <p:nvPr/>
        </p:nvSpPr>
        <p:spPr>
          <a:xfrm rot="10800000">
            <a:off x="5464180" y="2545292"/>
            <a:ext cx="304800" cy="152400"/>
          </a:xfrm>
          <a:prstGeom prst="lef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89" name="Flecha izquierda 88"/>
          <p:cNvSpPr/>
          <p:nvPr/>
        </p:nvSpPr>
        <p:spPr>
          <a:xfrm rot="10800000">
            <a:off x="5540380" y="4678892"/>
            <a:ext cx="186270" cy="150976"/>
          </a:xfrm>
          <a:prstGeom prst="lef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90" name="Flecha izquierda 89"/>
          <p:cNvSpPr/>
          <p:nvPr/>
        </p:nvSpPr>
        <p:spPr>
          <a:xfrm>
            <a:off x="5311780" y="3840692"/>
            <a:ext cx="228600" cy="150976"/>
          </a:xfrm>
          <a:prstGeom prst="lef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ES_tradnl">
              <a:latin typeface="Trebuchet MS"/>
              <a:cs typeface="Trebuchet MS"/>
            </a:endParaRPr>
          </a:p>
        </p:txBody>
      </p:sp>
      <p:sp>
        <p:nvSpPr>
          <p:cNvPr id="91" name="Rectángulo 90"/>
          <p:cNvSpPr/>
          <p:nvPr/>
        </p:nvSpPr>
        <p:spPr>
          <a:xfrm>
            <a:off x="279400" y="4588230"/>
            <a:ext cx="4126450" cy="1462262"/>
          </a:xfrm>
          <a:prstGeom prst="rect">
            <a:avLst/>
          </a:prstGeom>
          <a:noFill/>
          <a:ln w="57150" cap="flat" cmpd="sng" algn="ctr">
            <a:solidFill>
              <a:srgbClr val="B42D5C"/>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a:latin typeface="Trebuchet MS"/>
              <a:cs typeface="Trebuchet MS"/>
            </a:endParaRPr>
          </a:p>
        </p:txBody>
      </p:sp>
      <p:sp>
        <p:nvSpPr>
          <p:cNvPr id="93" name="Text Box 973"/>
          <p:cNvSpPr txBox="1">
            <a:spLocks noChangeArrowheads="1"/>
          </p:cNvSpPr>
          <p:nvPr/>
        </p:nvSpPr>
        <p:spPr bwMode="auto">
          <a:xfrm>
            <a:off x="262446" y="6139129"/>
            <a:ext cx="8286808" cy="307777"/>
          </a:xfrm>
          <a:prstGeom prst="rect">
            <a:avLst/>
          </a:prstGeom>
          <a:noFill/>
          <a:ln w="9525">
            <a:noFill/>
            <a:miter lim="800000"/>
            <a:headEnd/>
            <a:tailEnd/>
          </a:ln>
        </p:spPr>
        <p:txBody>
          <a:bodyPr wrap="square">
            <a:spAutoFit/>
          </a:bodyPr>
          <a:lstStyle/>
          <a:p>
            <a:pPr algn="just"/>
            <a:r>
              <a:rPr lang="es-ES" sz="700" u="none" dirty="0" smtClean="0">
                <a:latin typeface="Trebuchet MS"/>
                <a:cs typeface="Trebuchet MS"/>
              </a:rPr>
              <a:t>*DGR: Direcci</a:t>
            </a:r>
            <a:r>
              <a:rPr lang="es-ES" sz="700" dirty="0" smtClean="0">
                <a:latin typeface="Trebuchet MS"/>
                <a:cs typeface="Trebuchet MS"/>
              </a:rPr>
              <a:t>ón General de Recaudación o equivalente</a:t>
            </a:r>
          </a:p>
          <a:p>
            <a:pPr algn="just"/>
            <a:r>
              <a:rPr lang="es-ES" sz="700" u="none" dirty="0" smtClean="0">
                <a:latin typeface="Trebuchet MS"/>
                <a:cs typeface="Trebuchet MS"/>
              </a:rPr>
              <a:t> Fuente:</a:t>
            </a:r>
            <a:r>
              <a:rPr lang="es-ES" sz="700" dirty="0" smtClean="0">
                <a:latin typeface="Trebuchet MS"/>
                <a:cs typeface="Trebuchet MS"/>
              </a:rPr>
              <a:t> Manual de Contabilidad Gubernamental, Fundamentos Metodológicos de la Integración y Producción Automática de Información Financiera </a:t>
            </a:r>
            <a:r>
              <a:rPr lang="es-ES" sz="700" u="none" dirty="0" smtClean="0">
                <a:latin typeface="Trebuchet MS"/>
                <a:cs typeface="Trebuchet MS"/>
              </a:rPr>
              <a:t>CONAC</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p:txBody>
          <a:bodyPr>
            <a:normAutofit/>
          </a:bodyPr>
          <a:lstStyle/>
          <a:p>
            <a:r>
              <a:rPr lang="es-ES_tradnl" dirty="0" smtClean="0"/>
              <a:t>Modelo </a:t>
            </a:r>
            <a:r>
              <a:rPr lang="es-ES_tradnl" dirty="0" err="1" smtClean="0"/>
              <a:t>conceptuaL</a:t>
            </a:r>
            <a:endParaRPr lang="es-ES_tradnl" dirty="0"/>
          </a:p>
        </p:txBody>
      </p:sp>
      <p:sp>
        <p:nvSpPr>
          <p:cNvPr id="10" name="Marcador de texto 9"/>
          <p:cNvSpPr>
            <a:spLocks noGrp="1"/>
          </p:cNvSpPr>
          <p:nvPr>
            <p:ph type="body" idx="1"/>
          </p:nvPr>
        </p:nvSpPr>
        <p:spPr/>
        <p:txBody>
          <a:bodyPr/>
          <a:lstStyle/>
          <a:p>
            <a:r>
              <a:rPr lang="es-ES_tradnl" dirty="0"/>
              <a:t>Sistema de gestión financiera</a:t>
            </a:r>
            <a:endParaRPr lang="es-ES" dirty="0"/>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6</a:t>
            </a:fld>
            <a:endParaRPr lang="es-ES_tradnl"/>
          </a:p>
        </p:txBody>
      </p:sp>
      <p:sp>
        <p:nvSpPr>
          <p:cNvPr id="5" name="Marcador de pie de página 4"/>
          <p:cNvSpPr>
            <a:spLocks noGrp="1"/>
          </p:cNvSpPr>
          <p:nvPr>
            <p:ph type="ftr" sz="quarter" idx="11"/>
          </p:nvPr>
        </p:nvSpPr>
        <p:spPr/>
        <p:txBody>
          <a:bodyPr/>
          <a:lstStyle/>
          <a:p>
            <a:r>
              <a:rPr lang="es-ES_tradnl" smtClean="0"/>
              <a:t>Sistema de Contabilidad Gubernamental</a:t>
            </a:r>
            <a:endParaRPr lang="es-ES_tradn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Botón de acción: Personalizar 10">
            <a:hlinkClick r:id="rId2" action="ppaction://hlinksldjump" highlightClick="1"/>
          </p:cNvPr>
          <p:cNvSpPr/>
          <p:nvPr/>
        </p:nvSpPr>
        <p:spPr>
          <a:xfrm>
            <a:off x="6959997" y="5958760"/>
            <a:ext cx="1967928" cy="344130"/>
          </a:xfrm>
          <a:prstGeom prst="actionButtonBlank">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s-ES" sz="1200" dirty="0" smtClean="0">
                <a:latin typeface="Trebuchet MS"/>
                <a:cs typeface="Trebuchet MS"/>
              </a:rPr>
              <a:t>Ir a reporte de avances</a:t>
            </a:r>
            <a:endParaRPr lang="es-ES" sz="1200" dirty="0">
              <a:latin typeface="Trebuchet MS"/>
              <a:cs typeface="Trebuchet MS"/>
            </a:endParaRPr>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7</a:t>
            </a:fld>
            <a:endParaRPr lang="es-ES_tradnl" dirty="0"/>
          </a:p>
        </p:txBody>
      </p:sp>
      <p:sp>
        <p:nvSpPr>
          <p:cNvPr id="5" name="Marcador de pie de página 4"/>
          <p:cNvSpPr>
            <a:spLocks noGrp="1"/>
          </p:cNvSpPr>
          <p:nvPr>
            <p:ph type="ftr" sz="quarter" idx="3"/>
          </p:nvPr>
        </p:nvSpPr>
        <p:spPr>
          <a:prstGeom prst="rect">
            <a:avLst/>
          </a:prstGeom>
        </p:spPr>
        <p:txBody>
          <a:bodyPr/>
          <a:lstStyle/>
          <a:p>
            <a:r>
              <a:rPr lang="es-ES_tradnl" smtClean="0"/>
              <a:t>Sistema de Contabilidad Gubernamental</a:t>
            </a:r>
            <a:endParaRPr lang="es-ES_tradnl" dirty="0"/>
          </a:p>
        </p:txBody>
      </p:sp>
      <p:sp>
        <p:nvSpPr>
          <p:cNvPr id="10" name="Título 9"/>
          <p:cNvSpPr>
            <a:spLocks noGrp="1"/>
          </p:cNvSpPr>
          <p:nvPr>
            <p:ph type="title"/>
          </p:nvPr>
        </p:nvSpPr>
        <p:spPr/>
        <p:txBody>
          <a:bodyPr/>
          <a:lstStyle/>
          <a:p>
            <a:r>
              <a:rPr lang="es-ES_tradnl" dirty="0" smtClean="0"/>
              <a:t>Modelo conceptual</a:t>
            </a:r>
            <a:endParaRPr lang="es-ES_tradnl" dirty="0"/>
          </a:p>
        </p:txBody>
      </p:sp>
      <p:sp>
        <p:nvSpPr>
          <p:cNvPr id="12" name="Rectángulo 11">
            <a:hlinkClick r:id="rId3" action="ppaction://hlinksldjump"/>
          </p:cNvPr>
          <p:cNvSpPr/>
          <p:nvPr/>
        </p:nvSpPr>
        <p:spPr>
          <a:xfrm>
            <a:off x="4090657" y="2040469"/>
            <a:ext cx="876300"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sz="800" b="1" dirty="0" smtClean="0">
                <a:solidFill>
                  <a:schemeClr val="tx1"/>
                </a:solidFill>
                <a:latin typeface="Trebuchet MS"/>
                <a:cs typeface="Trebuchet MS"/>
              </a:rPr>
              <a:t>Planeación y programación</a:t>
            </a:r>
            <a:endParaRPr lang="es-ES_tradnl" sz="800" b="1" dirty="0">
              <a:solidFill>
                <a:schemeClr val="tx1"/>
              </a:solidFill>
              <a:latin typeface="Trebuchet MS"/>
              <a:cs typeface="Trebuchet MS"/>
            </a:endParaRPr>
          </a:p>
        </p:txBody>
      </p:sp>
      <p:sp>
        <p:nvSpPr>
          <p:cNvPr id="13" name="Rectángulo 12">
            <a:hlinkClick r:id="rId4" action="ppaction://hlinksldjump"/>
          </p:cNvPr>
          <p:cNvSpPr/>
          <p:nvPr/>
        </p:nvSpPr>
        <p:spPr>
          <a:xfrm>
            <a:off x="4605007" y="2294461"/>
            <a:ext cx="723900"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sz="800" b="1" dirty="0" smtClean="0">
                <a:solidFill>
                  <a:schemeClr val="tx1"/>
                </a:solidFill>
                <a:latin typeface="Trebuchet MS"/>
                <a:cs typeface="Trebuchet MS"/>
              </a:rPr>
              <a:t>Patrimonio</a:t>
            </a:r>
            <a:endParaRPr lang="es-ES_tradnl" sz="800" b="1" dirty="0">
              <a:solidFill>
                <a:schemeClr val="tx1"/>
              </a:solidFill>
              <a:latin typeface="Trebuchet MS"/>
              <a:cs typeface="Trebuchet MS"/>
            </a:endParaRPr>
          </a:p>
        </p:txBody>
      </p:sp>
      <p:sp>
        <p:nvSpPr>
          <p:cNvPr id="14" name="Rectángulo 13">
            <a:hlinkClick r:id="rId5" action="ppaction://hlinksldjump"/>
          </p:cNvPr>
          <p:cNvSpPr/>
          <p:nvPr/>
        </p:nvSpPr>
        <p:spPr>
          <a:xfrm>
            <a:off x="5508104" y="2655310"/>
            <a:ext cx="970288" cy="27939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sz="800" b="1" dirty="0" smtClean="0">
                <a:solidFill>
                  <a:schemeClr val="tx1"/>
                </a:solidFill>
                <a:latin typeface="Trebuchet MS"/>
                <a:cs typeface="Trebuchet MS"/>
              </a:rPr>
              <a:t>Administración de la nómina</a:t>
            </a:r>
            <a:endParaRPr lang="es-ES_tradnl" sz="800" b="1" dirty="0">
              <a:solidFill>
                <a:schemeClr val="tx1"/>
              </a:solidFill>
              <a:latin typeface="Trebuchet MS"/>
              <a:cs typeface="Trebuchet MS"/>
            </a:endParaRPr>
          </a:p>
        </p:txBody>
      </p:sp>
      <p:sp>
        <p:nvSpPr>
          <p:cNvPr id="15" name="Rectángulo 14">
            <a:hlinkClick r:id="rId6" action="ppaction://hlinksldjump"/>
          </p:cNvPr>
          <p:cNvSpPr/>
          <p:nvPr/>
        </p:nvSpPr>
        <p:spPr>
          <a:xfrm>
            <a:off x="6541073" y="1701807"/>
            <a:ext cx="1447800"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sz="800" b="1" dirty="0" smtClean="0">
                <a:solidFill>
                  <a:schemeClr val="tx1"/>
                </a:solidFill>
                <a:latin typeface="Trebuchet MS"/>
                <a:cs typeface="Trebuchet MS"/>
              </a:rPr>
              <a:t>Administración de la plantilla</a:t>
            </a:r>
            <a:endParaRPr lang="es-ES_tradnl" sz="800" b="1" dirty="0">
              <a:solidFill>
                <a:schemeClr val="tx1"/>
              </a:solidFill>
              <a:latin typeface="Trebuchet MS"/>
              <a:cs typeface="Trebuchet MS"/>
            </a:endParaRPr>
          </a:p>
        </p:txBody>
      </p:sp>
      <p:sp>
        <p:nvSpPr>
          <p:cNvPr id="16" name="Rectángulo 15">
            <a:hlinkClick r:id="rId7" action="ppaction://hlinksldjump"/>
          </p:cNvPr>
          <p:cNvSpPr/>
          <p:nvPr/>
        </p:nvSpPr>
        <p:spPr>
          <a:xfrm>
            <a:off x="7236296" y="2015068"/>
            <a:ext cx="914400"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sz="800" b="1" dirty="0" smtClean="0">
                <a:solidFill>
                  <a:schemeClr val="tx1"/>
                </a:solidFill>
                <a:latin typeface="Trebuchet MS"/>
                <a:cs typeface="Trebuchet MS"/>
              </a:rPr>
              <a:t>Pensiones y jubilaciones</a:t>
            </a:r>
            <a:endParaRPr lang="es-ES_tradnl" sz="800" b="1" dirty="0">
              <a:solidFill>
                <a:schemeClr val="tx1"/>
              </a:solidFill>
              <a:latin typeface="Trebuchet MS"/>
              <a:cs typeface="Trebuchet MS"/>
            </a:endParaRPr>
          </a:p>
        </p:txBody>
      </p:sp>
      <p:sp>
        <p:nvSpPr>
          <p:cNvPr id="17" name="Rectángulo 16"/>
          <p:cNvSpPr/>
          <p:nvPr/>
        </p:nvSpPr>
        <p:spPr>
          <a:xfrm>
            <a:off x="6807772" y="3657600"/>
            <a:ext cx="1004587"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sz="800" b="1" dirty="0" smtClean="0">
                <a:solidFill>
                  <a:schemeClr val="tx1"/>
                </a:solidFill>
                <a:latin typeface="Trebuchet MS"/>
                <a:cs typeface="Trebuchet MS"/>
              </a:rPr>
              <a:t>Transparencia</a:t>
            </a:r>
            <a:endParaRPr lang="es-ES_tradnl" sz="800" b="1" dirty="0">
              <a:solidFill>
                <a:schemeClr val="tx1"/>
              </a:solidFill>
              <a:latin typeface="Trebuchet MS"/>
              <a:cs typeface="Trebuchet MS"/>
            </a:endParaRPr>
          </a:p>
        </p:txBody>
      </p:sp>
      <p:sp>
        <p:nvSpPr>
          <p:cNvPr id="18" name="Rectángulo 17">
            <a:hlinkClick r:id="rId8" action="ppaction://hlinksldjump"/>
          </p:cNvPr>
          <p:cNvSpPr/>
          <p:nvPr/>
        </p:nvSpPr>
        <p:spPr>
          <a:xfrm>
            <a:off x="2519259" y="1921937"/>
            <a:ext cx="1028700"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a:r>
              <a:rPr lang="es-ES_tradnl" sz="800" b="1" dirty="0" smtClean="0">
                <a:solidFill>
                  <a:schemeClr val="tx1"/>
                </a:solidFill>
                <a:latin typeface="Trebuchet MS"/>
                <a:cs typeface="Trebuchet MS"/>
              </a:rPr>
              <a:t>Administración de catálogos</a:t>
            </a:r>
            <a:endParaRPr lang="es-ES_tradnl" sz="800" b="1" dirty="0">
              <a:solidFill>
                <a:schemeClr val="tx1"/>
              </a:solidFill>
              <a:latin typeface="Trebuchet MS"/>
              <a:cs typeface="Trebuchet MS"/>
            </a:endParaRPr>
          </a:p>
        </p:txBody>
      </p:sp>
      <p:sp>
        <p:nvSpPr>
          <p:cNvPr id="19" name="Rectángulo 18">
            <a:hlinkClick r:id="rId9" action="ppaction://hlinksldjump"/>
          </p:cNvPr>
          <p:cNvSpPr/>
          <p:nvPr/>
        </p:nvSpPr>
        <p:spPr>
          <a:xfrm>
            <a:off x="2519259" y="3268136"/>
            <a:ext cx="1028700"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sz="800" b="1" dirty="0" smtClean="0">
                <a:solidFill>
                  <a:schemeClr val="tx1"/>
                </a:solidFill>
                <a:latin typeface="Trebuchet MS"/>
                <a:cs typeface="Trebuchet MS"/>
              </a:rPr>
              <a:t>Financiamiento</a:t>
            </a:r>
            <a:endParaRPr lang="es-ES_tradnl" sz="800" b="1" dirty="0">
              <a:solidFill>
                <a:schemeClr val="tx1"/>
              </a:solidFill>
              <a:latin typeface="Trebuchet MS"/>
              <a:cs typeface="Trebuchet MS"/>
            </a:endParaRPr>
          </a:p>
        </p:txBody>
      </p:sp>
      <p:sp>
        <p:nvSpPr>
          <p:cNvPr id="20" name="Rectángulo 19">
            <a:hlinkClick r:id="rId10" action="ppaction://hlinksldjump"/>
          </p:cNvPr>
          <p:cNvSpPr/>
          <p:nvPr/>
        </p:nvSpPr>
        <p:spPr>
          <a:xfrm>
            <a:off x="3419873" y="3547529"/>
            <a:ext cx="865944"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r"/>
            <a:r>
              <a:rPr lang="es-ES_tradnl" sz="800" b="1" dirty="0" smtClean="0">
                <a:solidFill>
                  <a:schemeClr val="tx1"/>
                </a:solidFill>
                <a:latin typeface="Trebuchet MS"/>
                <a:cs typeface="Trebuchet MS"/>
              </a:rPr>
              <a:t>Ejercicio presupuestal</a:t>
            </a:r>
            <a:endParaRPr lang="es-ES_tradnl" sz="800" b="1" dirty="0">
              <a:solidFill>
                <a:schemeClr val="tx1"/>
              </a:solidFill>
              <a:latin typeface="Trebuchet MS"/>
              <a:cs typeface="Trebuchet MS"/>
            </a:endParaRPr>
          </a:p>
        </p:txBody>
      </p:sp>
      <p:sp>
        <p:nvSpPr>
          <p:cNvPr id="21" name="Rectángulo 20"/>
          <p:cNvSpPr/>
          <p:nvPr/>
        </p:nvSpPr>
        <p:spPr>
          <a:xfrm rot="1037608">
            <a:off x="1504115" y="4128260"/>
            <a:ext cx="3391498" cy="186262"/>
          </a:xfrm>
          <a:prstGeom prst="rect">
            <a:avLst/>
          </a:prstGeom>
          <a:noFill/>
          <a:ln>
            <a:noFill/>
          </a:ln>
          <a:effectLst>
            <a:outerShdw blurRad="12700" dist="12700" dir="2700000">
              <a:schemeClr val="bg1"/>
            </a:outerShdw>
          </a:effectLst>
        </p:spPr>
        <p:style>
          <a:lnRef idx="2">
            <a:schemeClr val="accent1"/>
          </a:lnRef>
          <a:fillRef idx="1">
            <a:schemeClr val="lt1"/>
          </a:fillRef>
          <a:effectRef idx="0">
            <a:schemeClr val="accent1"/>
          </a:effectRef>
          <a:fontRef idx="minor">
            <a:schemeClr val="dk1"/>
          </a:fontRef>
        </p:style>
        <p:txBody>
          <a:bodyPr rtlCol="0" anchor="ctr"/>
          <a:lstStyle/>
          <a:p>
            <a:r>
              <a:rPr lang="es-ES_tradnl" sz="1000" b="1" dirty="0" smtClean="0">
                <a:solidFill>
                  <a:schemeClr val="tx1"/>
                </a:solidFill>
                <a:latin typeface="Trebuchet MS"/>
                <a:cs typeface="Trebuchet MS"/>
              </a:rPr>
              <a:t>Sistema de Gestión Financiera</a:t>
            </a:r>
            <a:endParaRPr lang="es-ES_tradnl" sz="1000" b="1" dirty="0">
              <a:solidFill>
                <a:schemeClr val="tx1"/>
              </a:solidFill>
              <a:latin typeface="Trebuchet MS"/>
              <a:cs typeface="Trebuchet MS"/>
            </a:endParaRPr>
          </a:p>
        </p:txBody>
      </p:sp>
      <p:sp>
        <p:nvSpPr>
          <p:cNvPr id="22" name="Rectángulo 21">
            <a:hlinkClick r:id="rId11" action="ppaction://hlinksldjump"/>
          </p:cNvPr>
          <p:cNvSpPr/>
          <p:nvPr/>
        </p:nvSpPr>
        <p:spPr>
          <a:xfrm rot="686548">
            <a:off x="3551773" y="2739471"/>
            <a:ext cx="952500"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sz="800" b="1" dirty="0" smtClean="0">
                <a:solidFill>
                  <a:schemeClr val="tx1"/>
                </a:solidFill>
                <a:latin typeface="Trebuchet MS"/>
                <a:cs typeface="Trebuchet MS"/>
              </a:rPr>
              <a:t>Contabilidad institucional</a:t>
            </a:r>
            <a:endParaRPr lang="es-ES_tradnl" sz="800" b="1" dirty="0">
              <a:solidFill>
                <a:schemeClr val="tx1"/>
              </a:solidFill>
              <a:latin typeface="Trebuchet MS"/>
              <a:cs typeface="Trebuchet MS"/>
            </a:endParaRPr>
          </a:p>
        </p:txBody>
      </p:sp>
      <p:sp>
        <p:nvSpPr>
          <p:cNvPr id="23" name="Rectángulo 22">
            <a:hlinkClick r:id="rId12" action="ppaction://hlinksldjump"/>
          </p:cNvPr>
          <p:cNvSpPr/>
          <p:nvPr/>
        </p:nvSpPr>
        <p:spPr>
          <a:xfrm>
            <a:off x="5702873" y="3361267"/>
            <a:ext cx="838200"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sz="800" b="1" dirty="0" smtClean="0">
                <a:solidFill>
                  <a:schemeClr val="tx1"/>
                </a:solidFill>
                <a:latin typeface="Trebuchet MS"/>
                <a:cs typeface="Trebuchet MS"/>
              </a:rPr>
              <a:t>Evaluación</a:t>
            </a:r>
            <a:endParaRPr lang="es-ES_tradnl" sz="800" b="1" dirty="0">
              <a:solidFill>
                <a:schemeClr val="tx1"/>
              </a:solidFill>
              <a:latin typeface="Trebuchet MS"/>
              <a:cs typeface="Trebuchet MS"/>
            </a:endParaRPr>
          </a:p>
        </p:txBody>
      </p:sp>
      <p:sp>
        <p:nvSpPr>
          <p:cNvPr id="24" name="Cheurón 23"/>
          <p:cNvSpPr/>
          <p:nvPr/>
        </p:nvSpPr>
        <p:spPr>
          <a:xfrm flipV="1">
            <a:off x="6873131" y="6071452"/>
            <a:ext cx="173732" cy="173732"/>
          </a:xfrm>
          <a:prstGeom prst="chevro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s-ES" dirty="0">
              <a:solidFill>
                <a:schemeClr val="tx1"/>
              </a:solidFill>
            </a:endParaRPr>
          </a:p>
        </p:txBody>
      </p:sp>
    </p:spTree>
    <p:extLst>
      <p:ext uri="{BB962C8B-B14F-4D97-AF65-F5344CB8AC3E}">
        <p14:creationId xmlns:p14="http://schemas.microsoft.com/office/powerpoint/2010/main" val="2810482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p:cNvSpPr>
            <a:spLocks noGrp="1"/>
          </p:cNvSpPr>
          <p:nvPr>
            <p:ph type="sldNum" sz="quarter" idx="10"/>
          </p:nvPr>
        </p:nvSpPr>
        <p:spPr/>
        <p:txBody>
          <a:bodyPr/>
          <a:lstStyle/>
          <a:p>
            <a:fld id="{9FBE4328-8125-804F-966B-B85423817CE7}" type="slidenum">
              <a:rPr lang="es-ES_tradnl" smtClean="0"/>
              <a:pPr/>
              <a:t>8</a:t>
            </a:fld>
            <a:endParaRPr lang="es-ES_tradnl" dirty="0"/>
          </a:p>
        </p:txBody>
      </p:sp>
      <p:sp>
        <p:nvSpPr>
          <p:cNvPr id="5" name="Marcador de pie de página 4"/>
          <p:cNvSpPr>
            <a:spLocks noGrp="1"/>
          </p:cNvSpPr>
          <p:nvPr>
            <p:ph type="ftr" sz="quarter" idx="3"/>
          </p:nvPr>
        </p:nvSpPr>
        <p:spPr>
          <a:prstGeom prst="rect">
            <a:avLst/>
          </a:prstGeom>
        </p:spPr>
        <p:txBody>
          <a:bodyPr/>
          <a:lstStyle/>
          <a:p>
            <a:r>
              <a:rPr lang="es-ES_tradnl" smtClean="0"/>
              <a:t>Sistema de Contabilidad Gubernamental</a:t>
            </a:r>
            <a:endParaRPr lang="es-ES_tradnl" dirty="0"/>
          </a:p>
        </p:txBody>
      </p:sp>
      <p:sp>
        <p:nvSpPr>
          <p:cNvPr id="12" name="Título 11"/>
          <p:cNvSpPr>
            <a:spLocks noGrp="1"/>
          </p:cNvSpPr>
          <p:nvPr>
            <p:ph type="title"/>
          </p:nvPr>
        </p:nvSpPr>
        <p:spPr/>
        <p:txBody>
          <a:bodyPr>
            <a:normAutofit/>
          </a:bodyPr>
          <a:lstStyle/>
          <a:p>
            <a:r>
              <a:rPr lang="es-ES_tradnl" dirty="0" smtClean="0">
                <a:solidFill>
                  <a:srgbClr val="445F7D"/>
                </a:solidFill>
              </a:rPr>
              <a:t>Módulo. Administración de catálogos</a:t>
            </a:r>
            <a:endParaRPr lang="es-ES_tradnl" dirty="0">
              <a:solidFill>
                <a:srgbClr val="445F7D"/>
              </a:solidFill>
            </a:endParaRPr>
          </a:p>
        </p:txBody>
      </p:sp>
      <p:sp>
        <p:nvSpPr>
          <p:cNvPr id="15" name="Rectángulo redondeado 14"/>
          <p:cNvSpPr/>
          <p:nvPr/>
        </p:nvSpPr>
        <p:spPr>
          <a:xfrm>
            <a:off x="1905000" y="1300561"/>
            <a:ext cx="5029200" cy="3481662"/>
          </a:xfrm>
          <a:prstGeom prst="roundRect">
            <a:avLst>
              <a:gd name="adj" fmla="val 10466"/>
            </a:avLst>
          </a:prstGeom>
          <a:gradFill flip="none" rotWithShape="1">
            <a:gsLst>
              <a:gs pos="1000">
                <a:srgbClr val="92D9FF"/>
              </a:gs>
              <a:gs pos="100000">
                <a:srgbClr val="BBE8FF"/>
              </a:gs>
            </a:gsLst>
            <a:lin ang="16200000" scaled="0"/>
            <a:tileRect/>
          </a:gradFill>
          <a:ln>
            <a:noFill/>
          </a:ln>
        </p:spPr>
        <p:style>
          <a:lnRef idx="1">
            <a:schemeClr val="accent2"/>
          </a:lnRef>
          <a:fillRef idx="2">
            <a:schemeClr val="accent2"/>
          </a:fillRef>
          <a:effectRef idx="1">
            <a:schemeClr val="accent2"/>
          </a:effectRef>
          <a:fontRef idx="minor">
            <a:schemeClr val="dk1"/>
          </a:fontRef>
        </p:style>
        <p:txBody>
          <a:bodyPr rtlCol="0" anchor="t"/>
          <a:lstStyle/>
          <a:p>
            <a:pPr algn="ctr"/>
            <a:endParaRPr lang="es-ES_tradnl" sz="1000" dirty="0">
              <a:solidFill>
                <a:srgbClr val="445F7D"/>
              </a:solidFill>
              <a:latin typeface="Trebuchet MS"/>
              <a:cs typeface="Trebuchet MS"/>
            </a:endParaRPr>
          </a:p>
        </p:txBody>
      </p:sp>
      <p:sp>
        <p:nvSpPr>
          <p:cNvPr id="16" name="Recortar rectángulo de esquina diagonal 15"/>
          <p:cNvSpPr/>
          <p:nvPr/>
        </p:nvSpPr>
        <p:spPr>
          <a:xfrm>
            <a:off x="2532742" y="1693334"/>
            <a:ext cx="3811161" cy="2721661"/>
          </a:xfrm>
          <a:prstGeom prst="snip2DiagRect">
            <a:avLst/>
          </a:prstGeom>
          <a:solidFill>
            <a:schemeClr val="bg1"/>
          </a:solidFill>
          <a:ln>
            <a:noFill/>
          </a:ln>
        </p:spPr>
        <p:style>
          <a:lnRef idx="3">
            <a:schemeClr val="lt1"/>
          </a:lnRef>
          <a:fillRef idx="1">
            <a:schemeClr val="accent2"/>
          </a:fillRef>
          <a:effectRef idx="1">
            <a:schemeClr val="accent2"/>
          </a:effectRef>
          <a:fontRef idx="minor">
            <a:schemeClr val="lt1"/>
          </a:fontRef>
        </p:style>
        <p:txBody>
          <a:bodyPr rtlCol="0" anchor="t"/>
          <a:lstStyle/>
          <a:p>
            <a:pPr>
              <a:buFont typeface="Arial"/>
              <a:buChar char="•"/>
            </a:pPr>
            <a:endParaRPr lang="es-ES_tradnl" sz="1600" dirty="0" smtClean="0">
              <a:solidFill>
                <a:srgbClr val="737373"/>
              </a:solidFill>
              <a:latin typeface="Trebuchet MS"/>
              <a:cs typeface="Trebuchet MS"/>
            </a:endParaRPr>
          </a:p>
          <a:p>
            <a:pPr>
              <a:buFont typeface="Arial"/>
              <a:buChar char="•"/>
            </a:pPr>
            <a:r>
              <a:rPr lang="es-ES_tradnl" sz="1600" dirty="0" smtClean="0">
                <a:solidFill>
                  <a:srgbClr val="737373"/>
                </a:solidFill>
                <a:latin typeface="Trebuchet MS"/>
                <a:cs typeface="Trebuchet MS"/>
              </a:rPr>
              <a:t>Consulta de catálogos</a:t>
            </a:r>
          </a:p>
          <a:p>
            <a:pPr>
              <a:buFont typeface="Arial"/>
              <a:buChar char="•"/>
            </a:pPr>
            <a:r>
              <a:rPr lang="es-ES_tradnl" sz="1600" dirty="0" smtClean="0">
                <a:solidFill>
                  <a:srgbClr val="737373"/>
                </a:solidFill>
                <a:latin typeface="Trebuchet MS"/>
                <a:cs typeface="Trebuchet MS"/>
              </a:rPr>
              <a:t>Mantenimiento de catálogos</a:t>
            </a:r>
          </a:p>
          <a:p>
            <a:pPr indent="85725">
              <a:buFont typeface="Arial"/>
              <a:buChar char="•"/>
            </a:pPr>
            <a:r>
              <a:rPr lang="es-ES_tradnl" sz="1600" dirty="0" smtClean="0">
                <a:solidFill>
                  <a:srgbClr val="737373"/>
                </a:solidFill>
                <a:latin typeface="Trebuchet MS"/>
                <a:cs typeface="Trebuchet MS"/>
              </a:rPr>
              <a:t>Alta de cuentas</a:t>
            </a:r>
          </a:p>
          <a:p>
            <a:pPr indent="85725">
              <a:buFont typeface="Arial"/>
              <a:buChar char="•"/>
            </a:pPr>
            <a:r>
              <a:rPr lang="es-ES_tradnl" sz="1600" dirty="0" smtClean="0">
                <a:solidFill>
                  <a:srgbClr val="737373"/>
                </a:solidFill>
                <a:latin typeface="Trebuchet MS"/>
                <a:cs typeface="Trebuchet MS"/>
              </a:rPr>
              <a:t>Baja de cuentas</a:t>
            </a:r>
          </a:p>
          <a:p>
            <a:pPr indent="85725">
              <a:buFont typeface="Arial"/>
              <a:buChar char="•"/>
            </a:pPr>
            <a:r>
              <a:rPr lang="es-ES_tradnl" sz="1600" dirty="0" smtClean="0">
                <a:solidFill>
                  <a:srgbClr val="737373"/>
                </a:solidFill>
                <a:latin typeface="Trebuchet MS"/>
                <a:cs typeface="Trebuchet MS"/>
              </a:rPr>
              <a:t>Edición de cuentas</a:t>
            </a:r>
          </a:p>
          <a:p>
            <a:pPr indent="85725">
              <a:buFont typeface="Arial"/>
              <a:buChar char="•"/>
            </a:pPr>
            <a:r>
              <a:rPr lang="es-ES_tradnl" sz="1600" dirty="0" smtClean="0">
                <a:solidFill>
                  <a:srgbClr val="737373"/>
                </a:solidFill>
                <a:latin typeface="Trebuchet MS"/>
                <a:cs typeface="Trebuchet MS"/>
              </a:rPr>
              <a:t>Cancelación</a:t>
            </a:r>
          </a:p>
        </p:txBody>
      </p:sp>
      <p:sp>
        <p:nvSpPr>
          <p:cNvPr id="17" name="Rectángulo 57"/>
          <p:cNvSpPr/>
          <p:nvPr/>
        </p:nvSpPr>
        <p:spPr>
          <a:xfrm>
            <a:off x="2532742" y="1845734"/>
            <a:ext cx="3525949"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b="1" dirty="0" smtClean="0">
                <a:solidFill>
                  <a:srgbClr val="7F7F7F"/>
                </a:solidFill>
                <a:latin typeface="Trebuchet MS"/>
                <a:cs typeface="Trebuchet MS"/>
              </a:rPr>
              <a:t>Sub Módulos</a:t>
            </a:r>
            <a:endParaRPr lang="es-ES_tradnl" b="1" dirty="0">
              <a:solidFill>
                <a:srgbClr val="7F7F7F"/>
              </a:solidFill>
              <a:latin typeface="Trebuchet MS"/>
              <a:cs typeface="Trebuchet MS"/>
            </a:endParaRPr>
          </a:p>
        </p:txBody>
      </p:sp>
      <p:sp>
        <p:nvSpPr>
          <p:cNvPr id="18" name="Elipse 17"/>
          <p:cNvSpPr/>
          <p:nvPr/>
        </p:nvSpPr>
        <p:spPr>
          <a:xfrm>
            <a:off x="6423250" y="1425708"/>
            <a:ext cx="329948" cy="329948"/>
          </a:xfrm>
          <a:prstGeom prst="ellipse">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800" dirty="0">
              <a:latin typeface="Trebuchet MS"/>
              <a:cs typeface="Trebuchet MS"/>
            </a:endParaRPr>
          </a:p>
        </p:txBody>
      </p:sp>
      <p:sp>
        <p:nvSpPr>
          <p:cNvPr id="22" name="Más 21">
            <a:hlinkClick r:id="rId2" action="ppaction://hlinksldjump"/>
          </p:cNvPr>
          <p:cNvSpPr/>
          <p:nvPr/>
        </p:nvSpPr>
        <p:spPr>
          <a:xfrm rot="18900000">
            <a:off x="6466201" y="1467962"/>
            <a:ext cx="248484" cy="248484"/>
          </a:xfrm>
          <a:prstGeom prst="mathPlus">
            <a:avLst>
              <a:gd name="adj1" fmla="val 12568"/>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8636672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p:cNvSpPr/>
          <p:nvPr/>
        </p:nvSpPr>
        <p:spPr>
          <a:xfrm>
            <a:off x="2209800" y="1395366"/>
            <a:ext cx="4724400" cy="3633834"/>
          </a:xfrm>
          <a:prstGeom prst="rect">
            <a:avLst/>
          </a:prstGeom>
          <a:gradFill>
            <a:gsLst>
              <a:gs pos="52000">
                <a:srgbClr val="A77AA8"/>
              </a:gs>
              <a:gs pos="100000">
                <a:srgbClr val="C38CC8"/>
              </a:gs>
            </a:gsLst>
          </a:gradFill>
          <a:ln>
            <a:solidFill>
              <a:srgbClr val="A07FA8"/>
            </a:solidFill>
          </a:ln>
        </p:spPr>
        <p:style>
          <a:lnRef idx="1">
            <a:schemeClr val="accent2"/>
          </a:lnRef>
          <a:fillRef idx="3">
            <a:schemeClr val="accent2"/>
          </a:fillRef>
          <a:effectRef idx="2">
            <a:schemeClr val="accent2"/>
          </a:effectRef>
          <a:fontRef idx="minor">
            <a:schemeClr val="lt1"/>
          </a:fontRef>
        </p:style>
        <p:txBody>
          <a:bodyPr rtlCol="0" anchor="t"/>
          <a:lstStyle/>
          <a:p>
            <a:endParaRPr lang="es-ES_tradnl" sz="600" dirty="0">
              <a:solidFill>
                <a:schemeClr val="bg1"/>
              </a:solidFill>
              <a:latin typeface="Trebuchet MS"/>
              <a:cs typeface="Trebuchet MS"/>
            </a:endParaRPr>
          </a:p>
        </p:txBody>
      </p:sp>
      <p:sp>
        <p:nvSpPr>
          <p:cNvPr id="4" name="Marcador de número de diapositiva 3"/>
          <p:cNvSpPr>
            <a:spLocks noGrp="1"/>
          </p:cNvSpPr>
          <p:nvPr>
            <p:ph type="sldNum" sz="quarter" idx="10"/>
          </p:nvPr>
        </p:nvSpPr>
        <p:spPr/>
        <p:txBody>
          <a:bodyPr/>
          <a:lstStyle/>
          <a:p>
            <a:fld id="{9FBE4328-8125-804F-966B-B85423817CE7}" type="slidenum">
              <a:rPr lang="es-ES_tradnl" smtClean="0"/>
              <a:pPr/>
              <a:t>9</a:t>
            </a:fld>
            <a:endParaRPr lang="es-ES_tradnl" dirty="0"/>
          </a:p>
        </p:txBody>
      </p:sp>
      <p:sp>
        <p:nvSpPr>
          <p:cNvPr id="5" name="Marcador de pie de página 4"/>
          <p:cNvSpPr>
            <a:spLocks noGrp="1"/>
          </p:cNvSpPr>
          <p:nvPr>
            <p:ph type="ftr" sz="quarter" idx="3"/>
          </p:nvPr>
        </p:nvSpPr>
        <p:spPr>
          <a:prstGeom prst="rect">
            <a:avLst/>
          </a:prstGeom>
        </p:spPr>
        <p:txBody>
          <a:bodyPr/>
          <a:lstStyle/>
          <a:p>
            <a:r>
              <a:rPr lang="es-ES_tradnl" smtClean="0"/>
              <a:t>Sistema de Contabilidad Gubernamental</a:t>
            </a:r>
            <a:endParaRPr lang="es-ES_tradnl" dirty="0"/>
          </a:p>
        </p:txBody>
      </p:sp>
      <p:sp>
        <p:nvSpPr>
          <p:cNvPr id="12" name="Título 11"/>
          <p:cNvSpPr>
            <a:spLocks noGrp="1"/>
          </p:cNvSpPr>
          <p:nvPr>
            <p:ph type="title"/>
          </p:nvPr>
        </p:nvSpPr>
        <p:spPr/>
        <p:txBody>
          <a:bodyPr>
            <a:normAutofit/>
          </a:bodyPr>
          <a:lstStyle/>
          <a:p>
            <a:r>
              <a:rPr lang="es-ES_tradnl" dirty="0" smtClean="0"/>
              <a:t>Modulo. Planeación y programación</a:t>
            </a:r>
            <a:endParaRPr lang="es-ES_tradnl" dirty="0"/>
          </a:p>
        </p:txBody>
      </p:sp>
      <p:sp>
        <p:nvSpPr>
          <p:cNvPr id="16" name="Recortar rectángulo de esquina diagonal 15"/>
          <p:cNvSpPr/>
          <p:nvPr/>
        </p:nvSpPr>
        <p:spPr>
          <a:xfrm>
            <a:off x="2676676" y="1752600"/>
            <a:ext cx="3811161" cy="3048000"/>
          </a:xfrm>
          <a:prstGeom prst="snip2DiagRect">
            <a:avLst/>
          </a:prstGeom>
          <a:solidFill>
            <a:schemeClr val="bg1"/>
          </a:solidFill>
          <a:ln>
            <a:noFill/>
          </a:ln>
        </p:spPr>
        <p:style>
          <a:lnRef idx="3">
            <a:schemeClr val="lt1"/>
          </a:lnRef>
          <a:fillRef idx="1">
            <a:schemeClr val="accent2"/>
          </a:fillRef>
          <a:effectRef idx="1">
            <a:schemeClr val="accent2"/>
          </a:effectRef>
          <a:fontRef idx="minor">
            <a:schemeClr val="lt1"/>
          </a:fontRef>
        </p:style>
        <p:txBody>
          <a:bodyPr rtlCol="0" anchor="t"/>
          <a:lstStyle/>
          <a:p>
            <a:endParaRPr lang="es-ES_tradnl" sz="1600" dirty="0" smtClean="0">
              <a:solidFill>
                <a:srgbClr val="737373"/>
              </a:solidFill>
              <a:latin typeface="Trebuchet MS"/>
              <a:cs typeface="Trebuchet MS"/>
            </a:endParaRPr>
          </a:p>
          <a:p>
            <a:pPr>
              <a:buFont typeface="Arial"/>
              <a:buChar char="•"/>
            </a:pPr>
            <a:r>
              <a:rPr lang="es-ES_tradnl" sz="1600" dirty="0" smtClean="0">
                <a:solidFill>
                  <a:srgbClr val="737373"/>
                </a:solidFill>
                <a:latin typeface="Trebuchet MS"/>
                <a:cs typeface="Trebuchet MS"/>
              </a:rPr>
              <a:t>Revisión, evaluación y actualización del PDI </a:t>
            </a:r>
          </a:p>
          <a:p>
            <a:pPr>
              <a:buFont typeface="Arial"/>
              <a:buChar char="•"/>
            </a:pPr>
            <a:r>
              <a:rPr lang="es-ES_tradnl" sz="1600" dirty="0" smtClean="0">
                <a:solidFill>
                  <a:srgbClr val="737373"/>
                </a:solidFill>
                <a:latin typeface="Trebuchet MS"/>
                <a:cs typeface="Trebuchet MS"/>
              </a:rPr>
              <a:t>Captura del PDI</a:t>
            </a:r>
          </a:p>
          <a:p>
            <a:pPr>
              <a:buFont typeface="Arial"/>
              <a:buChar char="•"/>
            </a:pPr>
            <a:r>
              <a:rPr lang="es-ES_tradnl" sz="1600" dirty="0" smtClean="0">
                <a:solidFill>
                  <a:srgbClr val="737373"/>
                </a:solidFill>
                <a:latin typeface="Trebuchet MS"/>
                <a:cs typeface="Trebuchet MS"/>
              </a:rPr>
              <a:t>Captura de </a:t>
            </a:r>
            <a:r>
              <a:rPr lang="es-ES_tradnl" sz="1600" dirty="0" err="1" smtClean="0">
                <a:solidFill>
                  <a:srgbClr val="737373"/>
                </a:solidFill>
                <a:latin typeface="Trebuchet MS"/>
                <a:cs typeface="Trebuchet MS"/>
              </a:rPr>
              <a:t>PER´s</a:t>
            </a:r>
            <a:endParaRPr lang="es-ES_tradnl" sz="1600" dirty="0" smtClean="0">
              <a:solidFill>
                <a:srgbClr val="737373"/>
              </a:solidFill>
              <a:latin typeface="Trebuchet MS"/>
              <a:cs typeface="Trebuchet MS"/>
            </a:endParaRPr>
          </a:p>
          <a:p>
            <a:pPr>
              <a:buFont typeface="Arial"/>
              <a:buChar char="•"/>
            </a:pPr>
            <a:r>
              <a:rPr lang="es-ES_tradnl" sz="1600" dirty="0" smtClean="0">
                <a:solidFill>
                  <a:srgbClr val="737373"/>
                </a:solidFill>
                <a:latin typeface="Trebuchet MS"/>
                <a:cs typeface="Trebuchet MS"/>
              </a:rPr>
              <a:t>Reportes</a:t>
            </a:r>
          </a:p>
          <a:p>
            <a:pPr>
              <a:buFont typeface="Arial"/>
              <a:buChar char="•"/>
            </a:pPr>
            <a:r>
              <a:rPr lang="es-ES_tradnl" sz="1600" dirty="0" smtClean="0">
                <a:solidFill>
                  <a:srgbClr val="737373"/>
                </a:solidFill>
                <a:latin typeface="Trebuchet MS"/>
                <a:cs typeface="Trebuchet MS"/>
              </a:rPr>
              <a:t>Calendarización de proyectos</a:t>
            </a:r>
          </a:p>
          <a:p>
            <a:pPr>
              <a:buFont typeface="Arial"/>
              <a:buChar char="•"/>
            </a:pPr>
            <a:r>
              <a:rPr lang="es-ES_tradnl" sz="1600" dirty="0" smtClean="0">
                <a:solidFill>
                  <a:srgbClr val="737373"/>
                </a:solidFill>
                <a:latin typeface="Trebuchet MS"/>
                <a:cs typeface="Trebuchet MS"/>
              </a:rPr>
              <a:t>Elaboración de proyectos</a:t>
            </a:r>
          </a:p>
          <a:p>
            <a:pPr>
              <a:buFont typeface="Arial"/>
              <a:buChar char="•"/>
            </a:pPr>
            <a:r>
              <a:rPr lang="es-ES_tradnl" sz="1600" dirty="0" smtClean="0">
                <a:solidFill>
                  <a:srgbClr val="737373"/>
                </a:solidFill>
                <a:latin typeface="Trebuchet MS"/>
                <a:cs typeface="Trebuchet MS"/>
              </a:rPr>
              <a:t>Evaluación y aprobación de </a:t>
            </a:r>
            <a:r>
              <a:rPr lang="es-ES_tradnl" sz="1600" dirty="0" smtClean="0">
                <a:solidFill>
                  <a:schemeClr val="bg1">
                    <a:lumMod val="50000"/>
                  </a:schemeClr>
                </a:solidFill>
                <a:latin typeface="Trebuchet MS"/>
                <a:cs typeface="Trebuchet MS"/>
              </a:rPr>
              <a:t>proyectos</a:t>
            </a:r>
          </a:p>
          <a:p>
            <a:pPr>
              <a:buFont typeface="Arial"/>
              <a:buChar char="•"/>
            </a:pPr>
            <a:endParaRPr lang="es-ES_tradnl" sz="1600" dirty="0">
              <a:solidFill>
                <a:srgbClr val="737373"/>
              </a:solidFill>
              <a:latin typeface="Trebuchet MS"/>
              <a:cs typeface="Trebuchet MS"/>
            </a:endParaRPr>
          </a:p>
        </p:txBody>
      </p:sp>
      <p:sp>
        <p:nvSpPr>
          <p:cNvPr id="17" name="Rectángulo 57"/>
          <p:cNvSpPr/>
          <p:nvPr/>
        </p:nvSpPr>
        <p:spPr>
          <a:xfrm>
            <a:off x="2676676" y="1938862"/>
            <a:ext cx="3525949" cy="186262"/>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lang="es-ES_tradnl" b="1" dirty="0" smtClean="0">
                <a:solidFill>
                  <a:srgbClr val="7F7F7F"/>
                </a:solidFill>
                <a:latin typeface="Trebuchet MS"/>
                <a:cs typeface="Trebuchet MS"/>
              </a:rPr>
              <a:t>Sub Módulos</a:t>
            </a:r>
            <a:endParaRPr lang="es-ES_tradnl" b="1" dirty="0">
              <a:solidFill>
                <a:srgbClr val="7F7F7F"/>
              </a:solidFill>
              <a:latin typeface="Trebuchet MS"/>
              <a:cs typeface="Trebuchet MS"/>
            </a:endParaRPr>
          </a:p>
        </p:txBody>
      </p:sp>
      <p:sp>
        <p:nvSpPr>
          <p:cNvPr id="20" name="Elipse 19"/>
          <p:cNvSpPr/>
          <p:nvPr/>
        </p:nvSpPr>
        <p:spPr>
          <a:xfrm>
            <a:off x="6524850" y="1476508"/>
            <a:ext cx="329948" cy="329948"/>
          </a:xfrm>
          <a:prstGeom prst="ellipse">
            <a:avLst/>
          </a:prstGeom>
          <a:solidFill>
            <a:schemeClr val="tx1"/>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_tradnl" sz="800" dirty="0">
              <a:latin typeface="Trebuchet MS"/>
              <a:cs typeface="Trebuchet MS"/>
            </a:endParaRPr>
          </a:p>
        </p:txBody>
      </p:sp>
      <p:sp>
        <p:nvSpPr>
          <p:cNvPr id="21" name="Más 20">
            <a:hlinkClick r:id="rId2" action="ppaction://hlinksldjump"/>
          </p:cNvPr>
          <p:cNvSpPr/>
          <p:nvPr/>
        </p:nvSpPr>
        <p:spPr>
          <a:xfrm rot="18900000">
            <a:off x="6567801" y="1518762"/>
            <a:ext cx="248484" cy="248484"/>
          </a:xfrm>
          <a:prstGeom prst="mathPlus">
            <a:avLst>
              <a:gd name="adj1" fmla="val 12568"/>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06790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lineamientosintegracionp3e2012dos_g">
  <a:themeElements>
    <a:clrScheme name="cgti_2012">
      <a:dk1>
        <a:srgbClr val="3B3732"/>
      </a:dk1>
      <a:lt1>
        <a:sysClr val="window" lastClr="FFFFFF"/>
      </a:lt1>
      <a:dk2>
        <a:srgbClr val="3E4748"/>
      </a:dk2>
      <a:lt2>
        <a:srgbClr val="DBDCD3"/>
      </a:lt2>
      <a:accent1>
        <a:srgbClr val="EECF54"/>
      </a:accent1>
      <a:accent2>
        <a:srgbClr val="7A8CAD"/>
      </a:accent2>
      <a:accent3>
        <a:srgbClr val="A9BB48"/>
      </a:accent3>
      <a:accent4>
        <a:srgbClr val="E49145"/>
      </a:accent4>
      <a:accent5>
        <a:srgbClr val="D55883"/>
      </a:accent5>
      <a:accent6>
        <a:srgbClr val="46AABE"/>
      </a:accent6>
      <a:hlink>
        <a:srgbClr val="65487B"/>
      </a:hlink>
      <a:folHlink>
        <a:srgbClr val="9F346C"/>
      </a:folHlink>
    </a:clrScheme>
    <a:fontScheme name="OFICINA">
      <a:majorFont>
        <a:latin typeface="ITC Officina Sans Std Book"/>
        <a:ea typeface=""/>
        <a:cs typeface=""/>
      </a:majorFont>
      <a:minorFont>
        <a:latin typeface="ITC Officina Sans Std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2434</TotalTime>
  <Words>3602</Words>
  <Application>Microsoft Office PowerPoint</Application>
  <PresentationFormat>Presentación en pantalla (4:3)</PresentationFormat>
  <Paragraphs>784</Paragraphs>
  <Slides>43</Slides>
  <Notes>0</Notes>
  <HiddenSlides>0</HiddenSlides>
  <MMClips>0</MMClips>
  <ScaleCrop>false</ScaleCrop>
  <HeadingPairs>
    <vt:vector size="4" baseType="variant">
      <vt:variant>
        <vt:lpstr>Tema</vt:lpstr>
      </vt:variant>
      <vt:variant>
        <vt:i4>1</vt:i4>
      </vt:variant>
      <vt:variant>
        <vt:lpstr>Títulos de diapositiva</vt:lpstr>
      </vt:variant>
      <vt:variant>
        <vt:i4>43</vt:i4>
      </vt:variant>
    </vt:vector>
  </HeadingPairs>
  <TitlesOfParts>
    <vt:vector size="44" baseType="lpstr">
      <vt:lpstr>lineamientosintegracionp3e2012dos_g</vt:lpstr>
      <vt:lpstr>Presentación de PowerPoint</vt:lpstr>
      <vt:lpstr>Sistema de Contabilidad Gubernamental Módulo para la gestión, ejercicio y  comprobación de recursos financieros</vt:lpstr>
      <vt:lpstr>Contenido</vt:lpstr>
      <vt:lpstr>Proceso básico  </vt:lpstr>
      <vt:lpstr>Modelo tipo para: Poder Ejecutivo de la Federación y entidades Federativas</vt:lpstr>
      <vt:lpstr>Modelo conceptuaL</vt:lpstr>
      <vt:lpstr>Modelo conceptual</vt:lpstr>
      <vt:lpstr>Módulo. Administración de catálogos</vt:lpstr>
      <vt:lpstr>Modulo. Planeación y programación</vt:lpstr>
      <vt:lpstr>Módulo. Patrimonio</vt:lpstr>
      <vt:lpstr>Módulo. Administración de la nómina</vt:lpstr>
      <vt:lpstr>Módulo. Administración de plantilla</vt:lpstr>
      <vt:lpstr>Módulo. Pensiones y jubilaciones</vt:lpstr>
      <vt:lpstr>Módulo. Contabilidad institucional</vt:lpstr>
      <vt:lpstr>Módulo. Financiamiento</vt:lpstr>
      <vt:lpstr>Módulo. Ejercicio presupuestal</vt:lpstr>
      <vt:lpstr>Módulo. Evaluación</vt:lpstr>
      <vt:lpstr>Reporte de avances</vt:lpstr>
      <vt:lpstr>Reporte de avances</vt:lpstr>
      <vt:lpstr>Consideraciones generales</vt:lpstr>
      <vt:lpstr>Consideraciones generales</vt:lpstr>
      <vt:lpstr>Financiamiento a través de subsidio </vt:lpstr>
      <vt:lpstr>Financiamiento a través de ingresos autogenerados y fondos externos determinados </vt:lpstr>
      <vt:lpstr>Calendario para la dispersión de recursos</vt:lpstr>
      <vt:lpstr> Calendario para la dispersión de recursos</vt:lpstr>
      <vt:lpstr>Calendario para la dispersión de recursos</vt:lpstr>
      <vt:lpstr>Consideraciones generales</vt:lpstr>
      <vt:lpstr>Consideraciones generales</vt:lpstr>
      <vt:lpstr>Capacitación sobre el uso del módulo</vt:lpstr>
      <vt:lpstr>Capacitación sobre el uso del módulo</vt:lpstr>
      <vt:lpstr>Estructura de codificación, de conformidad a lo establecido por CONAC</vt:lpstr>
      <vt:lpstr>Estructura de codificación, de conformidad a lo establecido por CONAC</vt:lpstr>
      <vt:lpstr>Estructura de codificación, de conformidad a lo establecido por CONAC / Universidad de Guadalajara (armonizado)</vt:lpstr>
      <vt:lpstr>Estructura de codificación, de conformidad a lo establecido por CONAC / Universidad de Guadalajara (armonizado)</vt:lpstr>
      <vt:lpstr>Clasificador por objeto del gasto / programación de recursos</vt:lpstr>
      <vt:lpstr>Clasificador por objeto del gasto / ejercicio del gasto </vt:lpstr>
      <vt:lpstr>Clasificador por objeto del gasto / comprobación del gasto</vt:lpstr>
      <vt:lpstr>Normatividad </vt:lpstr>
      <vt:lpstr>Disposiciones de la Ley General de  Contabilidad Gubernamental (LGCG)</vt:lpstr>
      <vt:lpstr>Presentación de PowerPoint</vt:lpstr>
      <vt:lpstr>Documentos requeridos para el cumplimiento de la Ley General de Contabilidad Gubernamental (LGCG) </vt:lpstr>
      <vt:lpstr>Documentos internos</vt:lpstr>
      <vt:lpstr>Documentos internos que requieren su revisión para estar acordes con la LGCG</vt:lpstr>
    </vt:vector>
  </TitlesOfParts>
  <Manager>Genaro Ramiréz</Manager>
  <Company>UDG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Peru</dc:title>
  <dc:creator>Felipe Neville</dc:creator>
  <dc:description>Universidad de Guadalajara © Derechos reservados ©1997</dc:description>
  <cp:lastModifiedBy>usuario</cp:lastModifiedBy>
  <cp:revision>112</cp:revision>
  <dcterms:created xsi:type="dcterms:W3CDTF">2012-03-01T01:46:13Z</dcterms:created>
  <dcterms:modified xsi:type="dcterms:W3CDTF">2012-03-01T16:26:45Z</dcterms:modified>
</cp:coreProperties>
</file>