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6" r:id="rId3"/>
    <p:sldId id="297" r:id="rId4"/>
    <p:sldId id="258" r:id="rId5"/>
    <p:sldId id="267" r:id="rId6"/>
    <p:sldId id="268" r:id="rId7"/>
    <p:sldId id="266" r:id="rId8"/>
    <p:sldId id="263" r:id="rId9"/>
    <p:sldId id="264" r:id="rId10"/>
    <p:sldId id="269" r:id="rId11"/>
    <p:sldId id="299" r:id="rId12"/>
    <p:sldId id="287" r:id="rId13"/>
    <p:sldId id="288" r:id="rId14"/>
    <p:sldId id="289" r:id="rId15"/>
    <p:sldId id="290" r:id="rId16"/>
    <p:sldId id="291" r:id="rId17"/>
    <p:sldId id="292" r:id="rId18"/>
    <p:sldId id="312" r:id="rId19"/>
    <p:sldId id="298" r:id="rId20"/>
    <p:sldId id="302" r:id="rId21"/>
    <p:sldId id="303" r:id="rId22"/>
    <p:sldId id="306" r:id="rId23"/>
    <p:sldId id="308" r:id="rId24"/>
    <p:sldId id="307" r:id="rId25"/>
    <p:sldId id="309" r:id="rId26"/>
    <p:sldId id="284" r:id="rId27"/>
    <p:sldId id="286" r:id="rId28"/>
    <p:sldId id="285" r:id="rId29"/>
    <p:sldId id="310" r:id="rId30"/>
    <p:sldId id="311" r:id="rId31"/>
    <p:sldId id="257" r:id="rId32"/>
  </p:sldIdLst>
  <p:sldSz cx="9144000" cy="6858000" type="screen4x3"/>
  <p:notesSz cx="68580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065"/>
    <a:srgbClr val="002942"/>
    <a:srgbClr val="CA9900"/>
    <a:srgbClr val="4E4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26" autoAdjust="0"/>
  </p:normalViewPr>
  <p:slideViewPr>
    <p:cSldViewPr>
      <p:cViewPr>
        <p:scale>
          <a:sx n="89" d="100"/>
          <a:sy n="89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AC57F-2893-4527-BF08-01A06F95FA37}" type="datetimeFigureOut">
              <a:rPr lang="es-MX" smtClean="0"/>
              <a:t>04/11/2013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43086-3C09-4460-8BBC-8040C6E62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800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23009-C40A-4A21-BDC4-A1A622CE198B}" type="datetimeFigureOut">
              <a:rPr lang="es-MX" smtClean="0"/>
              <a:t>04/11/2013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AF84D-D940-4F5A-9ECA-BFA98539BF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91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acuerdo establece bases claras de cooperación entre la Universidad de Guadalajara y la Organización de Estados Americanos con el propósito de fortalecer la educación y el desarrollo humano en las Américas. El acuerdo permitirá generar condiciones de cooperación a través de diversas iniciativas de capacitación, investigación e intercambio académico y cultural a través de los programas operados por la OEA.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través de este convenio, la Universidad de Guadalajara recibirá a jóvenes becarios de distintos países miembros de la OEA, y avalados por esta organización,  que deseen estudiar en programas de maestría y doctorado de nuestra institución reconocidos por el Consejo Nacional de Ciencia y Tecnología de México, a través del Programa Nacional de Posgrados de Calidad.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este marco, se condonará el pago del 100% de la inscripción, colegiatura y demás tasas obligatorias a los becarios presentados por la OEA a nuestra institución y que hayan cumplido con los requisitos propuestos en su convocatoria de becas para cursar algún programa de posgrado. 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segundo término, el acuerdo posibilita la integración de la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UdeG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 Consorcio de Universidades de la OEA y con ello brinda la posibilidad de que los estudiantes de la Universidad de Guadalajara aspiren a obtener becas para cursar estudios de posgrado en programas de calidad reconocida por esta organización, con lo cual, se fortalecen nuestros lazos con otras instituciones de educación superior.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 rector de Centro universitario deberá otorgar becas para cada programa de posgrado inscrito a dicho padrón nacional, y ofertado en la convocatoria de becas de la OEA, mediante la condonación de cien por ciento de la matrícula.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AF84D-D940-4F5A-9ECA-BFA98539BF26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8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3C3-E49F-4967-8E59-D8344F9BAA9C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FC-90A9-4EB1-B5E5-2552175F8B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43C3-E49F-4967-8E59-D8344F9BAA9C}" type="datetimeFigureOut">
              <a:rPr lang="es-ES" smtClean="0"/>
              <a:t>04/11/2013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879E1-F4D8-4BEB-999D-F022453EE9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5 CuadroTexto"/>
          <p:cNvSpPr txBox="1"/>
          <p:nvPr userDrawn="1"/>
        </p:nvSpPr>
        <p:spPr>
          <a:xfrm>
            <a:off x="7524328" y="6339907"/>
            <a:ext cx="16989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>
                <a:solidFill>
                  <a:srgbClr val="002942"/>
                </a:solidFill>
                <a:latin typeface="Trajan Pro" panose="02020502050506020301" pitchFamily="18" charset="0"/>
                <a:cs typeface="Arial" pitchFamily="34" charset="0"/>
              </a:rPr>
              <a:t>Actividades</a:t>
            </a:r>
            <a:r>
              <a:rPr lang="es-ES" sz="700" baseline="0" dirty="0" smtClean="0">
                <a:solidFill>
                  <a:srgbClr val="002942"/>
                </a:solidFill>
                <a:latin typeface="Trajan Pro" panose="02020502050506020301" pitchFamily="18" charset="0"/>
                <a:cs typeface="Arial" pitchFamily="34" charset="0"/>
              </a:rPr>
              <a:t> d</a:t>
            </a:r>
            <a:r>
              <a:rPr lang="es-ES" sz="700" dirty="0" smtClean="0">
                <a:solidFill>
                  <a:srgbClr val="002942"/>
                </a:solidFill>
                <a:latin typeface="Trajan Pro" panose="02020502050506020301" pitchFamily="18" charset="0"/>
                <a:cs typeface="Arial" pitchFamily="34" charset="0"/>
              </a:rPr>
              <a:t>el </a:t>
            </a:r>
          </a:p>
          <a:p>
            <a:r>
              <a:rPr lang="es-ES" sz="700" dirty="0" smtClean="0">
                <a:solidFill>
                  <a:srgbClr val="002942"/>
                </a:solidFill>
                <a:latin typeface="Trajan Pro" panose="02020502050506020301" pitchFamily="18" charset="0"/>
                <a:cs typeface="Arial" pitchFamily="34" charset="0"/>
              </a:rPr>
              <a:t>Consejo de Rectores</a:t>
            </a:r>
          </a:p>
          <a:p>
            <a:r>
              <a:rPr lang="es-ES" sz="700" dirty="0" smtClean="0">
                <a:solidFill>
                  <a:srgbClr val="002942"/>
                </a:solidFill>
                <a:latin typeface="Trajan Pro" panose="02020502050506020301" pitchFamily="18" charset="0"/>
                <a:cs typeface="Arial" pitchFamily="34" charset="0"/>
              </a:rPr>
              <a:t>En Washington D.C.</a:t>
            </a:r>
            <a:endParaRPr lang="es-ES" sz="700" dirty="0">
              <a:solidFill>
                <a:srgbClr val="002942"/>
              </a:solidFill>
              <a:latin typeface="Trajan Pro" panose="02020502050506020301" pitchFamily="18" charset="0"/>
              <a:cs typeface="Arial" pitchFamily="34" charset="0"/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7467172" y="6093296"/>
            <a:ext cx="0" cy="764704"/>
          </a:xfrm>
          <a:prstGeom prst="line">
            <a:avLst/>
          </a:prstGeom>
          <a:ln w="3175">
            <a:solidFill>
              <a:srgbClr val="0029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8465" y="6093296"/>
            <a:ext cx="543790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A9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19672" y="776523"/>
            <a:ext cx="669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500" b="1" dirty="0">
                <a:solidFill>
                  <a:srgbClr val="CA9900"/>
                </a:solidFill>
                <a:latin typeface="Trajan Pro" panose="02020502050506020301" pitchFamily="18" charset="0"/>
                <a:cs typeface="Arial" pitchFamily="34" charset="0"/>
              </a:rPr>
              <a:t>Recuperación de la experiencia de la visita del Consejo de Rectores a </a:t>
            </a:r>
            <a:r>
              <a:rPr lang="es-MX" sz="3500" b="1" dirty="0" smtClean="0">
                <a:solidFill>
                  <a:srgbClr val="CA9900"/>
                </a:solidFill>
                <a:latin typeface="Trajan Pro" panose="02020502050506020301" pitchFamily="18" charset="0"/>
                <a:cs typeface="Arial" pitchFamily="34" charset="0"/>
              </a:rPr>
              <a:t>Washington DC. </a:t>
            </a:r>
            <a:endParaRPr lang="es-ES" sz="3500" b="1" dirty="0">
              <a:solidFill>
                <a:srgbClr val="CA9900"/>
              </a:solidFill>
              <a:latin typeface="Trajan Pro" panose="02020502050506020301" pitchFamily="18" charset="0"/>
              <a:cs typeface="Arial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60809"/>
            <a:ext cx="3502875" cy="530826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2757633"/>
            <a:ext cx="2915816" cy="410036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5309" y="4653136"/>
            <a:ext cx="3510903" cy="114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Visitas simultáneas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dirty="0"/>
              <a:t>Georgetown </a:t>
            </a:r>
            <a:r>
              <a:rPr lang="es-MX" dirty="0" err="1" smtClean="0"/>
              <a:t>University</a:t>
            </a:r>
            <a:endParaRPr lang="es-MX" dirty="0"/>
          </a:p>
          <a:p>
            <a:pPr marL="514350" indent="-514350">
              <a:spcBef>
                <a:spcPts val="1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dirty="0"/>
              <a:t>John Hopkins </a:t>
            </a:r>
            <a:r>
              <a:rPr lang="es-MX" dirty="0" err="1"/>
              <a:t>University</a:t>
            </a:r>
            <a:endParaRPr lang="es-MX" dirty="0"/>
          </a:p>
          <a:p>
            <a:pPr marL="514350" indent="-514350">
              <a:spcBef>
                <a:spcPts val="1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dirty="0"/>
              <a:t>George Washington </a:t>
            </a:r>
            <a:r>
              <a:rPr lang="es-MX" dirty="0" err="1"/>
              <a:t>University</a:t>
            </a:r>
            <a:endParaRPr lang="es-MX" dirty="0"/>
          </a:p>
          <a:p>
            <a:pPr marL="514350" indent="-514350">
              <a:spcBef>
                <a:spcPts val="1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dirty="0"/>
              <a:t>University of the District of </a:t>
            </a:r>
            <a:r>
              <a:rPr lang="es-MX" dirty="0" smtClean="0"/>
              <a:t>Columbia</a:t>
            </a:r>
          </a:p>
          <a:p>
            <a:pPr marL="514350" indent="-514350">
              <a:spcBef>
                <a:spcPts val="1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dirty="0" smtClean="0"/>
              <a:t>Bilbioteca del congreso </a:t>
            </a:r>
          </a:p>
          <a:p>
            <a:pPr marL="514350" indent="-514350">
              <a:spcBef>
                <a:spcPts val="1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dirty="0" smtClean="0"/>
              <a:t>Departamento de estado</a:t>
            </a:r>
          </a:p>
          <a:p>
            <a:pPr marL="971550" lvl="1" indent="-514350">
              <a:spcBef>
                <a:spcPts val="100"/>
              </a:spcBef>
              <a:spcAft>
                <a:spcPts val="600"/>
              </a:spcAft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90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2. Acuerdos 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277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Acuerdos OEA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Incremento de estudiantes extranjeros en programas de posgrado del PNP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Día </a:t>
            </a:r>
            <a:r>
              <a:rPr lang="es-ES_tradnl" dirty="0"/>
              <a:t>de la OEA: Reunión una vez al año con OEA. (</a:t>
            </a:r>
            <a:r>
              <a:rPr lang="es-ES_tradnl" dirty="0" smtClean="0"/>
              <a:t>Pendiente </a:t>
            </a:r>
            <a:r>
              <a:rPr lang="es-ES_tradnl" dirty="0"/>
              <a:t>su </a:t>
            </a:r>
            <a:r>
              <a:rPr lang="es-ES_tradnl" dirty="0" smtClean="0"/>
              <a:t>organización).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23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Acuerdos con el BID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Convenio de hermanamiento de bibliotecas.</a:t>
            </a:r>
          </a:p>
          <a:p>
            <a:r>
              <a:rPr lang="es-ES_tradnl" dirty="0"/>
              <a:t>Permanente contacto de CGCI para difundir convocatorias del BID.</a:t>
            </a:r>
          </a:p>
          <a:p>
            <a:r>
              <a:rPr lang="es-ES_tradnl" dirty="0" smtClean="0"/>
              <a:t>Colaboración con UDG para </a:t>
            </a:r>
            <a:r>
              <a:rPr lang="es-ES_tradnl" dirty="0"/>
              <a:t>creación de un puente </a:t>
            </a:r>
            <a:r>
              <a:rPr lang="es-ES_tradnl" dirty="0" smtClean="0"/>
              <a:t>de colaboración para compartir productos de conocimiento y resultados de investigación de la UDG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6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Acuerdos con Banco Mundial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Apoyo del Banco Mundial como supervisor en la ejecución del proyecto México Conectado.</a:t>
            </a:r>
          </a:p>
          <a:p>
            <a:r>
              <a:rPr lang="es-ES_tradnl" dirty="0"/>
              <a:t>Compartirán la experiencia de elaboración de su repositorio.</a:t>
            </a:r>
          </a:p>
          <a:p>
            <a:r>
              <a:rPr lang="es-ES_tradnl" dirty="0" smtClean="0"/>
              <a:t>Participación </a:t>
            </a:r>
            <a:r>
              <a:rPr lang="es-ES_tradnl" dirty="0" err="1" smtClean="0"/>
              <a:t>UdeG</a:t>
            </a:r>
            <a:r>
              <a:rPr lang="es-ES_tradnl" dirty="0" smtClean="0"/>
              <a:t> como </a:t>
            </a:r>
            <a:r>
              <a:rPr lang="es-ES_tradnl" dirty="0"/>
              <a:t>piloto </a:t>
            </a:r>
            <a:r>
              <a:rPr lang="es-ES_tradnl" dirty="0" smtClean="0"/>
              <a:t>de </a:t>
            </a:r>
            <a:r>
              <a:rPr lang="es-ES_tradnl" i="1" dirty="0" err="1" smtClean="0"/>
              <a:t>gamification</a:t>
            </a:r>
            <a:r>
              <a:rPr lang="es-ES_tradnl" dirty="0"/>
              <a:t>, un proyecto del Banco Mundial.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188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Acuerdos con NAFSA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Invitación abierta a los Rectores para participar en la conferencia anual de NAFSA, en San Diego para mayo </a:t>
            </a:r>
            <a:r>
              <a:rPr lang="es-ES_tradnl" dirty="0" smtClean="0"/>
              <a:t>2014 y en la reunión anual de Rectores </a:t>
            </a:r>
            <a:endParaRPr lang="es-ES_tradnl" dirty="0"/>
          </a:p>
          <a:p>
            <a:r>
              <a:rPr lang="es-ES_tradnl" dirty="0"/>
              <a:t>Posibilidad de apoyarse en NAFSA para hacer un catálogo o directorio de las áreas estratégicas de la </a:t>
            </a:r>
            <a:r>
              <a:rPr lang="es-ES_tradnl" dirty="0" err="1"/>
              <a:t>UdeG</a:t>
            </a:r>
            <a:r>
              <a:rPr lang="es-ES_tradnl" dirty="0"/>
              <a:t> como apoyo a su internacionalización.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592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Acuerdos con WWC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Posibilidad de hacer un convenio con el WWC y el CUCSH para el Departamento de Estudios Internacionales y el Centro de Estudios México – EEUU para publicaciones conjuntas y movilidad de profesores.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228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Acuerdos con LASPAU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Posibilidad de colaboración estrecha en biotecnología con CUCEI.</a:t>
            </a:r>
            <a:r>
              <a:rPr lang="es-ES_tradnl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7491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Acuerdos con Departamento de Estado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Lanzar </a:t>
            </a:r>
            <a:r>
              <a:rPr lang="es-MX" dirty="0"/>
              <a:t>convocatoria para el programa 100K Strong.</a:t>
            </a:r>
            <a:endParaRPr lang="es-ES_tradnl" dirty="0"/>
          </a:p>
          <a:p>
            <a:r>
              <a:rPr lang="es-MX" dirty="0" smtClean="0"/>
              <a:t>Participación </a:t>
            </a:r>
            <a:r>
              <a:rPr lang="es-MX" dirty="0"/>
              <a:t>activa de la Universidad de Guadalajara en el FOBESII.</a:t>
            </a:r>
            <a:endParaRPr lang="es-ES_tradnl" dirty="0"/>
          </a:p>
          <a:p>
            <a:r>
              <a:rPr lang="es-ES_tradnl" dirty="0" smtClean="0"/>
              <a:t>O</a:t>
            </a:r>
            <a:r>
              <a:rPr lang="es-MX" smtClean="0"/>
              <a:t>frecieron compartirnos su </a:t>
            </a:r>
            <a:r>
              <a:rPr lang="es-MX" dirty="0"/>
              <a:t>metodología para la impartición de cursos de inglés.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42506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3. Reflexiones generales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3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Elementos del punto del orden del día.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FFFFFF"/>
                </a:solidFill>
              </a:rPr>
              <a:t>Informe ejecutivo de la </a:t>
            </a:r>
            <a:r>
              <a:rPr lang="es-MX" dirty="0" smtClean="0">
                <a:solidFill>
                  <a:srgbClr val="FFFFFF"/>
                </a:solidFill>
              </a:rPr>
              <a:t>visita.</a:t>
            </a:r>
            <a:endParaRPr lang="es-MX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rgbClr val="FFFFFF"/>
                </a:solidFill>
              </a:rPr>
              <a:t>Acuerdos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rgbClr val="FFFFFF"/>
                </a:solidFill>
              </a:rPr>
              <a:t>Reflexiones generales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rgbClr val="FFFFFF"/>
                </a:solidFill>
              </a:rPr>
              <a:t>Reporte </a:t>
            </a:r>
            <a:r>
              <a:rPr lang="es-MX" dirty="0">
                <a:solidFill>
                  <a:srgbClr val="FFFFFF"/>
                </a:solidFill>
              </a:rPr>
              <a:t>de </a:t>
            </a:r>
            <a:r>
              <a:rPr lang="es-MX" dirty="0" smtClean="0">
                <a:solidFill>
                  <a:srgbClr val="FFFFFF"/>
                </a:solidFill>
              </a:rPr>
              <a:t>participantes</a:t>
            </a:r>
            <a:endParaRPr lang="es-MX" dirty="0">
              <a:solidFill>
                <a:srgbClr val="FFFFFF"/>
              </a:solidFill>
            </a:endParaRPr>
          </a:p>
          <a:p>
            <a:pPr lvl="1"/>
            <a:r>
              <a:rPr lang="es-MX" dirty="0" smtClean="0">
                <a:solidFill>
                  <a:srgbClr val="FFFFFF"/>
                </a:solidFill>
              </a:rPr>
              <a:t>Recepción </a:t>
            </a:r>
            <a:r>
              <a:rPr lang="es-MX" dirty="0">
                <a:solidFill>
                  <a:srgbClr val="FFFFFF"/>
                </a:solidFill>
              </a:rPr>
              <a:t>en el </a:t>
            </a:r>
            <a:r>
              <a:rPr lang="es-MX" dirty="0" smtClean="0">
                <a:solidFill>
                  <a:srgbClr val="FFFFFF"/>
                </a:solidFill>
              </a:rPr>
              <a:t>BID</a:t>
            </a:r>
            <a:endParaRPr lang="es-MX" dirty="0">
              <a:solidFill>
                <a:srgbClr val="FFFFFF"/>
              </a:solidFill>
            </a:endParaRPr>
          </a:p>
          <a:p>
            <a:pPr lvl="1"/>
            <a:r>
              <a:rPr lang="es-MX" dirty="0">
                <a:solidFill>
                  <a:srgbClr val="FFFFFF"/>
                </a:solidFill>
              </a:rPr>
              <a:t>Visitas </a:t>
            </a:r>
            <a:r>
              <a:rPr lang="es-MX" dirty="0" smtClean="0">
                <a:solidFill>
                  <a:srgbClr val="FFFFFF"/>
                </a:solidFill>
              </a:rPr>
              <a:t>simultáneas</a:t>
            </a:r>
            <a:endParaRPr lang="es-MX" dirty="0">
              <a:solidFill>
                <a:srgbClr val="FFFFFF"/>
              </a:solidFill>
            </a:endParaRPr>
          </a:p>
          <a:p>
            <a:pPr lvl="1"/>
            <a:r>
              <a:rPr lang="es-MX" dirty="0" smtClean="0">
                <a:solidFill>
                  <a:srgbClr val="FFFFFF"/>
                </a:solidFill>
              </a:rPr>
              <a:t>Conclusiones </a:t>
            </a:r>
            <a:r>
              <a:rPr lang="es-MX" dirty="0">
                <a:solidFill>
                  <a:srgbClr val="FFFFFF"/>
                </a:solidFill>
              </a:rPr>
              <a:t>generales </a:t>
            </a:r>
            <a:r>
              <a:rPr lang="es-MX" dirty="0" smtClean="0">
                <a:solidFill>
                  <a:srgbClr val="FFFFFF"/>
                </a:solidFill>
              </a:rPr>
              <a:t>  </a:t>
            </a:r>
            <a:endParaRPr lang="es-MX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rgbClr val="FFFFFF"/>
                </a:solidFill>
              </a:rPr>
              <a:t>Encuesta </a:t>
            </a:r>
            <a:r>
              <a:rPr lang="es-MX" dirty="0">
                <a:solidFill>
                  <a:srgbClr val="FFFFFF"/>
                </a:solidFill>
              </a:rPr>
              <a:t>sobre </a:t>
            </a:r>
            <a:r>
              <a:rPr lang="es-MX" dirty="0" smtClean="0">
                <a:solidFill>
                  <a:srgbClr val="FFFFFF"/>
                </a:solidFill>
              </a:rPr>
              <a:t>internacionalización </a:t>
            </a:r>
            <a:r>
              <a:rPr lang="es-MX" dirty="0">
                <a:solidFill>
                  <a:srgbClr val="FFFFFF"/>
                </a:solidFill>
              </a:rPr>
              <a:t>de la UdeG.</a:t>
            </a:r>
          </a:p>
          <a:p>
            <a:pPr marL="514350" indent="-514350">
              <a:buFont typeface="+mj-lt"/>
              <a:buAutoNum type="arabicPeriod"/>
            </a:pPr>
            <a:endParaRPr lang="es-MX" dirty="0">
              <a:solidFill>
                <a:srgbClr val="FFFF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s-MX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MX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E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Francisco Marmolejo </a:t>
            </a:r>
            <a:r>
              <a:rPr lang="es-MX" sz="3600" dirty="0" smtClean="0"/>
              <a:t>- Panorama al 2050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duplica la demanda educativa, no podrá ser cubierta solo por el sector público. </a:t>
            </a:r>
          </a:p>
          <a:p>
            <a:r>
              <a:rPr lang="es-MX" dirty="0" smtClean="0"/>
              <a:t>Nuevos estudiantes que cuestionan.</a:t>
            </a:r>
          </a:p>
          <a:p>
            <a:r>
              <a:rPr lang="es-MX" dirty="0" smtClean="0"/>
              <a:t>Más y nuevos tipos de IES a nivel mundial.</a:t>
            </a:r>
          </a:p>
          <a:p>
            <a:r>
              <a:rPr lang="es-MX" dirty="0" smtClean="0"/>
              <a:t>Los países en desarrollo representarán la mayoría de la ES en el mundo. </a:t>
            </a:r>
          </a:p>
          <a:p>
            <a:r>
              <a:rPr lang="es-MX" dirty="0" smtClean="0"/>
              <a:t>Tránsito de los modelos de élite al acceso flexible.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1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Francisco Marmolejo </a:t>
            </a:r>
            <a:r>
              <a:rPr lang="es-MX" sz="3600" dirty="0" smtClean="0"/>
              <a:t>- Desafíos de la ES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IES no serán la única opción de ES.</a:t>
            </a:r>
          </a:p>
          <a:p>
            <a:r>
              <a:rPr lang="es-MX" dirty="0" smtClean="0"/>
              <a:t>Lograr vías de transición entre educación tecnológica y ES. </a:t>
            </a:r>
          </a:p>
          <a:p>
            <a:r>
              <a:rPr lang="es-MX" dirty="0" smtClean="0"/>
              <a:t>Internacionalizar. </a:t>
            </a:r>
            <a:endParaRPr lang="es-MX" dirty="0"/>
          </a:p>
          <a:p>
            <a:r>
              <a:rPr lang="es-MX" dirty="0" smtClean="0"/>
              <a:t>Vías de formación laterales. </a:t>
            </a:r>
          </a:p>
          <a:p>
            <a:r>
              <a:rPr lang="es-MX" dirty="0" smtClean="0"/>
              <a:t>¿Que hacemos con los llamados desertores?</a:t>
            </a:r>
          </a:p>
          <a:p>
            <a:r>
              <a:rPr lang="es-MX" dirty="0" smtClean="0"/>
              <a:t>La acreditación se ha convertido en autocomplacencia. </a:t>
            </a:r>
          </a:p>
          <a:p>
            <a:r>
              <a:rPr lang="es-MX" dirty="0" smtClean="0"/>
              <a:t>El reto de la equidad. </a:t>
            </a:r>
          </a:p>
          <a:p>
            <a:r>
              <a:rPr lang="es-MX" dirty="0" smtClean="0"/>
              <a:t>Mejor eficiencia institucional. </a:t>
            </a:r>
          </a:p>
          <a:p>
            <a:r>
              <a:rPr lang="es-MX" dirty="0" smtClean="0"/>
              <a:t>Garantizar la inversión en ES y </a:t>
            </a:r>
            <a:r>
              <a:rPr lang="es-MX" dirty="0" err="1" smtClean="0"/>
              <a:t>CyT</a:t>
            </a:r>
            <a:r>
              <a:rPr lang="es-MX" dirty="0" smtClean="0"/>
              <a:t>. </a:t>
            </a:r>
          </a:p>
          <a:p>
            <a:r>
              <a:rPr lang="es-MX" dirty="0" smtClean="0"/>
              <a:t>Patentes, innovación y desarrollo tecnológico. </a:t>
            </a:r>
          </a:p>
          <a:p>
            <a:r>
              <a:rPr lang="es-MX" dirty="0" smtClean="0"/>
              <a:t>Pertinencia: programas educativos </a:t>
            </a:r>
            <a:r>
              <a:rPr lang="es-MX" dirty="0"/>
              <a:t>e investigación </a:t>
            </a:r>
            <a:r>
              <a:rPr lang="es-MX" dirty="0" smtClean="0"/>
              <a:t>adecuados a la realidad social y sus necesidades. Debemos convencer a la sociedad que la ES es esencial. </a:t>
            </a:r>
          </a:p>
        </p:txBody>
      </p:sp>
    </p:spTree>
    <p:extLst>
      <p:ext uri="{BB962C8B-B14F-4D97-AF65-F5344CB8AC3E}">
        <p14:creationId xmlns:p14="http://schemas.microsoft.com/office/powerpoint/2010/main" val="33672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s-MX" dirty="0" smtClean="0"/>
              <a:t>NAFSA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s-MX" dirty="0" smtClean="0"/>
              <a:t>Se hizo hincapié en la </a:t>
            </a:r>
            <a:r>
              <a:rPr lang="es-MX" dirty="0"/>
              <a:t>internacionalización </a:t>
            </a:r>
            <a:r>
              <a:rPr lang="es-MX" dirty="0" smtClean="0"/>
              <a:t>comprensiva </a:t>
            </a:r>
            <a:r>
              <a:rPr lang="es-MX" dirty="0"/>
              <a:t>como un imperativo emergente</a:t>
            </a:r>
            <a:r>
              <a:rPr lang="es-MX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s-MX" dirty="0"/>
              <a:t>El concepto de internacionalización </a:t>
            </a:r>
            <a:r>
              <a:rPr lang="es-MX" dirty="0" smtClean="0"/>
              <a:t>comprensiva busca </a:t>
            </a:r>
            <a:r>
              <a:rPr lang="es-MX" dirty="0"/>
              <a:t>incluir todas las dimensiones posibles de la internacionalización, pero es necesario aclarar que no es un llamado a que todas las unidades académicas o los programas aborden todos los modos posibles de internacionalización, ello sería impráctico para cualquier institución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2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NAFSA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Será necesario identificar áreas de oportunidad, definir estrategias concretas y planes detallados, así como promover cambios sustantivos en nuestra institución. </a:t>
            </a:r>
          </a:p>
          <a:p>
            <a:r>
              <a:rPr lang="es-MX" dirty="0" smtClean="0"/>
              <a:t>La movilidad </a:t>
            </a:r>
            <a:r>
              <a:rPr lang="es-MX" dirty="0"/>
              <a:t>estudiantil y de profesores se verán incrementados en las próximas décadas de manera significativa, sobre todo en los países en desarrollo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57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s-MX" dirty="0" smtClean="0"/>
              <a:t>NAFSA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MX" dirty="0" smtClean="0"/>
              <a:t>La </a:t>
            </a:r>
            <a:r>
              <a:rPr lang="es-MX" dirty="0"/>
              <a:t>construcción de la internacionalización pasa por la necesidad de formar ciudadanos globales que puedan aportar al desarrollo económico y social de sus </a:t>
            </a:r>
            <a:r>
              <a:rPr lang="es-MX" dirty="0" smtClean="0"/>
              <a:t>entornos locales </a:t>
            </a:r>
            <a:r>
              <a:rPr lang="es-MX" dirty="0"/>
              <a:t>y ser competitivos en cualquier ámbito 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24734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Diálogo en el Centro Woodrow Wilson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 smtClean="0"/>
              <a:t>Principales conclusiones: Foro Bilateral para la Educación Superior, Innovacion e Investigación (FOBESII)</a:t>
            </a:r>
          </a:p>
          <a:p>
            <a:r>
              <a:rPr lang="es-MX" dirty="0" smtClean="0"/>
              <a:t>Formas mas creativas de </a:t>
            </a:r>
            <a:r>
              <a:rPr lang="es-ES_tradnl" dirty="0" smtClean="0"/>
              <a:t>internacionalización </a:t>
            </a:r>
          </a:p>
          <a:p>
            <a:r>
              <a:rPr lang="es-ES_tradnl" dirty="0" smtClean="0"/>
              <a:t>Programas </a:t>
            </a:r>
            <a:r>
              <a:rPr lang="es-ES_tradnl" dirty="0"/>
              <a:t>de verano, prácticas, etc. Es decir, estancias cortas.</a:t>
            </a:r>
          </a:p>
          <a:p>
            <a:pPr lvl="0"/>
            <a:r>
              <a:rPr lang="es-ES_tradnl" dirty="0" smtClean="0"/>
              <a:t>Identificar egresados de IES de </a:t>
            </a:r>
            <a:r>
              <a:rPr lang="es-ES_tradnl" dirty="0"/>
              <a:t>EEUU </a:t>
            </a:r>
            <a:r>
              <a:rPr lang="es-ES_tradnl" dirty="0" smtClean="0"/>
              <a:t>para hablar desde </a:t>
            </a:r>
            <a:r>
              <a:rPr lang="es-ES_tradnl" dirty="0"/>
              <a:t>su experiencia, </a:t>
            </a:r>
            <a:r>
              <a:rPr lang="es-ES_tradnl" dirty="0" smtClean="0"/>
              <a:t>que </a:t>
            </a:r>
            <a:r>
              <a:rPr lang="es-ES_tradnl" dirty="0"/>
              <a:t>sean </a:t>
            </a:r>
            <a:r>
              <a:rPr lang="es-ES_tradnl" dirty="0" smtClean="0"/>
              <a:t>“embajadores” </a:t>
            </a:r>
            <a:r>
              <a:rPr lang="es-ES_tradnl" dirty="0" err="1" smtClean="0"/>
              <a:t>UdeG</a:t>
            </a:r>
            <a:r>
              <a:rPr lang="es-ES_tradnl" dirty="0" smtClean="0"/>
              <a:t> </a:t>
            </a:r>
          </a:p>
          <a:p>
            <a:pPr lvl="0"/>
            <a:r>
              <a:rPr lang="es-ES_tradnl" dirty="0" smtClean="0"/>
              <a:t>Promover nuestras áreas estratégicas </a:t>
            </a:r>
          </a:p>
          <a:p>
            <a:pPr lvl="0"/>
            <a:r>
              <a:rPr lang="es-ES_tradnl" dirty="0" smtClean="0"/>
              <a:t>La </a:t>
            </a:r>
            <a:r>
              <a:rPr lang="es-ES_tradnl" dirty="0"/>
              <a:t>iniciativa privada podría tener un mayor papel y se podrían buscar fondos con ellos.</a:t>
            </a:r>
          </a:p>
          <a:p>
            <a:r>
              <a:rPr lang="es-ES_tradnl" dirty="0" smtClean="0"/>
              <a:t>Importante: </a:t>
            </a:r>
            <a:r>
              <a:rPr lang="es-ES_tradnl" dirty="0"/>
              <a:t>no firmar convenios por firmarlos, sino tener un fin específico y llevarlos a la práctica. </a:t>
            </a:r>
            <a:r>
              <a:rPr lang="es-ES_tradnl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45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Estrategias de Internacionalización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 smtClean="0"/>
              <a:t>Para </a:t>
            </a:r>
            <a:r>
              <a:rPr lang="es-ES_tradnl" dirty="0"/>
              <a:t>la internacionalización integral y </a:t>
            </a:r>
            <a:r>
              <a:rPr lang="es-MX" dirty="0" smtClean="0"/>
              <a:t>comprensiva </a:t>
            </a:r>
            <a:r>
              <a:rPr lang="es-ES_tradnl" dirty="0" smtClean="0"/>
              <a:t>de </a:t>
            </a:r>
            <a:r>
              <a:rPr lang="es-ES_tradnl" dirty="0"/>
              <a:t>la Universidad de Guadalajara, se deberá ahondar en las siguientes estrategias: </a:t>
            </a:r>
          </a:p>
          <a:p>
            <a:r>
              <a:rPr lang="es-ES_tradnl" dirty="0" smtClean="0"/>
              <a:t>Incrementar </a:t>
            </a:r>
            <a:r>
              <a:rPr lang="es-ES_tradnl" dirty="0"/>
              <a:t>la competitividad de la universidad a nivel internacional, maximizando las plataformas existentes (NAFSA, IIE, OEA) para la difusión de los programas de la Universidad de Guadalajara y promocionando la ciudad como un destino atractivo y seguro.</a:t>
            </a:r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84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Estrategias de internacionalización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s-ES_tradnl" dirty="0" smtClean="0"/>
              <a:t>Desarrollar </a:t>
            </a:r>
            <a:r>
              <a:rPr lang="es-ES_tradnl" dirty="0"/>
              <a:t>un documento de </a:t>
            </a:r>
            <a:r>
              <a:rPr lang="es-ES_tradnl" dirty="0" smtClean="0"/>
              <a:t>nuestras áreas </a:t>
            </a:r>
            <a:r>
              <a:rPr lang="es-ES_tradnl" dirty="0"/>
              <a:t>estratégicas </a:t>
            </a:r>
            <a:r>
              <a:rPr lang="es-ES_tradnl" dirty="0" smtClean="0"/>
              <a:t>y </a:t>
            </a:r>
            <a:r>
              <a:rPr lang="es-ES_tradnl" dirty="0"/>
              <a:t>de aquellos programas que se deseen impulsar en el extranjero, sobre todo en </a:t>
            </a:r>
            <a:r>
              <a:rPr lang="es-ES_tradnl" dirty="0" smtClean="0"/>
              <a:t>EEUU.</a:t>
            </a:r>
          </a:p>
          <a:p>
            <a:pPr>
              <a:lnSpc>
                <a:spcPct val="120000"/>
              </a:lnSpc>
            </a:pPr>
            <a:r>
              <a:rPr lang="es-ES_tradnl" dirty="0" smtClean="0"/>
              <a:t>Estrechar </a:t>
            </a:r>
            <a:r>
              <a:rPr lang="es-ES_tradnl" dirty="0"/>
              <a:t>los lazos de colaboración con los gobiernos de </a:t>
            </a:r>
            <a:r>
              <a:rPr lang="es-ES_tradnl" dirty="0" smtClean="0"/>
              <a:t>EEUU y </a:t>
            </a:r>
            <a:r>
              <a:rPr lang="es-ES_tradnl" dirty="0"/>
              <a:t>México para ser la institución con mayor participación en el marco del </a:t>
            </a:r>
            <a:r>
              <a:rPr lang="es-ES_tradnl" dirty="0" smtClean="0"/>
              <a:t>FOBESII.</a:t>
            </a:r>
          </a:p>
          <a:p>
            <a:pPr>
              <a:lnSpc>
                <a:spcPct val="120000"/>
              </a:lnSpc>
            </a:pPr>
            <a:r>
              <a:rPr lang="es-ES_tradnl" dirty="0" smtClean="0"/>
              <a:t>Acercamiento </a:t>
            </a:r>
            <a:r>
              <a:rPr lang="es-ES_tradnl" dirty="0"/>
              <a:t>con ciudades hermanas estadounidenses para nuevos proyectos.</a:t>
            </a:r>
          </a:p>
          <a:p>
            <a:pPr>
              <a:lnSpc>
                <a:spcPct val="120000"/>
              </a:lnSpc>
            </a:pPr>
            <a:r>
              <a:rPr lang="es-ES_tradnl" dirty="0" smtClean="0"/>
              <a:t>Incursión </a:t>
            </a:r>
            <a:r>
              <a:rPr lang="es-ES_tradnl" dirty="0"/>
              <a:t>al movimiento global de Open </a:t>
            </a:r>
            <a:r>
              <a:rPr lang="es-ES_tradnl" dirty="0" err="1"/>
              <a:t>CourseWare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dirty="0"/>
              <a:t>OCW) y acceso abierto como una forma de democratización del conocimiento y para incrementar el impacto de la investigación de la institución en el mundo.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31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Estrategias de </a:t>
            </a:r>
            <a:r>
              <a:rPr lang="es-ES" dirty="0" err="1" smtClean="0"/>
              <a:t>internacionalizacion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es-ES_tradnl" sz="2400" dirty="0"/>
              <a:t>Promoción específica de EEUU a los estudiantes </a:t>
            </a:r>
            <a:r>
              <a:rPr lang="es-ES_tradnl" sz="2400" dirty="0" smtClean="0"/>
              <a:t>UDG como </a:t>
            </a:r>
            <a:r>
              <a:rPr lang="es-ES_tradnl" sz="2400" dirty="0"/>
              <a:t>un país atractivo para las áreas de STEM </a:t>
            </a:r>
          </a:p>
          <a:p>
            <a:r>
              <a:rPr lang="es-ES_tradnl" sz="2400" dirty="0"/>
              <a:t>Establecimiento de estancias cortas como nuevas opciones de movilidad (cursos de verano/invierno y prácticas profesionales</a:t>
            </a:r>
            <a:r>
              <a:rPr lang="es-ES_tradnl" sz="2400" dirty="0" smtClean="0"/>
              <a:t>)</a:t>
            </a:r>
            <a:endParaRPr lang="es-ES_tradnl" sz="2400" dirty="0"/>
          </a:p>
          <a:p>
            <a:r>
              <a:rPr lang="es-ES_tradnl" sz="2400" dirty="0"/>
              <a:t>Enlazar y compartir las investigaciones de la Universidad de Guadalajara con las de </a:t>
            </a:r>
            <a:r>
              <a:rPr lang="es-ES_tradnl" sz="2400" dirty="0" smtClean="0"/>
              <a:t>otras universidades</a:t>
            </a:r>
            <a:r>
              <a:rPr lang="es-ES_tradnl" sz="2400" dirty="0"/>
              <a:t>. </a:t>
            </a:r>
          </a:p>
          <a:p>
            <a:r>
              <a:rPr lang="es-ES_tradnl" sz="2400" dirty="0"/>
              <a:t>Creación de redes internacionales que tengan como propósito la innovación. </a:t>
            </a:r>
            <a:endParaRPr lang="es-ES_tradnl" sz="2400" dirty="0" smtClean="0"/>
          </a:p>
          <a:p>
            <a:r>
              <a:rPr lang="es-ES_tradnl" sz="2400" dirty="0" smtClean="0"/>
              <a:t>Oferta </a:t>
            </a:r>
            <a:r>
              <a:rPr lang="es-ES_tradnl" sz="2400" dirty="0"/>
              <a:t>de cursos en inglés.</a:t>
            </a:r>
          </a:p>
          <a:p>
            <a:r>
              <a:rPr lang="es-ES_tradnl" sz="2400" dirty="0"/>
              <a:t>Flexibilidad en el reconocimiento de créditos y la revalidación de materias.</a:t>
            </a:r>
          </a:p>
        </p:txBody>
      </p:sp>
    </p:spTree>
    <p:extLst>
      <p:ext uri="{BB962C8B-B14F-4D97-AF65-F5344CB8AC3E}">
        <p14:creationId xmlns:p14="http://schemas.microsoft.com/office/powerpoint/2010/main" val="34277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4. Reporte de participantes y conclusiones generales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72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MX" dirty="0" smtClean="0"/>
              <a:t>1. Informe </a:t>
            </a:r>
            <a:r>
              <a:rPr lang="es-MX" dirty="0"/>
              <a:t>ejecutivo de la </a:t>
            </a:r>
            <a:r>
              <a:rPr lang="es-MX" dirty="0" smtClean="0"/>
              <a:t>visita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>
              <a:solidFill>
                <a:srgbClr val="FFFF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s-MX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MX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E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5. Encuesta sobre internacionalización de la </a:t>
            </a:r>
            <a:r>
              <a:rPr lang="es-ES" dirty="0" err="1" smtClean="0"/>
              <a:t>UdeG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7029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636912"/>
            <a:ext cx="4283117" cy="139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Visitas a organismos e instituciones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600"/>
              </a:spcAft>
            </a:pPr>
            <a:r>
              <a:rPr lang="es-MX" dirty="0" smtClean="0"/>
              <a:t>Organismos internacionales:</a:t>
            </a:r>
          </a:p>
          <a:p>
            <a:pPr lvl="1">
              <a:spcBef>
                <a:spcPts val="100"/>
              </a:spcBef>
              <a:spcAft>
                <a:spcPts val="600"/>
              </a:spcAft>
            </a:pPr>
            <a:r>
              <a:rPr lang="es-MX" dirty="0" smtClean="0"/>
              <a:t>Organización de Estados Americanos.</a:t>
            </a:r>
          </a:p>
          <a:p>
            <a:pPr lvl="2">
              <a:spcBef>
                <a:spcPts val="100"/>
              </a:spcBef>
              <a:spcAft>
                <a:spcPts val="600"/>
              </a:spcAft>
            </a:pPr>
            <a:r>
              <a:rPr lang="es-MX" dirty="0" smtClean="0"/>
              <a:t>Firma </a:t>
            </a:r>
            <a:r>
              <a:rPr lang="es-MX" dirty="0"/>
              <a:t>de </a:t>
            </a:r>
            <a:r>
              <a:rPr lang="es-MX" dirty="0" smtClean="0"/>
              <a:t>acuerdo de entendimiento.</a:t>
            </a:r>
            <a:endParaRPr lang="es-MX" dirty="0"/>
          </a:p>
          <a:p>
            <a:pPr lvl="1">
              <a:spcBef>
                <a:spcPts val="100"/>
              </a:spcBef>
              <a:spcAft>
                <a:spcPts val="600"/>
              </a:spcAft>
            </a:pPr>
            <a:r>
              <a:rPr lang="es-MX" dirty="0" smtClean="0"/>
              <a:t>Banco </a:t>
            </a:r>
            <a:r>
              <a:rPr lang="es-MX" dirty="0"/>
              <a:t>Interamericano de </a:t>
            </a:r>
            <a:r>
              <a:rPr lang="es-MX" dirty="0" smtClean="0"/>
              <a:t>Desarrollo.</a:t>
            </a:r>
          </a:p>
          <a:p>
            <a:pPr lvl="2">
              <a:spcBef>
                <a:spcPts val="100"/>
              </a:spcBef>
              <a:spcAft>
                <a:spcPts val="600"/>
              </a:spcAft>
            </a:pPr>
            <a:r>
              <a:rPr lang="es-ES" dirty="0" smtClean="0"/>
              <a:t>Departamento de Conocimiento y Aprendizaje.</a:t>
            </a:r>
            <a:endParaRPr lang="es-MX" dirty="0" smtClean="0"/>
          </a:p>
          <a:p>
            <a:pPr lvl="2">
              <a:spcBef>
                <a:spcPts val="100"/>
              </a:spcBef>
              <a:spcAft>
                <a:spcPts val="600"/>
              </a:spcAft>
            </a:pPr>
            <a:r>
              <a:rPr lang="es-MX" dirty="0" smtClean="0"/>
              <a:t>Recepción en el BID (mesas temáticas).</a:t>
            </a:r>
            <a:endParaRPr lang="es-MX" dirty="0"/>
          </a:p>
          <a:p>
            <a:pPr lvl="1">
              <a:spcBef>
                <a:spcPts val="100"/>
              </a:spcBef>
              <a:spcAft>
                <a:spcPts val="600"/>
              </a:spcAft>
            </a:pPr>
            <a:r>
              <a:rPr lang="es-MX" dirty="0" smtClean="0"/>
              <a:t>Banco Mundial.</a:t>
            </a:r>
          </a:p>
          <a:p>
            <a:pPr lvl="2">
              <a:spcBef>
                <a:spcPts val="100"/>
              </a:spcBef>
              <a:spcAft>
                <a:spcPts val="600"/>
              </a:spcAft>
            </a:pPr>
            <a:r>
              <a:rPr lang="es-MX" dirty="0" smtClean="0"/>
              <a:t>México Conectado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600"/>
              </a:spcAft>
            </a:pPr>
            <a:r>
              <a:rPr lang="es-MX" dirty="0"/>
              <a:t>Universidades norteamericanas</a:t>
            </a:r>
          </a:p>
          <a:p>
            <a:pPr lvl="1">
              <a:spcBef>
                <a:spcPts val="100"/>
              </a:spcBef>
              <a:spcAft>
                <a:spcPts val="600"/>
              </a:spcAft>
            </a:pPr>
            <a:r>
              <a:rPr lang="es-MX" dirty="0"/>
              <a:t>Georgetown </a:t>
            </a:r>
            <a:r>
              <a:rPr lang="es-MX" dirty="0" err="1"/>
              <a:t>University</a:t>
            </a:r>
            <a:endParaRPr lang="es-MX" dirty="0"/>
          </a:p>
          <a:p>
            <a:pPr lvl="1">
              <a:spcBef>
                <a:spcPts val="100"/>
              </a:spcBef>
              <a:spcAft>
                <a:spcPts val="600"/>
              </a:spcAft>
            </a:pPr>
            <a:r>
              <a:rPr lang="es-MX" dirty="0"/>
              <a:t>John Hopkins </a:t>
            </a:r>
            <a:r>
              <a:rPr lang="es-MX" dirty="0" err="1"/>
              <a:t>University</a:t>
            </a:r>
            <a:endParaRPr lang="es-MX" dirty="0"/>
          </a:p>
          <a:p>
            <a:pPr lvl="1">
              <a:spcBef>
                <a:spcPts val="100"/>
              </a:spcBef>
              <a:spcAft>
                <a:spcPts val="600"/>
              </a:spcAft>
            </a:pPr>
            <a:r>
              <a:rPr lang="es-MX" dirty="0"/>
              <a:t>George Washington </a:t>
            </a:r>
            <a:r>
              <a:rPr lang="es-MX" dirty="0" err="1"/>
              <a:t>University</a:t>
            </a:r>
            <a:endParaRPr lang="es-MX" dirty="0"/>
          </a:p>
          <a:p>
            <a:pPr lvl="1">
              <a:spcBef>
                <a:spcPts val="100"/>
              </a:spcBef>
              <a:spcAft>
                <a:spcPts val="600"/>
              </a:spcAft>
            </a:pPr>
            <a:r>
              <a:rPr lang="es-MX" dirty="0" err="1"/>
              <a:t>University</a:t>
            </a:r>
            <a:r>
              <a:rPr lang="es-MX" dirty="0"/>
              <a:t> </a:t>
            </a:r>
            <a:r>
              <a:rPr lang="es-MX" dirty="0" smtClean="0"/>
              <a:t>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District</a:t>
            </a:r>
            <a:r>
              <a:rPr lang="es-MX" dirty="0" smtClean="0"/>
              <a:t> </a:t>
            </a:r>
            <a:r>
              <a:rPr lang="es-MX" dirty="0"/>
              <a:t>of Columbia</a:t>
            </a:r>
          </a:p>
          <a:p>
            <a:pPr>
              <a:spcBef>
                <a:spcPts val="100"/>
              </a:spcBef>
              <a:spcAft>
                <a:spcPts val="600"/>
              </a:spcAft>
            </a:pPr>
            <a:r>
              <a:rPr lang="es-MX" dirty="0"/>
              <a:t>Biblioteca del Congreso</a:t>
            </a:r>
          </a:p>
          <a:p>
            <a:pPr>
              <a:spcBef>
                <a:spcPts val="100"/>
              </a:spcBef>
              <a:spcAft>
                <a:spcPts val="600"/>
              </a:spcAft>
            </a:pPr>
            <a:r>
              <a:rPr lang="es-MX" dirty="0"/>
              <a:t>Departamento de </a:t>
            </a:r>
            <a:r>
              <a:rPr lang="es-MX" dirty="0" smtClean="0"/>
              <a:t>Estado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93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OEA: Firma de Acuerdo de Entendimiento (MOU)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La </a:t>
            </a:r>
            <a:r>
              <a:rPr lang="es-MX" dirty="0" err="1" smtClean="0"/>
              <a:t>UdeG</a:t>
            </a:r>
            <a:r>
              <a:rPr lang="es-MX" dirty="0" smtClean="0"/>
              <a:t> recibirá becarios de los países miembros de la OEA en programas reconocidos por el PNPC-</a:t>
            </a:r>
            <a:r>
              <a:rPr lang="es-MX" dirty="0" err="1" smtClean="0"/>
              <a:t>CONACyT</a:t>
            </a:r>
            <a:r>
              <a:rPr lang="es-MX" dirty="0" smtClean="0"/>
              <a:t>. </a:t>
            </a:r>
            <a:endParaRPr lang="es-MX" dirty="0"/>
          </a:p>
          <a:p>
            <a:pPr lvl="1"/>
            <a:r>
              <a:rPr lang="es-MX" dirty="0" smtClean="0"/>
              <a:t>UDG condonará el 100% de la matrícula y demás tasas. </a:t>
            </a:r>
          </a:p>
          <a:p>
            <a:r>
              <a:rPr lang="es-MX" dirty="0" smtClean="0"/>
              <a:t>La </a:t>
            </a:r>
            <a:r>
              <a:rPr lang="es-MX" dirty="0" err="1" smtClean="0"/>
              <a:t>UdeG</a:t>
            </a:r>
            <a:r>
              <a:rPr lang="es-MX" dirty="0" smtClean="0"/>
              <a:t> se integra al Consorcio de Universidades de la OEA. </a:t>
            </a:r>
          </a:p>
          <a:p>
            <a:pPr lvl="1"/>
            <a:r>
              <a:rPr lang="es-MX" dirty="0" smtClean="0"/>
              <a:t>Con ello nuestros estudiantes podrán contar con becas para estudios de posgrado en programas de calidad reconocidos por la OEA, en las IES integradas al consorcio. </a:t>
            </a:r>
          </a:p>
        </p:txBody>
      </p:sp>
    </p:spTree>
    <p:extLst>
      <p:ext uri="{BB962C8B-B14F-4D97-AF65-F5344CB8AC3E}">
        <p14:creationId xmlns:p14="http://schemas.microsoft.com/office/powerpoint/2010/main" val="7076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Karen </a:t>
            </a:r>
            <a:r>
              <a:rPr lang="es-ES" dirty="0" err="1" smtClean="0"/>
              <a:t>Mokate</a:t>
            </a:r>
            <a:r>
              <a:rPr lang="es-ES" dirty="0" smtClean="0"/>
              <a:t> y </a:t>
            </a:r>
            <a:r>
              <a:rPr lang="es-ES" dirty="0"/>
              <a:t>Juan Cristóbal </a:t>
            </a:r>
            <a:r>
              <a:rPr lang="es-ES" dirty="0" err="1" smtClean="0"/>
              <a:t>Bonnefoy</a:t>
            </a:r>
            <a:r>
              <a:rPr lang="es-ES" dirty="0" smtClean="0"/>
              <a:t> comentaron las diferentes estrategias de gestión del conocimiento que sigue el BID. </a:t>
            </a:r>
          </a:p>
          <a:p>
            <a:r>
              <a:rPr lang="es-ES" dirty="0" smtClean="0"/>
              <a:t>A partir de la necesidad de fortalecer el trabajo en equipo, sistematizar la información, compartir la experiencia organizacional y aprender con el uso de </a:t>
            </a:r>
            <a:r>
              <a:rPr lang="es-ES" dirty="0" err="1" smtClean="0"/>
              <a:t>TICs</a:t>
            </a:r>
            <a:r>
              <a:rPr lang="es-ES" dirty="0" smtClean="0"/>
              <a:t> surgen los proyectos de: </a:t>
            </a:r>
          </a:p>
          <a:p>
            <a:pPr lvl="1"/>
            <a:r>
              <a:rPr lang="es-ES" dirty="0" smtClean="0"/>
              <a:t>Repositorio de conocimiento (BRIK). </a:t>
            </a:r>
          </a:p>
          <a:p>
            <a:pPr lvl="2"/>
            <a:r>
              <a:rPr lang="es-ES" dirty="0" smtClean="0"/>
              <a:t>Para compartir sus productos de conocimiento haciéndolos contenidos abiertos mediante licencias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r>
              <a:rPr lang="es-ES" dirty="0" smtClean="0"/>
              <a:t>. </a:t>
            </a:r>
            <a:endParaRPr lang="es-ES" dirty="0"/>
          </a:p>
          <a:p>
            <a:pPr lvl="2"/>
            <a:r>
              <a:rPr lang="es-ES" dirty="0" smtClean="0"/>
              <a:t>Desarrollo de repositorio con interface amigable para compartir </a:t>
            </a:r>
            <a:r>
              <a:rPr lang="es-ES" b="1" dirty="0" smtClean="0"/>
              <a:t> </a:t>
            </a:r>
            <a:r>
              <a:rPr lang="es-ES" dirty="0" smtClean="0"/>
              <a:t>el conocimiento que produce el BID con el mundo.</a:t>
            </a:r>
          </a:p>
          <a:p>
            <a:pPr lvl="1"/>
            <a:r>
              <a:rPr lang="es-ES" dirty="0" smtClean="0"/>
              <a:t>Programa de aprendizaje de la experiencia. </a:t>
            </a:r>
          </a:p>
          <a:p>
            <a:pPr lvl="2"/>
            <a:r>
              <a:rPr lang="es-ES" dirty="0" smtClean="0"/>
              <a:t>Para documentar, compartir y sistematizar los aprendizajes que se generan en los ciclos de ejecución de los proyectos del BID. </a:t>
            </a:r>
          </a:p>
          <a:p>
            <a:pPr lvl="1"/>
            <a:r>
              <a:rPr lang="es-ES" dirty="0" smtClean="0"/>
              <a:t>Programa de capacitación a través del INDES</a:t>
            </a:r>
            <a:endParaRPr lang="es-MX" dirty="0"/>
          </a:p>
        </p:txBody>
      </p:sp>
      <p:pic>
        <p:nvPicPr>
          <p:cNvPr id="1026" name="Picture 2" descr="http://www.todoblogger.com/wp-content/uploads/2010/07/creative-commons-logo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44408" y="4221088"/>
            <a:ext cx="504791" cy="28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BID, reunión con </a:t>
            </a:r>
            <a:r>
              <a:rPr lang="es-MX" dirty="0" smtClean="0"/>
              <a:t>el Departamento </a:t>
            </a:r>
            <a:r>
              <a:rPr lang="es-MX" dirty="0"/>
              <a:t>de Conocimiento y </a:t>
            </a:r>
            <a:r>
              <a:rPr lang="es-MX" dirty="0" smtClean="0"/>
              <a:t>Aprendizaje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49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Recepción en el BID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El objetivo fue realizar contactos e intercambiar perspectivas con funcionarios del BID y otras instituciones en los temas de: </a:t>
            </a:r>
          </a:p>
          <a:p>
            <a:pPr lvl="1"/>
            <a:r>
              <a:rPr lang="es-MX" dirty="0" smtClean="0"/>
              <a:t>Educación</a:t>
            </a:r>
            <a:r>
              <a:rPr lang="es-MX" dirty="0"/>
              <a:t>, </a:t>
            </a:r>
            <a:r>
              <a:rPr lang="es-MX" dirty="0" smtClean="0"/>
              <a:t>género, </a:t>
            </a:r>
            <a:r>
              <a:rPr lang="es-MX" dirty="0"/>
              <a:t>diversidad, cultura y </a:t>
            </a:r>
            <a:r>
              <a:rPr lang="es-MX" dirty="0" smtClean="0"/>
              <a:t>conocimiento.</a:t>
            </a:r>
            <a:endParaRPr lang="es-MX" dirty="0"/>
          </a:p>
          <a:p>
            <a:pPr lvl="1"/>
            <a:r>
              <a:rPr lang="es-MX" dirty="0" smtClean="0"/>
              <a:t>Infraestructura </a:t>
            </a:r>
            <a:r>
              <a:rPr lang="es-MX" dirty="0"/>
              <a:t>y desarrollo </a:t>
            </a:r>
            <a:r>
              <a:rPr lang="es-MX" dirty="0" smtClean="0"/>
              <a:t>sustentable.</a:t>
            </a:r>
            <a:endParaRPr lang="es-MX" dirty="0"/>
          </a:p>
          <a:p>
            <a:pPr lvl="1"/>
            <a:r>
              <a:rPr lang="es-MX" dirty="0" smtClean="0"/>
              <a:t>Ciencia</a:t>
            </a:r>
            <a:r>
              <a:rPr lang="es-MX" dirty="0"/>
              <a:t>, tecnología, competitividad e </a:t>
            </a:r>
            <a:r>
              <a:rPr lang="es-MX" dirty="0" smtClean="0"/>
              <a:t>innovación.</a:t>
            </a:r>
            <a:endParaRPr lang="es-MX" dirty="0"/>
          </a:p>
          <a:p>
            <a:pPr lvl="1"/>
            <a:r>
              <a:rPr lang="es-MX" dirty="0" smtClean="0"/>
              <a:t>Salud </a:t>
            </a:r>
            <a:r>
              <a:rPr lang="es-MX" dirty="0"/>
              <a:t>y protección </a:t>
            </a:r>
            <a:r>
              <a:rPr lang="es-MX" dirty="0" smtClean="0"/>
              <a:t>social.</a:t>
            </a:r>
            <a:endParaRPr lang="es-MX" dirty="0"/>
          </a:p>
          <a:p>
            <a:pPr lvl="1"/>
            <a:r>
              <a:rPr lang="es-MX" dirty="0" smtClean="0"/>
              <a:t>Gobernanza.</a:t>
            </a:r>
            <a:endParaRPr lang="es-MX" dirty="0"/>
          </a:p>
          <a:p>
            <a:pPr lvl="1"/>
            <a:r>
              <a:rPr lang="es-MX" dirty="0" smtClean="0"/>
              <a:t>Agricultura </a:t>
            </a:r>
            <a:r>
              <a:rPr lang="es-MX" dirty="0"/>
              <a:t>y </a:t>
            </a:r>
            <a:r>
              <a:rPr lang="es-MX" dirty="0" smtClean="0"/>
              <a:t>pesca.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012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Conferencias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9808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s-MX" sz="2400" dirty="0" smtClean="0">
                <a:solidFill>
                  <a:srgbClr val="CA9900"/>
                </a:solidFill>
              </a:rPr>
              <a:t>Francisco Marmolej</a:t>
            </a:r>
            <a:r>
              <a:rPr lang="es-MX" sz="2400" dirty="0">
                <a:solidFill>
                  <a:srgbClr val="CA9900"/>
                </a:solidFill>
              </a:rPr>
              <a:t>o: </a:t>
            </a:r>
            <a:r>
              <a:rPr lang="es-MX" sz="2400" dirty="0" smtClean="0">
                <a:solidFill>
                  <a:srgbClr val="FFFFFF"/>
                </a:solidFill>
              </a:rPr>
              <a:t>conferencia </a:t>
            </a:r>
            <a:r>
              <a:rPr lang="es-MX" sz="2400" dirty="0">
                <a:solidFill>
                  <a:srgbClr val="FFFFFF"/>
                </a:solidFill>
              </a:rPr>
              <a:t>de </a:t>
            </a:r>
            <a:r>
              <a:rPr lang="es-MX" sz="2400" dirty="0" smtClean="0">
                <a:solidFill>
                  <a:srgbClr val="FFFFFF"/>
                </a:solidFill>
              </a:rPr>
              <a:t>apertura. Tendencias </a:t>
            </a:r>
            <a:r>
              <a:rPr lang="es-MX" sz="2400" dirty="0">
                <a:solidFill>
                  <a:srgbClr val="FFFFFF"/>
                </a:solidFill>
              </a:rPr>
              <a:t>y urgencias en la Educación Superior, ¿estamos preparados</a:t>
            </a:r>
            <a:r>
              <a:rPr lang="es-MX" sz="2400" dirty="0" smtClean="0">
                <a:solidFill>
                  <a:srgbClr val="FFFFFF"/>
                </a:solidFill>
              </a:rPr>
              <a:t>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CA9900"/>
                </a:solidFill>
              </a:rPr>
              <a:t>Andrew P. </a:t>
            </a:r>
            <a:r>
              <a:rPr lang="es-MX" sz="2400" dirty="0" smtClean="0">
                <a:solidFill>
                  <a:srgbClr val="CA9900"/>
                </a:solidFill>
              </a:rPr>
              <a:t>Kelly</a:t>
            </a:r>
            <a:r>
              <a:rPr lang="es-MX" sz="2400" dirty="0">
                <a:solidFill>
                  <a:srgbClr val="CA9900"/>
                </a:solidFill>
              </a:rPr>
              <a:t>:</a:t>
            </a:r>
            <a:r>
              <a:rPr lang="es-MX" sz="2400" dirty="0" smtClean="0">
                <a:solidFill>
                  <a:srgbClr val="FFFFFF"/>
                </a:solidFill>
              </a:rPr>
              <a:t> El </a:t>
            </a:r>
            <a:r>
              <a:rPr lang="es-MX" sz="2400" dirty="0">
                <a:solidFill>
                  <a:srgbClr val="FFFFFF"/>
                </a:solidFill>
              </a:rPr>
              <a:t>sistema de Educación Superior en </a:t>
            </a:r>
            <a:r>
              <a:rPr lang="es-MX" sz="2400" dirty="0" smtClean="0">
                <a:solidFill>
                  <a:srgbClr val="FFFFFF"/>
                </a:solidFill>
              </a:rPr>
              <a:t>EEUU</a:t>
            </a:r>
            <a:endParaRPr lang="es-MX" sz="2400" dirty="0">
              <a:solidFill>
                <a:srgbClr val="FFFFFF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CA9900"/>
                </a:solidFill>
              </a:rPr>
              <a:t>Dorothea Antonio: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s-MX" sz="2400" dirty="0" smtClean="0">
                <a:solidFill>
                  <a:srgbClr val="FFFFFF"/>
                </a:solidFill>
              </a:rPr>
              <a:t>Internacionalización </a:t>
            </a:r>
            <a:r>
              <a:rPr lang="es-MX" sz="2400" dirty="0">
                <a:solidFill>
                  <a:srgbClr val="FFFFFF"/>
                </a:solidFill>
              </a:rPr>
              <a:t>de la Educación </a:t>
            </a:r>
            <a:r>
              <a:rPr lang="es-MX" sz="2400" dirty="0" smtClean="0">
                <a:solidFill>
                  <a:srgbClr val="FFFFFF"/>
                </a:solidFill>
              </a:rPr>
              <a:t>Superior. NAFSA.</a:t>
            </a:r>
            <a:endParaRPr lang="es-MX" sz="2400" dirty="0">
              <a:solidFill>
                <a:srgbClr val="FFFFFF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CA9900"/>
                </a:solidFill>
              </a:rPr>
              <a:t>Larry </a:t>
            </a:r>
            <a:r>
              <a:rPr lang="es-MX" sz="2400" dirty="0" err="1">
                <a:solidFill>
                  <a:srgbClr val="CA9900"/>
                </a:solidFill>
              </a:rPr>
              <a:t>Cooperman</a:t>
            </a:r>
            <a:r>
              <a:rPr lang="en-US" sz="2400" dirty="0">
                <a:solidFill>
                  <a:srgbClr val="CA9900"/>
                </a:solidFill>
              </a:rPr>
              <a:t>: </a:t>
            </a:r>
            <a:r>
              <a:rPr lang="es-MX" sz="2400" dirty="0" smtClean="0">
                <a:solidFill>
                  <a:srgbClr val="FFFFFF"/>
                </a:solidFill>
              </a:rPr>
              <a:t>El </a:t>
            </a:r>
            <a:r>
              <a:rPr lang="es-MX" sz="2400" dirty="0">
                <a:solidFill>
                  <a:srgbClr val="FFFFFF"/>
                </a:solidFill>
              </a:rPr>
              <a:t>Movimiento Educativo Abierto (</a:t>
            </a:r>
            <a:r>
              <a:rPr lang="es-MX" sz="2400" dirty="0" err="1">
                <a:solidFill>
                  <a:srgbClr val="FFFFFF"/>
                </a:solidFill>
              </a:rPr>
              <a:t>MOOCs</a:t>
            </a:r>
            <a:r>
              <a:rPr lang="es-MX" sz="2400" dirty="0">
                <a:solidFill>
                  <a:srgbClr val="FFFFFF"/>
                </a:solidFill>
              </a:rPr>
              <a:t>, Open </a:t>
            </a:r>
            <a:r>
              <a:rPr lang="es-MX" sz="2400" dirty="0" err="1">
                <a:solidFill>
                  <a:srgbClr val="FFFFFF"/>
                </a:solidFill>
              </a:rPr>
              <a:t>CourseWare</a:t>
            </a:r>
            <a:r>
              <a:rPr lang="es-MX" sz="2400" dirty="0">
                <a:solidFill>
                  <a:srgbClr val="FFFFFF"/>
                </a:solidFill>
              </a:rPr>
              <a:t> y Recursos Educativos Abiertos) y su impacto en la educación </a:t>
            </a:r>
            <a:r>
              <a:rPr lang="es-MX" sz="2400" dirty="0" smtClean="0">
                <a:solidFill>
                  <a:srgbClr val="FFFFFF"/>
                </a:solidFill>
              </a:rPr>
              <a:t>superior.</a:t>
            </a:r>
            <a:endParaRPr lang="es-MX" sz="2400" dirty="0">
              <a:solidFill>
                <a:srgbClr val="FFFFFF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CA9900"/>
                </a:solidFill>
              </a:rPr>
              <a:t>Roberto Trujillo:</a:t>
            </a:r>
            <a:r>
              <a:rPr lang="es-MX" sz="2400" dirty="0" smtClean="0">
                <a:solidFill>
                  <a:srgbClr val="FFFFFF"/>
                </a:solidFill>
              </a:rPr>
              <a:t> Vinculación </a:t>
            </a:r>
            <a:r>
              <a:rPr lang="es-MX" sz="2400" dirty="0">
                <a:solidFill>
                  <a:srgbClr val="FFFFFF"/>
                </a:solidFill>
              </a:rPr>
              <a:t>empresa-universidad en los Estados Unidos: modelo para investigación que genere </a:t>
            </a:r>
            <a:r>
              <a:rPr lang="es-MX" sz="2400" dirty="0" smtClean="0">
                <a:solidFill>
                  <a:srgbClr val="FFFFFF"/>
                </a:solidFill>
              </a:rPr>
              <a:t>negocio.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CA9900"/>
                </a:solidFill>
              </a:rPr>
              <a:t>Ana Paola </a:t>
            </a:r>
            <a:r>
              <a:rPr lang="es-MX" sz="2400" dirty="0" smtClean="0">
                <a:solidFill>
                  <a:srgbClr val="CA9900"/>
                </a:solidFill>
              </a:rPr>
              <a:t>Cueva: </a:t>
            </a:r>
            <a:r>
              <a:rPr lang="es-MX" sz="2400" dirty="0" smtClean="0">
                <a:solidFill>
                  <a:srgbClr val="FFFFFF"/>
                </a:solidFill>
              </a:rPr>
              <a:t>Programa </a:t>
            </a:r>
            <a:r>
              <a:rPr lang="es-MX" sz="2400" dirty="0">
                <a:solidFill>
                  <a:srgbClr val="FFFFFF"/>
                </a:solidFill>
              </a:rPr>
              <a:t>LASPAU: Innovación </a:t>
            </a:r>
            <a:r>
              <a:rPr lang="es-MX" sz="2400" dirty="0" smtClean="0">
                <a:solidFill>
                  <a:srgbClr val="FFFFFF"/>
                </a:solidFill>
              </a:rPr>
              <a:t>Educativa.</a:t>
            </a:r>
            <a:endParaRPr lang="es-MX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Diálogo en el Centro Woodrow Wilson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Diálogo sobre la agenda de cooperación </a:t>
            </a:r>
            <a:r>
              <a:rPr lang="es-MX" dirty="0" smtClean="0"/>
              <a:t>bilateral </a:t>
            </a:r>
            <a:r>
              <a:rPr lang="es-MX" dirty="0"/>
              <a:t>en Educación </a:t>
            </a:r>
            <a:r>
              <a:rPr lang="es-MX" dirty="0" smtClean="0"/>
              <a:t>Superior entre </a:t>
            </a:r>
            <a:r>
              <a:rPr lang="es-MX" dirty="0"/>
              <a:t>México y </a:t>
            </a:r>
            <a:r>
              <a:rPr lang="es-MX" dirty="0" smtClean="0"/>
              <a:t>EEUU.</a:t>
            </a:r>
          </a:p>
          <a:p>
            <a:r>
              <a:rPr lang="es-MX" dirty="0" smtClean="0"/>
              <a:t>Participaron: </a:t>
            </a:r>
          </a:p>
          <a:p>
            <a:pPr lvl="1"/>
            <a:r>
              <a:rPr lang="es-MX" dirty="0" smtClean="0"/>
              <a:t>Duncan Wood. Director </a:t>
            </a:r>
            <a:r>
              <a:rPr lang="es-MX" dirty="0"/>
              <a:t>del Instituto México del Centro Internacional para </a:t>
            </a:r>
            <a:r>
              <a:rPr lang="es-MX" dirty="0" smtClean="0"/>
              <a:t>Académicos Woodrow Wilson.</a:t>
            </a:r>
            <a:endParaRPr lang="es-MX" dirty="0"/>
          </a:p>
          <a:p>
            <a:pPr lvl="1"/>
            <a:r>
              <a:rPr lang="es-MX" dirty="0" err="1" smtClean="0"/>
              <a:t>Hazel</a:t>
            </a:r>
            <a:r>
              <a:rPr lang="es-MX" dirty="0" smtClean="0"/>
              <a:t> </a:t>
            </a:r>
            <a:r>
              <a:rPr lang="es-MX" dirty="0" err="1" smtClean="0"/>
              <a:t>Blackmore</a:t>
            </a:r>
            <a:r>
              <a:rPr lang="es-MX" dirty="0" smtClean="0"/>
              <a:t>. Directora Ejecutiva de COMEXUS México</a:t>
            </a:r>
          </a:p>
          <a:p>
            <a:pPr lvl="1"/>
            <a:r>
              <a:rPr lang="es-MX" dirty="0" smtClean="0"/>
              <a:t>Rector General, Rectores </a:t>
            </a:r>
            <a:r>
              <a:rPr lang="es-MX" dirty="0" err="1" smtClean="0"/>
              <a:t>CU´s</a:t>
            </a:r>
            <a:r>
              <a:rPr lang="es-MX" dirty="0" smtClean="0"/>
              <a:t> y SUV, Director General SEMS y Coordinadores de la AG.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29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g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780</TotalTime>
  <Words>1781</Words>
  <Application>Microsoft Office PowerPoint</Application>
  <PresentationFormat>Presentación en pantalla (4:3)</PresentationFormat>
  <Paragraphs>154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Negro</vt:lpstr>
      <vt:lpstr>Presentación de PowerPoint</vt:lpstr>
      <vt:lpstr>Elementos del punto del orden del día.</vt:lpstr>
      <vt:lpstr>1. Informe ejecutivo de la visita</vt:lpstr>
      <vt:lpstr>Visitas a organismos e instituciones</vt:lpstr>
      <vt:lpstr>OEA: Firma de Acuerdo de Entendimiento (MOU)</vt:lpstr>
      <vt:lpstr>BID, reunión con el Departamento de Conocimiento y Aprendizaje</vt:lpstr>
      <vt:lpstr>Recepción en el BID</vt:lpstr>
      <vt:lpstr>Conferencias</vt:lpstr>
      <vt:lpstr>Diálogo en el Centro Woodrow Wilson </vt:lpstr>
      <vt:lpstr>Visitas simultáneas</vt:lpstr>
      <vt:lpstr>2. Acuerdos </vt:lpstr>
      <vt:lpstr>Acuerdos OEA</vt:lpstr>
      <vt:lpstr>Acuerdos con el BID</vt:lpstr>
      <vt:lpstr>Acuerdos con Banco Mundial</vt:lpstr>
      <vt:lpstr>Acuerdos con NAFSA</vt:lpstr>
      <vt:lpstr>Acuerdos con WWC</vt:lpstr>
      <vt:lpstr>Acuerdos con LASPAU</vt:lpstr>
      <vt:lpstr>Acuerdos con Departamento de Estado</vt:lpstr>
      <vt:lpstr>3. Reflexiones generales </vt:lpstr>
      <vt:lpstr>Francisco Marmolejo - Panorama al 2050</vt:lpstr>
      <vt:lpstr>Francisco Marmolejo - Desafíos de la ES</vt:lpstr>
      <vt:lpstr>NAFSA</vt:lpstr>
      <vt:lpstr>NAFSA</vt:lpstr>
      <vt:lpstr>NAFSA</vt:lpstr>
      <vt:lpstr>Diálogo en el Centro Woodrow Wilson </vt:lpstr>
      <vt:lpstr>Estrategias de Internacionalización</vt:lpstr>
      <vt:lpstr>Estrategias de internacionalización</vt:lpstr>
      <vt:lpstr>Estrategias de internacionalizacion</vt:lpstr>
      <vt:lpstr>4. Reporte de participantes y conclusiones generales</vt:lpstr>
      <vt:lpstr>5. Encuesta sobre internacionalización de la UdeG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9413677</dc:creator>
  <cp:lastModifiedBy>2013584</cp:lastModifiedBy>
  <cp:revision>144</cp:revision>
  <cp:lastPrinted>2013-11-04T13:25:58Z</cp:lastPrinted>
  <dcterms:created xsi:type="dcterms:W3CDTF">2013-06-05T17:48:18Z</dcterms:created>
  <dcterms:modified xsi:type="dcterms:W3CDTF">2013-11-04T13:29:13Z</dcterms:modified>
</cp:coreProperties>
</file>