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531" r:id="rId2"/>
    <p:sldId id="532" r:id="rId3"/>
    <p:sldId id="533" r:id="rId4"/>
    <p:sldId id="545" r:id="rId5"/>
    <p:sldId id="534" r:id="rId6"/>
    <p:sldId id="535" r:id="rId7"/>
    <p:sldId id="449" r:id="rId8"/>
    <p:sldId id="493" r:id="rId9"/>
    <p:sldId id="494" r:id="rId10"/>
    <p:sldId id="546" r:id="rId11"/>
    <p:sldId id="547" r:id="rId12"/>
    <p:sldId id="548" r:id="rId13"/>
    <p:sldId id="490" r:id="rId14"/>
    <p:sldId id="452" r:id="rId15"/>
    <p:sldId id="516" r:id="rId16"/>
    <p:sldId id="501" r:id="rId17"/>
    <p:sldId id="517" r:id="rId18"/>
    <p:sldId id="503" r:id="rId19"/>
    <p:sldId id="518" r:id="rId20"/>
    <p:sldId id="505" r:id="rId21"/>
    <p:sldId id="519" r:id="rId22"/>
    <p:sldId id="508" r:id="rId23"/>
    <p:sldId id="520" r:id="rId24"/>
    <p:sldId id="510" r:id="rId25"/>
    <p:sldId id="521" r:id="rId26"/>
    <p:sldId id="453" r:id="rId27"/>
    <p:sldId id="522" r:id="rId28"/>
    <p:sldId id="457" r:id="rId29"/>
    <p:sldId id="530" r:id="rId30"/>
    <p:sldId id="458" r:id="rId31"/>
    <p:sldId id="523" r:id="rId32"/>
    <p:sldId id="461" r:id="rId33"/>
    <p:sldId id="524" r:id="rId34"/>
    <p:sldId id="462" r:id="rId35"/>
    <p:sldId id="525" r:id="rId36"/>
    <p:sldId id="463" r:id="rId37"/>
    <p:sldId id="526" r:id="rId38"/>
    <p:sldId id="464" r:id="rId39"/>
    <p:sldId id="527" r:id="rId40"/>
    <p:sldId id="465" r:id="rId41"/>
    <p:sldId id="528" r:id="rId42"/>
    <p:sldId id="466" r:id="rId43"/>
    <p:sldId id="529" r:id="rId44"/>
    <p:sldId id="541" r:id="rId45"/>
    <p:sldId id="536" r:id="rId46"/>
    <p:sldId id="537" r:id="rId47"/>
  </p:sldIdLst>
  <p:sldSz cx="9144000" cy="6858000" type="screen4x3"/>
  <p:notesSz cx="6797675" cy="99282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354C06F-4051-4E6B-A543-69906AED8CB2}">
          <p14:sldIdLst>
            <p14:sldId id="531"/>
            <p14:sldId id="532"/>
            <p14:sldId id="533"/>
            <p14:sldId id="545"/>
            <p14:sldId id="534"/>
            <p14:sldId id="535"/>
            <p14:sldId id="449"/>
            <p14:sldId id="493"/>
            <p14:sldId id="494"/>
            <p14:sldId id="546"/>
            <p14:sldId id="547"/>
            <p14:sldId id="548"/>
          </p14:sldIdLst>
        </p14:section>
        <p14:section name="Sección sin título" id="{5A3DD6A7-0957-4610-83F0-5E6237C6CEE6}">
          <p14:sldIdLst>
            <p14:sldId id="490"/>
            <p14:sldId id="452"/>
            <p14:sldId id="516"/>
            <p14:sldId id="501"/>
            <p14:sldId id="517"/>
            <p14:sldId id="503"/>
            <p14:sldId id="518"/>
            <p14:sldId id="505"/>
            <p14:sldId id="519"/>
            <p14:sldId id="508"/>
            <p14:sldId id="520"/>
            <p14:sldId id="510"/>
            <p14:sldId id="521"/>
            <p14:sldId id="453"/>
            <p14:sldId id="522"/>
            <p14:sldId id="457"/>
            <p14:sldId id="530"/>
            <p14:sldId id="458"/>
            <p14:sldId id="523"/>
            <p14:sldId id="461"/>
            <p14:sldId id="524"/>
            <p14:sldId id="462"/>
            <p14:sldId id="525"/>
            <p14:sldId id="463"/>
            <p14:sldId id="526"/>
            <p14:sldId id="464"/>
            <p14:sldId id="527"/>
            <p14:sldId id="465"/>
            <p14:sldId id="528"/>
            <p14:sldId id="466"/>
            <p14:sldId id="529"/>
            <p14:sldId id="541"/>
            <p14:sldId id="536"/>
            <p14:sldId id="53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074"/>
    <a:srgbClr val="CC6600"/>
    <a:srgbClr val="3366CC"/>
    <a:srgbClr val="FF3300"/>
    <a:srgbClr val="993300"/>
    <a:srgbClr val="CC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94629" autoAdjust="0"/>
  </p:normalViewPr>
  <p:slideViewPr>
    <p:cSldViewPr>
      <p:cViewPr varScale="1">
        <p:scale>
          <a:sx n="137" d="100"/>
          <a:sy n="137" d="100"/>
        </p:scale>
        <p:origin x="-19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IADA\SandraM\EXAMEN%20ESLAT\Copia%20de%20Resultados%20ESLA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IADA\SandraM\EXAMEN%20ESLAT\Copia%20de%20Resultados%20ESLAT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IADA\SandraM\EXAMEN%20ESLAT\Copia%20de%20Resultados%20ESLAT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IADA\SandraM\EXAMEN%20ESLAT\Copia%20de%20Resultados%20ESLAT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IADA\SandraM\EXAMEN%20ESLAT\Copia%20de%20Resultados%20ESLAT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IADA\SandraM\EXAMEN%20ESLAT\Copia%20de%20Resultados%20ESLAT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IADA\SandraM\EXAMEN%20ESLAT\Copia%20de%20Resultados%20ESLAT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IADA\SandraM\EXAMEN%20ESLAT\Copia%20de%20Resultados%20ESLAT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IADA\SandraM\EXAMEN%20ESLAT\Copia%20de%20Resultados%20ESLAT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IADA\SandraM\EXAMEN%20ESLAT\Copia%20de%20Resultados%20ESLA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IADA\SandraM\EXAMEN%20ESLAT\Copia%20de%20Resultados%20ESLAT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IADA\SandraM\EXAMEN%20ESLAT\Copia%20de%20Resultados%20ESLAT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IADA\SandraM\EXAMEN%20ESLAT\Copia%20de%20Resultados%20ESLAT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IADA\SandraM\EXAMEN%20ESLAT\Copia%20de%20Resultados%20ESLAT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IADA\SandraM\EXAMEN%20ESLAT\Copia%20de%20Resultados%20ESLAT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IADA\SandraM\EXAMEN%20ESLAT\Copia%20de%20Resultados%20ESLAT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IADA\SandraM\EXAMEN%20ESLAT\Copia%20de%20Resultados%20ESLAT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IADA\SandraM\EXAMEN%20ESLAT\Copia%20de%20Resultados%20ESLAT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IADA\SandraM\EXAMEN%20ESLAT\Copia%20de%20Resultados%20ESLAT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IADA\SandraM\EXAMEN%20ESLAT\Copia%20de%20Resultados%20ESLAT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IADA\SandraM\EXAMEN%20ESLAT\Copia%20de%20Resultados%20ESLA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IADA\SandraM\EXAMEN%20ESLAT\Copia%20de%20Resultados%20ESLAT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IADA\SandraM\EXAMEN%20ESLAT\Copia%20de%20Resultados%20ESLAT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IADA\SandraM\EXAMEN%20ESLAT\Copia%20de%20Resultados%20ESLAT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IADA\SandraM\EXAMEN%20ESLAT\Copia%20de%20Resultados%20ESLAT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IADA\SandraM\EXAMEN%20ESLAT\Copia%20de%20Resultados%20ESLAT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IADA\SandraM\EXAMEN%20ESLAT\Copia%20de%20Resultados%20ESLAT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IADA\SandraM\EXAMEN%20ESLAT\Copia%20de%20Resultados%20ESLAT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IADA\SandraM\EXAMEN%20ESLAT\Copia%20de%20Resultados%20ESLAT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IADA\SandraM\EXAMEN%20ESLAT\Copia%20de%20Resultados%20ESLAT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IADA\SandraM\EXAMEN%20ESLAT\Copia%20de%20Resultados%20ESLA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IADA\SandraM\EXAMEN%20ESLAT\Copia%20de%20Resultados%20ESLA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IADA\SandraM\EXAMEN%20ESLAT\Copia%20de%20Resultados%20ESLA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IADA\SandraM\EXAMEN%20ESLAT\Copia%20de%20Resultados%20ESLA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IADA\SandraM\EXAMEN%20ESLAT\Copia%20de%20Resultados%20ESLA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IADA\SandraM\EXAMEN%20ESLAT\Copia%20de%20Resultados%20ESLA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IADA\SandraM\EXAMEN%20ESLAT\Copia%20de%20Resultados%20ESLA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421752655502046"/>
          <c:w val="0.966836543328044"/>
          <c:h val="0.8187387391739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'Ultima fase '!$K$31</c:f>
              <c:strCache>
                <c:ptCount val="1"/>
                <c:pt idx="0">
                  <c:v>Nivel bajo (Inicial - A1)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'!$K$32</c:f>
              <c:numCache>
                <c:formatCode>0%</c:formatCode>
                <c:ptCount val="1"/>
                <c:pt idx="0">
                  <c:v>0.718270341640535</c:v>
                </c:pt>
              </c:numCache>
            </c:numRef>
          </c:val>
        </c:ser>
        <c:ser>
          <c:idx val="1"/>
          <c:order val="1"/>
          <c:tx>
            <c:strRef>
              <c:f>'Ultima fase '!$L$31</c:f>
              <c:strCache>
                <c:ptCount val="1"/>
                <c:pt idx="0">
                  <c:v>Nivel intermedio (A2)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'!$L$32</c:f>
              <c:numCache>
                <c:formatCode>0%</c:formatCode>
                <c:ptCount val="1"/>
                <c:pt idx="0">
                  <c:v>0.152582934477637</c:v>
                </c:pt>
              </c:numCache>
            </c:numRef>
          </c:val>
        </c:ser>
        <c:ser>
          <c:idx val="2"/>
          <c:order val="2"/>
          <c:tx>
            <c:strRef>
              <c:f>'Ultima fase '!$M$31</c:f>
              <c:strCache>
                <c:ptCount val="1"/>
                <c:pt idx="0">
                  <c:v>Nivel alto (B1 o más)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'!$M$32</c:f>
              <c:numCache>
                <c:formatCode>0%</c:formatCode>
                <c:ptCount val="1"/>
                <c:pt idx="0">
                  <c:v>0.129146723881829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75"/>
        <c:axId val="-2144855864"/>
        <c:axId val="-2144852744"/>
      </c:barChart>
      <c:catAx>
        <c:axId val="-2144855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-2144852744"/>
        <c:crosses val="autoZero"/>
        <c:auto val="1"/>
        <c:lblAlgn val="ctr"/>
        <c:lblOffset val="100"/>
        <c:noMultiLvlLbl val="0"/>
      </c:catAx>
      <c:valAx>
        <c:axId val="-21448527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44855864"/>
        <c:crosses val="autoZero"/>
        <c:crossBetween val="between"/>
      </c:valAx>
      <c:spPr>
        <a:solidFill>
          <a:schemeClr val="bg1"/>
        </a:solidFill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 b="0"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Alumnos por nivel en CUCBA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'Resultados finales '!$X$25</c:f>
              <c:strCache>
                <c:ptCount val="1"/>
                <c:pt idx="0">
                  <c:v>Nivel bajo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'Resultados finales '!$B$26:$B$30</c:f>
              <c:strCache>
                <c:ptCount val="5"/>
                <c:pt idx="0">
                  <c:v>Agronegocios</c:v>
                </c:pt>
                <c:pt idx="1">
                  <c:v>Biología              </c:v>
                </c:pt>
                <c:pt idx="2">
                  <c:v>Ciencia De Los Alimentos</c:v>
                </c:pt>
                <c:pt idx="3">
                  <c:v>Ingeniero Agrónomo</c:v>
                </c:pt>
                <c:pt idx="4">
                  <c:v>Medicina Veterinaria Y Zootecnia</c:v>
                </c:pt>
              </c:strCache>
            </c:strRef>
          </c:cat>
          <c:val>
            <c:numRef>
              <c:f>'Resultados finales '!$X$26:$X$30</c:f>
              <c:numCache>
                <c:formatCode>0%</c:formatCode>
                <c:ptCount val="5"/>
                <c:pt idx="0">
                  <c:v>0.67741935483871</c:v>
                </c:pt>
                <c:pt idx="1">
                  <c:v>0.67741935483871</c:v>
                </c:pt>
                <c:pt idx="2">
                  <c:v>0.780487804878049</c:v>
                </c:pt>
                <c:pt idx="3">
                  <c:v>0.858024691358025</c:v>
                </c:pt>
                <c:pt idx="4">
                  <c:v>0.665</c:v>
                </c:pt>
              </c:numCache>
            </c:numRef>
          </c:val>
        </c:ser>
        <c:ser>
          <c:idx val="1"/>
          <c:order val="1"/>
          <c:tx>
            <c:strRef>
              <c:f>'Resultados finales '!$Y$25</c:f>
              <c:strCache>
                <c:ptCount val="1"/>
                <c:pt idx="0">
                  <c:v>Nivel intermedio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'Resultados finales '!$B$26:$B$30</c:f>
              <c:strCache>
                <c:ptCount val="5"/>
                <c:pt idx="0">
                  <c:v>Agronegocios</c:v>
                </c:pt>
                <c:pt idx="1">
                  <c:v>Biología              </c:v>
                </c:pt>
                <c:pt idx="2">
                  <c:v>Ciencia De Los Alimentos</c:v>
                </c:pt>
                <c:pt idx="3">
                  <c:v>Ingeniero Agrónomo</c:v>
                </c:pt>
                <c:pt idx="4">
                  <c:v>Medicina Veterinaria Y Zootecnia</c:v>
                </c:pt>
              </c:strCache>
            </c:strRef>
          </c:cat>
          <c:val>
            <c:numRef>
              <c:f>'Resultados finales '!$Y$26:$Y$30</c:f>
              <c:numCache>
                <c:formatCode>0%</c:formatCode>
                <c:ptCount val="5"/>
                <c:pt idx="0">
                  <c:v>0.0967741935483871</c:v>
                </c:pt>
                <c:pt idx="1">
                  <c:v>0.182795698924731</c:v>
                </c:pt>
                <c:pt idx="2">
                  <c:v>0.121951219512195</c:v>
                </c:pt>
                <c:pt idx="3">
                  <c:v>0.0987654320987654</c:v>
                </c:pt>
                <c:pt idx="4">
                  <c:v>0.21</c:v>
                </c:pt>
              </c:numCache>
            </c:numRef>
          </c:val>
        </c:ser>
        <c:ser>
          <c:idx val="2"/>
          <c:order val="2"/>
          <c:tx>
            <c:strRef>
              <c:f>'Resultados finales '!$Z$25</c:f>
              <c:strCache>
                <c:ptCount val="1"/>
                <c:pt idx="0">
                  <c:v>Nivel alto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0.00138888888888889"/>
                  <c:y val="-0.022676051867252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'Resultados finales '!$B$26:$B$30</c:f>
              <c:strCache>
                <c:ptCount val="5"/>
                <c:pt idx="0">
                  <c:v>Agronegocios</c:v>
                </c:pt>
                <c:pt idx="1">
                  <c:v>Biología              </c:v>
                </c:pt>
                <c:pt idx="2">
                  <c:v>Ciencia De Los Alimentos</c:v>
                </c:pt>
                <c:pt idx="3">
                  <c:v>Ingeniero Agrónomo</c:v>
                </c:pt>
                <c:pt idx="4">
                  <c:v>Medicina Veterinaria Y Zootecnia</c:v>
                </c:pt>
              </c:strCache>
            </c:strRef>
          </c:cat>
          <c:val>
            <c:numRef>
              <c:f>'Resultados finales '!$Z$26:$Z$30</c:f>
              <c:numCache>
                <c:formatCode>0%</c:formatCode>
                <c:ptCount val="5"/>
                <c:pt idx="0">
                  <c:v>0.22</c:v>
                </c:pt>
                <c:pt idx="1">
                  <c:v>0.139784946236559</c:v>
                </c:pt>
                <c:pt idx="2">
                  <c:v>0.0975609756097561</c:v>
                </c:pt>
                <c:pt idx="3">
                  <c:v>0.0432098765432099</c:v>
                </c:pt>
                <c:pt idx="4">
                  <c:v>0.12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-2143433480"/>
        <c:axId val="-2143430392"/>
      </c:barChart>
      <c:catAx>
        <c:axId val="-21434334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5400000" vert="horz" anchor="ctr" anchorCtr="0"/>
          <a:lstStyle/>
          <a:p>
            <a:pPr>
              <a:defRPr sz="2000"/>
            </a:pPr>
            <a:endParaRPr lang="es-ES"/>
          </a:p>
        </c:txPr>
        <c:crossAx val="-2143430392"/>
        <c:crosses val="autoZero"/>
        <c:auto val="1"/>
        <c:lblAlgn val="ctr"/>
        <c:lblOffset val="100"/>
        <c:noMultiLvlLbl val="0"/>
      </c:catAx>
      <c:valAx>
        <c:axId val="-21434303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434334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9134186351706"/>
          <c:y val="0.926314139698763"/>
          <c:w val="0.502842738407699"/>
          <c:h val="0.0661271763454854"/>
        </c:manualLayout>
      </c:layout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2000"/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es-MX"/>
              <a:t>Nivel obtenido alumnos del CUCEA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'Ultima fase '!$C$41</c:f>
              <c:strCache>
                <c:ptCount val="1"/>
                <c:pt idx="0">
                  <c:v>Nivel bajo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'!$C$44</c:f>
              <c:numCache>
                <c:formatCode>0%</c:formatCode>
                <c:ptCount val="1"/>
                <c:pt idx="0">
                  <c:v>0.718779342723005</c:v>
                </c:pt>
              </c:numCache>
            </c:numRef>
          </c:val>
        </c:ser>
        <c:ser>
          <c:idx val="1"/>
          <c:order val="1"/>
          <c:tx>
            <c:strRef>
              <c:f>'Ultima fase '!$D$41</c:f>
              <c:strCache>
                <c:ptCount val="1"/>
                <c:pt idx="0">
                  <c:v>Intermedio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'!$D$44</c:f>
              <c:numCache>
                <c:formatCode>0%</c:formatCode>
                <c:ptCount val="1"/>
                <c:pt idx="0">
                  <c:v>0.162441314553991</c:v>
                </c:pt>
              </c:numCache>
            </c:numRef>
          </c:val>
        </c:ser>
        <c:ser>
          <c:idx val="2"/>
          <c:order val="2"/>
          <c:tx>
            <c:strRef>
              <c:f>'Ultima fase '!$E$41</c:f>
              <c:strCache>
                <c:ptCount val="1"/>
                <c:pt idx="0">
                  <c:v>Nivel alto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'!$E$44</c:f>
              <c:numCache>
                <c:formatCode>0%</c:formatCode>
                <c:ptCount val="1"/>
                <c:pt idx="0">
                  <c:v>0.118779342723005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75"/>
        <c:axId val="-2143388440"/>
        <c:axId val="-2143385320"/>
      </c:barChart>
      <c:catAx>
        <c:axId val="-2143388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-2143385320"/>
        <c:crosses val="autoZero"/>
        <c:auto val="1"/>
        <c:lblAlgn val="ctr"/>
        <c:lblOffset val="100"/>
        <c:noMultiLvlLbl val="0"/>
      </c:catAx>
      <c:valAx>
        <c:axId val="-21433853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433884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s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Alumnos por nivel en CUCEA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'Resultados finales '!$X$32</c:f>
              <c:strCache>
                <c:ptCount val="1"/>
                <c:pt idx="0">
                  <c:v>Nivel bajo</c:v>
                </c:pt>
              </c:strCache>
            </c:strRef>
          </c:tx>
          <c:invertIfNegative val="0"/>
          <c:cat>
            <c:strRef>
              <c:f>'Resultados finales '!$B$33:$B$43</c:f>
              <c:strCache>
                <c:ptCount val="11"/>
                <c:pt idx="0">
                  <c:v>Administración</c:v>
                </c:pt>
                <c:pt idx="1">
                  <c:v>Administración Financiera Y Sistemas</c:v>
                </c:pt>
                <c:pt idx="2">
                  <c:v>Administración Gubernamental Y Políticas Publicas </c:v>
                </c:pt>
                <c:pt idx="3">
                  <c:v>Contaduría Publica</c:v>
                </c:pt>
                <c:pt idx="4">
                  <c:v>Economía</c:v>
                </c:pt>
                <c:pt idx="5">
                  <c:v>Gestión Y Economía Ambiental</c:v>
                </c:pt>
                <c:pt idx="6">
                  <c:v>Mercadotecnia</c:v>
                </c:pt>
                <c:pt idx="7">
                  <c:v>Negocios Internacionales</c:v>
                </c:pt>
                <c:pt idx="8">
                  <c:v>Recursos Humanos</c:v>
                </c:pt>
                <c:pt idx="9">
                  <c:v>Tecnologías De La Información</c:v>
                </c:pt>
                <c:pt idx="10">
                  <c:v>Turismo</c:v>
                </c:pt>
              </c:strCache>
            </c:strRef>
          </c:cat>
          <c:val>
            <c:numRef>
              <c:f>'Resultados finales '!$X$33:$X$43</c:f>
              <c:numCache>
                <c:formatCode>0%</c:formatCode>
                <c:ptCount val="11"/>
                <c:pt idx="0">
                  <c:v>0.778443113772455</c:v>
                </c:pt>
                <c:pt idx="1">
                  <c:v>0.626086956521739</c:v>
                </c:pt>
                <c:pt idx="2">
                  <c:v>0.955882352941177</c:v>
                </c:pt>
                <c:pt idx="3">
                  <c:v>0.840909090909091</c:v>
                </c:pt>
                <c:pt idx="4">
                  <c:v>0.648351648351648</c:v>
                </c:pt>
                <c:pt idx="5">
                  <c:v>0.796610169491525</c:v>
                </c:pt>
                <c:pt idx="6">
                  <c:v>0.693661971830986</c:v>
                </c:pt>
                <c:pt idx="7">
                  <c:v>0.506172839506173</c:v>
                </c:pt>
                <c:pt idx="8">
                  <c:v>0.821052631578947</c:v>
                </c:pt>
                <c:pt idx="9">
                  <c:v>0.67816091954023</c:v>
                </c:pt>
                <c:pt idx="10">
                  <c:v>0.711191335740072</c:v>
                </c:pt>
              </c:numCache>
            </c:numRef>
          </c:val>
        </c:ser>
        <c:ser>
          <c:idx val="1"/>
          <c:order val="1"/>
          <c:tx>
            <c:strRef>
              <c:f>'Resultados finales '!$Y$32</c:f>
              <c:strCache>
                <c:ptCount val="1"/>
                <c:pt idx="0">
                  <c:v>Nivel intermedio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'Resultados finales '!$B$33:$B$43</c:f>
              <c:strCache>
                <c:ptCount val="11"/>
                <c:pt idx="0">
                  <c:v>Administración</c:v>
                </c:pt>
                <c:pt idx="1">
                  <c:v>Administración Financiera Y Sistemas</c:v>
                </c:pt>
                <c:pt idx="2">
                  <c:v>Administración Gubernamental Y Políticas Publicas </c:v>
                </c:pt>
                <c:pt idx="3">
                  <c:v>Contaduría Publica</c:v>
                </c:pt>
                <c:pt idx="4">
                  <c:v>Economía</c:v>
                </c:pt>
                <c:pt idx="5">
                  <c:v>Gestión Y Economía Ambiental</c:v>
                </c:pt>
                <c:pt idx="6">
                  <c:v>Mercadotecnia</c:v>
                </c:pt>
                <c:pt idx="7">
                  <c:v>Negocios Internacionales</c:v>
                </c:pt>
                <c:pt idx="8">
                  <c:v>Recursos Humanos</c:v>
                </c:pt>
                <c:pt idx="9">
                  <c:v>Tecnologías De La Información</c:v>
                </c:pt>
                <c:pt idx="10">
                  <c:v>Turismo</c:v>
                </c:pt>
              </c:strCache>
            </c:strRef>
          </c:cat>
          <c:val>
            <c:numRef>
              <c:f>'Resultados finales '!$Y$33:$Y$43</c:f>
              <c:numCache>
                <c:formatCode>0%</c:formatCode>
                <c:ptCount val="11"/>
                <c:pt idx="0">
                  <c:v>0.137724550898204</c:v>
                </c:pt>
                <c:pt idx="1">
                  <c:v>0.182608695652174</c:v>
                </c:pt>
                <c:pt idx="2">
                  <c:v>0.0294117647058823</c:v>
                </c:pt>
                <c:pt idx="3">
                  <c:v>0.116161616161616</c:v>
                </c:pt>
                <c:pt idx="4">
                  <c:v>0.131868131868132</c:v>
                </c:pt>
                <c:pt idx="5">
                  <c:v>0.101694915254237</c:v>
                </c:pt>
                <c:pt idx="6">
                  <c:v>0.158450704225352</c:v>
                </c:pt>
                <c:pt idx="7">
                  <c:v>0.259259259259259</c:v>
                </c:pt>
                <c:pt idx="8">
                  <c:v>0.136842105263158</c:v>
                </c:pt>
                <c:pt idx="9">
                  <c:v>0.206896551724138</c:v>
                </c:pt>
                <c:pt idx="10">
                  <c:v>0.191335740072202</c:v>
                </c:pt>
              </c:numCache>
            </c:numRef>
          </c:val>
        </c:ser>
        <c:ser>
          <c:idx val="2"/>
          <c:order val="2"/>
          <c:tx>
            <c:strRef>
              <c:f>'Resultados finales '!$Z$32</c:f>
              <c:strCache>
                <c:ptCount val="1"/>
                <c:pt idx="0">
                  <c:v>Nivel alto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0.0027777777777778"/>
                  <c:y val="-0.02694530854596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'Resultados finales '!$B$33:$B$43</c:f>
              <c:strCache>
                <c:ptCount val="11"/>
                <c:pt idx="0">
                  <c:v>Administración</c:v>
                </c:pt>
                <c:pt idx="1">
                  <c:v>Administración Financiera Y Sistemas</c:v>
                </c:pt>
                <c:pt idx="2">
                  <c:v>Administración Gubernamental Y Políticas Publicas </c:v>
                </c:pt>
                <c:pt idx="3">
                  <c:v>Contaduría Publica</c:v>
                </c:pt>
                <c:pt idx="4">
                  <c:v>Economía</c:v>
                </c:pt>
                <c:pt idx="5">
                  <c:v>Gestión Y Economía Ambiental</c:v>
                </c:pt>
                <c:pt idx="6">
                  <c:v>Mercadotecnia</c:v>
                </c:pt>
                <c:pt idx="7">
                  <c:v>Negocios Internacionales</c:v>
                </c:pt>
                <c:pt idx="8">
                  <c:v>Recursos Humanos</c:v>
                </c:pt>
                <c:pt idx="9">
                  <c:v>Tecnologías De La Información</c:v>
                </c:pt>
                <c:pt idx="10">
                  <c:v>Turismo</c:v>
                </c:pt>
              </c:strCache>
            </c:strRef>
          </c:cat>
          <c:val>
            <c:numRef>
              <c:f>'Resultados finales '!$Z$33:$Z$43</c:f>
              <c:numCache>
                <c:formatCode>0%</c:formatCode>
                <c:ptCount val="11"/>
                <c:pt idx="0">
                  <c:v>0.0838323353293413</c:v>
                </c:pt>
                <c:pt idx="1">
                  <c:v>0.191304347826087</c:v>
                </c:pt>
                <c:pt idx="2">
                  <c:v>0.0147058823529412</c:v>
                </c:pt>
                <c:pt idx="3">
                  <c:v>0.0429292929292929</c:v>
                </c:pt>
                <c:pt idx="4">
                  <c:v>0.21978021978022</c:v>
                </c:pt>
                <c:pt idx="5">
                  <c:v>0.101694915254237</c:v>
                </c:pt>
                <c:pt idx="6">
                  <c:v>0.147887323943662</c:v>
                </c:pt>
                <c:pt idx="7">
                  <c:v>0.234567901234568</c:v>
                </c:pt>
                <c:pt idx="8">
                  <c:v>0.0421052631578947</c:v>
                </c:pt>
                <c:pt idx="9">
                  <c:v>0.114942528735632</c:v>
                </c:pt>
                <c:pt idx="10">
                  <c:v>0.0974729241877256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-2144079512"/>
        <c:axId val="-2144082616"/>
      </c:barChart>
      <c:catAx>
        <c:axId val="-21440795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5400000" vert="horz"/>
          <a:lstStyle/>
          <a:p>
            <a:pPr>
              <a:defRPr sz="1600"/>
            </a:pPr>
            <a:endParaRPr lang="es-ES"/>
          </a:p>
        </c:txPr>
        <c:crossAx val="-2144082616"/>
        <c:crosses val="autoZero"/>
        <c:auto val="1"/>
        <c:lblAlgn val="ctr"/>
        <c:lblOffset val="100"/>
        <c:noMultiLvlLbl val="0"/>
      </c:catAx>
      <c:valAx>
        <c:axId val="-21440826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440795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es-MX"/>
              <a:t>Nivel obtenido alumnos del CUCEI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'Ultima fase '!$C$41</c:f>
              <c:strCache>
                <c:ptCount val="1"/>
                <c:pt idx="0">
                  <c:v>Nivel bajo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'!$C$45</c:f>
              <c:numCache>
                <c:formatCode>0%</c:formatCode>
                <c:ptCount val="1"/>
                <c:pt idx="0">
                  <c:v>0.668200115008626</c:v>
                </c:pt>
              </c:numCache>
            </c:numRef>
          </c:val>
        </c:ser>
        <c:ser>
          <c:idx val="1"/>
          <c:order val="1"/>
          <c:tx>
            <c:strRef>
              <c:f>'Ultima fase '!$D$41</c:f>
              <c:strCache>
                <c:ptCount val="1"/>
                <c:pt idx="0">
                  <c:v>Intermedio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'!$D$45</c:f>
              <c:numCache>
                <c:formatCode>0%</c:formatCode>
                <c:ptCount val="1"/>
                <c:pt idx="0">
                  <c:v>0.178263369752732</c:v>
                </c:pt>
              </c:numCache>
            </c:numRef>
          </c:val>
        </c:ser>
        <c:ser>
          <c:idx val="2"/>
          <c:order val="2"/>
          <c:tx>
            <c:strRef>
              <c:f>'Ultima fase '!$E$41</c:f>
              <c:strCache>
                <c:ptCount val="1"/>
                <c:pt idx="0">
                  <c:v>Nivel alto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'!$E$45</c:f>
              <c:numCache>
                <c:formatCode>0%</c:formatCode>
                <c:ptCount val="1"/>
                <c:pt idx="0">
                  <c:v>0.153536515238643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75"/>
        <c:axId val="-2144125192"/>
        <c:axId val="-2144128728"/>
      </c:barChart>
      <c:catAx>
        <c:axId val="-2144125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-2144128728"/>
        <c:crosses val="autoZero"/>
        <c:auto val="1"/>
        <c:lblAlgn val="ctr"/>
        <c:lblOffset val="100"/>
        <c:noMultiLvlLbl val="0"/>
      </c:catAx>
      <c:valAx>
        <c:axId val="-21441287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441251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s-E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Alumnos por nivel en CUCEI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'Resultados finales '!$X$45</c:f>
              <c:strCache>
                <c:ptCount val="1"/>
                <c:pt idx="0">
                  <c:v>Nivel bajo</c:v>
                </c:pt>
              </c:strCache>
            </c:strRef>
          </c:tx>
          <c:invertIfNegative val="0"/>
          <c:cat>
            <c:strRef>
              <c:f>'Resultados finales '!$B$46:$B$59</c:f>
              <c:strCache>
                <c:ptCount val="14"/>
                <c:pt idx="0">
                  <c:v>Ingeniería Biomédica</c:v>
                </c:pt>
                <c:pt idx="1">
                  <c:v>Ingeniería En Computación</c:v>
                </c:pt>
                <c:pt idx="2">
                  <c:v>Comunicaciones Y Electrónica</c:v>
                </c:pt>
                <c:pt idx="3">
                  <c:v>Ingeniería Industrial</c:v>
                </c:pt>
                <c:pt idx="4">
                  <c:v>Ingeniería Informática</c:v>
                </c:pt>
                <c:pt idx="5">
                  <c:v>Ingeniería Mecánica Eléctrica</c:v>
                </c:pt>
                <c:pt idx="6">
                  <c:v>Ingeniería Química</c:v>
                </c:pt>
                <c:pt idx="7">
                  <c:v>Física</c:v>
                </c:pt>
                <c:pt idx="8">
                  <c:v>Ingeniería Civil</c:v>
                </c:pt>
                <c:pt idx="9">
                  <c:v>Alimentos Y Biotecnología</c:v>
                </c:pt>
                <c:pt idx="10">
                  <c:v>Topográfica              </c:v>
                </c:pt>
                <c:pt idx="11">
                  <c:v> Matemáticas</c:v>
                </c:pt>
                <c:pt idx="12">
                  <c:v>Química</c:v>
                </c:pt>
                <c:pt idx="13">
                  <c:v>Químico Farmacéutico Biólogo</c:v>
                </c:pt>
              </c:strCache>
            </c:strRef>
          </c:cat>
          <c:val>
            <c:numRef>
              <c:f>'Resultados finales '!$X$46:$X$59</c:f>
              <c:numCache>
                <c:formatCode>0%</c:formatCode>
                <c:ptCount val="14"/>
                <c:pt idx="0">
                  <c:v>0.352941176470588</c:v>
                </c:pt>
                <c:pt idx="1">
                  <c:v>0.527638190954774</c:v>
                </c:pt>
                <c:pt idx="2">
                  <c:v>0.821138211382114</c:v>
                </c:pt>
                <c:pt idx="3">
                  <c:v>0.674418604651163</c:v>
                </c:pt>
                <c:pt idx="4">
                  <c:v>0.736263736263736</c:v>
                </c:pt>
                <c:pt idx="5">
                  <c:v>0.751322751322751</c:v>
                </c:pt>
                <c:pt idx="6">
                  <c:v>0.664516129032258</c:v>
                </c:pt>
                <c:pt idx="7">
                  <c:v>0.255813953488372</c:v>
                </c:pt>
                <c:pt idx="8">
                  <c:v>0.587786259541985</c:v>
                </c:pt>
                <c:pt idx="9">
                  <c:v>0.71875</c:v>
                </c:pt>
                <c:pt idx="10">
                  <c:v>0.833333333333333</c:v>
                </c:pt>
                <c:pt idx="11">
                  <c:v>0.84</c:v>
                </c:pt>
                <c:pt idx="12">
                  <c:v>0.851851851851852</c:v>
                </c:pt>
                <c:pt idx="13">
                  <c:v>0.589285714285714</c:v>
                </c:pt>
              </c:numCache>
            </c:numRef>
          </c:val>
        </c:ser>
        <c:ser>
          <c:idx val="1"/>
          <c:order val="1"/>
          <c:tx>
            <c:strRef>
              <c:f>'Resultados finales '!$Y$45</c:f>
              <c:strCache>
                <c:ptCount val="1"/>
                <c:pt idx="0">
                  <c:v>Nivel intermedio</c:v>
                </c:pt>
              </c:strCache>
            </c:strRef>
          </c:tx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13%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'Resultados finales '!$B$46:$B$59</c:f>
              <c:strCache>
                <c:ptCount val="14"/>
                <c:pt idx="0">
                  <c:v>Ingeniería Biomédica</c:v>
                </c:pt>
                <c:pt idx="1">
                  <c:v>Ingeniería En Computación</c:v>
                </c:pt>
                <c:pt idx="2">
                  <c:v>Comunicaciones Y Electrónica</c:v>
                </c:pt>
                <c:pt idx="3">
                  <c:v>Ingeniería Industrial</c:v>
                </c:pt>
                <c:pt idx="4">
                  <c:v>Ingeniería Informática</c:v>
                </c:pt>
                <c:pt idx="5">
                  <c:v>Ingeniería Mecánica Eléctrica</c:v>
                </c:pt>
                <c:pt idx="6">
                  <c:v>Ingeniería Química</c:v>
                </c:pt>
                <c:pt idx="7">
                  <c:v>Física</c:v>
                </c:pt>
                <c:pt idx="8">
                  <c:v>Ingeniería Civil</c:v>
                </c:pt>
                <c:pt idx="9">
                  <c:v>Alimentos Y Biotecnología</c:v>
                </c:pt>
                <c:pt idx="10">
                  <c:v>Topográfica              </c:v>
                </c:pt>
                <c:pt idx="11">
                  <c:v> Matemáticas</c:v>
                </c:pt>
                <c:pt idx="12">
                  <c:v>Química</c:v>
                </c:pt>
                <c:pt idx="13">
                  <c:v>Químico Farmacéutico Biólogo</c:v>
                </c:pt>
              </c:strCache>
            </c:strRef>
          </c:cat>
          <c:val>
            <c:numRef>
              <c:f>'Resultados finales '!$Y$46:$Y$59</c:f>
              <c:numCache>
                <c:formatCode>0%</c:formatCode>
                <c:ptCount val="14"/>
                <c:pt idx="0">
                  <c:v>0.308823529411765</c:v>
                </c:pt>
                <c:pt idx="1">
                  <c:v>0.251256281407035</c:v>
                </c:pt>
                <c:pt idx="2">
                  <c:v>0.109756097560976</c:v>
                </c:pt>
                <c:pt idx="3">
                  <c:v>0.226744186046512</c:v>
                </c:pt>
                <c:pt idx="4">
                  <c:v>0.137362637362637</c:v>
                </c:pt>
                <c:pt idx="5">
                  <c:v>0.142857142857143</c:v>
                </c:pt>
                <c:pt idx="6">
                  <c:v>0.135483870967742</c:v>
                </c:pt>
                <c:pt idx="7">
                  <c:v>0.302325581395349</c:v>
                </c:pt>
                <c:pt idx="8">
                  <c:v>0.206106870229008</c:v>
                </c:pt>
                <c:pt idx="9">
                  <c:v>0.12</c:v>
                </c:pt>
                <c:pt idx="10">
                  <c:v>0.166666666666667</c:v>
                </c:pt>
                <c:pt idx="11">
                  <c:v>0.04</c:v>
                </c:pt>
                <c:pt idx="12">
                  <c:v>0.111111111111111</c:v>
                </c:pt>
                <c:pt idx="13">
                  <c:v>0.244047619047619</c:v>
                </c:pt>
              </c:numCache>
            </c:numRef>
          </c:val>
        </c:ser>
        <c:ser>
          <c:idx val="2"/>
          <c:order val="2"/>
          <c:tx>
            <c:strRef>
              <c:f>'Resultados finales '!$Z$45</c:f>
              <c:strCache>
                <c:ptCount val="1"/>
                <c:pt idx="0">
                  <c:v>Nivel alto</c:v>
                </c:pt>
              </c:strCache>
            </c:strRef>
          </c:tx>
          <c:invertIfNegative val="0"/>
          <c:dLbls>
            <c:dLbl>
              <c:idx val="10"/>
              <c:delete val="1"/>
            </c:dLbl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'Resultados finales '!$B$46:$B$59</c:f>
              <c:strCache>
                <c:ptCount val="14"/>
                <c:pt idx="0">
                  <c:v>Ingeniería Biomédica</c:v>
                </c:pt>
                <c:pt idx="1">
                  <c:v>Ingeniería En Computación</c:v>
                </c:pt>
                <c:pt idx="2">
                  <c:v>Comunicaciones Y Electrónica</c:v>
                </c:pt>
                <c:pt idx="3">
                  <c:v>Ingeniería Industrial</c:v>
                </c:pt>
                <c:pt idx="4">
                  <c:v>Ingeniería Informática</c:v>
                </c:pt>
                <c:pt idx="5">
                  <c:v>Ingeniería Mecánica Eléctrica</c:v>
                </c:pt>
                <c:pt idx="6">
                  <c:v>Ingeniería Química</c:v>
                </c:pt>
                <c:pt idx="7">
                  <c:v>Física</c:v>
                </c:pt>
                <c:pt idx="8">
                  <c:v>Ingeniería Civil</c:v>
                </c:pt>
                <c:pt idx="9">
                  <c:v>Alimentos Y Biotecnología</c:v>
                </c:pt>
                <c:pt idx="10">
                  <c:v>Topográfica              </c:v>
                </c:pt>
                <c:pt idx="11">
                  <c:v> Matemáticas</c:v>
                </c:pt>
                <c:pt idx="12">
                  <c:v>Química</c:v>
                </c:pt>
                <c:pt idx="13">
                  <c:v>Químico Farmacéutico Biólogo</c:v>
                </c:pt>
              </c:strCache>
            </c:strRef>
          </c:cat>
          <c:val>
            <c:numRef>
              <c:f>'Resultados finales '!$Z$46:$Z$59</c:f>
              <c:numCache>
                <c:formatCode>0%</c:formatCode>
                <c:ptCount val="14"/>
                <c:pt idx="0">
                  <c:v>0.338235294117647</c:v>
                </c:pt>
                <c:pt idx="1">
                  <c:v>0.221105527638191</c:v>
                </c:pt>
                <c:pt idx="2">
                  <c:v>0.0691056910569106</c:v>
                </c:pt>
                <c:pt idx="3">
                  <c:v>0.0988372093023255</c:v>
                </c:pt>
                <c:pt idx="4">
                  <c:v>0.126373626373626</c:v>
                </c:pt>
                <c:pt idx="5">
                  <c:v>0.105820105820106</c:v>
                </c:pt>
                <c:pt idx="6">
                  <c:v>0.2</c:v>
                </c:pt>
                <c:pt idx="7">
                  <c:v>0.441860465116279</c:v>
                </c:pt>
                <c:pt idx="8">
                  <c:v>0.2</c:v>
                </c:pt>
                <c:pt idx="9">
                  <c:v>0.15625</c:v>
                </c:pt>
                <c:pt idx="10">
                  <c:v>0.0</c:v>
                </c:pt>
                <c:pt idx="11">
                  <c:v>0.12</c:v>
                </c:pt>
                <c:pt idx="12">
                  <c:v>0.037037037037037</c:v>
                </c:pt>
                <c:pt idx="13">
                  <c:v>0.166666666666667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-2139486456"/>
        <c:axId val="-2139483368"/>
      </c:barChart>
      <c:catAx>
        <c:axId val="-21394864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ES"/>
          </a:p>
        </c:txPr>
        <c:crossAx val="-2139483368"/>
        <c:crosses val="autoZero"/>
        <c:auto val="1"/>
        <c:lblAlgn val="ctr"/>
        <c:lblOffset val="100"/>
        <c:noMultiLvlLbl val="0"/>
      </c:catAx>
      <c:valAx>
        <c:axId val="-21394833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394864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s-E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es-MX"/>
              <a:t>Nivel obtenido alumnos del CUCS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'Ultima fase '!$C$41</c:f>
              <c:strCache>
                <c:ptCount val="1"/>
                <c:pt idx="0">
                  <c:v>Nivel bajo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'!$C$46</c:f>
              <c:numCache>
                <c:formatCode>0%</c:formatCode>
                <c:ptCount val="1"/>
                <c:pt idx="0">
                  <c:v>0.530434782608696</c:v>
                </c:pt>
              </c:numCache>
            </c:numRef>
          </c:val>
        </c:ser>
        <c:ser>
          <c:idx val="1"/>
          <c:order val="1"/>
          <c:tx>
            <c:strRef>
              <c:f>'Ultima fase '!$D$41</c:f>
              <c:strCache>
                <c:ptCount val="1"/>
                <c:pt idx="0">
                  <c:v>Intermedio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'!$D$46</c:f>
              <c:numCache>
                <c:formatCode>0%</c:formatCode>
                <c:ptCount val="1"/>
                <c:pt idx="0">
                  <c:v>0.215810276679842</c:v>
                </c:pt>
              </c:numCache>
            </c:numRef>
          </c:val>
        </c:ser>
        <c:ser>
          <c:idx val="2"/>
          <c:order val="2"/>
          <c:tx>
            <c:strRef>
              <c:f>'Ultima fase '!$E$41</c:f>
              <c:strCache>
                <c:ptCount val="1"/>
                <c:pt idx="0">
                  <c:v>Nivel alto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'!$E$46</c:f>
              <c:numCache>
                <c:formatCode>0%</c:formatCode>
                <c:ptCount val="1"/>
                <c:pt idx="0">
                  <c:v>0.253754940711462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75"/>
        <c:axId val="2119268744"/>
        <c:axId val="2119265208"/>
      </c:barChart>
      <c:catAx>
        <c:axId val="2119268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2119265208"/>
        <c:crosses val="autoZero"/>
        <c:auto val="1"/>
        <c:lblAlgn val="ctr"/>
        <c:lblOffset val="100"/>
        <c:noMultiLvlLbl val="0"/>
      </c:catAx>
      <c:valAx>
        <c:axId val="21192652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192687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s-E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Alumnos por nivel en CUCS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'Resultados finales '!$X$98</c:f>
              <c:strCache>
                <c:ptCount val="1"/>
                <c:pt idx="0">
                  <c:v>Nivel bajo</c:v>
                </c:pt>
              </c:strCache>
            </c:strRef>
          </c:tx>
          <c:invertIfNegative val="0"/>
          <c:cat>
            <c:strRef>
              <c:f>'Resultados finales '!$B$99:$B$108</c:f>
              <c:strCache>
                <c:ptCount val="10"/>
                <c:pt idx="0">
                  <c:v>Cirujano Dentista</c:v>
                </c:pt>
                <c:pt idx="1">
                  <c:v>Cultura Física Y Deportes</c:v>
                </c:pt>
                <c:pt idx="2">
                  <c:v>Enfermería</c:v>
                </c:pt>
                <c:pt idx="3">
                  <c:v>Nutrición</c:v>
                </c:pt>
                <c:pt idx="4">
                  <c:v>Psicología            </c:v>
                </c:pt>
                <c:pt idx="5">
                  <c:v>Médico Cirujano Y Partero</c:v>
                </c:pt>
                <c:pt idx="6">
                  <c:v>Emergencias, Seguridad Laboral Y Rescates</c:v>
                </c:pt>
                <c:pt idx="7">
                  <c:v>Prótesis Dental</c:v>
                </c:pt>
                <c:pt idx="8">
                  <c:v>Radiología E Imagen</c:v>
                </c:pt>
                <c:pt idx="9">
                  <c:v>Terapia Física</c:v>
                </c:pt>
              </c:strCache>
            </c:strRef>
          </c:cat>
          <c:val>
            <c:numRef>
              <c:f>'Resultados finales '!$X$99:$X$108</c:f>
              <c:numCache>
                <c:formatCode>0%</c:formatCode>
                <c:ptCount val="10"/>
                <c:pt idx="0">
                  <c:v>0.511811023622047</c:v>
                </c:pt>
                <c:pt idx="1">
                  <c:v>0.71969696969697</c:v>
                </c:pt>
                <c:pt idx="2">
                  <c:v>0.720670391061453</c:v>
                </c:pt>
                <c:pt idx="3">
                  <c:v>0.604395604395604</c:v>
                </c:pt>
                <c:pt idx="4">
                  <c:v>0.478021978021978</c:v>
                </c:pt>
                <c:pt idx="5">
                  <c:v>0.210691823899371</c:v>
                </c:pt>
                <c:pt idx="6">
                  <c:v>0.914285714285714</c:v>
                </c:pt>
                <c:pt idx="7">
                  <c:v>0.871428571428572</c:v>
                </c:pt>
                <c:pt idx="8">
                  <c:v>0.688311688311688</c:v>
                </c:pt>
                <c:pt idx="9">
                  <c:v>0.5</c:v>
                </c:pt>
              </c:numCache>
            </c:numRef>
          </c:val>
        </c:ser>
        <c:ser>
          <c:idx val="1"/>
          <c:order val="1"/>
          <c:tx>
            <c:strRef>
              <c:f>'Resultados finales '!$Y$98</c:f>
              <c:strCache>
                <c:ptCount val="1"/>
                <c:pt idx="0">
                  <c:v>Nivel intermedio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'Resultados finales '!$B$99:$B$108</c:f>
              <c:strCache>
                <c:ptCount val="10"/>
                <c:pt idx="0">
                  <c:v>Cirujano Dentista</c:v>
                </c:pt>
                <c:pt idx="1">
                  <c:v>Cultura Física Y Deportes</c:v>
                </c:pt>
                <c:pt idx="2">
                  <c:v>Enfermería</c:v>
                </c:pt>
                <c:pt idx="3">
                  <c:v>Nutrición</c:v>
                </c:pt>
                <c:pt idx="4">
                  <c:v>Psicología            </c:v>
                </c:pt>
                <c:pt idx="5">
                  <c:v>Médico Cirujano Y Partero</c:v>
                </c:pt>
                <c:pt idx="6">
                  <c:v>Emergencias, Seguridad Laboral Y Rescates</c:v>
                </c:pt>
                <c:pt idx="7">
                  <c:v>Prótesis Dental</c:v>
                </c:pt>
                <c:pt idx="8">
                  <c:v>Radiología E Imagen</c:v>
                </c:pt>
                <c:pt idx="9">
                  <c:v>Terapia Física</c:v>
                </c:pt>
              </c:strCache>
            </c:strRef>
          </c:cat>
          <c:val>
            <c:numRef>
              <c:f>'Resultados finales '!$Y$99:$Y$108</c:f>
              <c:numCache>
                <c:formatCode>0%</c:formatCode>
                <c:ptCount val="10"/>
                <c:pt idx="0">
                  <c:v>0.275590551181102</c:v>
                </c:pt>
                <c:pt idx="1">
                  <c:v>0.159090909090909</c:v>
                </c:pt>
                <c:pt idx="2">
                  <c:v>0.206703910614525</c:v>
                </c:pt>
                <c:pt idx="3">
                  <c:v>0.230769230769231</c:v>
                </c:pt>
                <c:pt idx="4">
                  <c:v>0.236263736263736</c:v>
                </c:pt>
                <c:pt idx="5">
                  <c:v>0.267295597484277</c:v>
                </c:pt>
                <c:pt idx="6">
                  <c:v>0.0857142857142857</c:v>
                </c:pt>
                <c:pt idx="7">
                  <c:v>0.0714285714285714</c:v>
                </c:pt>
                <c:pt idx="8">
                  <c:v>0.168831168831169</c:v>
                </c:pt>
                <c:pt idx="9">
                  <c:v>0.185185185185185</c:v>
                </c:pt>
              </c:numCache>
            </c:numRef>
          </c:val>
        </c:ser>
        <c:ser>
          <c:idx val="2"/>
          <c:order val="2"/>
          <c:tx>
            <c:strRef>
              <c:f>'Resultados finales '!$Z$98</c:f>
              <c:strCache>
                <c:ptCount val="1"/>
                <c:pt idx="0">
                  <c:v>Nivel alto</c:v>
                </c:pt>
              </c:strCache>
            </c:strRef>
          </c:tx>
          <c:invertIfNegative val="0"/>
          <c:dLbls>
            <c:dLbl>
              <c:idx val="6"/>
              <c:delete val="1"/>
            </c:dLbl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'Resultados finales '!$B$99:$B$108</c:f>
              <c:strCache>
                <c:ptCount val="10"/>
                <c:pt idx="0">
                  <c:v>Cirujano Dentista</c:v>
                </c:pt>
                <c:pt idx="1">
                  <c:v>Cultura Física Y Deportes</c:v>
                </c:pt>
                <c:pt idx="2">
                  <c:v>Enfermería</c:v>
                </c:pt>
                <c:pt idx="3">
                  <c:v>Nutrición</c:v>
                </c:pt>
                <c:pt idx="4">
                  <c:v>Psicología            </c:v>
                </c:pt>
                <c:pt idx="5">
                  <c:v>Médico Cirujano Y Partero</c:v>
                </c:pt>
                <c:pt idx="6">
                  <c:v>Emergencias, Seguridad Laboral Y Rescates</c:v>
                </c:pt>
                <c:pt idx="7">
                  <c:v>Prótesis Dental</c:v>
                </c:pt>
                <c:pt idx="8">
                  <c:v>Radiología E Imagen</c:v>
                </c:pt>
                <c:pt idx="9">
                  <c:v>Terapia Física</c:v>
                </c:pt>
              </c:strCache>
            </c:strRef>
          </c:cat>
          <c:val>
            <c:numRef>
              <c:f>'Resultados finales '!$Z$99:$Z$108</c:f>
              <c:numCache>
                <c:formatCode>0%</c:formatCode>
                <c:ptCount val="10"/>
                <c:pt idx="0">
                  <c:v>0.21259842519685</c:v>
                </c:pt>
                <c:pt idx="1">
                  <c:v>0.121212121212121</c:v>
                </c:pt>
                <c:pt idx="2">
                  <c:v>0.0726256983240224</c:v>
                </c:pt>
                <c:pt idx="3">
                  <c:v>0.17</c:v>
                </c:pt>
                <c:pt idx="4">
                  <c:v>0.28</c:v>
                </c:pt>
                <c:pt idx="5">
                  <c:v>0.522012578616352</c:v>
                </c:pt>
                <c:pt idx="6">
                  <c:v>0.0</c:v>
                </c:pt>
                <c:pt idx="7">
                  <c:v>0.0571428571428571</c:v>
                </c:pt>
                <c:pt idx="8">
                  <c:v>0.142857142857143</c:v>
                </c:pt>
                <c:pt idx="9">
                  <c:v>0.314814814814815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-2140022824"/>
        <c:axId val="-2140019240"/>
      </c:barChart>
      <c:catAx>
        <c:axId val="-21400228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5400000" vert="horz"/>
          <a:lstStyle/>
          <a:p>
            <a:pPr>
              <a:defRPr sz="1800"/>
            </a:pPr>
            <a:endParaRPr lang="es-ES"/>
          </a:p>
        </c:txPr>
        <c:crossAx val="-2140019240"/>
        <c:crosses val="autoZero"/>
        <c:auto val="1"/>
        <c:lblAlgn val="ctr"/>
        <c:lblOffset val="100"/>
        <c:noMultiLvlLbl val="0"/>
      </c:catAx>
      <c:valAx>
        <c:axId val="-21400192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400228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s-E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es-MX"/>
              <a:t>Nivel obtenido alumnos del CUCSH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'Ultima fase '!$C$41</c:f>
              <c:strCache>
                <c:ptCount val="1"/>
                <c:pt idx="0">
                  <c:v>Nivel bajo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'!$C$47</c:f>
              <c:numCache>
                <c:formatCode>0%</c:formatCode>
                <c:ptCount val="1"/>
                <c:pt idx="0">
                  <c:v>0.589788732394366</c:v>
                </c:pt>
              </c:numCache>
            </c:numRef>
          </c:val>
        </c:ser>
        <c:ser>
          <c:idx val="1"/>
          <c:order val="1"/>
          <c:tx>
            <c:strRef>
              <c:f>'Ultima fase '!$D$41</c:f>
              <c:strCache>
                <c:ptCount val="1"/>
                <c:pt idx="0">
                  <c:v>Intermedio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'!$D$47</c:f>
              <c:numCache>
                <c:formatCode>0%</c:formatCode>
                <c:ptCount val="1"/>
                <c:pt idx="0">
                  <c:v>0.211267605633803</c:v>
                </c:pt>
              </c:numCache>
            </c:numRef>
          </c:val>
        </c:ser>
        <c:ser>
          <c:idx val="2"/>
          <c:order val="2"/>
          <c:tx>
            <c:strRef>
              <c:f>'Ultima fase '!$E$41</c:f>
              <c:strCache>
                <c:ptCount val="1"/>
                <c:pt idx="0">
                  <c:v>Nivel alto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'!$E$47</c:f>
              <c:numCache>
                <c:formatCode>0%</c:formatCode>
                <c:ptCount val="1"/>
                <c:pt idx="0">
                  <c:v>0.198943661971831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75"/>
        <c:axId val="-2140880504"/>
        <c:axId val="-2142693400"/>
      </c:barChart>
      <c:catAx>
        <c:axId val="-2140880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-2142693400"/>
        <c:crosses val="autoZero"/>
        <c:auto val="1"/>
        <c:lblAlgn val="ctr"/>
        <c:lblOffset val="100"/>
        <c:noMultiLvlLbl val="0"/>
      </c:catAx>
      <c:valAx>
        <c:axId val="-21426934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408805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s-E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Alumnos por nivel en CUCSH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'Resultados finales '!$X$110</c:f>
              <c:strCache>
                <c:ptCount val="1"/>
                <c:pt idx="0">
                  <c:v>Nivel bajo</c:v>
                </c:pt>
              </c:strCache>
            </c:strRef>
          </c:tx>
          <c:invertIfNegative val="0"/>
          <c:cat>
            <c:strRef>
              <c:f>'Resultados finales '!$B$111:$B$122</c:f>
              <c:strCache>
                <c:ptCount val="12"/>
                <c:pt idx="0">
                  <c:v>Abogado</c:v>
                </c:pt>
                <c:pt idx="1">
                  <c:v>Abogado (Semiescolarizado )</c:v>
                </c:pt>
                <c:pt idx="2">
                  <c:v>Antropología</c:v>
                </c:pt>
                <c:pt idx="3">
                  <c:v>Comunicación Publica</c:v>
                </c:pt>
                <c:pt idx="4">
                  <c:v>Estudios Políticos Y Gobierno</c:v>
                </c:pt>
                <c:pt idx="5">
                  <c:v>Filosofía</c:v>
                </c:pt>
                <c:pt idx="6">
                  <c:v>Geografía</c:v>
                </c:pt>
                <c:pt idx="7">
                  <c:v>Historia</c:v>
                </c:pt>
                <c:pt idx="8">
                  <c:v> Letras Hispánicas</c:v>
                </c:pt>
                <c:pt idx="9">
                  <c:v>Relaciones Internacionales</c:v>
                </c:pt>
                <c:pt idx="10">
                  <c:v>Sociología</c:v>
                </c:pt>
                <c:pt idx="11">
                  <c:v>Trabajo Social</c:v>
                </c:pt>
              </c:strCache>
            </c:strRef>
          </c:cat>
          <c:val>
            <c:numRef>
              <c:f>'Resultados finales '!$X$111:$X$122</c:f>
              <c:numCache>
                <c:formatCode>0%</c:formatCode>
                <c:ptCount val="12"/>
                <c:pt idx="0">
                  <c:v>0.589473684210526</c:v>
                </c:pt>
                <c:pt idx="1">
                  <c:v>0.666666666666667</c:v>
                </c:pt>
                <c:pt idx="2">
                  <c:v>0.25</c:v>
                </c:pt>
                <c:pt idx="3">
                  <c:v>0.257142857142857</c:v>
                </c:pt>
                <c:pt idx="4">
                  <c:v>0.666666666666667</c:v>
                </c:pt>
                <c:pt idx="5">
                  <c:v>0.527272727272727</c:v>
                </c:pt>
                <c:pt idx="6">
                  <c:v>0.866666666666667</c:v>
                </c:pt>
                <c:pt idx="7">
                  <c:v>0.557377049180328</c:v>
                </c:pt>
                <c:pt idx="8">
                  <c:v>0.38</c:v>
                </c:pt>
                <c:pt idx="9">
                  <c:v>0.152542372881356</c:v>
                </c:pt>
                <c:pt idx="10">
                  <c:v>0.75</c:v>
                </c:pt>
                <c:pt idx="11">
                  <c:v>0.8</c:v>
                </c:pt>
              </c:numCache>
            </c:numRef>
          </c:val>
        </c:ser>
        <c:ser>
          <c:idx val="1"/>
          <c:order val="1"/>
          <c:tx>
            <c:strRef>
              <c:f>'Resultados finales '!$Y$110</c:f>
              <c:strCache>
                <c:ptCount val="1"/>
                <c:pt idx="0">
                  <c:v>Nivel intermedio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'Resultados finales '!$B$111:$B$122</c:f>
              <c:strCache>
                <c:ptCount val="12"/>
                <c:pt idx="0">
                  <c:v>Abogado</c:v>
                </c:pt>
                <c:pt idx="1">
                  <c:v>Abogado (Semiescolarizado )</c:v>
                </c:pt>
                <c:pt idx="2">
                  <c:v>Antropología</c:v>
                </c:pt>
                <c:pt idx="3">
                  <c:v>Comunicación Publica</c:v>
                </c:pt>
                <c:pt idx="4">
                  <c:v>Estudios Políticos Y Gobierno</c:v>
                </c:pt>
                <c:pt idx="5">
                  <c:v>Filosofía</c:v>
                </c:pt>
                <c:pt idx="6">
                  <c:v>Geografía</c:v>
                </c:pt>
                <c:pt idx="7">
                  <c:v>Historia</c:v>
                </c:pt>
                <c:pt idx="8">
                  <c:v> Letras Hispánicas</c:v>
                </c:pt>
                <c:pt idx="9">
                  <c:v>Relaciones Internacionales</c:v>
                </c:pt>
                <c:pt idx="10">
                  <c:v>Sociología</c:v>
                </c:pt>
                <c:pt idx="11">
                  <c:v>Trabajo Social</c:v>
                </c:pt>
              </c:strCache>
            </c:strRef>
          </c:cat>
          <c:val>
            <c:numRef>
              <c:f>'Resultados finales '!$Y$111:$Y$122</c:f>
              <c:numCache>
                <c:formatCode>0%</c:formatCode>
                <c:ptCount val="12"/>
                <c:pt idx="0">
                  <c:v>0.244736842105263</c:v>
                </c:pt>
                <c:pt idx="1">
                  <c:v>0.180790960451977</c:v>
                </c:pt>
                <c:pt idx="2">
                  <c:v>0.375</c:v>
                </c:pt>
                <c:pt idx="3">
                  <c:v>0.257142857142857</c:v>
                </c:pt>
                <c:pt idx="4">
                  <c:v>0.166666666666667</c:v>
                </c:pt>
                <c:pt idx="5">
                  <c:v>0.236363636363636</c:v>
                </c:pt>
                <c:pt idx="6">
                  <c:v>0.0666666666666667</c:v>
                </c:pt>
                <c:pt idx="7">
                  <c:v>0.24</c:v>
                </c:pt>
                <c:pt idx="8">
                  <c:v>0.16</c:v>
                </c:pt>
                <c:pt idx="9">
                  <c:v>0.355932203389831</c:v>
                </c:pt>
                <c:pt idx="10">
                  <c:v>0.125</c:v>
                </c:pt>
                <c:pt idx="11">
                  <c:v>0.125925925925926</c:v>
                </c:pt>
              </c:numCache>
            </c:numRef>
          </c:val>
        </c:ser>
        <c:ser>
          <c:idx val="2"/>
          <c:order val="2"/>
          <c:tx>
            <c:strRef>
              <c:f>'Resultados finales '!$Z$110</c:f>
              <c:strCache>
                <c:ptCount val="1"/>
                <c:pt idx="0">
                  <c:v>Nivel alto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-0.00277777777777778"/>
                  <c:y val="-0.0223566708550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'Resultados finales '!$B$111:$B$122</c:f>
              <c:strCache>
                <c:ptCount val="12"/>
                <c:pt idx="0">
                  <c:v>Abogado</c:v>
                </c:pt>
                <c:pt idx="1">
                  <c:v>Abogado (Semiescolarizado )</c:v>
                </c:pt>
                <c:pt idx="2">
                  <c:v>Antropología</c:v>
                </c:pt>
                <c:pt idx="3">
                  <c:v>Comunicación Publica</c:v>
                </c:pt>
                <c:pt idx="4">
                  <c:v>Estudios Políticos Y Gobierno</c:v>
                </c:pt>
                <c:pt idx="5">
                  <c:v>Filosofía</c:v>
                </c:pt>
                <c:pt idx="6">
                  <c:v>Geografía</c:v>
                </c:pt>
                <c:pt idx="7">
                  <c:v>Historia</c:v>
                </c:pt>
                <c:pt idx="8">
                  <c:v> Letras Hispánicas</c:v>
                </c:pt>
                <c:pt idx="9">
                  <c:v>Relaciones Internacionales</c:v>
                </c:pt>
                <c:pt idx="10">
                  <c:v>Sociología</c:v>
                </c:pt>
                <c:pt idx="11">
                  <c:v>Trabajo Social</c:v>
                </c:pt>
              </c:strCache>
            </c:strRef>
          </c:cat>
          <c:val>
            <c:numRef>
              <c:f>'Resultados finales '!$Z$111:$Z$122</c:f>
              <c:numCache>
                <c:formatCode>0%</c:formatCode>
                <c:ptCount val="12"/>
                <c:pt idx="0">
                  <c:v>0.165789473684211</c:v>
                </c:pt>
                <c:pt idx="1">
                  <c:v>0.152542372881356</c:v>
                </c:pt>
                <c:pt idx="2">
                  <c:v>0.37</c:v>
                </c:pt>
                <c:pt idx="3">
                  <c:v>0.48</c:v>
                </c:pt>
                <c:pt idx="4">
                  <c:v>0.16</c:v>
                </c:pt>
                <c:pt idx="5">
                  <c:v>0.23</c:v>
                </c:pt>
                <c:pt idx="6">
                  <c:v>0.06</c:v>
                </c:pt>
                <c:pt idx="7">
                  <c:v>0.19672131147541</c:v>
                </c:pt>
                <c:pt idx="8">
                  <c:v>0.46</c:v>
                </c:pt>
                <c:pt idx="9">
                  <c:v>0.491525423728814</c:v>
                </c:pt>
                <c:pt idx="10">
                  <c:v>0.12</c:v>
                </c:pt>
                <c:pt idx="11">
                  <c:v>0.0740740740740741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-2137505960"/>
        <c:axId val="-2135171912"/>
      </c:barChart>
      <c:catAx>
        <c:axId val="-21375059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ES"/>
          </a:p>
        </c:txPr>
        <c:crossAx val="-2135171912"/>
        <c:crosses val="autoZero"/>
        <c:auto val="1"/>
        <c:lblAlgn val="ctr"/>
        <c:lblOffset val="100"/>
        <c:noMultiLvlLbl val="0"/>
      </c:catAx>
      <c:valAx>
        <c:axId val="-21351719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375059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es-MX"/>
              <a:t>Nivel obtenido alumnos del CUALTOS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'Ultima fase '!$C$41</c:f>
              <c:strCache>
                <c:ptCount val="1"/>
                <c:pt idx="0">
                  <c:v>Nivel bajo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'!$C$48</c:f>
              <c:numCache>
                <c:formatCode>0%</c:formatCode>
                <c:ptCount val="1"/>
                <c:pt idx="0">
                  <c:v>0.75</c:v>
                </c:pt>
              </c:numCache>
            </c:numRef>
          </c:val>
        </c:ser>
        <c:ser>
          <c:idx val="1"/>
          <c:order val="1"/>
          <c:tx>
            <c:strRef>
              <c:f>'Ultima fase '!$D$41</c:f>
              <c:strCache>
                <c:ptCount val="1"/>
                <c:pt idx="0">
                  <c:v>Intermedio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'!$D$48</c:f>
              <c:numCache>
                <c:formatCode>0%</c:formatCode>
                <c:ptCount val="1"/>
                <c:pt idx="0">
                  <c:v>0.150602409638554</c:v>
                </c:pt>
              </c:numCache>
            </c:numRef>
          </c:val>
        </c:ser>
        <c:ser>
          <c:idx val="2"/>
          <c:order val="2"/>
          <c:tx>
            <c:strRef>
              <c:f>'Ultima fase '!$E$41</c:f>
              <c:strCache>
                <c:ptCount val="1"/>
                <c:pt idx="0">
                  <c:v>Nivel alto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'!$E$48</c:f>
              <c:numCache>
                <c:formatCode>0%</c:formatCode>
                <c:ptCount val="1"/>
                <c:pt idx="0">
                  <c:v>0.0993975903614458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75"/>
        <c:axId val="-2137709784"/>
        <c:axId val="-2137801848"/>
      </c:barChart>
      <c:catAx>
        <c:axId val="-2137709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-2137801848"/>
        <c:crosses val="autoZero"/>
        <c:auto val="1"/>
        <c:lblAlgn val="ctr"/>
        <c:lblOffset val="100"/>
        <c:noMultiLvlLbl val="0"/>
      </c:catAx>
      <c:valAx>
        <c:axId val="-21378018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377097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Comparativo entre Centros Temáticos y Regionales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'Resultados finales '!$H$214</c:f>
              <c:strCache>
                <c:ptCount val="1"/>
                <c:pt idx="0">
                  <c:v>Temáticos</c:v>
                </c:pt>
              </c:strCache>
            </c:strRef>
          </c:tx>
          <c:invertIfNegative val="0"/>
          <c:dLbls>
            <c:numFmt formatCode="0%" sourceLinked="0"/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'Resultados finales '!$I$213:$K$213</c:f>
              <c:strCache>
                <c:ptCount val="3"/>
                <c:pt idx="0">
                  <c:v>Nivel bajo (Inicial - A1) </c:v>
                </c:pt>
                <c:pt idx="1">
                  <c:v>Nivel intermedio (A-2)</c:v>
                </c:pt>
                <c:pt idx="2">
                  <c:v>Nivel alto (B1 o +)</c:v>
                </c:pt>
              </c:strCache>
            </c:strRef>
          </c:cat>
          <c:val>
            <c:numRef>
              <c:f>'Resultados finales '!$I$214:$K$214</c:f>
              <c:numCache>
                <c:formatCode>0%</c:formatCode>
                <c:ptCount val="3"/>
                <c:pt idx="0">
                  <c:v>0.636232074727009</c:v>
                </c:pt>
                <c:pt idx="1">
                  <c:v>0.190238126562294</c:v>
                </c:pt>
                <c:pt idx="2">
                  <c:v>0.173529798710696</c:v>
                </c:pt>
              </c:numCache>
            </c:numRef>
          </c:val>
        </c:ser>
        <c:ser>
          <c:idx val="1"/>
          <c:order val="1"/>
          <c:tx>
            <c:strRef>
              <c:f>'Resultados finales '!$H$215</c:f>
              <c:strCache>
                <c:ptCount val="1"/>
                <c:pt idx="0">
                  <c:v>Regionales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'Resultados finales '!$I$213:$K$213</c:f>
              <c:strCache>
                <c:ptCount val="3"/>
                <c:pt idx="0">
                  <c:v>Nivel bajo (Inicial - A1) </c:v>
                </c:pt>
                <c:pt idx="1">
                  <c:v>Nivel intermedio (A-2)</c:v>
                </c:pt>
                <c:pt idx="2">
                  <c:v>Nivel alto (B1 o +)</c:v>
                </c:pt>
              </c:strCache>
            </c:strRef>
          </c:cat>
          <c:val>
            <c:numRef>
              <c:f>'Resultados finales '!$I$215:$K$215</c:f>
              <c:numCache>
                <c:formatCode>0%</c:formatCode>
                <c:ptCount val="3"/>
                <c:pt idx="0">
                  <c:v>0.856320566747841</c:v>
                </c:pt>
                <c:pt idx="1">
                  <c:v>0.0892185078591986</c:v>
                </c:pt>
                <c:pt idx="2">
                  <c:v>0.0544609253929599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8518376"/>
        <c:axId val="2118515336"/>
      </c:barChart>
      <c:catAx>
        <c:axId val="2118518376"/>
        <c:scaling>
          <c:orientation val="minMax"/>
        </c:scaling>
        <c:delete val="0"/>
        <c:axPos val="b"/>
        <c:majorTickMark val="none"/>
        <c:minorTickMark val="none"/>
        <c:tickLblPos val="nextTo"/>
        <c:crossAx val="2118515336"/>
        <c:crosses val="autoZero"/>
        <c:auto val="1"/>
        <c:lblAlgn val="ctr"/>
        <c:lblOffset val="100"/>
        <c:noMultiLvlLbl val="0"/>
      </c:catAx>
      <c:valAx>
        <c:axId val="21185153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185183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Alumnos por nivel en CUALTOS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'Resultados finales '!$X$15</c:f>
              <c:strCache>
                <c:ptCount val="1"/>
                <c:pt idx="0">
                  <c:v>Nivel bajo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'Resultados finales '!$B$16:$B$23</c:f>
              <c:strCache>
                <c:ptCount val="8"/>
                <c:pt idx="0">
                  <c:v>Administración</c:v>
                </c:pt>
                <c:pt idx="1">
                  <c:v>Cirujano Dentista</c:v>
                </c:pt>
                <c:pt idx="2">
                  <c:v>Contaduría Publica</c:v>
                </c:pt>
                <c:pt idx="3">
                  <c:v>Enfermería</c:v>
                </c:pt>
                <c:pt idx="4">
                  <c:v>Negocios Internacionales</c:v>
                </c:pt>
                <c:pt idx="5">
                  <c:v>Nutrición</c:v>
                </c:pt>
                <c:pt idx="6">
                  <c:v>Psicología            </c:v>
                </c:pt>
                <c:pt idx="7">
                  <c:v>Médico Cirujano Y Partero</c:v>
                </c:pt>
              </c:strCache>
            </c:strRef>
          </c:cat>
          <c:val>
            <c:numRef>
              <c:f>'Resultados finales '!$X$16:$X$23</c:f>
              <c:numCache>
                <c:formatCode>0%</c:formatCode>
                <c:ptCount val="8"/>
                <c:pt idx="0">
                  <c:v>0.825</c:v>
                </c:pt>
                <c:pt idx="1">
                  <c:v>0.622222222222222</c:v>
                </c:pt>
                <c:pt idx="2">
                  <c:v>0.925</c:v>
                </c:pt>
                <c:pt idx="3">
                  <c:v>0.82051282051282</c:v>
                </c:pt>
                <c:pt idx="4">
                  <c:v>0.75</c:v>
                </c:pt>
                <c:pt idx="5">
                  <c:v>0.846153846153846</c:v>
                </c:pt>
                <c:pt idx="6">
                  <c:v>0.767441860465116</c:v>
                </c:pt>
                <c:pt idx="7">
                  <c:v>0.5</c:v>
                </c:pt>
              </c:numCache>
            </c:numRef>
          </c:val>
        </c:ser>
        <c:ser>
          <c:idx val="1"/>
          <c:order val="1"/>
          <c:tx>
            <c:strRef>
              <c:f>'Resultados finales '!$Y$15</c:f>
              <c:strCache>
                <c:ptCount val="1"/>
                <c:pt idx="0">
                  <c:v>Nivel intermedio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'Resultados finales '!$B$16:$B$23</c:f>
              <c:strCache>
                <c:ptCount val="8"/>
                <c:pt idx="0">
                  <c:v>Administración</c:v>
                </c:pt>
                <c:pt idx="1">
                  <c:v>Cirujano Dentista</c:v>
                </c:pt>
                <c:pt idx="2">
                  <c:v>Contaduría Publica</c:v>
                </c:pt>
                <c:pt idx="3">
                  <c:v>Enfermería</c:v>
                </c:pt>
                <c:pt idx="4">
                  <c:v>Negocios Internacionales</c:v>
                </c:pt>
                <c:pt idx="5">
                  <c:v>Nutrición</c:v>
                </c:pt>
                <c:pt idx="6">
                  <c:v>Psicología            </c:v>
                </c:pt>
                <c:pt idx="7">
                  <c:v>Médico Cirujano Y Partero</c:v>
                </c:pt>
              </c:strCache>
            </c:strRef>
          </c:cat>
          <c:val>
            <c:numRef>
              <c:f>'Resultados finales '!$Y$16:$Y$23</c:f>
              <c:numCache>
                <c:formatCode>0%</c:formatCode>
                <c:ptCount val="8"/>
                <c:pt idx="0">
                  <c:v>0.07</c:v>
                </c:pt>
                <c:pt idx="1">
                  <c:v>0.25</c:v>
                </c:pt>
                <c:pt idx="2">
                  <c:v>0.05</c:v>
                </c:pt>
                <c:pt idx="3">
                  <c:v>0.17948717948718</c:v>
                </c:pt>
                <c:pt idx="4">
                  <c:v>0.125</c:v>
                </c:pt>
                <c:pt idx="5">
                  <c:v>0.153846153846154</c:v>
                </c:pt>
                <c:pt idx="6">
                  <c:v>0.116279069767442</c:v>
                </c:pt>
                <c:pt idx="7">
                  <c:v>0.239130434782609</c:v>
                </c:pt>
              </c:numCache>
            </c:numRef>
          </c:val>
        </c:ser>
        <c:ser>
          <c:idx val="2"/>
          <c:order val="2"/>
          <c:tx>
            <c:strRef>
              <c:f>'Resultados finales '!$Z$15</c:f>
              <c:strCache>
                <c:ptCount val="1"/>
                <c:pt idx="0">
                  <c:v>Nivel alto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0.0"/>
                  <c:y val="-0.01410954599665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5"/>
              <c:delete val="1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'Resultados finales '!$B$16:$B$23</c:f>
              <c:strCache>
                <c:ptCount val="8"/>
                <c:pt idx="0">
                  <c:v>Administración</c:v>
                </c:pt>
                <c:pt idx="1">
                  <c:v>Cirujano Dentista</c:v>
                </c:pt>
                <c:pt idx="2">
                  <c:v>Contaduría Publica</c:v>
                </c:pt>
                <c:pt idx="3">
                  <c:v>Enfermería</c:v>
                </c:pt>
                <c:pt idx="4">
                  <c:v>Negocios Internacionales</c:v>
                </c:pt>
                <c:pt idx="5">
                  <c:v>Nutrición</c:v>
                </c:pt>
                <c:pt idx="6">
                  <c:v>Psicología            </c:v>
                </c:pt>
                <c:pt idx="7">
                  <c:v>Médico Cirujano Y Partero</c:v>
                </c:pt>
              </c:strCache>
            </c:strRef>
          </c:cat>
          <c:val>
            <c:numRef>
              <c:f>'Resultados finales '!$Z$16:$Z$23</c:f>
              <c:numCache>
                <c:formatCode>0%</c:formatCode>
                <c:ptCount val="8"/>
                <c:pt idx="0">
                  <c:v>0.1</c:v>
                </c:pt>
                <c:pt idx="1">
                  <c:v>0.133333333333333</c:v>
                </c:pt>
                <c:pt idx="2">
                  <c:v>0.02</c:v>
                </c:pt>
                <c:pt idx="3">
                  <c:v>0.0</c:v>
                </c:pt>
                <c:pt idx="4">
                  <c:v>0.12</c:v>
                </c:pt>
                <c:pt idx="5">
                  <c:v>0.0</c:v>
                </c:pt>
                <c:pt idx="6">
                  <c:v>0.11</c:v>
                </c:pt>
                <c:pt idx="7">
                  <c:v>0.260869565217391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-2135410744"/>
        <c:axId val="-2135407656"/>
      </c:barChart>
      <c:catAx>
        <c:axId val="-21354107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5400000" vert="horz"/>
          <a:lstStyle/>
          <a:p>
            <a:pPr>
              <a:defRPr sz="2000"/>
            </a:pPr>
            <a:endParaRPr lang="es-ES"/>
          </a:p>
        </c:txPr>
        <c:crossAx val="-2135407656"/>
        <c:crosses val="autoZero"/>
        <c:auto val="1"/>
        <c:lblAlgn val="ctr"/>
        <c:lblOffset val="100"/>
        <c:noMultiLvlLbl val="0"/>
      </c:catAx>
      <c:valAx>
        <c:axId val="-21354076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354107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es-MX"/>
              <a:t>Nivel obtenido alumnos del CUCIÉNEGA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'Ultima fase '!$C$41</c:f>
              <c:strCache>
                <c:ptCount val="1"/>
                <c:pt idx="0">
                  <c:v>Nivel bajo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'!$C$49</c:f>
              <c:numCache>
                <c:formatCode>0%</c:formatCode>
                <c:ptCount val="1"/>
                <c:pt idx="0">
                  <c:v>0.932745314222712</c:v>
                </c:pt>
              </c:numCache>
            </c:numRef>
          </c:val>
        </c:ser>
        <c:ser>
          <c:idx val="1"/>
          <c:order val="1"/>
          <c:tx>
            <c:strRef>
              <c:f>'Ultima fase '!$D$41</c:f>
              <c:strCache>
                <c:ptCount val="1"/>
                <c:pt idx="0">
                  <c:v>Intermedio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'!$D$49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'Ultima fase '!$E$41</c:f>
              <c:strCache>
                <c:ptCount val="1"/>
                <c:pt idx="0">
                  <c:v>Nivel alto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'!$E$49</c:f>
              <c:numCache>
                <c:formatCode>0%</c:formatCode>
                <c:ptCount val="1"/>
                <c:pt idx="0">
                  <c:v>0.0231532524807056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75"/>
        <c:axId val="-2135367752"/>
        <c:axId val="-2135364632"/>
      </c:barChart>
      <c:catAx>
        <c:axId val="-2135367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-2135364632"/>
        <c:crosses val="autoZero"/>
        <c:auto val="1"/>
        <c:lblAlgn val="ctr"/>
        <c:lblOffset val="100"/>
        <c:noMultiLvlLbl val="0"/>
      </c:catAx>
      <c:valAx>
        <c:axId val="-21353646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353677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s-E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Alumnos por nivel en CUCIENÉGA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'Resultados finales '!$X$61</c:f>
              <c:strCache>
                <c:ptCount val="1"/>
                <c:pt idx="0">
                  <c:v>Nivel bajo</c:v>
                </c:pt>
              </c:strCache>
            </c:strRef>
          </c:tx>
          <c:invertIfNegative val="0"/>
          <c:cat>
            <c:strRef>
              <c:f>'Resultados finales '!$B$62:$B$77</c:f>
              <c:strCache>
                <c:ptCount val="16"/>
                <c:pt idx="0">
                  <c:v>Abogado</c:v>
                </c:pt>
                <c:pt idx="1">
                  <c:v>Abogado (Semiescolarizado )</c:v>
                </c:pt>
                <c:pt idx="2">
                  <c:v>Ingeniería En Computación</c:v>
                </c:pt>
                <c:pt idx="3">
                  <c:v>Ingeniería Industrial</c:v>
                </c:pt>
                <c:pt idx="4">
                  <c:v>Ingeniería Química</c:v>
                </c:pt>
                <c:pt idx="5">
                  <c:v>Administración</c:v>
                </c:pt>
                <c:pt idx="6">
                  <c:v>Agrobiotecnología</c:v>
                </c:pt>
                <c:pt idx="7">
                  <c:v>Agronegocios</c:v>
                </c:pt>
                <c:pt idx="8">
                  <c:v>Contaduría Publica</c:v>
                </c:pt>
                <c:pt idx="9">
                  <c:v>Enfermería (Nivelación)</c:v>
                </c:pt>
                <c:pt idx="10">
                  <c:v> Mercadotecnia</c:v>
                </c:pt>
                <c:pt idx="11">
                  <c:v>Negocios Internacionales</c:v>
                </c:pt>
                <c:pt idx="12">
                  <c:v>Periodismo</c:v>
                </c:pt>
                <c:pt idx="13">
                  <c:v>Psicología            </c:v>
                </c:pt>
                <c:pt idx="14">
                  <c:v>Químico Farmacéutico Biólogo</c:v>
                </c:pt>
                <c:pt idx="15">
                  <c:v>Recursos Humanos</c:v>
                </c:pt>
              </c:strCache>
            </c:strRef>
          </c:cat>
          <c:val>
            <c:numRef>
              <c:f>'Resultados finales '!$X$62:$X$77</c:f>
              <c:numCache>
                <c:formatCode>0%</c:formatCode>
                <c:ptCount val="16"/>
                <c:pt idx="0">
                  <c:v>0.943820224719101</c:v>
                </c:pt>
                <c:pt idx="1">
                  <c:v>0.940886699507389</c:v>
                </c:pt>
                <c:pt idx="2">
                  <c:v>0.935483870967742</c:v>
                </c:pt>
                <c:pt idx="3">
                  <c:v>0.895833333333334</c:v>
                </c:pt>
                <c:pt idx="4">
                  <c:v>0.852941176470588</c:v>
                </c:pt>
                <c:pt idx="5">
                  <c:v>0.970149253731343</c:v>
                </c:pt>
                <c:pt idx="6">
                  <c:v>0.939393939393939</c:v>
                </c:pt>
                <c:pt idx="7">
                  <c:v>1.0</c:v>
                </c:pt>
                <c:pt idx="8">
                  <c:v>0.9375</c:v>
                </c:pt>
                <c:pt idx="9">
                  <c:v>1.0</c:v>
                </c:pt>
                <c:pt idx="10">
                  <c:v>0.9</c:v>
                </c:pt>
                <c:pt idx="11">
                  <c:v>0.911111111111111</c:v>
                </c:pt>
                <c:pt idx="12">
                  <c:v>0.846153846153846</c:v>
                </c:pt>
                <c:pt idx="13">
                  <c:v>0.952380952380952</c:v>
                </c:pt>
                <c:pt idx="14">
                  <c:v>0.861538461538462</c:v>
                </c:pt>
                <c:pt idx="15">
                  <c:v>0.974358974358974</c:v>
                </c:pt>
              </c:numCache>
            </c:numRef>
          </c:val>
        </c:ser>
        <c:ser>
          <c:idx val="1"/>
          <c:order val="1"/>
          <c:tx>
            <c:strRef>
              <c:f>'Resultados finales '!$Y$61</c:f>
              <c:strCache>
                <c:ptCount val="1"/>
                <c:pt idx="0">
                  <c:v>Nivel intermedio</c:v>
                </c:pt>
              </c:strCache>
            </c:strRef>
          </c:tx>
          <c:invertIfNegative val="0"/>
          <c:dLbls>
            <c:dLbl>
              <c:idx val="2"/>
              <c:delete val="1"/>
            </c:dLbl>
            <c:dLbl>
              <c:idx val="7"/>
              <c:delete val="1"/>
            </c:dLbl>
            <c:dLbl>
              <c:idx val="9"/>
              <c:delete val="1"/>
            </c:dLbl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'Resultados finales '!$B$62:$B$77</c:f>
              <c:strCache>
                <c:ptCount val="16"/>
                <c:pt idx="0">
                  <c:v>Abogado</c:v>
                </c:pt>
                <c:pt idx="1">
                  <c:v>Abogado (Semiescolarizado )</c:v>
                </c:pt>
                <c:pt idx="2">
                  <c:v>Ingeniería En Computación</c:v>
                </c:pt>
                <c:pt idx="3">
                  <c:v>Ingeniería Industrial</c:v>
                </c:pt>
                <c:pt idx="4">
                  <c:v>Ingeniería Química</c:v>
                </c:pt>
                <c:pt idx="5">
                  <c:v>Administración</c:v>
                </c:pt>
                <c:pt idx="6">
                  <c:v>Agrobiotecnología</c:v>
                </c:pt>
                <c:pt idx="7">
                  <c:v>Agronegocios</c:v>
                </c:pt>
                <c:pt idx="8">
                  <c:v>Contaduría Publica</c:v>
                </c:pt>
                <c:pt idx="9">
                  <c:v>Enfermería (Nivelación)</c:v>
                </c:pt>
                <c:pt idx="10">
                  <c:v> Mercadotecnia</c:v>
                </c:pt>
                <c:pt idx="11">
                  <c:v>Negocios Internacionales</c:v>
                </c:pt>
                <c:pt idx="12">
                  <c:v>Periodismo</c:v>
                </c:pt>
                <c:pt idx="13">
                  <c:v>Psicología            </c:v>
                </c:pt>
                <c:pt idx="14">
                  <c:v>Químico Farmacéutico Biólogo</c:v>
                </c:pt>
                <c:pt idx="15">
                  <c:v>Recursos Humanos</c:v>
                </c:pt>
              </c:strCache>
            </c:strRef>
          </c:cat>
          <c:val>
            <c:numRef>
              <c:f>'Resultados finales '!$Y$62:$Y$77</c:f>
              <c:numCache>
                <c:formatCode>0%</c:formatCode>
                <c:ptCount val="16"/>
                <c:pt idx="0">
                  <c:v>0.05</c:v>
                </c:pt>
                <c:pt idx="1">
                  <c:v>0.0443349753694581</c:v>
                </c:pt>
                <c:pt idx="2">
                  <c:v>0.0</c:v>
                </c:pt>
                <c:pt idx="3">
                  <c:v>0.0625</c:v>
                </c:pt>
                <c:pt idx="4">
                  <c:v>0.0588235294117647</c:v>
                </c:pt>
                <c:pt idx="5">
                  <c:v>0.02</c:v>
                </c:pt>
                <c:pt idx="6">
                  <c:v>0.0303030303030303</c:v>
                </c:pt>
                <c:pt idx="7">
                  <c:v>0.0</c:v>
                </c:pt>
                <c:pt idx="8">
                  <c:v>0.03125</c:v>
                </c:pt>
                <c:pt idx="9">
                  <c:v>0.0</c:v>
                </c:pt>
                <c:pt idx="10">
                  <c:v>0.0526315789473684</c:v>
                </c:pt>
                <c:pt idx="11">
                  <c:v>0.0666666666666667</c:v>
                </c:pt>
                <c:pt idx="12">
                  <c:v>0.0769230769230769</c:v>
                </c:pt>
                <c:pt idx="13">
                  <c:v>0.0476190476190476</c:v>
                </c:pt>
                <c:pt idx="14">
                  <c:v>0.107692307692308</c:v>
                </c:pt>
                <c:pt idx="15">
                  <c:v>0.0256410256410256</c:v>
                </c:pt>
              </c:numCache>
            </c:numRef>
          </c:val>
        </c:ser>
        <c:ser>
          <c:idx val="2"/>
          <c:order val="2"/>
          <c:tx>
            <c:strRef>
              <c:f>'Resultados finales '!$Z$61</c:f>
              <c:strCache>
                <c:ptCount val="1"/>
                <c:pt idx="0">
                  <c:v>Nivel alto</c:v>
                </c:pt>
              </c:strCache>
            </c:strRef>
          </c:tx>
          <c:invertIfNegative val="0"/>
          <c:dLbls>
            <c:dLbl>
              <c:idx val="7"/>
              <c:delete val="1"/>
            </c:dLbl>
            <c:dLbl>
              <c:idx val="9"/>
              <c:delete val="1"/>
            </c:dLbl>
            <c:dLbl>
              <c:idx val="13"/>
              <c:delete val="1"/>
            </c:dLbl>
            <c:dLbl>
              <c:idx val="15"/>
              <c:delete val="1"/>
            </c:dLbl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'Resultados finales '!$B$62:$B$77</c:f>
              <c:strCache>
                <c:ptCount val="16"/>
                <c:pt idx="0">
                  <c:v>Abogado</c:v>
                </c:pt>
                <c:pt idx="1">
                  <c:v>Abogado (Semiescolarizado )</c:v>
                </c:pt>
                <c:pt idx="2">
                  <c:v>Ingeniería En Computación</c:v>
                </c:pt>
                <c:pt idx="3">
                  <c:v>Ingeniería Industrial</c:v>
                </c:pt>
                <c:pt idx="4">
                  <c:v>Ingeniería Química</c:v>
                </c:pt>
                <c:pt idx="5">
                  <c:v>Administración</c:v>
                </c:pt>
                <c:pt idx="6">
                  <c:v>Agrobiotecnología</c:v>
                </c:pt>
                <c:pt idx="7">
                  <c:v>Agronegocios</c:v>
                </c:pt>
                <c:pt idx="8">
                  <c:v>Contaduría Publica</c:v>
                </c:pt>
                <c:pt idx="9">
                  <c:v>Enfermería (Nivelación)</c:v>
                </c:pt>
                <c:pt idx="10">
                  <c:v> Mercadotecnia</c:v>
                </c:pt>
                <c:pt idx="11">
                  <c:v>Negocios Internacionales</c:v>
                </c:pt>
                <c:pt idx="12">
                  <c:v>Periodismo</c:v>
                </c:pt>
                <c:pt idx="13">
                  <c:v>Psicología            </c:v>
                </c:pt>
                <c:pt idx="14">
                  <c:v>Químico Farmacéutico Biólogo</c:v>
                </c:pt>
                <c:pt idx="15">
                  <c:v>Recursos Humanos</c:v>
                </c:pt>
              </c:strCache>
            </c:strRef>
          </c:cat>
          <c:val>
            <c:numRef>
              <c:f>'Resultados finales '!$Z$62:$Z$77</c:f>
              <c:numCache>
                <c:formatCode>0%</c:formatCode>
                <c:ptCount val="16"/>
                <c:pt idx="0">
                  <c:v>0.0112359550561798</c:v>
                </c:pt>
                <c:pt idx="1">
                  <c:v>0.02</c:v>
                </c:pt>
                <c:pt idx="2">
                  <c:v>0.0645161290322581</c:v>
                </c:pt>
                <c:pt idx="3">
                  <c:v>0.0416666666666667</c:v>
                </c:pt>
                <c:pt idx="4">
                  <c:v>0.0882352941176471</c:v>
                </c:pt>
                <c:pt idx="5">
                  <c:v>0.0149253731343284</c:v>
                </c:pt>
                <c:pt idx="6">
                  <c:v>0.0303030303030303</c:v>
                </c:pt>
                <c:pt idx="7">
                  <c:v>0.0</c:v>
                </c:pt>
                <c:pt idx="8">
                  <c:v>0.03125</c:v>
                </c:pt>
                <c:pt idx="9">
                  <c:v>0.0</c:v>
                </c:pt>
                <c:pt idx="10">
                  <c:v>0.0526315789473684</c:v>
                </c:pt>
                <c:pt idx="11">
                  <c:v>0.0222222222222222</c:v>
                </c:pt>
                <c:pt idx="12">
                  <c:v>0.07</c:v>
                </c:pt>
                <c:pt idx="13">
                  <c:v>0.0</c:v>
                </c:pt>
                <c:pt idx="14">
                  <c:v>0.0307692307692308</c:v>
                </c:pt>
                <c:pt idx="15">
                  <c:v>0.0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-2136339880"/>
        <c:axId val="-2136336792"/>
      </c:barChart>
      <c:catAx>
        <c:axId val="-21363398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es-ES"/>
          </a:p>
        </c:txPr>
        <c:crossAx val="-2136336792"/>
        <c:crosses val="autoZero"/>
        <c:auto val="1"/>
        <c:lblAlgn val="ctr"/>
        <c:lblOffset val="100"/>
        <c:noMultiLvlLbl val="0"/>
      </c:catAx>
      <c:valAx>
        <c:axId val="-21363367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363398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s-E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es-MX"/>
              <a:t>Nivel obtenido alumnos del CUCOSTA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'Ultima fase '!$C$41</c:f>
              <c:strCache>
                <c:ptCount val="1"/>
                <c:pt idx="0">
                  <c:v>Nivel bajo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'!$C$50</c:f>
              <c:numCache>
                <c:formatCode>0%</c:formatCode>
                <c:ptCount val="1"/>
                <c:pt idx="0">
                  <c:v>0.77602523659306</c:v>
                </c:pt>
              </c:numCache>
            </c:numRef>
          </c:val>
        </c:ser>
        <c:ser>
          <c:idx val="1"/>
          <c:order val="1"/>
          <c:tx>
            <c:strRef>
              <c:f>'Ultima fase '!$D$41</c:f>
              <c:strCache>
                <c:ptCount val="1"/>
                <c:pt idx="0">
                  <c:v>Intermedio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'!$D$50</c:f>
              <c:numCache>
                <c:formatCode>0%</c:formatCode>
                <c:ptCount val="1"/>
                <c:pt idx="0">
                  <c:v>0.130914826498423</c:v>
                </c:pt>
              </c:numCache>
            </c:numRef>
          </c:val>
        </c:ser>
        <c:ser>
          <c:idx val="2"/>
          <c:order val="2"/>
          <c:tx>
            <c:strRef>
              <c:f>'Ultima fase '!$E$41</c:f>
              <c:strCache>
                <c:ptCount val="1"/>
                <c:pt idx="0">
                  <c:v>Nivel alto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'!$E$50</c:f>
              <c:numCache>
                <c:formatCode>0%</c:formatCode>
                <c:ptCount val="1"/>
                <c:pt idx="0">
                  <c:v>0.0930599369085174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75"/>
        <c:axId val="-2138135080"/>
        <c:axId val="-2138131960"/>
      </c:barChart>
      <c:catAx>
        <c:axId val="-2138135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-2138131960"/>
        <c:crosses val="autoZero"/>
        <c:auto val="1"/>
        <c:lblAlgn val="ctr"/>
        <c:lblOffset val="100"/>
        <c:noMultiLvlLbl val="0"/>
      </c:catAx>
      <c:valAx>
        <c:axId val="-21381319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381350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s-E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s-MX" sz="1800"/>
              <a:t>Alumnos por nivel en CUCOSTA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'Resultados finales '!$X$79</c:f>
              <c:strCache>
                <c:ptCount val="1"/>
                <c:pt idx="0">
                  <c:v>Nivel bajo</c:v>
                </c:pt>
              </c:strCache>
            </c:strRef>
          </c:tx>
          <c:invertIfNegative val="0"/>
          <c:cat>
            <c:strRef>
              <c:f>'Resultados finales '!$B$80:$B$96</c:f>
              <c:strCache>
                <c:ptCount val="17"/>
                <c:pt idx="0">
                  <c:v>Abogado</c:v>
                </c:pt>
                <c:pt idx="1">
                  <c:v>Ingeniería En Computación</c:v>
                </c:pt>
                <c:pt idx="2">
                  <c:v>Administración</c:v>
                </c:pt>
                <c:pt idx="3">
                  <c:v>Arquitectura          </c:v>
                </c:pt>
                <c:pt idx="4">
                  <c:v>Artes Visuales Para La Expresión Fotográfica</c:v>
                </c:pt>
                <c:pt idx="5">
                  <c:v>Artes Visuales Para La Expresión Plástica</c:v>
                </c:pt>
                <c:pt idx="6">
                  <c:v>Biología              </c:v>
                </c:pt>
                <c:pt idx="7">
                  <c:v>Contaduría Publica</c:v>
                </c:pt>
                <c:pt idx="8">
                  <c:v>Cultura Física Y Deportes</c:v>
                </c:pt>
                <c:pt idx="9">
                  <c:v>Diseño Grafic=o</c:v>
                </c:pt>
                <c:pt idx="10">
                  <c:v>Enfermería</c:v>
                </c:pt>
                <c:pt idx="11">
                  <c:v>Ingeniería Civil</c:v>
                </c:pt>
                <c:pt idx="12">
                  <c:v>Comunicación Multimedia</c:v>
                </c:pt>
                <c:pt idx="13">
                  <c:v>Ingeniería En Telemática</c:v>
                </c:pt>
                <c:pt idx="14">
                  <c:v>Psicología            </c:v>
                </c:pt>
                <c:pt idx="15">
                  <c:v>Turismo</c:v>
                </c:pt>
                <c:pt idx="16">
                  <c:v>Médico Cirujano Y Partero</c:v>
                </c:pt>
              </c:strCache>
            </c:strRef>
          </c:cat>
          <c:val>
            <c:numRef>
              <c:f>'Resultados finales '!$X$80:$X$96</c:f>
              <c:numCache>
                <c:formatCode>0%</c:formatCode>
                <c:ptCount val="17"/>
                <c:pt idx="0">
                  <c:v>0.753424657534247</c:v>
                </c:pt>
                <c:pt idx="1">
                  <c:v>0.7</c:v>
                </c:pt>
                <c:pt idx="2">
                  <c:v>0.868421052631579</c:v>
                </c:pt>
                <c:pt idx="3">
                  <c:v>0.75</c:v>
                </c:pt>
                <c:pt idx="4">
                  <c:v>0.857142857142857</c:v>
                </c:pt>
                <c:pt idx="5">
                  <c:v>0.625</c:v>
                </c:pt>
                <c:pt idx="6">
                  <c:v>0.84</c:v>
                </c:pt>
                <c:pt idx="7">
                  <c:v>0.917808219178082</c:v>
                </c:pt>
                <c:pt idx="8">
                  <c:v>0.825</c:v>
                </c:pt>
                <c:pt idx="9">
                  <c:v>0.875</c:v>
                </c:pt>
                <c:pt idx="10">
                  <c:v>0.894736842105263</c:v>
                </c:pt>
                <c:pt idx="11">
                  <c:v>0.942857142857143</c:v>
                </c:pt>
                <c:pt idx="12">
                  <c:v>0.7</c:v>
                </c:pt>
                <c:pt idx="13">
                  <c:v>0.5</c:v>
                </c:pt>
                <c:pt idx="14">
                  <c:v>0.777777777777778</c:v>
                </c:pt>
                <c:pt idx="15">
                  <c:v>0.709677419354839</c:v>
                </c:pt>
                <c:pt idx="16">
                  <c:v>0.379310344827586</c:v>
                </c:pt>
              </c:numCache>
            </c:numRef>
          </c:val>
        </c:ser>
        <c:ser>
          <c:idx val="1"/>
          <c:order val="1"/>
          <c:tx>
            <c:strRef>
              <c:f>'Resultados finales '!$Y$79</c:f>
              <c:strCache>
                <c:ptCount val="1"/>
                <c:pt idx="0">
                  <c:v>Nivel intermedio</c:v>
                </c:pt>
              </c:strCache>
            </c:strRef>
          </c:tx>
          <c:invertIfNegative val="0"/>
          <c:dLbls>
            <c:dLbl>
              <c:idx val="1"/>
              <c:delete val="1"/>
            </c:dLbl>
            <c:dLbl>
              <c:idx val="4"/>
              <c:delete val="1"/>
            </c:dLbl>
            <c:dLbl>
              <c:idx val="11"/>
              <c:layout>
                <c:manualLayout>
                  <c:x val="-0.00138888888888889"/>
                  <c:y val="0.024420363549349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'Resultados finales '!$B$80:$B$96</c:f>
              <c:strCache>
                <c:ptCount val="17"/>
                <c:pt idx="0">
                  <c:v>Abogado</c:v>
                </c:pt>
                <c:pt idx="1">
                  <c:v>Ingeniería En Computación</c:v>
                </c:pt>
                <c:pt idx="2">
                  <c:v>Administración</c:v>
                </c:pt>
                <c:pt idx="3">
                  <c:v>Arquitectura          </c:v>
                </c:pt>
                <c:pt idx="4">
                  <c:v>Artes Visuales Para La Expresión Fotográfica</c:v>
                </c:pt>
                <c:pt idx="5">
                  <c:v>Artes Visuales Para La Expresión Plástica</c:v>
                </c:pt>
                <c:pt idx="6">
                  <c:v>Biología              </c:v>
                </c:pt>
                <c:pt idx="7">
                  <c:v>Contaduría Publica</c:v>
                </c:pt>
                <c:pt idx="8">
                  <c:v>Cultura Física Y Deportes</c:v>
                </c:pt>
                <c:pt idx="9">
                  <c:v>Diseño Grafic=o</c:v>
                </c:pt>
                <c:pt idx="10">
                  <c:v>Enfermería</c:v>
                </c:pt>
                <c:pt idx="11">
                  <c:v>Ingeniería Civil</c:v>
                </c:pt>
                <c:pt idx="12">
                  <c:v>Comunicación Multimedia</c:v>
                </c:pt>
                <c:pt idx="13">
                  <c:v>Ingeniería En Telemática</c:v>
                </c:pt>
                <c:pt idx="14">
                  <c:v>Psicología            </c:v>
                </c:pt>
                <c:pt idx="15">
                  <c:v>Turismo</c:v>
                </c:pt>
                <c:pt idx="16">
                  <c:v>Médico Cirujano Y Partero</c:v>
                </c:pt>
              </c:strCache>
            </c:strRef>
          </c:cat>
          <c:val>
            <c:numRef>
              <c:f>'Resultados finales '!$Y$80:$Y$96</c:f>
              <c:numCache>
                <c:formatCode>0%</c:formatCode>
                <c:ptCount val="17"/>
                <c:pt idx="0">
                  <c:v>0.10958904109589</c:v>
                </c:pt>
                <c:pt idx="1">
                  <c:v>0.0</c:v>
                </c:pt>
                <c:pt idx="2">
                  <c:v>0.118421052631579</c:v>
                </c:pt>
                <c:pt idx="3">
                  <c:v>0.153846153846154</c:v>
                </c:pt>
                <c:pt idx="4">
                  <c:v>0.0</c:v>
                </c:pt>
                <c:pt idx="5">
                  <c:v>0.12</c:v>
                </c:pt>
                <c:pt idx="6">
                  <c:v>0.0833333333333333</c:v>
                </c:pt>
                <c:pt idx="7">
                  <c:v>0.0821917808219178</c:v>
                </c:pt>
                <c:pt idx="8">
                  <c:v>0.12</c:v>
                </c:pt>
                <c:pt idx="9">
                  <c:v>0.12</c:v>
                </c:pt>
                <c:pt idx="10">
                  <c:v>0.105263157894737</c:v>
                </c:pt>
                <c:pt idx="11">
                  <c:v>0.0285714285714286</c:v>
                </c:pt>
                <c:pt idx="12">
                  <c:v>0.176470588235294</c:v>
                </c:pt>
                <c:pt idx="13">
                  <c:v>0.25</c:v>
                </c:pt>
                <c:pt idx="14">
                  <c:v>0.152777777777778</c:v>
                </c:pt>
                <c:pt idx="15">
                  <c:v>0.161290322580645</c:v>
                </c:pt>
                <c:pt idx="16">
                  <c:v>0.275862068965517</c:v>
                </c:pt>
              </c:numCache>
            </c:numRef>
          </c:val>
        </c:ser>
        <c:ser>
          <c:idx val="2"/>
          <c:order val="2"/>
          <c:tx>
            <c:strRef>
              <c:f>'Resultados finales '!$Z$79</c:f>
              <c:strCache>
                <c:ptCount val="1"/>
                <c:pt idx="0">
                  <c:v>Nivel alto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0.00138888888888889"/>
                  <c:y val="-0.013566868638527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"/>
                  <c:y val="-0.018993616093938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0.00555555555555555"/>
                  <c:y val="-0.024420363549349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'Resultados finales '!$B$80:$B$96</c:f>
              <c:strCache>
                <c:ptCount val="17"/>
                <c:pt idx="0">
                  <c:v>Abogado</c:v>
                </c:pt>
                <c:pt idx="1">
                  <c:v>Ingeniería En Computación</c:v>
                </c:pt>
                <c:pt idx="2">
                  <c:v>Administración</c:v>
                </c:pt>
                <c:pt idx="3">
                  <c:v>Arquitectura          </c:v>
                </c:pt>
                <c:pt idx="4">
                  <c:v>Artes Visuales Para La Expresión Fotográfica</c:v>
                </c:pt>
                <c:pt idx="5">
                  <c:v>Artes Visuales Para La Expresión Plástica</c:v>
                </c:pt>
                <c:pt idx="6">
                  <c:v>Biología              </c:v>
                </c:pt>
                <c:pt idx="7">
                  <c:v>Contaduría Publica</c:v>
                </c:pt>
                <c:pt idx="8">
                  <c:v>Cultura Física Y Deportes</c:v>
                </c:pt>
                <c:pt idx="9">
                  <c:v>Diseño Grafic=o</c:v>
                </c:pt>
                <c:pt idx="10">
                  <c:v>Enfermería</c:v>
                </c:pt>
                <c:pt idx="11">
                  <c:v>Ingeniería Civil</c:v>
                </c:pt>
                <c:pt idx="12">
                  <c:v>Comunicación Multimedia</c:v>
                </c:pt>
                <c:pt idx="13">
                  <c:v>Ingeniería En Telemática</c:v>
                </c:pt>
                <c:pt idx="14">
                  <c:v>Psicología            </c:v>
                </c:pt>
                <c:pt idx="15">
                  <c:v>Turismo</c:v>
                </c:pt>
                <c:pt idx="16">
                  <c:v>Médico Cirujano Y Partero</c:v>
                </c:pt>
              </c:strCache>
            </c:strRef>
          </c:cat>
          <c:val>
            <c:numRef>
              <c:f>'Resultados finales '!$Z$80:$Z$96</c:f>
              <c:numCache>
                <c:formatCode>0%</c:formatCode>
                <c:ptCount val="17"/>
                <c:pt idx="0">
                  <c:v>0.136986301369863</c:v>
                </c:pt>
                <c:pt idx="1">
                  <c:v>0.3</c:v>
                </c:pt>
                <c:pt idx="2">
                  <c:v>0.0131578947368421</c:v>
                </c:pt>
                <c:pt idx="3">
                  <c:v>0.0961538461538462</c:v>
                </c:pt>
                <c:pt idx="4">
                  <c:v>0.142857142857143</c:v>
                </c:pt>
                <c:pt idx="5">
                  <c:v>0.25</c:v>
                </c:pt>
                <c:pt idx="6">
                  <c:v>0.08</c:v>
                </c:pt>
                <c:pt idx="7">
                  <c:v>0.0</c:v>
                </c:pt>
                <c:pt idx="8">
                  <c:v>0.05</c:v>
                </c:pt>
                <c:pt idx="9">
                  <c:v>0.0</c:v>
                </c:pt>
                <c:pt idx="10">
                  <c:v>0.0</c:v>
                </c:pt>
                <c:pt idx="11">
                  <c:v>0.0285714285714286</c:v>
                </c:pt>
                <c:pt idx="12">
                  <c:v>0.117647058823529</c:v>
                </c:pt>
                <c:pt idx="13">
                  <c:v>0.25</c:v>
                </c:pt>
                <c:pt idx="14">
                  <c:v>0.0694444444444445</c:v>
                </c:pt>
                <c:pt idx="15">
                  <c:v>0.129032258064516</c:v>
                </c:pt>
                <c:pt idx="16">
                  <c:v>0.344827586206897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-2135158184"/>
        <c:axId val="-2135302184"/>
      </c:barChart>
      <c:catAx>
        <c:axId val="-21351581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es-ES"/>
          </a:p>
        </c:txPr>
        <c:crossAx val="-2135302184"/>
        <c:crosses val="autoZero"/>
        <c:auto val="1"/>
        <c:lblAlgn val="ctr"/>
        <c:lblOffset val="100"/>
        <c:noMultiLvlLbl val="0"/>
      </c:catAx>
      <c:valAx>
        <c:axId val="-21353021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351581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es-E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es-MX"/>
              <a:t>Nivel obtenido alumnos del CUCSUR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'Ultima fase '!$C$41</c:f>
              <c:strCache>
                <c:ptCount val="1"/>
                <c:pt idx="0">
                  <c:v>Nivel bajo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'!$C$51</c:f>
              <c:numCache>
                <c:formatCode>0%</c:formatCode>
                <c:ptCount val="1"/>
                <c:pt idx="0">
                  <c:v>0.898268398268398</c:v>
                </c:pt>
              </c:numCache>
            </c:numRef>
          </c:val>
        </c:ser>
        <c:ser>
          <c:idx val="1"/>
          <c:order val="1"/>
          <c:tx>
            <c:strRef>
              <c:f>'Ultima fase '!$D$41</c:f>
              <c:strCache>
                <c:ptCount val="1"/>
                <c:pt idx="0">
                  <c:v>Intermedio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'!$D$51</c:f>
              <c:numCache>
                <c:formatCode>0%</c:formatCode>
                <c:ptCount val="1"/>
                <c:pt idx="0">
                  <c:v>0.0649350649350649</c:v>
                </c:pt>
              </c:numCache>
            </c:numRef>
          </c:val>
        </c:ser>
        <c:ser>
          <c:idx val="2"/>
          <c:order val="2"/>
          <c:tx>
            <c:strRef>
              <c:f>'Ultima fase '!$E$41</c:f>
              <c:strCache>
                <c:ptCount val="1"/>
                <c:pt idx="0">
                  <c:v>Nivel alto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'!$E$51</c:f>
              <c:numCache>
                <c:formatCode>0%</c:formatCode>
                <c:ptCount val="1"/>
                <c:pt idx="0">
                  <c:v>0.0367965367965368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75"/>
        <c:axId val="-2147078856"/>
        <c:axId val="-2147082392"/>
      </c:barChart>
      <c:catAx>
        <c:axId val="-2147078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-2147082392"/>
        <c:crosses val="autoZero"/>
        <c:auto val="1"/>
        <c:lblAlgn val="ctr"/>
        <c:lblOffset val="100"/>
        <c:noMultiLvlLbl val="0"/>
      </c:catAx>
      <c:valAx>
        <c:axId val="-21470823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470788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s-E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Alumnos por nivel en CUCSUR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'Resultados finales '!$X$124</c:f>
              <c:strCache>
                <c:ptCount val="1"/>
                <c:pt idx="0">
                  <c:v>Nivel bajo</c:v>
                </c:pt>
              </c:strCache>
            </c:strRef>
          </c:tx>
          <c:invertIfNegative val="0"/>
          <c:cat>
            <c:strRef>
              <c:f>'Resultados finales '!$B$125:$B$137</c:f>
              <c:strCache>
                <c:ptCount val="13"/>
                <c:pt idx="0">
                  <c:v>Abogado</c:v>
                </c:pt>
                <c:pt idx="1">
                  <c:v>Administración</c:v>
                </c:pt>
                <c:pt idx="2">
                  <c:v>Biología Marina</c:v>
                </c:pt>
                <c:pt idx="3">
                  <c:v>Contaduría Publica</c:v>
                </c:pt>
                <c:pt idx="4">
                  <c:v>Procesos Y Comercio Internacional</c:v>
                </c:pt>
                <c:pt idx="5">
                  <c:v>Obras Y Servicios</c:v>
                </c:pt>
                <c:pt idx="6">
                  <c:v>Recursos Naturales Y Agropecuarios</c:v>
                </c:pt>
                <c:pt idx="7">
                  <c:v>Teleinformática</c:v>
                </c:pt>
                <c:pt idx="8">
                  <c:v>Mecatrónica</c:v>
                </c:pt>
                <c:pt idx="9">
                  <c:v>Ingeniero Agrónomo</c:v>
                </c:pt>
                <c:pt idx="10">
                  <c:v> Nutrición</c:v>
                </c:pt>
                <c:pt idx="11">
                  <c:v> Turismo</c:v>
                </c:pt>
                <c:pt idx="12">
                  <c:v>T.S.U. En Electrónica Y Mecánica Automotriz</c:v>
                </c:pt>
              </c:strCache>
            </c:strRef>
          </c:cat>
          <c:val>
            <c:numRef>
              <c:f>'Resultados finales '!$X$125:$X$137</c:f>
              <c:numCache>
                <c:formatCode>0%</c:formatCode>
                <c:ptCount val="13"/>
                <c:pt idx="0">
                  <c:v>0.933333333333333</c:v>
                </c:pt>
                <c:pt idx="1">
                  <c:v>0.894736842105263</c:v>
                </c:pt>
                <c:pt idx="2">
                  <c:v>0.69</c:v>
                </c:pt>
                <c:pt idx="3">
                  <c:v>0.959183673469388</c:v>
                </c:pt>
                <c:pt idx="4">
                  <c:v>0.888888888888889</c:v>
                </c:pt>
                <c:pt idx="5">
                  <c:v>0.966666666666667</c:v>
                </c:pt>
                <c:pt idx="6">
                  <c:v>0.821428571428572</c:v>
                </c:pt>
                <c:pt idx="7">
                  <c:v>0.85</c:v>
                </c:pt>
                <c:pt idx="8">
                  <c:v>0.842105263157895</c:v>
                </c:pt>
                <c:pt idx="9">
                  <c:v>0.977777777777778</c:v>
                </c:pt>
                <c:pt idx="10">
                  <c:v>0.961538461538462</c:v>
                </c:pt>
                <c:pt idx="11">
                  <c:v>0.62</c:v>
                </c:pt>
                <c:pt idx="12">
                  <c:v>0.945945945945946</c:v>
                </c:pt>
              </c:numCache>
            </c:numRef>
          </c:val>
        </c:ser>
        <c:ser>
          <c:idx val="1"/>
          <c:order val="1"/>
          <c:tx>
            <c:strRef>
              <c:f>'Resultados finales '!$Y$124</c:f>
              <c:strCache>
                <c:ptCount val="1"/>
                <c:pt idx="0">
                  <c:v>Nivel intermedio</c:v>
                </c:pt>
              </c:strCache>
            </c:strRef>
          </c:tx>
          <c:invertIfNegative val="0"/>
          <c:dLbls>
            <c:dLbl>
              <c:idx val="3"/>
              <c:delete val="1"/>
            </c:dLbl>
            <c:dLbl>
              <c:idx val="5"/>
              <c:layout>
                <c:manualLayout>
                  <c:x val="0.00277777777777783"/>
                  <c:y val="-0.018155662442735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00277777777777778"/>
                  <c:y val="-0.01556199637948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0"/>
                  <c:y val="-0.018155662442735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'Resultados finales '!$B$125:$B$137</c:f>
              <c:strCache>
                <c:ptCount val="13"/>
                <c:pt idx="0">
                  <c:v>Abogado</c:v>
                </c:pt>
                <c:pt idx="1">
                  <c:v>Administración</c:v>
                </c:pt>
                <c:pt idx="2">
                  <c:v>Biología Marina</c:v>
                </c:pt>
                <c:pt idx="3">
                  <c:v>Contaduría Publica</c:v>
                </c:pt>
                <c:pt idx="4">
                  <c:v>Procesos Y Comercio Internacional</c:v>
                </c:pt>
                <c:pt idx="5">
                  <c:v>Obras Y Servicios</c:v>
                </c:pt>
                <c:pt idx="6">
                  <c:v>Recursos Naturales Y Agropecuarios</c:v>
                </c:pt>
                <c:pt idx="7">
                  <c:v>Teleinformática</c:v>
                </c:pt>
                <c:pt idx="8">
                  <c:v>Mecatrónica</c:v>
                </c:pt>
                <c:pt idx="9">
                  <c:v>Ingeniero Agrónomo</c:v>
                </c:pt>
                <c:pt idx="10">
                  <c:v> Nutrición</c:v>
                </c:pt>
                <c:pt idx="11">
                  <c:v> Turismo</c:v>
                </c:pt>
                <c:pt idx="12">
                  <c:v>T.S.U. En Electrónica Y Mecánica Automotriz</c:v>
                </c:pt>
              </c:strCache>
            </c:strRef>
          </c:cat>
          <c:val>
            <c:numRef>
              <c:f>'Resultados finales '!$Y$125:$Y$137</c:f>
              <c:numCache>
                <c:formatCode>0%</c:formatCode>
                <c:ptCount val="13"/>
                <c:pt idx="0">
                  <c:v>0.0166666666666667</c:v>
                </c:pt>
                <c:pt idx="1">
                  <c:v>0.0701754385964912</c:v>
                </c:pt>
                <c:pt idx="2">
                  <c:v>0.217391304347826</c:v>
                </c:pt>
                <c:pt idx="3">
                  <c:v>0.0</c:v>
                </c:pt>
                <c:pt idx="4">
                  <c:v>0.111111111111111</c:v>
                </c:pt>
                <c:pt idx="5">
                  <c:v>0.0333333333333333</c:v>
                </c:pt>
                <c:pt idx="6">
                  <c:v>0.107142857142857</c:v>
                </c:pt>
                <c:pt idx="7">
                  <c:v>0.15</c:v>
                </c:pt>
                <c:pt idx="8">
                  <c:v>0.105263157894737</c:v>
                </c:pt>
                <c:pt idx="9">
                  <c:v>0.0222222222222222</c:v>
                </c:pt>
                <c:pt idx="10">
                  <c:v>0.0384615384615385</c:v>
                </c:pt>
                <c:pt idx="11">
                  <c:v>0.166666666666667</c:v>
                </c:pt>
                <c:pt idx="12">
                  <c:v>0.0540540540540541</c:v>
                </c:pt>
              </c:numCache>
            </c:numRef>
          </c:val>
        </c:ser>
        <c:ser>
          <c:idx val="2"/>
          <c:order val="2"/>
          <c:tx>
            <c:strRef>
              <c:f>'Resultados finales '!$Z$124</c:f>
              <c:strCache>
                <c:ptCount val="1"/>
                <c:pt idx="0">
                  <c:v>Nivel alto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00138888888888889"/>
                  <c:y val="-0.02074932850598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13888888888889"/>
                  <c:y val="-0.018155662442735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7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2"/>
              <c:delete val="1"/>
            </c:dLbl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'Resultados finales '!$B$125:$B$137</c:f>
              <c:strCache>
                <c:ptCount val="13"/>
                <c:pt idx="0">
                  <c:v>Abogado</c:v>
                </c:pt>
                <c:pt idx="1">
                  <c:v>Administración</c:v>
                </c:pt>
                <c:pt idx="2">
                  <c:v>Biología Marina</c:v>
                </c:pt>
                <c:pt idx="3">
                  <c:v>Contaduría Publica</c:v>
                </c:pt>
                <c:pt idx="4">
                  <c:v>Procesos Y Comercio Internacional</c:v>
                </c:pt>
                <c:pt idx="5">
                  <c:v>Obras Y Servicios</c:v>
                </c:pt>
                <c:pt idx="6">
                  <c:v>Recursos Naturales Y Agropecuarios</c:v>
                </c:pt>
                <c:pt idx="7">
                  <c:v>Teleinformática</c:v>
                </c:pt>
                <c:pt idx="8">
                  <c:v>Mecatrónica</c:v>
                </c:pt>
                <c:pt idx="9">
                  <c:v>Ingeniero Agrónomo</c:v>
                </c:pt>
                <c:pt idx="10">
                  <c:v> Nutrición</c:v>
                </c:pt>
                <c:pt idx="11">
                  <c:v> Turismo</c:v>
                </c:pt>
                <c:pt idx="12">
                  <c:v>T.S.U. En Electrónica Y Mecánica Automotriz</c:v>
                </c:pt>
              </c:strCache>
            </c:strRef>
          </c:cat>
          <c:val>
            <c:numRef>
              <c:f>'Resultados finales '!$Z$125:$Z$137</c:f>
              <c:numCache>
                <c:formatCode>0%</c:formatCode>
                <c:ptCount val="13"/>
                <c:pt idx="0">
                  <c:v>0.05</c:v>
                </c:pt>
                <c:pt idx="1">
                  <c:v>0.0350877192982456</c:v>
                </c:pt>
                <c:pt idx="2">
                  <c:v>0.0869565217391304</c:v>
                </c:pt>
                <c:pt idx="3">
                  <c:v>0.0408163265306123</c:v>
                </c:pt>
                <c:pt idx="4">
                  <c:v>0.0</c:v>
                </c:pt>
                <c:pt idx="5">
                  <c:v>0.0</c:v>
                </c:pt>
                <c:pt idx="6">
                  <c:v>0.0714285714285714</c:v>
                </c:pt>
                <c:pt idx="7">
                  <c:v>0.0</c:v>
                </c:pt>
                <c:pt idx="8">
                  <c:v>0.0526315789473684</c:v>
                </c:pt>
                <c:pt idx="9">
                  <c:v>0.0</c:v>
                </c:pt>
                <c:pt idx="10">
                  <c:v>0.0</c:v>
                </c:pt>
                <c:pt idx="11">
                  <c:v>0.208333333333333</c:v>
                </c:pt>
                <c:pt idx="12">
                  <c:v>0.0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-2147130536"/>
        <c:axId val="-2147133640"/>
      </c:barChart>
      <c:catAx>
        <c:axId val="-21471305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5400000" vert="horz"/>
          <a:lstStyle/>
          <a:p>
            <a:pPr>
              <a:defRPr sz="1600"/>
            </a:pPr>
            <a:endParaRPr lang="es-ES"/>
          </a:p>
        </c:txPr>
        <c:crossAx val="-2147133640"/>
        <c:crosses val="autoZero"/>
        <c:auto val="1"/>
        <c:lblAlgn val="ctr"/>
        <c:lblOffset val="100"/>
        <c:noMultiLvlLbl val="0"/>
      </c:catAx>
      <c:valAx>
        <c:axId val="-21471336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4713053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s-E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es-MX"/>
              <a:t>Nivel obtenido alumnos del CULAGOS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'Ultima fase '!$C$41</c:f>
              <c:strCache>
                <c:ptCount val="1"/>
                <c:pt idx="0">
                  <c:v>Nivel bajo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'!$C$52</c:f>
              <c:numCache>
                <c:formatCode>0%</c:formatCode>
                <c:ptCount val="1"/>
                <c:pt idx="0">
                  <c:v>0.877272727272727</c:v>
                </c:pt>
              </c:numCache>
            </c:numRef>
          </c:val>
        </c:ser>
        <c:ser>
          <c:idx val="1"/>
          <c:order val="1"/>
          <c:tx>
            <c:strRef>
              <c:f>'Ultima fase '!$D$41</c:f>
              <c:strCache>
                <c:ptCount val="1"/>
                <c:pt idx="0">
                  <c:v>Intermedio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'!$D$52</c:f>
              <c:numCache>
                <c:formatCode>0%</c:formatCode>
                <c:ptCount val="1"/>
                <c:pt idx="0">
                  <c:v>0.0772727272727273</c:v>
                </c:pt>
              </c:numCache>
            </c:numRef>
          </c:val>
        </c:ser>
        <c:ser>
          <c:idx val="2"/>
          <c:order val="2"/>
          <c:tx>
            <c:strRef>
              <c:f>'Ultima fase '!$E$41</c:f>
              <c:strCache>
                <c:ptCount val="1"/>
                <c:pt idx="0">
                  <c:v>Nivel alto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'!$E$52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75"/>
        <c:axId val="-2137559560"/>
        <c:axId val="-2137573000"/>
      </c:barChart>
      <c:catAx>
        <c:axId val="-2137559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-2137573000"/>
        <c:crosses val="autoZero"/>
        <c:auto val="1"/>
        <c:lblAlgn val="ctr"/>
        <c:lblOffset val="100"/>
        <c:noMultiLvlLbl val="0"/>
      </c:catAx>
      <c:valAx>
        <c:axId val="-21375730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375595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s-E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Alumnos por nivel en CULAGOS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'Resultados finales '!$X$139</c:f>
              <c:strCache>
                <c:ptCount val="1"/>
                <c:pt idx="0">
                  <c:v>Nivel bajo</c:v>
                </c:pt>
              </c:strCache>
            </c:strRef>
          </c:tx>
          <c:invertIfNegative val="0"/>
          <c:cat>
            <c:strRef>
              <c:f>'Resultados finales '!$B$140:$B$148</c:f>
              <c:strCache>
                <c:ptCount val="9"/>
                <c:pt idx="0">
                  <c:v>Abogado</c:v>
                </c:pt>
                <c:pt idx="1">
                  <c:v>Abogado (Semiescolarizado )</c:v>
                </c:pt>
                <c:pt idx="2">
                  <c:v>Administración</c:v>
                </c:pt>
                <c:pt idx="3">
                  <c:v>Humanidades</c:v>
                </c:pt>
                <c:pt idx="4">
                  <c:v>Ingeniería Bioquímica</c:v>
                </c:pt>
                <c:pt idx="5">
                  <c:v>Ingeniería En Administración Industrial</c:v>
                </c:pt>
                <c:pt idx="6">
                  <c:v>Ingeniería Meca trónica</c:v>
                </c:pt>
                <c:pt idx="7">
                  <c:v> Psicología            </c:v>
                </c:pt>
                <c:pt idx="8">
                  <c:v>Tecnologías De La Información</c:v>
                </c:pt>
              </c:strCache>
            </c:strRef>
          </c:cat>
          <c:val>
            <c:numRef>
              <c:f>'Resultados finales '!$X$140:$X$148</c:f>
              <c:numCache>
                <c:formatCode>0%</c:formatCode>
                <c:ptCount val="9"/>
                <c:pt idx="0">
                  <c:v>0.763157894736842</c:v>
                </c:pt>
                <c:pt idx="1">
                  <c:v>0.95</c:v>
                </c:pt>
                <c:pt idx="2">
                  <c:v>0.970588235294118</c:v>
                </c:pt>
                <c:pt idx="3">
                  <c:v>0.916666666666666</c:v>
                </c:pt>
                <c:pt idx="4">
                  <c:v>0.884615384615385</c:v>
                </c:pt>
                <c:pt idx="5">
                  <c:v>0.875</c:v>
                </c:pt>
                <c:pt idx="6">
                  <c:v>0.818181818181818</c:v>
                </c:pt>
                <c:pt idx="7">
                  <c:v>0.857142857142857</c:v>
                </c:pt>
                <c:pt idx="8">
                  <c:v>1.0</c:v>
                </c:pt>
              </c:numCache>
            </c:numRef>
          </c:val>
        </c:ser>
        <c:ser>
          <c:idx val="1"/>
          <c:order val="1"/>
          <c:tx>
            <c:strRef>
              <c:f>'Resultados finales '!$Y$139</c:f>
              <c:strCache>
                <c:ptCount val="1"/>
                <c:pt idx="0">
                  <c:v>Nivel intermedio</c:v>
                </c:pt>
              </c:strCache>
            </c:strRef>
          </c:tx>
          <c:invertIfNegative val="0"/>
          <c:dLbls>
            <c:dLbl>
              <c:idx val="1"/>
              <c:delete val="1"/>
            </c:dLbl>
            <c:dLbl>
              <c:idx val="2"/>
              <c:layout>
                <c:manualLayout>
                  <c:x val="-0.00555555555555555"/>
                  <c:y val="-0.017388521776140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8"/>
              <c:delete val="1"/>
            </c:dLbl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'Resultados finales '!$B$140:$B$148</c:f>
              <c:strCache>
                <c:ptCount val="9"/>
                <c:pt idx="0">
                  <c:v>Abogado</c:v>
                </c:pt>
                <c:pt idx="1">
                  <c:v>Abogado (Semiescolarizado )</c:v>
                </c:pt>
                <c:pt idx="2">
                  <c:v>Administración</c:v>
                </c:pt>
                <c:pt idx="3">
                  <c:v>Humanidades</c:v>
                </c:pt>
                <c:pt idx="4">
                  <c:v>Ingeniería Bioquímica</c:v>
                </c:pt>
                <c:pt idx="5">
                  <c:v>Ingeniería En Administración Industrial</c:v>
                </c:pt>
                <c:pt idx="6">
                  <c:v>Ingeniería Meca trónica</c:v>
                </c:pt>
                <c:pt idx="7">
                  <c:v> Psicología            </c:v>
                </c:pt>
                <c:pt idx="8">
                  <c:v>Tecnologías De La Información</c:v>
                </c:pt>
              </c:strCache>
            </c:strRef>
          </c:cat>
          <c:val>
            <c:numRef>
              <c:f>'Resultados finales '!$Y$140:$Y$148</c:f>
              <c:numCache>
                <c:formatCode>0%</c:formatCode>
                <c:ptCount val="9"/>
                <c:pt idx="0">
                  <c:v>0.210526315789474</c:v>
                </c:pt>
                <c:pt idx="1">
                  <c:v>0.0</c:v>
                </c:pt>
                <c:pt idx="2">
                  <c:v>0.0294117647058823</c:v>
                </c:pt>
                <c:pt idx="3">
                  <c:v>0.0</c:v>
                </c:pt>
                <c:pt idx="4">
                  <c:v>0.0769230769230769</c:v>
                </c:pt>
                <c:pt idx="5">
                  <c:v>0.0833333333333333</c:v>
                </c:pt>
                <c:pt idx="6">
                  <c:v>0.0909090909090909</c:v>
                </c:pt>
                <c:pt idx="7">
                  <c:v>0.0571428571428571</c:v>
                </c:pt>
                <c:pt idx="8">
                  <c:v>0.0</c:v>
                </c:pt>
              </c:numCache>
            </c:numRef>
          </c:val>
        </c:ser>
        <c:ser>
          <c:idx val="2"/>
          <c:order val="2"/>
          <c:tx>
            <c:strRef>
              <c:f>'Resultados finales '!$Z$139</c:f>
              <c:strCache>
                <c:ptCount val="1"/>
                <c:pt idx="0">
                  <c:v>Nivel alto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00277777777777777"/>
                  <c:y val="-0.017388521776140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"/>
                  <c:y val="-0.0223566708550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4"/>
              <c:layout>
                <c:manualLayout>
                  <c:x val="-0.00138888888888889"/>
                  <c:y val="-0.03229316460925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0138888888888889"/>
                  <c:y val="-0.017388521776140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0277777777777778"/>
                  <c:y val="-0.012420372697243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00555555555555555"/>
                  <c:y val="-0.024840745394486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'Resultados finales '!$B$140:$B$148</c:f>
              <c:strCache>
                <c:ptCount val="9"/>
                <c:pt idx="0">
                  <c:v>Abogado</c:v>
                </c:pt>
                <c:pt idx="1">
                  <c:v>Abogado (Semiescolarizado )</c:v>
                </c:pt>
                <c:pt idx="2">
                  <c:v>Administración</c:v>
                </c:pt>
                <c:pt idx="3">
                  <c:v>Humanidades</c:v>
                </c:pt>
                <c:pt idx="4">
                  <c:v>Ingeniería Bioquímica</c:v>
                </c:pt>
                <c:pt idx="5">
                  <c:v>Ingeniería En Administración Industrial</c:v>
                </c:pt>
                <c:pt idx="6">
                  <c:v>Ingeniería Meca trónica</c:v>
                </c:pt>
                <c:pt idx="7">
                  <c:v> Psicología            </c:v>
                </c:pt>
                <c:pt idx="8">
                  <c:v>Tecnologías De La Información</c:v>
                </c:pt>
              </c:strCache>
            </c:strRef>
          </c:cat>
          <c:val>
            <c:numRef>
              <c:f>'Resultados finales '!$Z$140:$Z$148</c:f>
              <c:numCache>
                <c:formatCode>0%</c:formatCode>
                <c:ptCount val="9"/>
                <c:pt idx="0">
                  <c:v>0.0263157894736842</c:v>
                </c:pt>
                <c:pt idx="1">
                  <c:v>0.05</c:v>
                </c:pt>
                <c:pt idx="2">
                  <c:v>0.0</c:v>
                </c:pt>
                <c:pt idx="3">
                  <c:v>0.0833333333333333</c:v>
                </c:pt>
                <c:pt idx="4">
                  <c:v>0.0384615384615385</c:v>
                </c:pt>
                <c:pt idx="5">
                  <c:v>0.0416666666666667</c:v>
                </c:pt>
                <c:pt idx="6">
                  <c:v>0.0909090909090909</c:v>
                </c:pt>
                <c:pt idx="7">
                  <c:v>0.08</c:v>
                </c:pt>
                <c:pt idx="8">
                  <c:v>0.0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-2147178552"/>
        <c:axId val="-2147181656"/>
      </c:barChart>
      <c:catAx>
        <c:axId val="-21471785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5400000" vert="horz"/>
          <a:lstStyle/>
          <a:p>
            <a:pPr>
              <a:defRPr sz="1800"/>
            </a:pPr>
            <a:endParaRPr lang="es-ES"/>
          </a:p>
        </c:txPr>
        <c:crossAx val="-2147181656"/>
        <c:crosses val="autoZero"/>
        <c:auto val="1"/>
        <c:lblAlgn val="ctr"/>
        <c:lblOffset val="100"/>
        <c:noMultiLvlLbl val="0"/>
      </c:catAx>
      <c:valAx>
        <c:axId val="-21471816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471785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es-MX"/>
              <a:t>Nivel obtenido alumnos del CUNORTE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'Ultima fase '!$C$41</c:f>
              <c:strCache>
                <c:ptCount val="1"/>
                <c:pt idx="0">
                  <c:v>Nivel bajo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'!$C$53</c:f>
              <c:numCache>
                <c:formatCode>0%</c:formatCode>
                <c:ptCount val="1"/>
                <c:pt idx="0">
                  <c:v>0.945812807881773</c:v>
                </c:pt>
              </c:numCache>
            </c:numRef>
          </c:val>
        </c:ser>
        <c:ser>
          <c:idx val="1"/>
          <c:order val="1"/>
          <c:tx>
            <c:strRef>
              <c:f>'Ultima fase '!$D$41</c:f>
              <c:strCache>
                <c:ptCount val="1"/>
                <c:pt idx="0">
                  <c:v>Intermedio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'!$D$53</c:f>
              <c:numCache>
                <c:formatCode>0%</c:formatCode>
                <c:ptCount val="1"/>
                <c:pt idx="0">
                  <c:v>0.0492610837438424</c:v>
                </c:pt>
              </c:numCache>
            </c:numRef>
          </c:val>
        </c:ser>
        <c:ser>
          <c:idx val="2"/>
          <c:order val="2"/>
          <c:tx>
            <c:strRef>
              <c:f>'Ultima fase '!$E$41</c:f>
              <c:strCache>
                <c:ptCount val="1"/>
                <c:pt idx="0">
                  <c:v>Nivel alto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'!$E$53</c:f>
              <c:numCache>
                <c:formatCode>0%</c:formatCode>
                <c:ptCount val="1"/>
                <c:pt idx="0">
                  <c:v>0.00492610837438424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75"/>
        <c:axId val="-2136647864"/>
        <c:axId val="-2136644744"/>
      </c:barChart>
      <c:catAx>
        <c:axId val="-2136647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-2136644744"/>
        <c:crosses val="autoZero"/>
        <c:auto val="1"/>
        <c:lblAlgn val="ctr"/>
        <c:lblOffset val="100"/>
        <c:noMultiLvlLbl val="0"/>
      </c:catAx>
      <c:valAx>
        <c:axId val="-21366447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366478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es-MX"/>
              <a:t>Centros Universitarios Metropolitanos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111111111111111"/>
          <c:y val="0.106374890807339"/>
          <c:w val="0.969444444444445"/>
          <c:h val="0.7574554896950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'Ultima fase '!$C$41</c:f>
              <c:strCache>
                <c:ptCount val="1"/>
                <c:pt idx="0">
                  <c:v>Nivel bajo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'Ultima fase '!$A$42:$A$47</c:f>
              <c:strCache>
                <c:ptCount val="6"/>
                <c:pt idx="0">
                  <c:v>CUAAD</c:v>
                </c:pt>
                <c:pt idx="1">
                  <c:v>CUCBA</c:v>
                </c:pt>
                <c:pt idx="2">
                  <c:v>CUCEA</c:v>
                </c:pt>
                <c:pt idx="3">
                  <c:v>CUCEI</c:v>
                </c:pt>
                <c:pt idx="4">
                  <c:v>CUCS</c:v>
                </c:pt>
                <c:pt idx="5">
                  <c:v>CUCSH</c:v>
                </c:pt>
              </c:strCache>
            </c:strRef>
          </c:cat>
          <c:val>
            <c:numRef>
              <c:f>'Ultima fase '!$C$42:$C$47</c:f>
              <c:numCache>
                <c:formatCode>0%</c:formatCode>
                <c:ptCount val="6"/>
                <c:pt idx="0">
                  <c:v>0.493670886075949</c:v>
                </c:pt>
                <c:pt idx="1">
                  <c:v>0.72741935483871</c:v>
                </c:pt>
                <c:pt idx="2">
                  <c:v>0.718779342723005</c:v>
                </c:pt>
                <c:pt idx="3">
                  <c:v>0.668200115008626</c:v>
                </c:pt>
                <c:pt idx="4">
                  <c:v>0.530434782608696</c:v>
                </c:pt>
                <c:pt idx="5">
                  <c:v>0.589788732394366</c:v>
                </c:pt>
              </c:numCache>
            </c:numRef>
          </c:val>
        </c:ser>
        <c:ser>
          <c:idx val="1"/>
          <c:order val="1"/>
          <c:tx>
            <c:strRef>
              <c:f>'Ultima fase '!$D$41</c:f>
              <c:strCache>
                <c:ptCount val="1"/>
                <c:pt idx="0">
                  <c:v>Intermedio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'Ultima fase '!$A$42:$A$47</c:f>
              <c:strCache>
                <c:ptCount val="6"/>
                <c:pt idx="0">
                  <c:v>CUAAD</c:v>
                </c:pt>
                <c:pt idx="1">
                  <c:v>CUCBA</c:v>
                </c:pt>
                <c:pt idx="2">
                  <c:v>CUCEA</c:v>
                </c:pt>
                <c:pt idx="3">
                  <c:v>CUCEI</c:v>
                </c:pt>
                <c:pt idx="4">
                  <c:v>CUCS</c:v>
                </c:pt>
                <c:pt idx="5">
                  <c:v>CUCSH</c:v>
                </c:pt>
              </c:strCache>
            </c:strRef>
          </c:cat>
          <c:val>
            <c:numRef>
              <c:f>'Ultima fase '!$D$42:$D$47</c:f>
              <c:numCache>
                <c:formatCode>0%</c:formatCode>
                <c:ptCount val="6"/>
                <c:pt idx="0">
                  <c:v>0.248945147679325</c:v>
                </c:pt>
                <c:pt idx="1">
                  <c:v>0.161290322580645</c:v>
                </c:pt>
                <c:pt idx="2">
                  <c:v>0.162441314553991</c:v>
                </c:pt>
                <c:pt idx="3">
                  <c:v>0.178263369752732</c:v>
                </c:pt>
                <c:pt idx="4">
                  <c:v>0.215810276679842</c:v>
                </c:pt>
                <c:pt idx="5">
                  <c:v>0.211267605633803</c:v>
                </c:pt>
              </c:numCache>
            </c:numRef>
          </c:val>
        </c:ser>
        <c:ser>
          <c:idx val="2"/>
          <c:order val="2"/>
          <c:tx>
            <c:strRef>
              <c:f>'Ultima fase '!$E$41</c:f>
              <c:strCache>
                <c:ptCount val="1"/>
                <c:pt idx="0">
                  <c:v>Nivel alto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0694444444444444"/>
                  <c:y val="-0.002766577134131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0555555555555555"/>
                  <c:y val="0.002484074539448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'Ultima fase '!$A$42:$A$47</c:f>
              <c:strCache>
                <c:ptCount val="6"/>
                <c:pt idx="0">
                  <c:v>CUAAD</c:v>
                </c:pt>
                <c:pt idx="1">
                  <c:v>CUCBA</c:v>
                </c:pt>
                <c:pt idx="2">
                  <c:v>CUCEA</c:v>
                </c:pt>
                <c:pt idx="3">
                  <c:v>CUCEI</c:v>
                </c:pt>
                <c:pt idx="4">
                  <c:v>CUCS</c:v>
                </c:pt>
                <c:pt idx="5">
                  <c:v>CUCSH</c:v>
                </c:pt>
              </c:strCache>
            </c:strRef>
          </c:cat>
          <c:val>
            <c:numRef>
              <c:f>'Ultima fase '!$E$42:$E$47</c:f>
              <c:numCache>
                <c:formatCode>0%</c:formatCode>
                <c:ptCount val="6"/>
                <c:pt idx="0">
                  <c:v>0.257383966244726</c:v>
                </c:pt>
                <c:pt idx="1">
                  <c:v>0.111290322580645</c:v>
                </c:pt>
                <c:pt idx="2">
                  <c:v>0.118779342723005</c:v>
                </c:pt>
                <c:pt idx="3">
                  <c:v>0.153536515238643</c:v>
                </c:pt>
                <c:pt idx="4">
                  <c:v>0.253754940711462</c:v>
                </c:pt>
                <c:pt idx="5">
                  <c:v>0.198943661971831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118304984"/>
        <c:axId val="2118301416"/>
      </c:barChart>
      <c:catAx>
        <c:axId val="2118304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2118301416"/>
        <c:crosses val="autoZero"/>
        <c:auto val="1"/>
        <c:lblAlgn val="ctr"/>
        <c:lblOffset val="100"/>
        <c:noMultiLvlLbl val="0"/>
      </c:catAx>
      <c:valAx>
        <c:axId val="21183014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183049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0634951881015"/>
          <c:y val="0.929209547921905"/>
          <c:w val="0.55872998687664"/>
          <c:h val="0.0707904520780946"/>
        </c:manualLayout>
      </c:layout>
      <c:overlay val="0"/>
      <c:txPr>
        <a:bodyPr/>
        <a:lstStyle/>
        <a:p>
          <a:pPr>
            <a:defRPr sz="18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2000"/>
      </a:pPr>
      <a:endParaRPr lang="es-E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Alumnos por nivel en CUNORTE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'Resultados finales '!$X$150</c:f>
              <c:strCache>
                <c:ptCount val="1"/>
                <c:pt idx="0">
                  <c:v>Nivel bajo</c:v>
                </c:pt>
              </c:strCache>
            </c:strRef>
          </c:tx>
          <c:invertIfNegative val="0"/>
          <c:cat>
            <c:strRef>
              <c:f>'Resultados finales '!$B$151:$B$158</c:f>
              <c:strCache>
                <c:ptCount val="8"/>
                <c:pt idx="0">
                  <c:v>Abogado</c:v>
                </c:pt>
                <c:pt idx="1">
                  <c:v>Administración</c:v>
                </c:pt>
                <c:pt idx="2">
                  <c:v>Agronegocios</c:v>
                </c:pt>
                <c:pt idx="3">
                  <c:v>Contaduría Publica</c:v>
                </c:pt>
                <c:pt idx="4">
                  <c:v>Enfermería</c:v>
                </c:pt>
                <c:pt idx="5">
                  <c:v> Electrónica Y Computación</c:v>
                </c:pt>
                <c:pt idx="6">
                  <c:v>Nutrición</c:v>
                </c:pt>
                <c:pt idx="7">
                  <c:v>Psicología            </c:v>
                </c:pt>
              </c:strCache>
            </c:strRef>
          </c:cat>
          <c:val>
            <c:numRef>
              <c:f>'Resultados finales '!$X$151:$X$158</c:f>
              <c:numCache>
                <c:formatCode>0%</c:formatCode>
                <c:ptCount val="8"/>
                <c:pt idx="0">
                  <c:v>0.933333333333333</c:v>
                </c:pt>
                <c:pt idx="1">
                  <c:v>0.80952380952381</c:v>
                </c:pt>
                <c:pt idx="2">
                  <c:v>1.0</c:v>
                </c:pt>
                <c:pt idx="3">
                  <c:v>0.9</c:v>
                </c:pt>
                <c:pt idx="4">
                  <c:v>0.971830985915493</c:v>
                </c:pt>
                <c:pt idx="5">
                  <c:v>0.833333333333333</c:v>
                </c:pt>
                <c:pt idx="6">
                  <c:v>0.954545454545455</c:v>
                </c:pt>
                <c:pt idx="7">
                  <c:v>1.0</c:v>
                </c:pt>
              </c:numCache>
            </c:numRef>
          </c:val>
        </c:ser>
        <c:ser>
          <c:idx val="1"/>
          <c:order val="1"/>
          <c:tx>
            <c:strRef>
              <c:f>'Resultados finales '!$Y$150</c:f>
              <c:strCache>
                <c:ptCount val="1"/>
                <c:pt idx="0">
                  <c:v>Nivel intermedio</c:v>
                </c:pt>
              </c:strCache>
            </c:strRef>
          </c:tx>
          <c:invertIfNegative val="0"/>
          <c:dLbls>
            <c:dLbl>
              <c:idx val="2"/>
              <c:delete val="1"/>
            </c:dLbl>
            <c:dLbl>
              <c:idx val="4"/>
              <c:layout>
                <c:manualLayout>
                  <c:x val="0.00138888888888889"/>
                  <c:y val="-0.017114262051886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6"/>
              <c:layout>
                <c:manualLayout>
                  <c:x val="0.00277777777777778"/>
                  <c:y val="-0.019559156630727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'Resultados finales '!$B$151:$B$158</c:f>
              <c:strCache>
                <c:ptCount val="8"/>
                <c:pt idx="0">
                  <c:v>Abogado</c:v>
                </c:pt>
                <c:pt idx="1">
                  <c:v>Administración</c:v>
                </c:pt>
                <c:pt idx="2">
                  <c:v>Agronegocios</c:v>
                </c:pt>
                <c:pt idx="3">
                  <c:v>Contaduría Publica</c:v>
                </c:pt>
                <c:pt idx="4">
                  <c:v>Enfermería</c:v>
                </c:pt>
                <c:pt idx="5">
                  <c:v> Electrónica Y Computación</c:v>
                </c:pt>
                <c:pt idx="6">
                  <c:v>Nutrición</c:v>
                </c:pt>
                <c:pt idx="7">
                  <c:v>Psicología            </c:v>
                </c:pt>
              </c:strCache>
            </c:strRef>
          </c:cat>
          <c:val>
            <c:numRef>
              <c:f>'Resultados finales '!$Y$151:$Y$158</c:f>
              <c:numCache>
                <c:formatCode>0%</c:formatCode>
                <c:ptCount val="8"/>
                <c:pt idx="0">
                  <c:v>0.0666666666666667</c:v>
                </c:pt>
                <c:pt idx="1">
                  <c:v>0.190476190476191</c:v>
                </c:pt>
                <c:pt idx="2">
                  <c:v>0.0</c:v>
                </c:pt>
                <c:pt idx="3">
                  <c:v>0.1</c:v>
                </c:pt>
                <c:pt idx="4">
                  <c:v>0.028169014084507</c:v>
                </c:pt>
                <c:pt idx="5">
                  <c:v>0.0</c:v>
                </c:pt>
                <c:pt idx="6">
                  <c:v>0.0454545454545455</c:v>
                </c:pt>
                <c:pt idx="7">
                  <c:v>0.0</c:v>
                </c:pt>
              </c:numCache>
            </c:numRef>
          </c:val>
        </c:ser>
        <c:ser>
          <c:idx val="2"/>
          <c:order val="2"/>
          <c:tx>
            <c:strRef>
              <c:f>'Resultados finales '!$Z$150</c:f>
              <c:strCache>
                <c:ptCount val="1"/>
                <c:pt idx="0">
                  <c:v>Nivel alto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'Resultados finales '!$B$151:$B$158</c:f>
              <c:strCache>
                <c:ptCount val="8"/>
                <c:pt idx="0">
                  <c:v>Abogado</c:v>
                </c:pt>
                <c:pt idx="1">
                  <c:v>Administración</c:v>
                </c:pt>
                <c:pt idx="2">
                  <c:v>Agronegocios</c:v>
                </c:pt>
                <c:pt idx="3">
                  <c:v>Contaduría Publica</c:v>
                </c:pt>
                <c:pt idx="4">
                  <c:v>Enfermería</c:v>
                </c:pt>
                <c:pt idx="5">
                  <c:v> Electrónica Y Computación</c:v>
                </c:pt>
                <c:pt idx="6">
                  <c:v>Nutrición</c:v>
                </c:pt>
                <c:pt idx="7">
                  <c:v>Psicología            </c:v>
                </c:pt>
              </c:strCache>
            </c:strRef>
          </c:cat>
          <c:val>
            <c:numRef>
              <c:f>'Resultados finales '!$Z$151:$Z$158</c:f>
              <c:numCache>
                <c:formatCode>0%</c:formatCode>
                <c:ptCount val="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0.166666666666667</c:v>
                </c:pt>
                <c:pt idx="6">
                  <c:v>0.0</c:v>
                </c:pt>
                <c:pt idx="7">
                  <c:v>0.0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-2140045016"/>
        <c:axId val="-2140054136"/>
      </c:barChart>
      <c:catAx>
        <c:axId val="-21400450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5400000" vert="horz"/>
          <a:lstStyle/>
          <a:p>
            <a:pPr>
              <a:defRPr sz="2000"/>
            </a:pPr>
            <a:endParaRPr lang="es-ES"/>
          </a:p>
        </c:txPr>
        <c:crossAx val="-2140054136"/>
        <c:crosses val="autoZero"/>
        <c:auto val="1"/>
        <c:lblAlgn val="ctr"/>
        <c:lblOffset val="100"/>
        <c:noMultiLvlLbl val="0"/>
      </c:catAx>
      <c:valAx>
        <c:axId val="-21400541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400450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es-MX"/>
              <a:t>Nivel obtenido alumnos del CUSUR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'Ultima fase '!$C$41</c:f>
              <c:strCache>
                <c:ptCount val="1"/>
                <c:pt idx="0">
                  <c:v>Nivel bajo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'!$C$54</c:f>
              <c:numCache>
                <c:formatCode>0%</c:formatCode>
                <c:ptCount val="1"/>
                <c:pt idx="0">
                  <c:v>0.835723598435463</c:v>
                </c:pt>
              </c:numCache>
            </c:numRef>
          </c:val>
        </c:ser>
        <c:ser>
          <c:idx val="1"/>
          <c:order val="1"/>
          <c:tx>
            <c:strRef>
              <c:f>'Ultima fase '!$D$41</c:f>
              <c:strCache>
                <c:ptCount val="1"/>
                <c:pt idx="0">
                  <c:v>Intermedio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'!$D$54</c:f>
              <c:numCache>
                <c:formatCode>0%</c:formatCode>
                <c:ptCount val="1"/>
                <c:pt idx="0">
                  <c:v>0.108213820078227</c:v>
                </c:pt>
              </c:numCache>
            </c:numRef>
          </c:val>
        </c:ser>
        <c:ser>
          <c:idx val="2"/>
          <c:order val="2"/>
          <c:tx>
            <c:strRef>
              <c:f>'Ultima fase '!$E$41</c:f>
              <c:strCache>
                <c:ptCount val="1"/>
                <c:pt idx="0">
                  <c:v>Nivel alto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'!$E$54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75"/>
        <c:axId val="-2138798344"/>
        <c:axId val="-2138801880"/>
      </c:barChart>
      <c:catAx>
        <c:axId val="-2138798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-2138801880"/>
        <c:crosses val="autoZero"/>
        <c:auto val="1"/>
        <c:lblAlgn val="ctr"/>
        <c:lblOffset val="100"/>
        <c:noMultiLvlLbl val="0"/>
      </c:catAx>
      <c:valAx>
        <c:axId val="-21388018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387983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s-E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Alumnos por nivel en CUSUR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'Resultados finales '!$X$160</c:f>
              <c:strCache>
                <c:ptCount val="1"/>
                <c:pt idx="0">
                  <c:v>Nivel bajo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92%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'Resultados finales '!$B$161:$B$173</c:f>
              <c:strCache>
                <c:ptCount val="13"/>
                <c:pt idx="0">
                  <c:v>Abogado</c:v>
                </c:pt>
                <c:pt idx="1">
                  <c:v>Agronegocios</c:v>
                </c:pt>
                <c:pt idx="2">
                  <c:v>Desarrollo Turístico Sustentable</c:v>
                </c:pt>
                <c:pt idx="3">
                  <c:v>Enfermería</c:v>
                </c:pt>
                <c:pt idx="4">
                  <c:v>Ingeniería En Telemática</c:v>
                </c:pt>
                <c:pt idx="5">
                  <c:v>Letras Hispánicas</c:v>
                </c:pt>
                <c:pt idx="6">
                  <c:v>Medicina Veterinaria Y Zootecnia</c:v>
                </c:pt>
                <c:pt idx="7">
                  <c:v> Negocios Internacionales</c:v>
                </c:pt>
                <c:pt idx="8">
                  <c:v> Nutrición</c:v>
                </c:pt>
                <c:pt idx="9">
                  <c:v>Periodismo</c:v>
                </c:pt>
                <c:pt idx="10">
                  <c:v> Psicología            </c:v>
                </c:pt>
                <c:pt idx="11">
                  <c:v>Seguridad Laboral, Protección Civil Y Emergencias</c:v>
                </c:pt>
                <c:pt idx="12">
                  <c:v>Médico Cirujano Y Partero</c:v>
                </c:pt>
              </c:strCache>
            </c:strRef>
          </c:cat>
          <c:val>
            <c:numRef>
              <c:f>'Resultados finales '!$X$161:$X$173</c:f>
              <c:numCache>
                <c:formatCode>0%</c:formatCode>
                <c:ptCount val="13"/>
                <c:pt idx="0">
                  <c:v>0.976190476190476</c:v>
                </c:pt>
                <c:pt idx="1">
                  <c:v>0.914893617021277</c:v>
                </c:pt>
                <c:pt idx="2">
                  <c:v>0.763157894736842</c:v>
                </c:pt>
                <c:pt idx="3">
                  <c:v>0.849462365591398</c:v>
                </c:pt>
                <c:pt idx="4">
                  <c:v>0.823529411764706</c:v>
                </c:pt>
                <c:pt idx="5">
                  <c:v>0.678571428571429</c:v>
                </c:pt>
                <c:pt idx="6">
                  <c:v>0.893333333333333</c:v>
                </c:pt>
                <c:pt idx="7">
                  <c:v>0.776470588235294</c:v>
                </c:pt>
                <c:pt idx="8">
                  <c:v>0.949367088607595</c:v>
                </c:pt>
                <c:pt idx="9">
                  <c:v>1.0</c:v>
                </c:pt>
                <c:pt idx="10">
                  <c:v>0.938271604938272</c:v>
                </c:pt>
                <c:pt idx="11">
                  <c:v>0.9</c:v>
                </c:pt>
                <c:pt idx="12">
                  <c:v>0.476744186046512</c:v>
                </c:pt>
              </c:numCache>
            </c:numRef>
          </c:val>
        </c:ser>
        <c:ser>
          <c:idx val="1"/>
          <c:order val="1"/>
          <c:tx>
            <c:strRef>
              <c:f>'Resultados finales '!$Y$160</c:f>
              <c:strCache>
                <c:ptCount val="1"/>
                <c:pt idx="0">
                  <c:v>Nivel intermedio</c:v>
                </c:pt>
              </c:strCache>
            </c:strRef>
          </c:tx>
          <c:invertIfNegative val="0"/>
          <c:dLbls>
            <c:dLbl>
              <c:idx val="8"/>
              <c:layout>
                <c:manualLayout>
                  <c:x val="0.00416666666666667"/>
                  <c:y val="0.023342994569230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'Resultados finales '!$B$161:$B$173</c:f>
              <c:strCache>
                <c:ptCount val="13"/>
                <c:pt idx="0">
                  <c:v>Abogado</c:v>
                </c:pt>
                <c:pt idx="1">
                  <c:v>Agronegocios</c:v>
                </c:pt>
                <c:pt idx="2">
                  <c:v>Desarrollo Turístico Sustentable</c:v>
                </c:pt>
                <c:pt idx="3">
                  <c:v>Enfermería</c:v>
                </c:pt>
                <c:pt idx="4">
                  <c:v>Ingeniería En Telemática</c:v>
                </c:pt>
                <c:pt idx="5">
                  <c:v>Letras Hispánicas</c:v>
                </c:pt>
                <c:pt idx="6">
                  <c:v>Medicina Veterinaria Y Zootecnia</c:v>
                </c:pt>
                <c:pt idx="7">
                  <c:v> Negocios Internacionales</c:v>
                </c:pt>
                <c:pt idx="8">
                  <c:v> Nutrición</c:v>
                </c:pt>
                <c:pt idx="9">
                  <c:v>Periodismo</c:v>
                </c:pt>
                <c:pt idx="10">
                  <c:v> Psicología            </c:v>
                </c:pt>
                <c:pt idx="11">
                  <c:v>Seguridad Laboral, Protección Civil Y Emergencias</c:v>
                </c:pt>
                <c:pt idx="12">
                  <c:v>Médico Cirujano Y Partero</c:v>
                </c:pt>
              </c:strCache>
            </c:strRef>
          </c:cat>
          <c:val>
            <c:numRef>
              <c:f>'Resultados finales '!$Y$161:$Y$173</c:f>
              <c:numCache>
                <c:formatCode>0%</c:formatCode>
                <c:ptCount val="13"/>
                <c:pt idx="0">
                  <c:v>0.0119047619047619</c:v>
                </c:pt>
                <c:pt idx="1">
                  <c:v>0.0638297872340425</c:v>
                </c:pt>
                <c:pt idx="2">
                  <c:v>0.157894736842105</c:v>
                </c:pt>
                <c:pt idx="3">
                  <c:v>0.10752688172043</c:v>
                </c:pt>
                <c:pt idx="4">
                  <c:v>0.117647058823529</c:v>
                </c:pt>
                <c:pt idx="5">
                  <c:v>0.142857142857143</c:v>
                </c:pt>
                <c:pt idx="6">
                  <c:v>0.106666666666667</c:v>
                </c:pt>
                <c:pt idx="7">
                  <c:v>0.117647058823529</c:v>
                </c:pt>
                <c:pt idx="8">
                  <c:v>0.0379746835443038</c:v>
                </c:pt>
                <c:pt idx="9">
                  <c:v>0.0</c:v>
                </c:pt>
                <c:pt idx="10">
                  <c:v>0.0493827160493827</c:v>
                </c:pt>
                <c:pt idx="11">
                  <c:v>0.075</c:v>
                </c:pt>
                <c:pt idx="12">
                  <c:v>0.337209302325581</c:v>
                </c:pt>
              </c:numCache>
            </c:numRef>
          </c:val>
        </c:ser>
        <c:ser>
          <c:idx val="2"/>
          <c:order val="2"/>
          <c:tx>
            <c:strRef>
              <c:f>'Resultados finales '!$Z$160</c:f>
              <c:strCache>
                <c:ptCount val="1"/>
                <c:pt idx="0">
                  <c:v>Nivel alto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00277777777777778"/>
                  <c:y val="-0.04149865701196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0138888888888889"/>
                  <c:y val="-0.025936660632478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277777777777778"/>
                  <c:y val="-0.02074932850598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8"/>
              <c:layout>
                <c:manualLayout>
                  <c:x val="0.0"/>
                  <c:y val="-0.012968330316239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layout>
                <c:manualLayout>
                  <c:x val="0.00277766841644794"/>
                  <c:y val="-0.023342994569230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00277777777777778"/>
                  <c:y val="-0.028530326695726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'Resultados finales '!$B$161:$B$173</c:f>
              <c:strCache>
                <c:ptCount val="13"/>
                <c:pt idx="0">
                  <c:v>Abogado</c:v>
                </c:pt>
                <c:pt idx="1">
                  <c:v>Agronegocios</c:v>
                </c:pt>
                <c:pt idx="2">
                  <c:v>Desarrollo Turístico Sustentable</c:v>
                </c:pt>
                <c:pt idx="3">
                  <c:v>Enfermería</c:v>
                </c:pt>
                <c:pt idx="4">
                  <c:v>Ingeniería En Telemática</c:v>
                </c:pt>
                <c:pt idx="5">
                  <c:v>Letras Hispánicas</c:v>
                </c:pt>
                <c:pt idx="6">
                  <c:v>Medicina Veterinaria Y Zootecnia</c:v>
                </c:pt>
                <c:pt idx="7">
                  <c:v> Negocios Internacionales</c:v>
                </c:pt>
                <c:pt idx="8">
                  <c:v> Nutrición</c:v>
                </c:pt>
                <c:pt idx="9">
                  <c:v>Periodismo</c:v>
                </c:pt>
                <c:pt idx="10">
                  <c:v> Psicología            </c:v>
                </c:pt>
                <c:pt idx="11">
                  <c:v>Seguridad Laboral, Protección Civil Y Emergencias</c:v>
                </c:pt>
                <c:pt idx="12">
                  <c:v>Médico Cirujano Y Partero</c:v>
                </c:pt>
              </c:strCache>
            </c:strRef>
          </c:cat>
          <c:val>
            <c:numRef>
              <c:f>'Resultados finales '!$Z$161:$Z$173</c:f>
              <c:numCache>
                <c:formatCode>0%</c:formatCode>
                <c:ptCount val="13"/>
                <c:pt idx="0">
                  <c:v>0.0119047619047619</c:v>
                </c:pt>
                <c:pt idx="1">
                  <c:v>0.0212765957446808</c:v>
                </c:pt>
                <c:pt idx="2">
                  <c:v>0.0789473684210526</c:v>
                </c:pt>
                <c:pt idx="3">
                  <c:v>0.043010752688172</c:v>
                </c:pt>
                <c:pt idx="4">
                  <c:v>0.0588235294117647</c:v>
                </c:pt>
                <c:pt idx="5">
                  <c:v>0.178571428571429</c:v>
                </c:pt>
                <c:pt idx="6">
                  <c:v>0.0</c:v>
                </c:pt>
                <c:pt idx="7">
                  <c:v>0.1</c:v>
                </c:pt>
                <c:pt idx="8">
                  <c:v>0.0126582278481013</c:v>
                </c:pt>
                <c:pt idx="9">
                  <c:v>0.0</c:v>
                </c:pt>
                <c:pt idx="10">
                  <c:v>0.0123456790123457</c:v>
                </c:pt>
                <c:pt idx="11">
                  <c:v>0.02</c:v>
                </c:pt>
                <c:pt idx="12">
                  <c:v>0.18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-2137914488"/>
        <c:axId val="-2137911400"/>
      </c:barChart>
      <c:catAx>
        <c:axId val="-21379144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ES"/>
          </a:p>
        </c:txPr>
        <c:crossAx val="-2137911400"/>
        <c:crosses val="autoZero"/>
        <c:auto val="1"/>
        <c:lblAlgn val="ctr"/>
        <c:lblOffset val="100"/>
        <c:noMultiLvlLbl val="0"/>
      </c:catAx>
      <c:valAx>
        <c:axId val="-21379114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379144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s-E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es-MX"/>
              <a:t>Nivel obtenido alumnos del CUTONALÁ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'Ultima fase '!$C$41</c:f>
              <c:strCache>
                <c:ptCount val="1"/>
                <c:pt idx="0">
                  <c:v>Nivel bajo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'!$C$55</c:f>
              <c:numCache>
                <c:formatCode>0%</c:formatCode>
                <c:ptCount val="1"/>
                <c:pt idx="0">
                  <c:v>0.771825396825397</c:v>
                </c:pt>
              </c:numCache>
            </c:numRef>
          </c:val>
        </c:ser>
        <c:ser>
          <c:idx val="1"/>
          <c:order val="1"/>
          <c:tx>
            <c:strRef>
              <c:f>'Ultima fase '!$D$41</c:f>
              <c:strCache>
                <c:ptCount val="1"/>
                <c:pt idx="0">
                  <c:v>Intermedio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'!$D$55</c:f>
              <c:numCache>
                <c:formatCode>0%</c:formatCode>
                <c:ptCount val="1"/>
                <c:pt idx="0">
                  <c:v>0.138888888888889</c:v>
                </c:pt>
              </c:numCache>
            </c:numRef>
          </c:val>
        </c:ser>
        <c:ser>
          <c:idx val="2"/>
          <c:order val="2"/>
          <c:tx>
            <c:strRef>
              <c:f>'Ultima fase '!$E$41</c:f>
              <c:strCache>
                <c:ptCount val="1"/>
                <c:pt idx="0">
                  <c:v>Nivel alto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'!$E$55</c:f>
              <c:numCache>
                <c:formatCode>0%</c:formatCode>
                <c:ptCount val="1"/>
                <c:pt idx="0">
                  <c:v>0.0892857142857143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75"/>
        <c:axId val="-2139008248"/>
        <c:axId val="-2139011784"/>
      </c:barChart>
      <c:catAx>
        <c:axId val="-2139008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-2139011784"/>
        <c:crosses val="autoZero"/>
        <c:auto val="1"/>
        <c:lblAlgn val="ctr"/>
        <c:lblOffset val="100"/>
        <c:noMultiLvlLbl val="0"/>
      </c:catAx>
      <c:valAx>
        <c:axId val="-21390117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390082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s-E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Alumnos por nivel en CUTONALÁ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'Resultados finales '!$X$175</c:f>
              <c:strCache>
                <c:ptCount val="1"/>
                <c:pt idx="0">
                  <c:v>Nivel bajo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82%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'Resultados finales '!$B$176:$B$187</c:f>
              <c:strCache>
                <c:ptCount val="12"/>
                <c:pt idx="0">
                  <c:v>Abogado</c:v>
                </c:pt>
                <c:pt idx="1">
                  <c:v>En Ciencias Computacionales</c:v>
                </c:pt>
                <c:pt idx="2">
                  <c:v>En Energía</c:v>
                </c:pt>
                <c:pt idx="3">
                  <c:v>Nanotecnología</c:v>
                </c:pt>
                <c:pt idx="4">
                  <c:v>Administración De Negocios</c:v>
                </c:pt>
                <c:pt idx="5">
                  <c:v>Contaduría Publica</c:v>
                </c:pt>
                <c:pt idx="6">
                  <c:v>Diseño De Artesanía</c:v>
                </c:pt>
                <c:pt idx="7">
                  <c:v>Estudios Liberales</c:v>
                </c:pt>
                <c:pt idx="8">
                  <c:v>Gerontología</c:v>
                </c:pt>
                <c:pt idx="9">
                  <c:v>Historia Del Arte</c:v>
                </c:pt>
                <c:pt idx="10">
                  <c:v>Salud Publica</c:v>
                </c:pt>
                <c:pt idx="11">
                  <c:v>Médico Cirujano Y Partero</c:v>
                </c:pt>
              </c:strCache>
            </c:strRef>
          </c:cat>
          <c:val>
            <c:numRef>
              <c:f>'Resultados finales '!$X$176:$X$187</c:f>
              <c:numCache>
                <c:formatCode>0%</c:formatCode>
                <c:ptCount val="12"/>
                <c:pt idx="0">
                  <c:v>0.886075949367089</c:v>
                </c:pt>
                <c:pt idx="1">
                  <c:v>0.772151898734177</c:v>
                </c:pt>
                <c:pt idx="2">
                  <c:v>0.9</c:v>
                </c:pt>
                <c:pt idx="3">
                  <c:v>0.615384615384615</c:v>
                </c:pt>
                <c:pt idx="4">
                  <c:v>0.825</c:v>
                </c:pt>
                <c:pt idx="5">
                  <c:v>0.95</c:v>
                </c:pt>
                <c:pt idx="6">
                  <c:v>0.857142857142857</c:v>
                </c:pt>
                <c:pt idx="7">
                  <c:v>0.888888888888889</c:v>
                </c:pt>
                <c:pt idx="8">
                  <c:v>0.9</c:v>
                </c:pt>
                <c:pt idx="9">
                  <c:v>0.72</c:v>
                </c:pt>
                <c:pt idx="10">
                  <c:v>1.0</c:v>
                </c:pt>
                <c:pt idx="11">
                  <c:v>0.328571428571429</c:v>
                </c:pt>
              </c:numCache>
            </c:numRef>
          </c:val>
        </c:ser>
        <c:ser>
          <c:idx val="1"/>
          <c:order val="1"/>
          <c:tx>
            <c:strRef>
              <c:f>'Resultados finales '!$Y$175</c:f>
              <c:strCache>
                <c:ptCount val="1"/>
                <c:pt idx="0">
                  <c:v>Nivel intermedio</c:v>
                </c:pt>
              </c:strCache>
            </c:strRef>
          </c:tx>
          <c:invertIfNegative val="0"/>
          <c:dLbls>
            <c:dLbl>
              <c:idx val="7"/>
              <c:layout>
                <c:manualLayout>
                  <c:x val="0.0"/>
                  <c:y val="0.017636929230085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elete val="1"/>
            </c:dLbl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'Resultados finales '!$B$176:$B$187</c:f>
              <c:strCache>
                <c:ptCount val="12"/>
                <c:pt idx="0">
                  <c:v>Abogado</c:v>
                </c:pt>
                <c:pt idx="1">
                  <c:v>En Ciencias Computacionales</c:v>
                </c:pt>
                <c:pt idx="2">
                  <c:v>En Energía</c:v>
                </c:pt>
                <c:pt idx="3">
                  <c:v>Nanotecnología</c:v>
                </c:pt>
                <c:pt idx="4">
                  <c:v>Administración De Negocios</c:v>
                </c:pt>
                <c:pt idx="5">
                  <c:v>Contaduría Publica</c:v>
                </c:pt>
                <c:pt idx="6">
                  <c:v>Diseño De Artesanía</c:v>
                </c:pt>
                <c:pt idx="7">
                  <c:v>Estudios Liberales</c:v>
                </c:pt>
                <c:pt idx="8">
                  <c:v>Gerontología</c:v>
                </c:pt>
                <c:pt idx="9">
                  <c:v>Historia Del Arte</c:v>
                </c:pt>
                <c:pt idx="10">
                  <c:v>Salud Publica</c:v>
                </c:pt>
                <c:pt idx="11">
                  <c:v>Médico Cirujano Y Partero</c:v>
                </c:pt>
              </c:strCache>
            </c:strRef>
          </c:cat>
          <c:val>
            <c:numRef>
              <c:f>'Resultados finales '!$Y$176:$Y$187</c:f>
              <c:numCache>
                <c:formatCode>0%</c:formatCode>
                <c:ptCount val="12"/>
                <c:pt idx="0">
                  <c:v>0.0759493670886076</c:v>
                </c:pt>
                <c:pt idx="1">
                  <c:v>0.20253164556962</c:v>
                </c:pt>
                <c:pt idx="2">
                  <c:v>0.0540540540540541</c:v>
                </c:pt>
                <c:pt idx="3">
                  <c:v>0.2</c:v>
                </c:pt>
                <c:pt idx="4">
                  <c:v>0.12</c:v>
                </c:pt>
                <c:pt idx="5">
                  <c:v>0.05</c:v>
                </c:pt>
                <c:pt idx="6">
                  <c:v>0.1</c:v>
                </c:pt>
                <c:pt idx="7">
                  <c:v>0.0555555555555555</c:v>
                </c:pt>
                <c:pt idx="8">
                  <c:v>0.0666666666666667</c:v>
                </c:pt>
                <c:pt idx="9">
                  <c:v>0.142857142857143</c:v>
                </c:pt>
                <c:pt idx="10">
                  <c:v>0.0</c:v>
                </c:pt>
                <c:pt idx="11">
                  <c:v>0.328571428571429</c:v>
                </c:pt>
              </c:numCache>
            </c:numRef>
          </c:val>
        </c:ser>
        <c:ser>
          <c:idx val="2"/>
          <c:order val="2"/>
          <c:tx>
            <c:strRef>
              <c:f>'Resultados finales '!$Z$175</c:f>
              <c:strCache>
                <c:ptCount val="1"/>
                <c:pt idx="0">
                  <c:v>Nivel alto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"/>
                  <c:y val="-0.027715372895075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"/>
                  <c:y val="-0.017636929230085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0138888888888886"/>
                  <c:y val="-0.03023473582300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6"/>
              <c:layout>
                <c:manualLayout>
                  <c:x val="0.00138888888888889"/>
                  <c:y val="-0.012597806592918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0"/>
                  <c:y val="-0.015117367911501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00138888888888889"/>
                  <c:y val="-0.017636929230085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elete val="1"/>
            </c:dLbl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'Resultados finales '!$B$176:$B$187</c:f>
              <c:strCache>
                <c:ptCount val="12"/>
                <c:pt idx="0">
                  <c:v>Abogado</c:v>
                </c:pt>
                <c:pt idx="1">
                  <c:v>En Ciencias Computacionales</c:v>
                </c:pt>
                <c:pt idx="2">
                  <c:v>En Energía</c:v>
                </c:pt>
                <c:pt idx="3">
                  <c:v>Nanotecnología</c:v>
                </c:pt>
                <c:pt idx="4">
                  <c:v>Administración De Negocios</c:v>
                </c:pt>
                <c:pt idx="5">
                  <c:v>Contaduría Publica</c:v>
                </c:pt>
                <c:pt idx="6">
                  <c:v>Diseño De Artesanía</c:v>
                </c:pt>
                <c:pt idx="7">
                  <c:v>Estudios Liberales</c:v>
                </c:pt>
                <c:pt idx="8">
                  <c:v>Gerontología</c:v>
                </c:pt>
                <c:pt idx="9">
                  <c:v>Historia Del Arte</c:v>
                </c:pt>
                <c:pt idx="10">
                  <c:v>Salud Publica</c:v>
                </c:pt>
                <c:pt idx="11">
                  <c:v>Médico Cirujano Y Partero</c:v>
                </c:pt>
              </c:strCache>
            </c:strRef>
          </c:cat>
          <c:val>
            <c:numRef>
              <c:f>'Resultados finales '!$Z$176:$Z$187</c:f>
              <c:numCache>
                <c:formatCode>0%</c:formatCode>
                <c:ptCount val="12"/>
                <c:pt idx="0">
                  <c:v>0.0379746835443038</c:v>
                </c:pt>
                <c:pt idx="1">
                  <c:v>0.0253164556962025</c:v>
                </c:pt>
                <c:pt idx="2">
                  <c:v>0.0540540540540541</c:v>
                </c:pt>
                <c:pt idx="3">
                  <c:v>0.17948717948718</c:v>
                </c:pt>
                <c:pt idx="4">
                  <c:v>0.05</c:v>
                </c:pt>
                <c:pt idx="5">
                  <c:v>0.0</c:v>
                </c:pt>
                <c:pt idx="6">
                  <c:v>0.0357142857142857</c:v>
                </c:pt>
                <c:pt idx="7">
                  <c:v>0.05</c:v>
                </c:pt>
                <c:pt idx="8">
                  <c:v>0.0333333333333333</c:v>
                </c:pt>
                <c:pt idx="9">
                  <c:v>0.142857142857143</c:v>
                </c:pt>
                <c:pt idx="10">
                  <c:v>0.0</c:v>
                </c:pt>
                <c:pt idx="11">
                  <c:v>0.342857142857143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-2136536680"/>
        <c:axId val="-2136533592"/>
      </c:barChart>
      <c:catAx>
        <c:axId val="-21365366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ES"/>
          </a:p>
        </c:txPr>
        <c:crossAx val="-2136533592"/>
        <c:crosses val="autoZero"/>
        <c:auto val="1"/>
        <c:lblAlgn val="ctr"/>
        <c:lblOffset val="100"/>
        <c:noMultiLvlLbl val="0"/>
      </c:catAx>
      <c:valAx>
        <c:axId val="-21365335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365366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s-E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es-MX"/>
              <a:t>Nivel obtenido alumnos del CUVALLES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'Ultima fase '!$C$41</c:f>
              <c:strCache>
                <c:ptCount val="1"/>
                <c:pt idx="0">
                  <c:v>Nivel bajo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'!$C$56</c:f>
              <c:numCache>
                <c:formatCode>0%</c:formatCode>
                <c:ptCount val="1"/>
                <c:pt idx="0">
                  <c:v>0.93</c:v>
                </c:pt>
              </c:numCache>
            </c:numRef>
          </c:val>
        </c:ser>
        <c:ser>
          <c:idx val="1"/>
          <c:order val="1"/>
          <c:tx>
            <c:strRef>
              <c:f>'Ultima fase '!$D$41</c:f>
              <c:strCache>
                <c:ptCount val="1"/>
                <c:pt idx="0">
                  <c:v>Intermedio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'!$D$56</c:f>
              <c:numCache>
                <c:formatCode>0%</c:formatCode>
                <c:ptCount val="1"/>
                <c:pt idx="0">
                  <c:v>0.0409836065573771</c:v>
                </c:pt>
              </c:numCache>
            </c:numRef>
          </c:val>
        </c:ser>
        <c:ser>
          <c:idx val="2"/>
          <c:order val="2"/>
          <c:tx>
            <c:strRef>
              <c:f>'Ultima fase '!$E$41</c:f>
              <c:strCache>
                <c:ptCount val="1"/>
                <c:pt idx="0">
                  <c:v>Nivel alto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'!$E$56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75"/>
        <c:axId val="-2134298648"/>
        <c:axId val="-2134295528"/>
      </c:barChart>
      <c:catAx>
        <c:axId val="-2134298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-2134295528"/>
        <c:crosses val="autoZero"/>
        <c:auto val="1"/>
        <c:lblAlgn val="ctr"/>
        <c:lblOffset val="100"/>
        <c:noMultiLvlLbl val="0"/>
      </c:catAx>
      <c:valAx>
        <c:axId val="-21342955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342986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s-E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Alumnos por nivel en CUVALLES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'Resultados finales '!$X$189</c:f>
              <c:strCache>
                <c:ptCount val="1"/>
                <c:pt idx="0">
                  <c:v>Nivel bajo</c:v>
                </c:pt>
              </c:strCache>
            </c:strRef>
          </c:tx>
          <c:invertIfNegative val="0"/>
          <c:cat>
            <c:strRef>
              <c:f>'Resultados finales '!$B$190:$B$200</c:f>
              <c:strCache>
                <c:ptCount val="11"/>
                <c:pt idx="0">
                  <c:v>Abogado</c:v>
                </c:pt>
                <c:pt idx="1">
                  <c:v>Administración</c:v>
                </c:pt>
                <c:pt idx="2">
                  <c:v>Agronegocios</c:v>
                </c:pt>
                <c:pt idx="3">
                  <c:v>Contaduría Publica</c:v>
                </c:pt>
                <c:pt idx="4">
                  <c:v>Educación</c:v>
                </c:pt>
                <c:pt idx="5">
                  <c:v>Electrónica Y Computación </c:v>
                </c:pt>
                <c:pt idx="6">
                  <c:v>Mecatrónica</c:v>
                </c:pt>
                <c:pt idx="7">
                  <c:v>Psicología            </c:v>
                </c:pt>
                <c:pt idx="8">
                  <c:v>Tecnologías De La Información</c:v>
                </c:pt>
                <c:pt idx="9">
                  <c:v>Trabajo Social</c:v>
                </c:pt>
                <c:pt idx="10">
                  <c:v>Turismo</c:v>
                </c:pt>
              </c:strCache>
            </c:strRef>
          </c:cat>
          <c:val>
            <c:numRef>
              <c:f>'Resultados finales '!$X$190:$X$200</c:f>
              <c:numCache>
                <c:formatCode>0%</c:formatCode>
                <c:ptCount val="11"/>
                <c:pt idx="0">
                  <c:v>0.975609756097561</c:v>
                </c:pt>
                <c:pt idx="1">
                  <c:v>0.933333333333333</c:v>
                </c:pt>
                <c:pt idx="2">
                  <c:v>1.0</c:v>
                </c:pt>
                <c:pt idx="3">
                  <c:v>0.956521739130435</c:v>
                </c:pt>
                <c:pt idx="4">
                  <c:v>0.974358974358974</c:v>
                </c:pt>
                <c:pt idx="5">
                  <c:v>0.791666666666666</c:v>
                </c:pt>
                <c:pt idx="6">
                  <c:v>0.846153846153846</c:v>
                </c:pt>
                <c:pt idx="7">
                  <c:v>0.909090909090909</c:v>
                </c:pt>
                <c:pt idx="8">
                  <c:v>0.909090909090909</c:v>
                </c:pt>
                <c:pt idx="9">
                  <c:v>0.945054945054945</c:v>
                </c:pt>
                <c:pt idx="10">
                  <c:v>0.695652173913044</c:v>
                </c:pt>
              </c:numCache>
            </c:numRef>
          </c:val>
        </c:ser>
        <c:ser>
          <c:idx val="1"/>
          <c:order val="1"/>
          <c:tx>
            <c:strRef>
              <c:f>'Resultados finales '!$Y$189</c:f>
              <c:strCache>
                <c:ptCount val="1"/>
                <c:pt idx="0">
                  <c:v>Nivel intermedio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"/>
                  <c:y val="-0.015794264982166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0.0"/>
                  <c:y val="0.018426642479193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"/>
                  <c:y val="-0.015794264982166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'Resultados finales '!$B$190:$B$200</c:f>
              <c:strCache>
                <c:ptCount val="11"/>
                <c:pt idx="0">
                  <c:v>Abogado</c:v>
                </c:pt>
                <c:pt idx="1">
                  <c:v>Administración</c:v>
                </c:pt>
                <c:pt idx="2">
                  <c:v>Agronegocios</c:v>
                </c:pt>
                <c:pt idx="3">
                  <c:v>Contaduría Publica</c:v>
                </c:pt>
                <c:pt idx="4">
                  <c:v>Educación</c:v>
                </c:pt>
                <c:pt idx="5">
                  <c:v>Electrónica Y Computación </c:v>
                </c:pt>
                <c:pt idx="6">
                  <c:v>Mecatrónica</c:v>
                </c:pt>
                <c:pt idx="7">
                  <c:v>Psicología            </c:v>
                </c:pt>
                <c:pt idx="8">
                  <c:v>Tecnologías De La Información</c:v>
                </c:pt>
                <c:pt idx="9">
                  <c:v>Trabajo Social</c:v>
                </c:pt>
                <c:pt idx="10">
                  <c:v>Turismo</c:v>
                </c:pt>
              </c:strCache>
            </c:strRef>
          </c:cat>
          <c:val>
            <c:numRef>
              <c:f>'Resultados finales '!$Y$190:$Y$200</c:f>
              <c:numCache>
                <c:formatCode>0%</c:formatCode>
                <c:ptCount val="11"/>
                <c:pt idx="0">
                  <c:v>0.024390243902439</c:v>
                </c:pt>
                <c:pt idx="1">
                  <c:v>0.0666666666666667</c:v>
                </c:pt>
                <c:pt idx="2">
                  <c:v>0.0</c:v>
                </c:pt>
                <c:pt idx="3">
                  <c:v>0.0217391304347826</c:v>
                </c:pt>
                <c:pt idx="4">
                  <c:v>0.0256410256410256</c:v>
                </c:pt>
                <c:pt idx="5">
                  <c:v>0.0833333333333333</c:v>
                </c:pt>
                <c:pt idx="6">
                  <c:v>0.0769230769230769</c:v>
                </c:pt>
                <c:pt idx="7">
                  <c:v>0.038961038961039</c:v>
                </c:pt>
                <c:pt idx="8">
                  <c:v>0.0909090909090909</c:v>
                </c:pt>
                <c:pt idx="9">
                  <c:v>0.032967032967033</c:v>
                </c:pt>
                <c:pt idx="10">
                  <c:v>0.08</c:v>
                </c:pt>
              </c:numCache>
            </c:numRef>
          </c:val>
        </c:ser>
        <c:ser>
          <c:idx val="2"/>
          <c:order val="2"/>
          <c:tx>
            <c:strRef>
              <c:f>'Resultados finales '!$Z$189</c:f>
              <c:strCache>
                <c:ptCount val="1"/>
                <c:pt idx="0">
                  <c:v>Nivel alto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0.00138888888888889"/>
                  <c:y val="-0.028956152467304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0.00277777777777778"/>
                  <c:y val="-0.0342209074613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0277777777777778"/>
                  <c:y val="-0.023691397473249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00138888888888889"/>
                  <c:y val="-0.021059019976221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layout>
                <c:manualLayout>
                  <c:x val="1.0185067526416E-16"/>
                  <c:y val="-0.028956152467304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'Resultados finales '!$B$190:$B$200</c:f>
              <c:strCache>
                <c:ptCount val="11"/>
                <c:pt idx="0">
                  <c:v>Abogado</c:v>
                </c:pt>
                <c:pt idx="1">
                  <c:v>Administración</c:v>
                </c:pt>
                <c:pt idx="2">
                  <c:v>Agronegocios</c:v>
                </c:pt>
                <c:pt idx="3">
                  <c:v>Contaduría Publica</c:v>
                </c:pt>
                <c:pt idx="4">
                  <c:v>Educación</c:v>
                </c:pt>
                <c:pt idx="5">
                  <c:v>Electrónica Y Computación </c:v>
                </c:pt>
                <c:pt idx="6">
                  <c:v>Mecatrónica</c:v>
                </c:pt>
                <c:pt idx="7">
                  <c:v>Psicología            </c:v>
                </c:pt>
                <c:pt idx="8">
                  <c:v>Tecnologías De La Información</c:v>
                </c:pt>
                <c:pt idx="9">
                  <c:v>Trabajo Social</c:v>
                </c:pt>
                <c:pt idx="10">
                  <c:v>Turismo</c:v>
                </c:pt>
              </c:strCache>
            </c:strRef>
          </c:cat>
          <c:val>
            <c:numRef>
              <c:f>'Resultados finales '!$Z$190:$Z$200</c:f>
              <c:numCache>
                <c:formatCode>0%</c:formatCode>
                <c:ptCount val="1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0.0217391304347826</c:v>
                </c:pt>
                <c:pt idx="4">
                  <c:v>0.0</c:v>
                </c:pt>
                <c:pt idx="5">
                  <c:v>0.125</c:v>
                </c:pt>
                <c:pt idx="6">
                  <c:v>0.07</c:v>
                </c:pt>
                <c:pt idx="7">
                  <c:v>0.0519480519480519</c:v>
                </c:pt>
                <c:pt idx="8">
                  <c:v>0.0</c:v>
                </c:pt>
                <c:pt idx="9">
                  <c:v>0.021978021978022</c:v>
                </c:pt>
                <c:pt idx="10">
                  <c:v>0.217391304347826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-2136180360"/>
        <c:axId val="-2136177272"/>
      </c:barChart>
      <c:catAx>
        <c:axId val="-21361803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5400000" vert="horz"/>
          <a:lstStyle/>
          <a:p>
            <a:pPr>
              <a:defRPr sz="1800"/>
            </a:pPr>
            <a:endParaRPr lang="es-ES"/>
          </a:p>
        </c:txPr>
        <c:crossAx val="-2136177272"/>
        <c:crosses val="autoZero"/>
        <c:auto val="1"/>
        <c:lblAlgn val="ctr"/>
        <c:lblOffset val="100"/>
        <c:noMultiLvlLbl val="0"/>
      </c:catAx>
      <c:valAx>
        <c:axId val="-21361772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361803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2745297462817"/>
          <c:y val="0.923014772819604"/>
          <c:w val="0.502842738407699"/>
          <c:h val="0.0690880946893131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es-MX"/>
              <a:t>Nivel de inglés al Ingreso a los Programas Curriculares</a:t>
            </a:r>
          </a:p>
        </c:rich>
      </c:tx>
      <c:layout>
        <c:manualLayout>
          <c:xMode val="edge"/>
          <c:yMode val="edge"/>
          <c:x val="0.194318291644199"/>
          <c:y val="0.010498172160765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0860338011223685"/>
          <c:y val="0.0849302127805905"/>
          <c:w val="0.968454272921798"/>
          <c:h val="0.8431650782188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'Ultima fase '!$S$85</c:f>
              <c:strCache>
                <c:ptCount val="1"/>
                <c:pt idx="0">
                  <c:v>Nivel bajo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'Ultima fase '!$R$86</c:f>
              <c:strCache>
                <c:ptCount val="1"/>
                <c:pt idx="0">
                  <c:v>Curricular </c:v>
                </c:pt>
              </c:strCache>
            </c:strRef>
          </c:cat>
          <c:val>
            <c:numRef>
              <c:f>'Ultima fase '!$S$86</c:f>
              <c:numCache>
                <c:formatCode>0%</c:formatCode>
                <c:ptCount val="1"/>
                <c:pt idx="0">
                  <c:v>0.700216116085211</c:v>
                </c:pt>
              </c:numCache>
            </c:numRef>
          </c:val>
        </c:ser>
        <c:ser>
          <c:idx val="1"/>
          <c:order val="1"/>
          <c:tx>
            <c:strRef>
              <c:f>'Ultima fase '!$T$85</c:f>
              <c:strCache>
                <c:ptCount val="1"/>
                <c:pt idx="0">
                  <c:v>Intermedio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'Ultima fase '!$R$86</c:f>
              <c:strCache>
                <c:ptCount val="1"/>
                <c:pt idx="0">
                  <c:v>Curricular </c:v>
                </c:pt>
              </c:strCache>
            </c:strRef>
          </c:cat>
          <c:val>
            <c:numRef>
              <c:f>'Ultima fase '!$T$86</c:f>
              <c:numCache>
                <c:formatCode>0%</c:formatCode>
                <c:ptCount val="1"/>
                <c:pt idx="0">
                  <c:v>0.162395801173202</c:v>
                </c:pt>
              </c:numCache>
            </c:numRef>
          </c:val>
        </c:ser>
        <c:ser>
          <c:idx val="2"/>
          <c:order val="2"/>
          <c:tx>
            <c:strRef>
              <c:f>'Ultima fase '!$U$85</c:f>
              <c:strCache>
                <c:ptCount val="1"/>
                <c:pt idx="0">
                  <c:v>Nivel alto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'Ultima fase '!$R$86</c:f>
              <c:strCache>
                <c:ptCount val="1"/>
                <c:pt idx="0">
                  <c:v>Curricular </c:v>
                </c:pt>
              </c:strCache>
            </c:strRef>
          </c:cat>
          <c:val>
            <c:numRef>
              <c:f>'Ultima fase '!$U$86</c:f>
              <c:numCache>
                <c:formatCode>0%</c:formatCode>
                <c:ptCount val="1"/>
                <c:pt idx="0">
                  <c:v>0.137388082741587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75"/>
        <c:axId val="-2134229928"/>
        <c:axId val="-2134226808"/>
      </c:barChart>
      <c:catAx>
        <c:axId val="-2134229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-2134226808"/>
        <c:crosses val="autoZero"/>
        <c:auto val="1"/>
        <c:lblAlgn val="ctr"/>
        <c:lblOffset val="100"/>
        <c:noMultiLvlLbl val="0"/>
      </c:catAx>
      <c:valAx>
        <c:axId val="-21342268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342299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s-E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es-MX"/>
              <a:t>Nivel de inglés al Ingreso  sin Oferta Curricular </a:t>
            </a:r>
          </a:p>
        </c:rich>
      </c:tx>
      <c:layout>
        <c:manualLayout>
          <c:xMode val="edge"/>
          <c:yMode val="edge"/>
          <c:x val="0.227828457181361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315457270782018"/>
          <c:y val="0.0366386208410706"/>
          <c:w val="0.968454272921798"/>
          <c:h val="0.8431650782188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'Ultima fase '!$S$85</c:f>
              <c:strCache>
                <c:ptCount val="1"/>
                <c:pt idx="0">
                  <c:v>Nivel bajo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"/>
                  <c:y val="0.0692879362610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'Ultima fase '!$R$88</c:f>
              <c:strCache>
                <c:ptCount val="1"/>
                <c:pt idx="0">
                  <c:v>No curricular</c:v>
                </c:pt>
              </c:strCache>
            </c:strRef>
          </c:cat>
          <c:val>
            <c:numRef>
              <c:f>'Ultima fase '!$S$88</c:f>
              <c:numCache>
                <c:formatCode>0%</c:formatCode>
                <c:ptCount val="1"/>
                <c:pt idx="0">
                  <c:v>0.741412321207343</c:v>
                </c:pt>
              </c:numCache>
            </c:numRef>
          </c:val>
        </c:ser>
        <c:ser>
          <c:idx val="1"/>
          <c:order val="1"/>
          <c:tx>
            <c:strRef>
              <c:f>'Ultima fase '!$T$85</c:f>
              <c:strCache>
                <c:ptCount val="1"/>
                <c:pt idx="0">
                  <c:v>Intermedio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'Ultima fase '!$R$88</c:f>
              <c:strCache>
                <c:ptCount val="1"/>
                <c:pt idx="0">
                  <c:v>No curricular</c:v>
                </c:pt>
              </c:strCache>
            </c:strRef>
          </c:cat>
          <c:val>
            <c:numRef>
              <c:f>'Ultima fase '!$T$88</c:f>
              <c:numCache>
                <c:formatCode>0%</c:formatCode>
                <c:ptCount val="1"/>
                <c:pt idx="0">
                  <c:v>0.133348350039419</c:v>
                </c:pt>
              </c:numCache>
            </c:numRef>
          </c:val>
        </c:ser>
        <c:ser>
          <c:idx val="2"/>
          <c:order val="2"/>
          <c:tx>
            <c:strRef>
              <c:f>'Ultima fase '!$U$85</c:f>
              <c:strCache>
                <c:ptCount val="1"/>
                <c:pt idx="0">
                  <c:v>Nivel alto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'Ultima fase '!$R$88</c:f>
              <c:strCache>
                <c:ptCount val="1"/>
                <c:pt idx="0">
                  <c:v>No curricular</c:v>
                </c:pt>
              </c:strCache>
            </c:strRef>
          </c:cat>
          <c:val>
            <c:numRef>
              <c:f>'Ultima fase '!$U$88</c:f>
              <c:numCache>
                <c:formatCode>0%</c:formatCode>
                <c:ptCount val="1"/>
                <c:pt idx="0">
                  <c:v>0.125239328753238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75"/>
        <c:axId val="-2136123432"/>
        <c:axId val="-2136120312"/>
      </c:barChart>
      <c:catAx>
        <c:axId val="-2136123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-2136120312"/>
        <c:crosses val="autoZero"/>
        <c:auto val="1"/>
        <c:lblAlgn val="ctr"/>
        <c:lblOffset val="100"/>
        <c:noMultiLvlLbl val="0"/>
      </c:catAx>
      <c:valAx>
        <c:axId val="-21361203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361234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es-MX"/>
              <a:t>Centros Universitarios Regionales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'Ultima fase '!$F$41</c:f>
              <c:strCache>
                <c:ptCount val="1"/>
                <c:pt idx="0">
                  <c:v>Nivel bajo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'Ultima fase '!$A$48:$A$56</c:f>
              <c:strCache>
                <c:ptCount val="9"/>
                <c:pt idx="0">
                  <c:v>CUALTOS</c:v>
                </c:pt>
                <c:pt idx="1">
                  <c:v>CUCIENEGA</c:v>
                </c:pt>
                <c:pt idx="2">
                  <c:v>CUCOSTA</c:v>
                </c:pt>
                <c:pt idx="3">
                  <c:v>CUCSUR</c:v>
                </c:pt>
                <c:pt idx="4">
                  <c:v>CULAGOS</c:v>
                </c:pt>
                <c:pt idx="5">
                  <c:v>CUNORTE</c:v>
                </c:pt>
                <c:pt idx="6">
                  <c:v>CUSUR</c:v>
                </c:pt>
                <c:pt idx="7">
                  <c:v>CUTONALA</c:v>
                </c:pt>
                <c:pt idx="8">
                  <c:v>CUVALLES</c:v>
                </c:pt>
              </c:strCache>
            </c:strRef>
          </c:cat>
          <c:val>
            <c:numRef>
              <c:f>'Ultima fase '!$C$48:$C$56</c:f>
              <c:numCache>
                <c:formatCode>0%</c:formatCode>
                <c:ptCount val="9"/>
                <c:pt idx="0">
                  <c:v>0.75</c:v>
                </c:pt>
                <c:pt idx="1">
                  <c:v>0.932745314222712</c:v>
                </c:pt>
                <c:pt idx="2">
                  <c:v>0.77602523659306</c:v>
                </c:pt>
                <c:pt idx="3">
                  <c:v>0.898268398268398</c:v>
                </c:pt>
                <c:pt idx="4">
                  <c:v>0.877272727272727</c:v>
                </c:pt>
                <c:pt idx="5">
                  <c:v>0.945812807881773</c:v>
                </c:pt>
                <c:pt idx="6">
                  <c:v>0.835723598435463</c:v>
                </c:pt>
                <c:pt idx="7">
                  <c:v>0.771825396825397</c:v>
                </c:pt>
                <c:pt idx="8">
                  <c:v>0.93</c:v>
                </c:pt>
              </c:numCache>
            </c:numRef>
          </c:val>
        </c:ser>
        <c:ser>
          <c:idx val="1"/>
          <c:order val="1"/>
          <c:tx>
            <c:strRef>
              <c:f>'Ultima fase '!$G$41</c:f>
              <c:strCache>
                <c:ptCount val="1"/>
                <c:pt idx="0">
                  <c:v>Intermedio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'Ultima fase '!$A$48:$A$56</c:f>
              <c:strCache>
                <c:ptCount val="9"/>
                <c:pt idx="0">
                  <c:v>CUALTOS</c:v>
                </c:pt>
                <c:pt idx="1">
                  <c:v>CUCIENEGA</c:v>
                </c:pt>
                <c:pt idx="2">
                  <c:v>CUCOSTA</c:v>
                </c:pt>
                <c:pt idx="3">
                  <c:v>CUCSUR</c:v>
                </c:pt>
                <c:pt idx="4">
                  <c:v>CULAGOS</c:v>
                </c:pt>
                <c:pt idx="5">
                  <c:v>CUNORTE</c:v>
                </c:pt>
                <c:pt idx="6">
                  <c:v>CUSUR</c:v>
                </c:pt>
                <c:pt idx="7">
                  <c:v>CUTONALA</c:v>
                </c:pt>
                <c:pt idx="8">
                  <c:v>CUVALLES</c:v>
                </c:pt>
              </c:strCache>
            </c:strRef>
          </c:cat>
          <c:val>
            <c:numRef>
              <c:f>'Ultima fase '!$D$48:$D$56</c:f>
              <c:numCache>
                <c:formatCode>0%</c:formatCode>
                <c:ptCount val="9"/>
                <c:pt idx="0">
                  <c:v>0.150602409638554</c:v>
                </c:pt>
                <c:pt idx="1">
                  <c:v>0.05</c:v>
                </c:pt>
                <c:pt idx="2">
                  <c:v>0.130914826498423</c:v>
                </c:pt>
                <c:pt idx="3">
                  <c:v>0.0649350649350649</c:v>
                </c:pt>
                <c:pt idx="4">
                  <c:v>0.0772727272727273</c:v>
                </c:pt>
                <c:pt idx="5">
                  <c:v>0.0492610837438424</c:v>
                </c:pt>
                <c:pt idx="6">
                  <c:v>0.108213820078227</c:v>
                </c:pt>
                <c:pt idx="7">
                  <c:v>0.138888888888889</c:v>
                </c:pt>
                <c:pt idx="8">
                  <c:v>0.0409836065573771</c:v>
                </c:pt>
              </c:numCache>
            </c:numRef>
          </c:val>
        </c:ser>
        <c:ser>
          <c:idx val="2"/>
          <c:order val="2"/>
          <c:tx>
            <c:strRef>
              <c:f>'Ultima fase '!$H$41</c:f>
              <c:strCache>
                <c:ptCount val="1"/>
                <c:pt idx="0">
                  <c:v>Nivel alto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0833333333333335"/>
                  <c:y val="0.01815545821706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11111111111111"/>
                  <c:y val="0.01296833031623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00694444444444444"/>
                  <c:y val="0.01556199637948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0166666666666667"/>
                  <c:y val="-0.002593666063247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'Ultima fase '!$A$48:$A$56</c:f>
              <c:strCache>
                <c:ptCount val="9"/>
                <c:pt idx="0">
                  <c:v>CUALTOS</c:v>
                </c:pt>
                <c:pt idx="1">
                  <c:v>CUCIENEGA</c:v>
                </c:pt>
                <c:pt idx="2">
                  <c:v>CUCOSTA</c:v>
                </c:pt>
                <c:pt idx="3">
                  <c:v>CUCSUR</c:v>
                </c:pt>
                <c:pt idx="4">
                  <c:v>CULAGOS</c:v>
                </c:pt>
                <c:pt idx="5">
                  <c:v>CUNORTE</c:v>
                </c:pt>
                <c:pt idx="6">
                  <c:v>CUSUR</c:v>
                </c:pt>
                <c:pt idx="7">
                  <c:v>CUTONALA</c:v>
                </c:pt>
                <c:pt idx="8">
                  <c:v>CUVALLES</c:v>
                </c:pt>
              </c:strCache>
            </c:strRef>
          </c:cat>
          <c:val>
            <c:numRef>
              <c:f>'Ultima fase '!$E$48:$E$56</c:f>
              <c:numCache>
                <c:formatCode>0%</c:formatCode>
                <c:ptCount val="9"/>
                <c:pt idx="0">
                  <c:v>0.0993975903614458</c:v>
                </c:pt>
                <c:pt idx="1">
                  <c:v>0.0231532524807056</c:v>
                </c:pt>
                <c:pt idx="2">
                  <c:v>0.0930599369085174</c:v>
                </c:pt>
                <c:pt idx="3">
                  <c:v>0.0367965367965368</c:v>
                </c:pt>
                <c:pt idx="4">
                  <c:v>0.04</c:v>
                </c:pt>
                <c:pt idx="5">
                  <c:v>0.00492610837438424</c:v>
                </c:pt>
                <c:pt idx="6">
                  <c:v>0.05</c:v>
                </c:pt>
                <c:pt idx="7">
                  <c:v>0.0892857142857143</c:v>
                </c:pt>
                <c:pt idx="8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-2145253704"/>
        <c:axId val="-2145257272"/>
      </c:barChart>
      <c:catAx>
        <c:axId val="-2145253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-2145257272"/>
        <c:crosses val="autoZero"/>
        <c:auto val="1"/>
        <c:lblAlgn val="ctr"/>
        <c:lblOffset val="100"/>
        <c:noMultiLvlLbl val="0"/>
      </c:catAx>
      <c:valAx>
        <c:axId val="-21452572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452537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Procedencia por Tipo de Institución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'Ultima fase '!$A$74</c:f>
              <c:strCache>
                <c:ptCount val="1"/>
                <c:pt idx="0">
                  <c:v>Nivel bajo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'Ultima fase '!$P$73:$R$73</c:f>
              <c:strCache>
                <c:ptCount val="3"/>
                <c:pt idx="0">
                  <c:v>UdeG</c:v>
                </c:pt>
                <c:pt idx="1">
                  <c:v>Particular</c:v>
                </c:pt>
                <c:pt idx="2">
                  <c:v>Públicas Estado</c:v>
                </c:pt>
              </c:strCache>
            </c:strRef>
          </c:cat>
          <c:val>
            <c:numRef>
              <c:f>'Ultima fase '!$P$74:$R$74</c:f>
              <c:numCache>
                <c:formatCode>0%</c:formatCode>
                <c:ptCount val="3"/>
                <c:pt idx="0">
                  <c:v>0.747867666063582</c:v>
                </c:pt>
                <c:pt idx="1">
                  <c:v>0.536249251048532</c:v>
                </c:pt>
                <c:pt idx="2">
                  <c:v>0.756736526946108</c:v>
                </c:pt>
              </c:numCache>
            </c:numRef>
          </c:val>
        </c:ser>
        <c:ser>
          <c:idx val="1"/>
          <c:order val="1"/>
          <c:tx>
            <c:strRef>
              <c:f>'Ultima fase '!$A$75</c:f>
              <c:strCache>
                <c:ptCount val="1"/>
                <c:pt idx="0">
                  <c:v>Intermedio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'Ultima fase '!$P$73:$R$73</c:f>
              <c:strCache>
                <c:ptCount val="3"/>
                <c:pt idx="0">
                  <c:v>UdeG</c:v>
                </c:pt>
                <c:pt idx="1">
                  <c:v>Particular</c:v>
                </c:pt>
                <c:pt idx="2">
                  <c:v>Públicas Estado</c:v>
                </c:pt>
              </c:strCache>
            </c:strRef>
          </c:cat>
          <c:val>
            <c:numRef>
              <c:f>'Ultima fase '!$P$75:$R$75</c:f>
              <c:numCache>
                <c:formatCode>0%</c:formatCode>
                <c:ptCount val="3"/>
                <c:pt idx="0">
                  <c:v>0.150814163866632</c:v>
                </c:pt>
                <c:pt idx="1">
                  <c:v>0.194727381665668</c:v>
                </c:pt>
                <c:pt idx="2">
                  <c:v>0.130988023952096</c:v>
                </c:pt>
              </c:numCache>
            </c:numRef>
          </c:val>
        </c:ser>
        <c:ser>
          <c:idx val="2"/>
          <c:order val="2"/>
          <c:tx>
            <c:strRef>
              <c:f>'Ultima fase '!$A$76</c:f>
              <c:strCache>
                <c:ptCount val="1"/>
                <c:pt idx="0">
                  <c:v>Nivel alto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'Ultima fase '!$P$73:$R$73</c:f>
              <c:strCache>
                <c:ptCount val="3"/>
                <c:pt idx="0">
                  <c:v>UdeG</c:v>
                </c:pt>
                <c:pt idx="1">
                  <c:v>Particular</c:v>
                </c:pt>
                <c:pt idx="2">
                  <c:v>Públicas Estado</c:v>
                </c:pt>
              </c:strCache>
            </c:strRef>
          </c:cat>
          <c:val>
            <c:numRef>
              <c:f>'Ultima fase '!$P$76:$R$76</c:f>
              <c:numCache>
                <c:formatCode>0%</c:formatCode>
                <c:ptCount val="3"/>
                <c:pt idx="0">
                  <c:v>0.101318170069785</c:v>
                </c:pt>
                <c:pt idx="1">
                  <c:v>0.2690233672858</c:v>
                </c:pt>
                <c:pt idx="2">
                  <c:v>0.112275449101796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10"/>
        <c:axId val="-2096721912"/>
        <c:axId val="-2097596808"/>
      </c:barChart>
      <c:catAx>
        <c:axId val="-2096721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097596808"/>
        <c:crosses val="autoZero"/>
        <c:auto val="1"/>
        <c:lblAlgn val="ctr"/>
        <c:lblOffset val="100"/>
        <c:noMultiLvlLbl val="0"/>
      </c:catAx>
      <c:valAx>
        <c:axId val="-20975968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09672191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Procedencia preparatorias UdeG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'Ultima fase '!$A$62</c:f>
              <c:strCache>
                <c:ptCount val="1"/>
                <c:pt idx="0">
                  <c:v>Nivel bajo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'Ultima fase '!$P$67:$R$67</c:f>
              <c:strCache>
                <c:ptCount val="3"/>
                <c:pt idx="0">
                  <c:v>Metropolitanos</c:v>
                </c:pt>
                <c:pt idx="1">
                  <c:v>Regionales </c:v>
                </c:pt>
                <c:pt idx="2">
                  <c:v>SUV</c:v>
                </c:pt>
              </c:strCache>
            </c:strRef>
          </c:cat>
          <c:val>
            <c:numRef>
              <c:f>'Ultima fase '!$P$68:$R$68</c:f>
              <c:numCache>
                <c:formatCode>0%</c:formatCode>
                <c:ptCount val="3"/>
                <c:pt idx="0">
                  <c:v>0.696827978853193</c:v>
                </c:pt>
                <c:pt idx="1">
                  <c:v>0.838376646493414</c:v>
                </c:pt>
                <c:pt idx="2">
                  <c:v>0.46</c:v>
                </c:pt>
              </c:numCache>
            </c:numRef>
          </c:val>
        </c:ser>
        <c:ser>
          <c:idx val="1"/>
          <c:order val="1"/>
          <c:tx>
            <c:strRef>
              <c:f>'Ultima fase '!$A$63</c:f>
              <c:strCache>
                <c:ptCount val="1"/>
                <c:pt idx="0">
                  <c:v>Intermedio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'Ultima fase '!$P$67:$R$67</c:f>
              <c:strCache>
                <c:ptCount val="3"/>
                <c:pt idx="0">
                  <c:v>Metropolitanos</c:v>
                </c:pt>
                <c:pt idx="1">
                  <c:v>Regionales </c:v>
                </c:pt>
                <c:pt idx="2">
                  <c:v>SUV</c:v>
                </c:pt>
              </c:strCache>
            </c:strRef>
          </c:cat>
          <c:val>
            <c:numRef>
              <c:f>'Ultima fase '!$P$69:$R$69</c:f>
              <c:numCache>
                <c:formatCode>0%</c:formatCode>
                <c:ptCount val="3"/>
                <c:pt idx="0">
                  <c:v>0.178934526230175</c:v>
                </c:pt>
                <c:pt idx="1">
                  <c:v>0.101459594161623</c:v>
                </c:pt>
                <c:pt idx="2">
                  <c:v>0.181818181818182</c:v>
                </c:pt>
              </c:numCache>
            </c:numRef>
          </c:val>
        </c:ser>
        <c:ser>
          <c:idx val="2"/>
          <c:order val="2"/>
          <c:tx>
            <c:strRef>
              <c:f>'Ultima fase '!$A$64</c:f>
              <c:strCache>
                <c:ptCount val="1"/>
                <c:pt idx="0">
                  <c:v>Nivel alto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'Ultima fase '!$P$67:$R$67</c:f>
              <c:strCache>
                <c:ptCount val="3"/>
                <c:pt idx="0">
                  <c:v>Metropolitanos</c:v>
                </c:pt>
                <c:pt idx="1">
                  <c:v>Regionales </c:v>
                </c:pt>
                <c:pt idx="2">
                  <c:v>SUV</c:v>
                </c:pt>
              </c:strCache>
            </c:strRef>
          </c:cat>
          <c:val>
            <c:numRef>
              <c:f>'Ultima fase '!$P$70:$R$70</c:f>
              <c:numCache>
                <c:formatCode>0%</c:formatCode>
                <c:ptCount val="3"/>
                <c:pt idx="0">
                  <c:v>0.124237494916633</c:v>
                </c:pt>
                <c:pt idx="1">
                  <c:v>0.0601637593449626</c:v>
                </c:pt>
                <c:pt idx="2">
                  <c:v>0.363636363636364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10"/>
        <c:axId val="-2116318680"/>
        <c:axId val="-2116172664"/>
      </c:barChart>
      <c:catAx>
        <c:axId val="-2116318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116172664"/>
        <c:crosses val="autoZero"/>
        <c:auto val="1"/>
        <c:lblAlgn val="ctr"/>
        <c:lblOffset val="100"/>
        <c:noMultiLvlLbl val="0"/>
      </c:catAx>
      <c:valAx>
        <c:axId val="-21161726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1631868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es-MX"/>
              <a:t>Nivel obtenido alumnos del CUAAD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'Ultima fase '!$C$41</c:f>
              <c:strCache>
                <c:ptCount val="1"/>
                <c:pt idx="0">
                  <c:v>Nivel bajo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'!$C$42</c:f>
              <c:numCache>
                <c:formatCode>0%</c:formatCode>
                <c:ptCount val="1"/>
                <c:pt idx="0">
                  <c:v>0.493670886075949</c:v>
                </c:pt>
              </c:numCache>
            </c:numRef>
          </c:val>
        </c:ser>
        <c:ser>
          <c:idx val="1"/>
          <c:order val="1"/>
          <c:tx>
            <c:strRef>
              <c:f>'Ultima fase '!$D$41</c:f>
              <c:strCache>
                <c:ptCount val="1"/>
                <c:pt idx="0">
                  <c:v>Intermedio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'!$D$42</c:f>
              <c:numCache>
                <c:formatCode>0%</c:formatCode>
                <c:ptCount val="1"/>
                <c:pt idx="0">
                  <c:v>0.248945147679325</c:v>
                </c:pt>
              </c:numCache>
            </c:numRef>
          </c:val>
        </c:ser>
        <c:ser>
          <c:idx val="2"/>
          <c:order val="2"/>
          <c:tx>
            <c:strRef>
              <c:f>'Ultima fase '!$E$41</c:f>
              <c:strCache>
                <c:ptCount val="1"/>
                <c:pt idx="0">
                  <c:v>Nivel alto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'!$E$42</c:f>
              <c:numCache>
                <c:formatCode>0%</c:formatCode>
                <c:ptCount val="1"/>
                <c:pt idx="0">
                  <c:v>0.257383966244726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75"/>
        <c:axId val="-2145314712"/>
        <c:axId val="-2145318248"/>
      </c:barChart>
      <c:catAx>
        <c:axId val="-2145314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-2145318248"/>
        <c:crosses val="autoZero"/>
        <c:auto val="1"/>
        <c:lblAlgn val="ctr"/>
        <c:lblOffset val="100"/>
        <c:noMultiLvlLbl val="0"/>
      </c:catAx>
      <c:valAx>
        <c:axId val="-21453182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453147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Alumnos por nivel en CUAAD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'Resultados finales '!$X$2</c:f>
              <c:strCache>
                <c:ptCount val="1"/>
                <c:pt idx="0">
                  <c:v>Nivel bajo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'Resultados finales '!$B$3:$B$13</c:f>
              <c:strCache>
                <c:ptCount val="11"/>
                <c:pt idx="0">
                  <c:v>Arquitectura          </c:v>
                </c:pt>
                <c:pt idx="1">
                  <c:v>Artes Audiovisuales   </c:v>
                </c:pt>
                <c:pt idx="2">
                  <c:v>Artes Escénicas Para La Expresión Dancística</c:v>
                </c:pt>
                <c:pt idx="3">
                  <c:v>Artes Escénicas Para La Expresión Teatral</c:v>
                </c:pt>
                <c:pt idx="4">
                  <c:v>Artes Visuales Para La Expresión Fotográfica</c:v>
                </c:pt>
                <c:pt idx="5">
                  <c:v>Artes Visuales Para La Expresión Plástica</c:v>
                </c:pt>
                <c:pt idx="6">
                  <c:v>Diseño De Modas</c:v>
                </c:pt>
                <c:pt idx="7">
                  <c:v>Diseño De Interiores Y Ambientación</c:v>
                </c:pt>
                <c:pt idx="8">
                  <c:v>Diseño Industrial     </c:v>
                </c:pt>
                <c:pt idx="9">
                  <c:v>Diseño Para La Comunicación Grafica</c:v>
                </c:pt>
                <c:pt idx="10">
                  <c:v>Urbanística Y Medio Ambiente</c:v>
                </c:pt>
              </c:strCache>
            </c:strRef>
          </c:cat>
          <c:val>
            <c:numRef>
              <c:f>'Resultados finales '!$X$3:$X$13</c:f>
              <c:numCache>
                <c:formatCode>0%</c:formatCode>
                <c:ptCount val="11"/>
                <c:pt idx="0">
                  <c:v>0.461538461538462</c:v>
                </c:pt>
                <c:pt idx="1">
                  <c:v>0.133333333333333</c:v>
                </c:pt>
                <c:pt idx="2">
                  <c:v>0.84375</c:v>
                </c:pt>
                <c:pt idx="3">
                  <c:v>0.64</c:v>
                </c:pt>
                <c:pt idx="4">
                  <c:v>0.645833333333333</c:v>
                </c:pt>
                <c:pt idx="5">
                  <c:v>0.655737704918033</c:v>
                </c:pt>
                <c:pt idx="6">
                  <c:v>0.394736842105263</c:v>
                </c:pt>
                <c:pt idx="7">
                  <c:v>0.481481481481481</c:v>
                </c:pt>
                <c:pt idx="8">
                  <c:v>0.333333333333333</c:v>
                </c:pt>
                <c:pt idx="9">
                  <c:v>0.440298507462687</c:v>
                </c:pt>
                <c:pt idx="10">
                  <c:v>0.55</c:v>
                </c:pt>
              </c:numCache>
            </c:numRef>
          </c:val>
        </c:ser>
        <c:ser>
          <c:idx val="1"/>
          <c:order val="1"/>
          <c:tx>
            <c:strRef>
              <c:f>'Resultados finales '!$Y$2</c:f>
              <c:strCache>
                <c:ptCount val="1"/>
                <c:pt idx="0">
                  <c:v>Nivel intermedio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'Resultados finales '!$B$3:$B$13</c:f>
              <c:strCache>
                <c:ptCount val="11"/>
                <c:pt idx="0">
                  <c:v>Arquitectura          </c:v>
                </c:pt>
                <c:pt idx="1">
                  <c:v>Artes Audiovisuales   </c:v>
                </c:pt>
                <c:pt idx="2">
                  <c:v>Artes Escénicas Para La Expresión Dancística</c:v>
                </c:pt>
                <c:pt idx="3">
                  <c:v>Artes Escénicas Para La Expresión Teatral</c:v>
                </c:pt>
                <c:pt idx="4">
                  <c:v>Artes Visuales Para La Expresión Fotográfica</c:v>
                </c:pt>
                <c:pt idx="5">
                  <c:v>Artes Visuales Para La Expresión Plástica</c:v>
                </c:pt>
                <c:pt idx="6">
                  <c:v>Diseño De Modas</c:v>
                </c:pt>
                <c:pt idx="7">
                  <c:v>Diseño De Interiores Y Ambientación</c:v>
                </c:pt>
                <c:pt idx="8">
                  <c:v>Diseño Industrial     </c:v>
                </c:pt>
                <c:pt idx="9">
                  <c:v>Diseño Para La Comunicación Grafica</c:v>
                </c:pt>
                <c:pt idx="10">
                  <c:v>Urbanística Y Medio Ambiente</c:v>
                </c:pt>
              </c:strCache>
            </c:strRef>
          </c:cat>
          <c:val>
            <c:numRef>
              <c:f>'Resultados finales '!$Y$3:$Y$13</c:f>
              <c:numCache>
                <c:formatCode>0%</c:formatCode>
                <c:ptCount val="11"/>
                <c:pt idx="0">
                  <c:v>0.282051282051282</c:v>
                </c:pt>
                <c:pt idx="1">
                  <c:v>0.266666666666667</c:v>
                </c:pt>
                <c:pt idx="2">
                  <c:v>0.0625</c:v>
                </c:pt>
                <c:pt idx="3">
                  <c:v>0.2</c:v>
                </c:pt>
                <c:pt idx="4">
                  <c:v>0.208333333333333</c:v>
                </c:pt>
                <c:pt idx="5">
                  <c:v>0.163934426229508</c:v>
                </c:pt>
                <c:pt idx="6">
                  <c:v>0.394736842105263</c:v>
                </c:pt>
                <c:pt idx="7">
                  <c:v>0.296296296296296</c:v>
                </c:pt>
                <c:pt idx="8">
                  <c:v>0.231884057971014</c:v>
                </c:pt>
                <c:pt idx="9">
                  <c:v>0.246268656716418</c:v>
                </c:pt>
                <c:pt idx="10">
                  <c:v>0.275</c:v>
                </c:pt>
              </c:numCache>
            </c:numRef>
          </c:val>
        </c:ser>
        <c:ser>
          <c:idx val="2"/>
          <c:order val="2"/>
          <c:tx>
            <c:strRef>
              <c:f>'Resultados finales '!$Z$2</c:f>
              <c:strCache>
                <c:ptCount val="1"/>
                <c:pt idx="0">
                  <c:v>Nivel alto</c:v>
                </c:pt>
              </c:strCache>
            </c:strRef>
          </c:tx>
          <c:invertIfNegative val="0"/>
          <c:cat>
            <c:strRef>
              <c:f>'Resultados finales '!$B$3:$B$13</c:f>
              <c:strCache>
                <c:ptCount val="11"/>
                <c:pt idx="0">
                  <c:v>Arquitectura          </c:v>
                </c:pt>
                <c:pt idx="1">
                  <c:v>Artes Audiovisuales   </c:v>
                </c:pt>
                <c:pt idx="2">
                  <c:v>Artes Escénicas Para La Expresión Dancística</c:v>
                </c:pt>
                <c:pt idx="3">
                  <c:v>Artes Escénicas Para La Expresión Teatral</c:v>
                </c:pt>
                <c:pt idx="4">
                  <c:v>Artes Visuales Para La Expresión Fotográfica</c:v>
                </c:pt>
                <c:pt idx="5">
                  <c:v>Artes Visuales Para La Expresión Plástica</c:v>
                </c:pt>
                <c:pt idx="6">
                  <c:v>Diseño De Modas</c:v>
                </c:pt>
                <c:pt idx="7">
                  <c:v>Diseño De Interiores Y Ambientación</c:v>
                </c:pt>
                <c:pt idx="8">
                  <c:v>Diseño Industrial     </c:v>
                </c:pt>
                <c:pt idx="9">
                  <c:v>Diseño Para La Comunicación Grafica</c:v>
                </c:pt>
                <c:pt idx="10">
                  <c:v>Urbanística Y Medio Ambiente</c:v>
                </c:pt>
              </c:strCache>
            </c:strRef>
          </c:cat>
          <c:val>
            <c:numRef>
              <c:f>'Resultados finales '!$Z$3:$Z$13</c:f>
              <c:numCache>
                <c:formatCode>0%</c:formatCode>
                <c:ptCount val="11"/>
                <c:pt idx="0">
                  <c:v>0.256410256410256</c:v>
                </c:pt>
                <c:pt idx="1">
                  <c:v>0.6</c:v>
                </c:pt>
                <c:pt idx="2">
                  <c:v>0.1</c:v>
                </c:pt>
                <c:pt idx="3">
                  <c:v>0.16</c:v>
                </c:pt>
                <c:pt idx="4">
                  <c:v>0.14</c:v>
                </c:pt>
                <c:pt idx="5">
                  <c:v>0.180327868852459</c:v>
                </c:pt>
                <c:pt idx="6">
                  <c:v>0.22</c:v>
                </c:pt>
                <c:pt idx="7">
                  <c:v>0.222222222222222</c:v>
                </c:pt>
                <c:pt idx="8">
                  <c:v>0.44</c:v>
                </c:pt>
                <c:pt idx="9">
                  <c:v>0.313432835820896</c:v>
                </c:pt>
                <c:pt idx="10">
                  <c:v>0.17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-2143653848"/>
        <c:axId val="-2143650760"/>
      </c:barChart>
      <c:catAx>
        <c:axId val="-21436538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5400000" vert="horz"/>
          <a:lstStyle/>
          <a:p>
            <a:pPr>
              <a:defRPr sz="1600"/>
            </a:pPr>
            <a:endParaRPr lang="es-ES"/>
          </a:p>
        </c:txPr>
        <c:crossAx val="-2143650760"/>
        <c:crosses val="autoZero"/>
        <c:auto val="1"/>
        <c:lblAlgn val="ctr"/>
        <c:lblOffset val="100"/>
        <c:noMultiLvlLbl val="0"/>
      </c:catAx>
      <c:valAx>
        <c:axId val="-21436507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4365384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es-MX"/>
              <a:t>Nivel obtenido alumnos del CUCBA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'Ultima fase '!$C$41</c:f>
              <c:strCache>
                <c:ptCount val="1"/>
                <c:pt idx="0">
                  <c:v>Nivel bajo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'!$C$43</c:f>
              <c:numCache>
                <c:formatCode>0%</c:formatCode>
                <c:ptCount val="1"/>
                <c:pt idx="0">
                  <c:v>0.72741935483871</c:v>
                </c:pt>
              </c:numCache>
            </c:numRef>
          </c:val>
        </c:ser>
        <c:ser>
          <c:idx val="1"/>
          <c:order val="1"/>
          <c:tx>
            <c:strRef>
              <c:f>'Ultima fase '!$D$41</c:f>
              <c:strCache>
                <c:ptCount val="1"/>
                <c:pt idx="0">
                  <c:v>Intermedio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'!$D$43</c:f>
              <c:numCache>
                <c:formatCode>0%</c:formatCode>
                <c:ptCount val="1"/>
                <c:pt idx="0">
                  <c:v>0.161290322580645</c:v>
                </c:pt>
              </c:numCache>
            </c:numRef>
          </c:val>
        </c:ser>
        <c:ser>
          <c:idx val="2"/>
          <c:order val="2"/>
          <c:tx>
            <c:strRef>
              <c:f>'Ultima fase '!$E$41</c:f>
              <c:strCache>
                <c:ptCount val="1"/>
                <c:pt idx="0">
                  <c:v>Nivel alto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'Ultima fase '!$E$43</c:f>
              <c:numCache>
                <c:formatCode>0%</c:formatCode>
                <c:ptCount val="1"/>
                <c:pt idx="0">
                  <c:v>0.111290322580645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75"/>
        <c:axId val="-2143608152"/>
        <c:axId val="-2143605032"/>
      </c:barChart>
      <c:catAx>
        <c:axId val="-2143608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-2143605032"/>
        <c:crosses val="autoZero"/>
        <c:auto val="1"/>
        <c:lblAlgn val="ctr"/>
        <c:lblOffset val="100"/>
        <c:noMultiLvlLbl val="0"/>
      </c:catAx>
      <c:valAx>
        <c:axId val="-21436050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436081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s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0D477-A388-4EFF-82AC-46FFF3C747E5}" type="datetimeFigureOut">
              <a:rPr lang="es-MX" smtClean="0"/>
              <a:t>17/03/14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DEE1A-6C16-4953-881E-BE22B13135E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9334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7ACC7-82F9-4AF9-BFA0-6DF6854A12D5}" type="datetimeFigureOut">
              <a:rPr lang="es-MX" smtClean="0"/>
              <a:t>17/03/14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73C29-FA92-4EB7-9E4E-6F5F79EB883E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91178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73C29-FA92-4EB7-9E4E-6F5F79EB883E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9478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95767"/>
            <a:ext cx="91440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Rectángulo"/>
          <p:cNvSpPr/>
          <p:nvPr/>
        </p:nvSpPr>
        <p:spPr>
          <a:xfrm>
            <a:off x="0" y="1"/>
            <a:ext cx="9144000" cy="3701700"/>
          </a:xfrm>
          <a:prstGeom prst="rect">
            <a:avLst/>
          </a:prstGeom>
          <a:solidFill>
            <a:srgbClr val="355074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9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426868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  <a:prstGeom prst="rect">
            <a:avLst/>
          </a:prstGeom>
        </p:spPr>
        <p:txBody>
          <a:bodyPr/>
          <a:lstStyle/>
          <a:p>
            <a:fld id="{BF73B7A1-5785-4283-92B2-D26C36E9E8D9}" type="datetime1">
              <a:rPr lang="es-MX" smtClean="0"/>
              <a:t>17/03/14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236E79D-BA63-4D5D-8B64-4C197668B8D9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5753CC68-6D25-4094-A283-EFD726831BB7}" type="datetime1">
              <a:rPr lang="es-MX" smtClean="0"/>
              <a:t>17/03/14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5236E79D-BA63-4D5D-8B64-4C197668B8D9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BDA25E31-040F-4FE1-A574-F72CD96A4573}" type="datetime1">
              <a:rPr lang="es-MX" smtClean="0"/>
              <a:t>17/03/14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5236E79D-BA63-4D5D-8B64-4C197668B8D9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  <a:lvl2pPr>
              <a:defRPr>
                <a:latin typeface="Tw Cen MT" pitchFamily="34" charset="0"/>
              </a:defRPr>
            </a:lvl2pPr>
            <a:lvl3pPr>
              <a:defRPr>
                <a:latin typeface="Tw Cen MT" pitchFamily="34" charset="0"/>
              </a:defRPr>
            </a:lvl3pPr>
            <a:lvl4pPr>
              <a:defRPr>
                <a:latin typeface="Tw Cen MT" pitchFamily="34" charset="0"/>
              </a:defRPr>
            </a:lvl4pPr>
            <a:lvl5pPr>
              <a:defRPr>
                <a:latin typeface="Tw Cen MT" pitchFamily="34" charset="0"/>
              </a:defRPr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42FDA329-A145-49EC-A021-1832CB3E39F2}" type="datetime1">
              <a:rPr lang="es-MX" smtClean="0"/>
              <a:t>17/03/14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DEDEDE"/>
                </a:solidFill>
              </a:defRPr>
            </a:lvl1pPr>
          </a:lstStyle>
          <a:p>
            <a:fld id="{5236E79D-BA63-4D5D-8B64-4C197668B8D9}" type="slidenum">
              <a:rPr lang="es-MX" smtClean="0"/>
              <a:pPr/>
              <a:t>‹Nr.›</a:t>
            </a:fld>
            <a:endParaRPr lang="es-MX" dirty="0"/>
          </a:p>
        </p:txBody>
      </p:sp>
      <p:sp>
        <p:nvSpPr>
          <p:cNvPr id="7" name="Rectángulo 6"/>
          <p:cNvSpPr/>
          <p:nvPr userDrawn="1"/>
        </p:nvSpPr>
        <p:spPr>
          <a:xfrm>
            <a:off x="539552" y="0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solidFill>
                  <a:schemeClr val="bg2"/>
                </a:solidFill>
              </a:rPr>
              <a:t>Diagnóstico del idioma inglés 2014-A </a:t>
            </a:r>
            <a:endParaRPr lang="es-ES" dirty="0">
              <a:solidFill>
                <a:schemeClr val="bg2"/>
              </a:solidFill>
            </a:endParaRPr>
          </a:p>
        </p:txBody>
      </p:sp>
      <p:pic>
        <p:nvPicPr>
          <p:cNvPr id="8" name="Imagen 8" descr="escudoGris.png"/>
          <p:cNvPicPr>
            <a:picLocks noChangeAspect="1"/>
          </p:cNvPicPr>
          <p:nvPr userDrawn="1"/>
        </p:nvPicPr>
        <p:blipFill>
          <a:blip r:embed="rId2" cstate="print">
            <a:alphaModFix amt="59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-18835"/>
            <a:ext cx="277842" cy="38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82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5AE45D44-ABFD-4323-9647-9E6088960D42}" type="datetime1">
              <a:rPr lang="es-MX" smtClean="0"/>
              <a:t>17/03/14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5236E79D-BA63-4D5D-8B64-4C197668B8D9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038598EF-00E5-4008-9EE5-ED83E6F3331A}" type="datetime1">
              <a:rPr lang="es-MX" smtClean="0"/>
              <a:t>17/03/14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5236E79D-BA63-4D5D-8B64-4C197668B8D9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1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7" y="2244971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6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fld id="{8D42B74C-B791-4B91-BCB2-78AC25CBB9F4}" type="datetime1">
              <a:rPr lang="es-MX" smtClean="0"/>
              <a:t>17/03/14</a:t>
            </a:fld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rtlCol="0"/>
          <a:lstStyle/>
          <a:p>
            <a:fld id="{5236E79D-BA63-4D5D-8B64-4C197668B8D9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AA6236A3-8316-4087-975F-0C53B3AF238F}" type="datetime1">
              <a:rPr lang="es-MX" smtClean="0"/>
              <a:t>17/03/14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5236E79D-BA63-4D5D-8B64-4C197668B8D9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E328DED3-2541-46AD-AFFA-8383C675F4D6}" type="datetime1">
              <a:rPr lang="es-MX" smtClean="0"/>
              <a:t>17/03/14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5236E79D-BA63-4D5D-8B64-4C197668B8D9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1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13C42E6E-33E1-41FD-8D52-D63F2C91A0DE}" type="datetime1">
              <a:rPr lang="es-MX" smtClean="0"/>
              <a:t>17/03/14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5236E79D-BA63-4D5D-8B64-4C197668B8D9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6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ACF607B5-4135-4B96-94C9-B26B4CC3472F}" type="datetime1">
              <a:rPr lang="es-MX" smtClean="0"/>
              <a:t>17/03/14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5236E79D-BA63-4D5D-8B64-4C197668B8D9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91440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 smtClean="0"/>
              <a:t>Segundo nivel</a:t>
            </a:r>
          </a:p>
          <a:p>
            <a:pPr lvl="2" eaLnBrk="1" latinLnBrk="0" hangingPunct="1"/>
            <a:r>
              <a:rPr kumimoji="0" lang="es-ES" dirty="0" smtClean="0"/>
              <a:t>Tercer nivel</a:t>
            </a:r>
          </a:p>
          <a:p>
            <a:pPr lvl="3" eaLnBrk="1" latinLnBrk="0" hangingPunct="1"/>
            <a:r>
              <a:rPr kumimoji="0" lang="es-ES" dirty="0" smtClean="0"/>
              <a:t>Cuarto nivel</a:t>
            </a:r>
          </a:p>
          <a:p>
            <a:pPr lvl="4" eaLnBrk="1" latinLnBrk="0" hangingPunct="1"/>
            <a:r>
              <a:rPr kumimoji="0" lang="es-ES" dirty="0" smtClean="0"/>
              <a:t>Quinto nivel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C6600"/>
          </a:solidFill>
          <a:latin typeface="+mn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1200"/>
        </a:spcBef>
        <a:buClr>
          <a:srgbClr val="CC6600"/>
        </a:buClr>
        <a:buFont typeface="Georgia"/>
        <a:buChar char="•"/>
        <a:defRPr kumimoji="0" sz="2800" kern="1200">
          <a:solidFill>
            <a:schemeClr val="tx1"/>
          </a:solidFill>
          <a:latin typeface="Tw Cen MT" pitchFamily="34" charset="0"/>
          <a:ea typeface="+mn-ea"/>
          <a:cs typeface="+mn-cs"/>
        </a:defRPr>
      </a:lvl1pPr>
      <a:lvl2pPr marL="658368" indent="-246888" algn="l" rtl="0" eaLnBrk="1" latinLnBrk="0" hangingPunct="1">
        <a:spcBef>
          <a:spcPts val="12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Tw Cen MT" pitchFamily="34" charset="0"/>
          <a:ea typeface="+mn-ea"/>
          <a:cs typeface="+mn-cs"/>
        </a:defRPr>
      </a:lvl2pPr>
      <a:lvl3pPr marL="923544" indent="-219456" algn="l" rtl="0" eaLnBrk="1" latinLnBrk="0" hangingPunct="1">
        <a:spcBef>
          <a:spcPts val="12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Tw Cen MT" pitchFamily="34" charset="0"/>
          <a:ea typeface="+mn-ea"/>
          <a:cs typeface="+mn-cs"/>
        </a:defRPr>
      </a:lvl3pPr>
      <a:lvl4pPr marL="1179576" indent="-201168" algn="l" rtl="0" eaLnBrk="1" latinLnBrk="0" hangingPunct="1">
        <a:spcBef>
          <a:spcPts val="12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Tw Cen MT" pitchFamily="34" charset="0"/>
          <a:ea typeface="+mn-ea"/>
          <a:cs typeface="+mn-cs"/>
        </a:defRPr>
      </a:lvl4pPr>
      <a:lvl5pPr marL="1389888" indent="-182880" algn="l" rtl="0" eaLnBrk="1" latinLnBrk="0" hangingPunct="1">
        <a:spcBef>
          <a:spcPts val="12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Tw Cen MT" pitchFamily="34" charset="0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42520" y="260648"/>
            <a:ext cx="8801480" cy="3384376"/>
          </a:xfrm>
        </p:spPr>
        <p:txBody>
          <a:bodyPr>
            <a:noAutofit/>
          </a:bodyPr>
          <a:lstStyle/>
          <a:p>
            <a:r>
              <a:rPr lang="es-MX" dirty="0" smtClean="0"/>
              <a:t>RESULTADOS </a:t>
            </a:r>
            <a:br>
              <a:rPr lang="es-MX" dirty="0" smtClean="0"/>
            </a:br>
            <a:r>
              <a:rPr lang="es-MX" dirty="0" smtClean="0"/>
              <a:t>Diagnóstico </a:t>
            </a:r>
            <a:r>
              <a:rPr lang="es-MX" dirty="0"/>
              <a:t>del idioma inglés mediante la prueba ESLAT </a:t>
            </a:r>
            <a:r>
              <a:rPr lang="es-MX" dirty="0" smtClean="0"/>
              <a:t> a alumnos de primer ingreso 2014-A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91680" y="5013176"/>
            <a:ext cx="7344816" cy="160858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MX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Coordinación General de Cooperación e Internacionalización</a:t>
            </a:r>
          </a:p>
          <a:p>
            <a:pPr>
              <a:spcBef>
                <a:spcPts val="0"/>
              </a:spcBef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Coordinación General de </a:t>
            </a:r>
            <a:r>
              <a:rPr lang="es-MX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Control Escolar</a:t>
            </a:r>
            <a:br>
              <a:rPr lang="es-MX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s-MX" sz="20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es-MX" sz="20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5076056" y="4293096"/>
            <a:ext cx="3960440" cy="81297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1200"/>
              </a:spcBef>
              <a:buClr>
                <a:srgbClr val="CC6600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Tw Cen MT" pitchFamily="34" charset="0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12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Tw Cen MT" pitchFamily="34" charset="0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12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12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12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Tw Cen MT" pitchFamily="34" charset="0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1800" dirty="0" smtClean="0"/>
          </a:p>
        </p:txBody>
      </p:sp>
      <p:pic>
        <p:nvPicPr>
          <p:cNvPr id="7" name="Imagen 8" descr="escudoGris.png"/>
          <p:cNvPicPr>
            <a:picLocks noChangeAspect="1"/>
          </p:cNvPicPr>
          <p:nvPr/>
        </p:nvPicPr>
        <p:blipFill>
          <a:blip r:embed="rId2" cstate="print">
            <a:alphaModFix amt="5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1422807" cy="196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82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712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10</a:t>
            </a:fld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539552" y="2492896"/>
            <a:ext cx="8229600" cy="1066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rgbClr val="CC660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MX" sz="4400" b="1" dirty="0" smtClean="0">
                <a:solidFill>
                  <a:schemeClr val="tx1"/>
                </a:solidFill>
              </a:rPr>
              <a:t>Procedencia de los Alumnos</a:t>
            </a:r>
            <a:endParaRPr lang="es-MX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563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11</a:t>
            </a:fld>
            <a:endParaRPr lang="es-MX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826503"/>
              </p:ext>
            </p:extLst>
          </p:nvPr>
        </p:nvGraphicFramePr>
        <p:xfrm>
          <a:off x="1259632" y="5733256"/>
          <a:ext cx="6912768" cy="1135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5447"/>
                <a:gridCol w="1819107"/>
                <a:gridCol w="1819107"/>
                <a:gridCol w="1819107"/>
              </a:tblGrid>
              <a:tr h="128017"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 err="1">
                          <a:effectLst/>
                        </a:rPr>
                        <a:t>UdeG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Particular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Públicas Estado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Nivel bajo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5,787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895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2,022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Intermedio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1,167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Nivel alto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784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3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1486095"/>
              </p:ext>
            </p:extLst>
          </p:nvPr>
        </p:nvGraphicFramePr>
        <p:xfrm>
          <a:off x="0" y="476672"/>
          <a:ext cx="9143999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1532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12</a:t>
            </a:fld>
            <a:endParaRPr lang="es-MX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751389"/>
              </p:ext>
            </p:extLst>
          </p:nvPr>
        </p:nvGraphicFramePr>
        <p:xfrm>
          <a:off x="2195736" y="5754488"/>
          <a:ext cx="4968553" cy="1135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2138"/>
                <a:gridCol w="1581519"/>
                <a:gridCol w="1411828"/>
                <a:gridCol w="733068"/>
              </a:tblGrid>
              <a:tr h="216127"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Metropolitanos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Regionales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SUV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12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Nivel bajo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3,427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2,355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12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Intermedio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880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12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Nivel alto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611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3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6822194"/>
              </p:ext>
            </p:extLst>
          </p:nvPr>
        </p:nvGraphicFramePr>
        <p:xfrm>
          <a:off x="0" y="548681"/>
          <a:ext cx="9143999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4554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s-MX" sz="4400" b="1" dirty="0" smtClean="0">
                <a:solidFill>
                  <a:schemeClr val="tx1"/>
                </a:solidFill>
              </a:rPr>
              <a:t>Niveles por Centro Universitario</a:t>
            </a:r>
            <a:endParaRPr lang="es-MX" sz="4400" b="1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685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14</a:t>
            </a:fld>
            <a:endParaRPr lang="es-MX"/>
          </a:p>
        </p:txBody>
      </p:sp>
      <p:graphicFrame>
        <p:nvGraphicFramePr>
          <p:cNvPr id="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644959"/>
              </p:ext>
            </p:extLst>
          </p:nvPr>
        </p:nvGraphicFramePr>
        <p:xfrm>
          <a:off x="0" y="620688"/>
          <a:ext cx="91440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217662"/>
              </p:ext>
            </p:extLst>
          </p:nvPr>
        </p:nvGraphicFramePr>
        <p:xfrm>
          <a:off x="1835696" y="6165304"/>
          <a:ext cx="5472608" cy="567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2"/>
                <a:gridCol w="1368152"/>
                <a:gridCol w="1368152"/>
                <a:gridCol w="1368152"/>
              </a:tblGrid>
              <a:tr h="560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 dirty="0">
                          <a:effectLst/>
                        </a:rPr>
                        <a:t>Nivel bajo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 dirty="0">
                          <a:effectLst/>
                        </a:rPr>
                        <a:t>Intermedio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 dirty="0">
                          <a:effectLst/>
                        </a:rPr>
                        <a:t>Nivel alto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 dirty="0">
                          <a:effectLst/>
                        </a:rPr>
                        <a:t>Total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u="none" strike="noStrike">
                          <a:effectLst/>
                        </a:rPr>
                        <a:t>351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u="none" strike="noStrike">
                          <a:effectLst/>
                        </a:rPr>
                        <a:t>177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u="none" strike="noStrike" dirty="0">
                          <a:effectLst/>
                        </a:rPr>
                        <a:t>183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1" u="none" strike="noStrike" dirty="0">
                          <a:effectLst/>
                        </a:rPr>
                        <a:t>711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829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15</a:t>
            </a:fld>
            <a:endParaRPr lang="es-MX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283211"/>
              </p:ext>
            </p:extLst>
          </p:nvPr>
        </p:nvGraphicFramePr>
        <p:xfrm>
          <a:off x="107504" y="5733256"/>
          <a:ext cx="8928991" cy="11401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9238"/>
                <a:gridCol w="656784"/>
                <a:gridCol w="699477"/>
                <a:gridCol w="630513"/>
                <a:gridCol w="2246205"/>
                <a:gridCol w="656784"/>
                <a:gridCol w="699477"/>
                <a:gridCol w="630513"/>
              </a:tblGrid>
              <a:tr h="145442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Carrera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Nivel bajo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u="none" strike="noStrike" dirty="0" smtClean="0">
                          <a:effectLst/>
                          <a:latin typeface="+mn-lt"/>
                        </a:rPr>
                        <a:t>Intermedio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Nivel alto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Carrera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Nivel bajo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Intermedio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Nivel alto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4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Arquitectura         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Diseño De Modas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54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Artes Audiovisuales  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Diseño De Interiores Y Ambientación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54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u="none" strike="noStrike">
                          <a:effectLst/>
                          <a:latin typeface="+mn-lt"/>
                        </a:rPr>
                        <a:t> Artes Escénicas Para La Expresión Dancística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Diseño Industrial    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54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Artes Escénicas Para La Expresión Teatral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Diseño Para La Comunicación Grafica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54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u="none" strike="noStrike">
                          <a:effectLst/>
                          <a:latin typeface="+mn-lt"/>
                        </a:rPr>
                        <a:t>Artes Visuales Para La Expresión Fotográfica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u="none" strike="noStrike">
                          <a:effectLst/>
                          <a:latin typeface="+mn-lt"/>
                        </a:rPr>
                        <a:t>Urbanística Y Medio Ambiente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0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u="none" strike="noStrike">
                          <a:effectLst/>
                          <a:latin typeface="+mn-lt"/>
                        </a:rPr>
                        <a:t>Artes Visuales Para La Expresión Plástica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012511"/>
              </p:ext>
            </p:extLst>
          </p:nvPr>
        </p:nvGraphicFramePr>
        <p:xfrm>
          <a:off x="0" y="620688"/>
          <a:ext cx="9143999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0791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16</a:t>
            </a:fld>
            <a:endParaRPr lang="es-MX"/>
          </a:p>
        </p:txBody>
      </p:sp>
      <p:graphicFrame>
        <p:nvGraphicFramePr>
          <p:cNvPr id="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266624"/>
              </p:ext>
            </p:extLst>
          </p:nvPr>
        </p:nvGraphicFramePr>
        <p:xfrm>
          <a:off x="107504" y="620688"/>
          <a:ext cx="892899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516168"/>
              </p:ext>
            </p:extLst>
          </p:nvPr>
        </p:nvGraphicFramePr>
        <p:xfrm>
          <a:off x="1619672" y="6165304"/>
          <a:ext cx="5832648" cy="567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8162"/>
                <a:gridCol w="1458162"/>
                <a:gridCol w="1458162"/>
                <a:gridCol w="1458162"/>
              </a:tblGrid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 dirty="0">
                          <a:effectLst/>
                        </a:rPr>
                        <a:t>Nivel bajo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 dirty="0">
                          <a:effectLst/>
                        </a:rPr>
                        <a:t>Intermedio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 dirty="0">
                          <a:effectLst/>
                        </a:rPr>
                        <a:t>Nivel alto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u="none" strike="noStrike" dirty="0">
                          <a:effectLst/>
                        </a:rPr>
                        <a:t>Total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u="none" strike="noStrike" dirty="0">
                          <a:effectLst/>
                        </a:rPr>
                        <a:t>451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u="none" strike="noStrike" dirty="0">
                          <a:effectLst/>
                        </a:rPr>
                        <a:t>100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u="none" strike="noStrike" dirty="0">
                          <a:effectLst/>
                        </a:rPr>
                        <a:t>69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1" u="none" strike="noStrike" dirty="0">
                          <a:effectLst/>
                        </a:rPr>
                        <a:t>620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38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17</a:t>
            </a:fld>
            <a:endParaRPr lang="es-MX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845937"/>
              </p:ext>
            </p:extLst>
          </p:nvPr>
        </p:nvGraphicFramePr>
        <p:xfrm>
          <a:off x="1547664" y="5589240"/>
          <a:ext cx="6120678" cy="12763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1626"/>
                <a:gridCol w="1103819"/>
                <a:gridCol w="1175567"/>
                <a:gridCol w="1059666"/>
              </a:tblGrid>
              <a:tr h="156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Carrera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Nivel bajo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Intermedio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Nivel alto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Agronegocios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6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Biología             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6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Ciencia De Los Alimentos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6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Ingeniero Agrónomo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6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Medicina Veterinaria Y Zootecnia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9966831"/>
              </p:ext>
            </p:extLst>
          </p:nvPr>
        </p:nvGraphicFramePr>
        <p:xfrm>
          <a:off x="0" y="620688"/>
          <a:ext cx="91440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217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18</a:t>
            </a:fld>
            <a:endParaRPr lang="es-MX"/>
          </a:p>
        </p:txBody>
      </p:sp>
      <p:graphicFrame>
        <p:nvGraphicFramePr>
          <p:cNvPr id="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3792754"/>
              </p:ext>
            </p:extLst>
          </p:nvPr>
        </p:nvGraphicFramePr>
        <p:xfrm>
          <a:off x="35496" y="620688"/>
          <a:ext cx="910850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420419"/>
              </p:ext>
            </p:extLst>
          </p:nvPr>
        </p:nvGraphicFramePr>
        <p:xfrm>
          <a:off x="1763688" y="6233459"/>
          <a:ext cx="5578428" cy="6245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4607"/>
                <a:gridCol w="1394607"/>
                <a:gridCol w="1394607"/>
                <a:gridCol w="1394607"/>
              </a:tblGrid>
              <a:tr h="341552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Nivel bajo</a:t>
                      </a:r>
                    </a:p>
                  </a:txBody>
                  <a:tcPr marL="8669" marR="8669" marT="8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Intermedio</a:t>
                      </a:r>
                    </a:p>
                  </a:txBody>
                  <a:tcPr marL="8669" marR="8669" marT="8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Nivel alto</a:t>
                      </a:r>
                    </a:p>
                  </a:txBody>
                  <a:tcPr marL="8669" marR="8669" marT="8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8669" marR="8669" marT="8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714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1531</a:t>
                      </a:r>
                    </a:p>
                  </a:txBody>
                  <a:tcPr marL="8669" marR="8669" marT="8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346</a:t>
                      </a:r>
                    </a:p>
                  </a:txBody>
                  <a:tcPr marL="8669" marR="8669" marT="8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253</a:t>
                      </a:r>
                    </a:p>
                  </a:txBody>
                  <a:tcPr marL="8669" marR="8669" marT="8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2130</a:t>
                      </a:r>
                    </a:p>
                  </a:txBody>
                  <a:tcPr marL="8669" marR="8669" marT="8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104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19</a:t>
            </a:fld>
            <a:endParaRPr lang="es-MX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517285"/>
              </p:ext>
            </p:extLst>
          </p:nvPr>
        </p:nvGraphicFramePr>
        <p:xfrm>
          <a:off x="251519" y="5733256"/>
          <a:ext cx="8640960" cy="1132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3770"/>
                <a:gridCol w="629513"/>
                <a:gridCol w="688901"/>
                <a:gridCol w="596850"/>
                <a:gridCol w="1876662"/>
                <a:gridCol w="629513"/>
                <a:gridCol w="688901"/>
                <a:gridCol w="596850"/>
              </a:tblGrid>
              <a:tr h="14914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Carrera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Nivel bajo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 smtClean="0">
                          <a:effectLst/>
                        </a:rPr>
                        <a:t>Intermedio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Nivel alto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Carrera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Nivel bajo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Intermedio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Nivel alto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14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Administración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Mercadotecnia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14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Administración Financiera Y Sistemas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Negocios Internacionales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14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Administración Gubernamental Y </a:t>
                      </a:r>
                      <a:r>
                        <a:rPr lang="es-MX" sz="1000" u="none" strike="noStrike" dirty="0" smtClean="0">
                          <a:effectLst/>
                        </a:rPr>
                        <a:t>PP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Lic.  En Recursos Humanos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14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Contaduría Publica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Tecnologías De La Información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14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Lic.  En Economía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 Turismo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14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Gestión Y Economía Ambiental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929302"/>
              </p:ext>
            </p:extLst>
          </p:nvPr>
        </p:nvGraphicFramePr>
        <p:xfrm>
          <a:off x="0" y="548680"/>
          <a:ext cx="91440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217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72008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Contenido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400600"/>
          </a:xfrm>
        </p:spPr>
        <p:txBody>
          <a:bodyPr>
            <a:noAutofit/>
          </a:bodyPr>
          <a:lstStyle/>
          <a:p>
            <a:pPr marL="624078" indent="-514350">
              <a:buClrTx/>
              <a:buFont typeface="+mj-lt"/>
              <a:buAutoNum type="arabicPeriod"/>
            </a:pPr>
            <a:endParaRPr lang="es-ES" sz="1600" dirty="0" smtClean="0">
              <a:latin typeface="Times"/>
              <a:cs typeface="Times"/>
            </a:endParaRPr>
          </a:p>
          <a:p>
            <a:pPr marL="624078" indent="-514350">
              <a:buClrTx/>
              <a:buFont typeface="+mj-lt"/>
              <a:buAutoNum type="arabicPeriod"/>
            </a:pPr>
            <a:endParaRPr lang="es-ES" sz="1600" dirty="0">
              <a:latin typeface="Times"/>
              <a:cs typeface="Times"/>
            </a:endParaRPr>
          </a:p>
          <a:p>
            <a:pPr marL="624078" indent="-514350">
              <a:buClrTx/>
              <a:buFont typeface="+mj-lt"/>
              <a:buAutoNum type="arabicPeriod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Características de la prueba ESLAT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4078" indent="-514350">
              <a:buClrTx/>
              <a:buFont typeface="+mj-lt"/>
              <a:buAutoNum type="arabicPeriod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Total de alumnos por nivel de inglés </a:t>
            </a: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4078" indent="-514350">
              <a:buClrTx/>
              <a:buFont typeface="+mj-lt"/>
              <a:buAutoNum type="arabicPeriod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Comparativo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entre Centros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temáticos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y regionales 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Procedencia general de los alumnos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Nivel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de inglés por Centro Universitario 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Nivel de inglés al ingreso a programas en el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pregrado</a:t>
            </a: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2233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20</a:t>
            </a:fld>
            <a:endParaRPr lang="es-MX"/>
          </a:p>
        </p:txBody>
      </p:sp>
      <p:graphicFrame>
        <p:nvGraphicFramePr>
          <p:cNvPr id="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184199"/>
              </p:ext>
            </p:extLst>
          </p:nvPr>
        </p:nvGraphicFramePr>
        <p:xfrm>
          <a:off x="107504" y="620688"/>
          <a:ext cx="892899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438523"/>
              </p:ext>
            </p:extLst>
          </p:nvPr>
        </p:nvGraphicFramePr>
        <p:xfrm>
          <a:off x="1907704" y="6276758"/>
          <a:ext cx="5760640" cy="564109"/>
        </p:xfrm>
        <a:graphic>
          <a:graphicData uri="http://schemas.openxmlformats.org/drawingml/2006/table">
            <a:tbl>
              <a:tblPr/>
              <a:tblGrid>
                <a:gridCol w="1440160"/>
                <a:gridCol w="1440160"/>
                <a:gridCol w="1440160"/>
                <a:gridCol w="1440160"/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Nivel bajo</a:t>
                      </a:r>
                    </a:p>
                  </a:txBody>
                  <a:tcPr marL="7735" marR="7735" marT="7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Intermedio</a:t>
                      </a:r>
                    </a:p>
                  </a:txBody>
                  <a:tcPr marL="7735" marR="7735" marT="7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Nivel alto</a:t>
                      </a:r>
                    </a:p>
                  </a:txBody>
                  <a:tcPr marL="7735" marR="7735" marT="7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Total</a:t>
                      </a:r>
                    </a:p>
                  </a:txBody>
                  <a:tcPr marL="7735" marR="7735" marT="7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1162</a:t>
                      </a:r>
                    </a:p>
                  </a:txBody>
                  <a:tcPr marL="7735" marR="7735" marT="7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310</a:t>
                      </a:r>
                    </a:p>
                  </a:txBody>
                  <a:tcPr marL="7735" marR="7735" marT="7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267</a:t>
                      </a:r>
                    </a:p>
                  </a:txBody>
                  <a:tcPr marL="7735" marR="7735" marT="7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1739</a:t>
                      </a:r>
                    </a:p>
                  </a:txBody>
                  <a:tcPr marL="7735" marR="7735" marT="7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55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21</a:t>
            </a:fld>
            <a:endParaRPr lang="es-MX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308402"/>
              </p:ext>
            </p:extLst>
          </p:nvPr>
        </p:nvGraphicFramePr>
        <p:xfrm>
          <a:off x="36510" y="5515254"/>
          <a:ext cx="9144002" cy="12981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148"/>
                <a:gridCol w="640624"/>
                <a:gridCol w="701061"/>
                <a:gridCol w="607383"/>
                <a:gridCol w="2731718"/>
                <a:gridCol w="640624"/>
                <a:gridCol w="701061"/>
                <a:gridCol w="607383"/>
              </a:tblGrid>
              <a:tr h="15185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Carrera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Nivel bajo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Intermedio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Nivel alto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Carrera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Nivel bajo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Intermedio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Nivel alto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85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Ingeniería Biomédica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 smtClean="0">
                          <a:effectLst/>
                        </a:rPr>
                        <a:t>Física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85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Ingeniería En Computación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 smtClean="0">
                          <a:effectLst/>
                        </a:rPr>
                        <a:t>Ingeniería </a:t>
                      </a:r>
                      <a:r>
                        <a:rPr lang="es-MX" sz="1000" u="none" strike="noStrike" dirty="0">
                          <a:effectLst/>
                        </a:rPr>
                        <a:t>Civil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85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 smtClean="0">
                          <a:effectLst/>
                        </a:rPr>
                        <a:t>Comunicaciones </a:t>
                      </a:r>
                      <a:r>
                        <a:rPr lang="es-MX" sz="1000" u="none" strike="noStrike" dirty="0">
                          <a:effectLst/>
                        </a:rPr>
                        <a:t>Y Electrónica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 smtClean="0">
                          <a:effectLst/>
                        </a:rPr>
                        <a:t>Ingeniería </a:t>
                      </a:r>
                      <a:r>
                        <a:rPr lang="es-MX" sz="1000" u="none" strike="noStrike" dirty="0">
                          <a:effectLst/>
                        </a:rPr>
                        <a:t>En Alimentos Y Biotecnología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85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Ingeniería Industrial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 smtClean="0">
                          <a:effectLst/>
                        </a:rPr>
                        <a:t>Ingeniería </a:t>
                      </a:r>
                      <a:r>
                        <a:rPr lang="es-MX" sz="1000" u="none" strike="noStrike" dirty="0">
                          <a:effectLst/>
                        </a:rPr>
                        <a:t>Topográfica             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Ingeniería Informática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 smtClean="0">
                          <a:effectLst/>
                        </a:rPr>
                        <a:t>Matemáticas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Ingeniería Mecánica Eléctrica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 smtClean="0">
                          <a:effectLst/>
                        </a:rPr>
                        <a:t>Química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Ingeniería Química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 smtClean="0">
                          <a:effectLst/>
                        </a:rPr>
                        <a:t>Químico </a:t>
                      </a:r>
                      <a:r>
                        <a:rPr lang="es-MX" sz="1000" u="none" strike="noStrike" dirty="0">
                          <a:effectLst/>
                        </a:rPr>
                        <a:t>Farmacéutico Biólogo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087850"/>
              </p:ext>
            </p:extLst>
          </p:nvPr>
        </p:nvGraphicFramePr>
        <p:xfrm>
          <a:off x="0" y="548680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217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22</a:t>
            </a:fld>
            <a:endParaRPr lang="es-MX"/>
          </a:p>
        </p:txBody>
      </p:sp>
      <p:graphicFrame>
        <p:nvGraphicFramePr>
          <p:cNvPr id="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179164"/>
              </p:ext>
            </p:extLst>
          </p:nvPr>
        </p:nvGraphicFramePr>
        <p:xfrm>
          <a:off x="35496" y="620688"/>
          <a:ext cx="910850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493585"/>
              </p:ext>
            </p:extLst>
          </p:nvPr>
        </p:nvGraphicFramePr>
        <p:xfrm>
          <a:off x="899592" y="6271865"/>
          <a:ext cx="7128792" cy="562893"/>
        </p:xfrm>
        <a:graphic>
          <a:graphicData uri="http://schemas.openxmlformats.org/drawingml/2006/table">
            <a:tbl>
              <a:tblPr/>
              <a:tblGrid>
                <a:gridCol w="1782198"/>
                <a:gridCol w="1782198"/>
                <a:gridCol w="1782198"/>
                <a:gridCol w="1782198"/>
              </a:tblGrid>
              <a:tr h="149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Nivel bajo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Intermedio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Nivel alto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Total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72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671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273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321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1265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954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23</a:t>
            </a:fld>
            <a:endParaRPr lang="es-MX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016275"/>
              </p:ext>
            </p:extLst>
          </p:nvPr>
        </p:nvGraphicFramePr>
        <p:xfrm>
          <a:off x="-2" y="5805264"/>
          <a:ext cx="9144001" cy="9709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6812"/>
                <a:gridCol w="700841"/>
                <a:gridCol w="766959"/>
                <a:gridCol w="664478"/>
                <a:gridCol w="3292633"/>
                <a:gridCol w="700841"/>
                <a:gridCol w="766959"/>
                <a:gridCol w="664478"/>
              </a:tblGrid>
              <a:tr h="15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Carrera</a:t>
                      </a:r>
                      <a:endParaRPr lang="es-MX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Nivel bajo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Intermedio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Nivel alto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Carrera</a:t>
                      </a:r>
                      <a:endParaRPr lang="es-MX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Nivel bajo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Intermedio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Nivel alto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Cirujano Dentista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Médico Cirujano Y Partero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Cultura Física Y Deportes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T.S.U. En Emergencias, Seguridad Laboral Y Rescates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 Enfermería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T.S.U. En Prótesis Dental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Nutrición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T.S.U. En Radiología E Imagen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Psicología           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T.S.U. En Terapia Física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1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1377665"/>
              </p:ext>
            </p:extLst>
          </p:nvPr>
        </p:nvGraphicFramePr>
        <p:xfrm>
          <a:off x="0" y="548680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217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24</a:t>
            </a:fld>
            <a:endParaRPr lang="es-MX"/>
          </a:p>
        </p:txBody>
      </p:sp>
      <p:graphicFrame>
        <p:nvGraphicFramePr>
          <p:cNvPr id="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5569235"/>
              </p:ext>
            </p:extLst>
          </p:nvPr>
        </p:nvGraphicFramePr>
        <p:xfrm>
          <a:off x="107504" y="620688"/>
          <a:ext cx="90010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072351"/>
              </p:ext>
            </p:extLst>
          </p:nvPr>
        </p:nvGraphicFramePr>
        <p:xfrm>
          <a:off x="1619672" y="6309320"/>
          <a:ext cx="6192688" cy="562893"/>
        </p:xfrm>
        <a:graphic>
          <a:graphicData uri="http://schemas.openxmlformats.org/drawingml/2006/table">
            <a:tbl>
              <a:tblPr/>
              <a:tblGrid>
                <a:gridCol w="1548172"/>
                <a:gridCol w="1548172"/>
                <a:gridCol w="1548172"/>
                <a:gridCol w="1548172"/>
              </a:tblGrid>
              <a:tr h="149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Nivel bajo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Intermedio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Nivel alto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Total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670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240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226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1136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536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25</a:t>
            </a:fld>
            <a:endParaRPr lang="es-MX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729479"/>
              </p:ext>
            </p:extLst>
          </p:nvPr>
        </p:nvGraphicFramePr>
        <p:xfrm>
          <a:off x="899592" y="5661248"/>
          <a:ext cx="7556503" cy="1186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1130"/>
                <a:gridCol w="672253"/>
                <a:gridCol w="735673"/>
                <a:gridCol w="637372"/>
                <a:gridCol w="1664777"/>
                <a:gridCol w="672253"/>
                <a:gridCol w="735673"/>
                <a:gridCol w="637372"/>
              </a:tblGrid>
              <a:tr h="1542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Carrera</a:t>
                      </a:r>
                      <a:endParaRPr lang="es-MX" sz="105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Nivel bajo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Intermedio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Nivel alto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Carrera</a:t>
                      </a:r>
                      <a:endParaRPr lang="es-MX" sz="105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Nivel bajo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Intermedio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Nivel alto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2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Abogado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 Geografía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42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Abogado (Semiescolarizado )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 Historia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42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Antropología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Letras Hispánicas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42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Comunicación Publica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Relaciones Internacionales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42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Estudios Políticos Y Gobierno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Sociología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42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Filosofía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Trabajo Social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1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536376"/>
              </p:ext>
            </p:extLst>
          </p:nvPr>
        </p:nvGraphicFramePr>
        <p:xfrm>
          <a:off x="0" y="548680"/>
          <a:ext cx="91440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217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26</a:t>
            </a:fld>
            <a:endParaRPr lang="es-MX"/>
          </a:p>
        </p:txBody>
      </p:sp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479579"/>
              </p:ext>
            </p:extLst>
          </p:nvPr>
        </p:nvGraphicFramePr>
        <p:xfrm>
          <a:off x="0" y="548680"/>
          <a:ext cx="91440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658904"/>
              </p:ext>
            </p:extLst>
          </p:nvPr>
        </p:nvGraphicFramePr>
        <p:xfrm>
          <a:off x="1624084" y="6237312"/>
          <a:ext cx="6260284" cy="562893"/>
        </p:xfrm>
        <a:graphic>
          <a:graphicData uri="http://schemas.openxmlformats.org/drawingml/2006/table">
            <a:tbl>
              <a:tblPr/>
              <a:tblGrid>
                <a:gridCol w="1565071"/>
                <a:gridCol w="1565071"/>
                <a:gridCol w="1565071"/>
                <a:gridCol w="1565071"/>
              </a:tblGrid>
              <a:tr h="149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Nivel bajo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Intermedio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Nivel alto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Total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249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50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33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332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346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27</a:t>
            </a:fld>
            <a:endParaRPr lang="es-MX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825507"/>
              </p:ext>
            </p:extLst>
          </p:nvPr>
        </p:nvGraphicFramePr>
        <p:xfrm>
          <a:off x="395536" y="6021288"/>
          <a:ext cx="8424935" cy="847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9962"/>
                <a:gridCol w="718239"/>
                <a:gridCol w="764923"/>
                <a:gridCol w="689508"/>
                <a:gridCol w="2269633"/>
                <a:gridCol w="718239"/>
                <a:gridCol w="764923"/>
                <a:gridCol w="689508"/>
              </a:tblGrid>
              <a:tr h="1584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u="none" strike="noStrike" dirty="0">
                          <a:effectLst/>
                        </a:rPr>
                        <a:t>Carrera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u="none" strike="noStrike">
                          <a:effectLst/>
                        </a:rPr>
                        <a:t>Nivel bajo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u="none" strike="noStrike">
                          <a:effectLst/>
                        </a:rPr>
                        <a:t>Intermedio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u="none" strike="noStrike" dirty="0">
                          <a:effectLst/>
                        </a:rPr>
                        <a:t>Nivel alto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u="none" strike="noStrike">
                          <a:effectLst/>
                        </a:rPr>
                        <a:t>Carrera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u="none" strike="noStrike">
                          <a:effectLst/>
                        </a:rPr>
                        <a:t>Nivel bajo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u="none" strike="noStrike">
                          <a:effectLst/>
                        </a:rPr>
                        <a:t>Intermedio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u="none" strike="noStrike">
                          <a:effectLst/>
                        </a:rPr>
                        <a:t>Nivel alto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u="none" strike="noStrike" dirty="0">
                          <a:effectLst/>
                        </a:rPr>
                        <a:t>Administración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u="none" strike="noStrike">
                          <a:effectLst/>
                        </a:rPr>
                        <a:t>Negocios Internacionales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u="none" strike="noStrike">
                          <a:effectLst/>
                        </a:rPr>
                        <a:t>Cirujano Dentista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u="none" strike="noStrike" dirty="0">
                          <a:effectLst/>
                        </a:rPr>
                        <a:t>Nutrición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u="none" strike="noStrike">
                          <a:effectLst/>
                        </a:rPr>
                        <a:t>Contaduría Publica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u="none" strike="noStrike" dirty="0">
                          <a:effectLst/>
                        </a:rPr>
                        <a:t>Psicología           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u="none" strike="noStrike">
                          <a:effectLst/>
                        </a:rPr>
                        <a:t>Enfermería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u="none" strike="noStrike" dirty="0">
                          <a:effectLst/>
                        </a:rPr>
                        <a:t>Médico Cirujano Y Partero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3647808"/>
              </p:ext>
            </p:extLst>
          </p:nvPr>
        </p:nvGraphicFramePr>
        <p:xfrm>
          <a:off x="0" y="548680"/>
          <a:ext cx="9143999" cy="54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217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28</a:t>
            </a:fld>
            <a:endParaRPr lang="es-MX"/>
          </a:p>
        </p:txBody>
      </p:sp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0720923"/>
              </p:ext>
            </p:extLst>
          </p:nvPr>
        </p:nvGraphicFramePr>
        <p:xfrm>
          <a:off x="0" y="548680"/>
          <a:ext cx="914400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56811"/>
              </p:ext>
            </p:extLst>
          </p:nvPr>
        </p:nvGraphicFramePr>
        <p:xfrm>
          <a:off x="1763688" y="6237312"/>
          <a:ext cx="5976664" cy="562893"/>
        </p:xfrm>
        <a:graphic>
          <a:graphicData uri="http://schemas.openxmlformats.org/drawingml/2006/table">
            <a:tbl>
              <a:tblPr/>
              <a:tblGrid>
                <a:gridCol w="1494166"/>
                <a:gridCol w="1494166"/>
                <a:gridCol w="1494166"/>
                <a:gridCol w="1494166"/>
              </a:tblGrid>
              <a:tr h="149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Nivel bajo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Intermedio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Nivel alto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Total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846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40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21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907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54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29</a:t>
            </a:fld>
            <a:endParaRPr lang="es-MX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011048"/>
              </p:ext>
            </p:extLst>
          </p:nvPr>
        </p:nvGraphicFramePr>
        <p:xfrm>
          <a:off x="251520" y="5373216"/>
          <a:ext cx="8712967" cy="15259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9986"/>
                <a:gridCol w="753939"/>
                <a:gridCol w="825064"/>
                <a:gridCol w="714819"/>
                <a:gridCol w="2105337"/>
                <a:gridCol w="753939"/>
                <a:gridCol w="825064"/>
                <a:gridCol w="714819"/>
              </a:tblGrid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Carrera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Nivel bajo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Intermedio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Nivel alto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Carrera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Nivel bajo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Intermedio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Nivel alto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Abogado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Contaduría Publica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Abogado (Semiescolarizado )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 Enfermería (Nivelación)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Ingeniería En Computación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Mercadotecnia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Ingeniería Industrial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Negocios Internacionales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Ingeniería Química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Periodismo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Administración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Psicología           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Agrobiotecnología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Químico Farmacéutico Biólogo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Agronegocios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Recursos Humanos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9473422"/>
              </p:ext>
            </p:extLst>
          </p:nvPr>
        </p:nvGraphicFramePr>
        <p:xfrm>
          <a:off x="0" y="548680"/>
          <a:ext cx="91440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7315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3</a:t>
            </a:fld>
            <a:endParaRPr lang="es-MX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23528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rgbClr val="CC660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>
                <a:solidFill>
                  <a:schemeClr val="tx1"/>
                </a:solidFill>
              </a:rPr>
              <a:t>Características de la Prueba </a:t>
            </a:r>
            <a:endParaRPr lang="es-MX" sz="2800" b="1" dirty="0" smtClean="0">
              <a:solidFill>
                <a:schemeClr val="tx1"/>
              </a:solidFill>
            </a:endParaRPr>
          </a:p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English as a Second  Language Test (ESLAT)</a:t>
            </a:r>
          </a:p>
        </p:txBody>
      </p:sp>
      <p:graphicFrame>
        <p:nvGraphicFramePr>
          <p:cNvPr id="7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6201441"/>
              </p:ext>
            </p:extLst>
          </p:nvPr>
        </p:nvGraphicFramePr>
        <p:xfrm>
          <a:off x="827584" y="2060848"/>
          <a:ext cx="7610222" cy="223224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23998"/>
                <a:gridCol w="1443553"/>
                <a:gridCol w="1103901"/>
                <a:gridCol w="1484924"/>
                <a:gridCol w="1953846"/>
              </a:tblGrid>
              <a:tr h="66783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</a:t>
                      </a:r>
                      <a:r>
                        <a:rPr lang="es-MX" sz="14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úa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29" marR="6929" marT="6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Ejercicios 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29" marR="6929" marT="6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Duraci</a:t>
                      </a:r>
                      <a:r>
                        <a:rPr lang="es-MX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ón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29" marR="6929" marT="6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Resultados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29" marR="6929" marT="6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Correspondencia con MCER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29" marR="6929" marT="6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441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Uso del idioma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Comprensión</a:t>
                      </a:r>
                      <a:r>
                        <a:rPr lang="es-MX" sz="16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Lectura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Redacción Indirecta 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29" marR="6929" marT="6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</a:t>
                      </a:r>
                      <a:r>
                        <a:rPr lang="es-MX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preguntas</a:t>
                      </a:r>
                      <a:r>
                        <a:rPr lang="es-MX" sz="16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s-MX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selección múltiple</a:t>
                      </a:r>
                      <a:r>
                        <a:rPr lang="es-MX" sz="16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b"/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29" marR="6929" marT="6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min.</a:t>
                      </a:r>
                      <a:r>
                        <a:rPr lang="es-MX" sz="16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b"/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29" marR="6929" marT="6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Básico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Intermedio 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Avanzado </a:t>
                      </a:r>
                    </a:p>
                  </a:txBody>
                  <a:tcPr marL="6929" marR="6929" marT="6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s-MX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MX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Usuario</a:t>
                      </a:r>
                    </a:p>
                    <a:p>
                      <a:pPr marL="285750" indent="-285750" algn="l" fontAlgn="b">
                        <a:buFont typeface="Arial"/>
                        <a:buChar char="•"/>
                      </a:pPr>
                      <a:r>
                        <a:rPr lang="es-MX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Inicial</a:t>
                      </a:r>
                      <a:r>
                        <a:rPr lang="es-MX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-A1</a:t>
                      </a:r>
                      <a:r>
                        <a:rPr lang="es-MX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285750" indent="-285750" algn="l" fontAlgn="b">
                        <a:buFont typeface="Arial"/>
                        <a:buChar char="•"/>
                      </a:pPr>
                      <a:r>
                        <a:rPr lang="es-MX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A2</a:t>
                      </a:r>
                    </a:p>
                    <a:p>
                      <a:pPr marL="285750" indent="-285750" algn="l" fontAlgn="b">
                        <a:buFont typeface="Arial"/>
                        <a:buChar char="•"/>
                      </a:pPr>
                      <a:r>
                        <a:rPr lang="es-MX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B1 o más </a:t>
                      </a:r>
                    </a:p>
                    <a:p>
                      <a:pPr algn="l" fontAlgn="b"/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29" marR="6929" marT="6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274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30</a:t>
            </a:fld>
            <a:endParaRPr lang="es-MX"/>
          </a:p>
        </p:txBody>
      </p:sp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5694893"/>
              </p:ext>
            </p:extLst>
          </p:nvPr>
        </p:nvGraphicFramePr>
        <p:xfrm>
          <a:off x="0" y="620688"/>
          <a:ext cx="9143999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772885"/>
              </p:ext>
            </p:extLst>
          </p:nvPr>
        </p:nvGraphicFramePr>
        <p:xfrm>
          <a:off x="1691680" y="6309320"/>
          <a:ext cx="5832648" cy="562893"/>
        </p:xfrm>
        <a:graphic>
          <a:graphicData uri="http://schemas.openxmlformats.org/drawingml/2006/table">
            <a:tbl>
              <a:tblPr/>
              <a:tblGrid>
                <a:gridCol w="1458162"/>
                <a:gridCol w="1458162"/>
                <a:gridCol w="1458162"/>
                <a:gridCol w="1458162"/>
              </a:tblGrid>
              <a:tr h="149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Nivel bajo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Intermedio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Nivel alto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Total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492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83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59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634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54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31</a:t>
            </a:fld>
            <a:endParaRPr lang="es-MX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868428"/>
              </p:ext>
            </p:extLst>
          </p:nvPr>
        </p:nvGraphicFramePr>
        <p:xfrm>
          <a:off x="179511" y="5195161"/>
          <a:ext cx="8856985" cy="16182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1005"/>
                <a:gridCol w="645251"/>
                <a:gridCol w="706124"/>
                <a:gridCol w="611771"/>
                <a:gridCol w="2349688"/>
                <a:gridCol w="645251"/>
                <a:gridCol w="706124"/>
                <a:gridCol w="611771"/>
              </a:tblGrid>
              <a:tr h="1548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Carrera</a:t>
                      </a:r>
                      <a:endParaRPr lang="es-MX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Nivel bajo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Intermedio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Nivel alto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Carrera</a:t>
                      </a:r>
                      <a:endParaRPr lang="es-MX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Nivel bajo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Intermedio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Nivel alto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Abogado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Diseño Para La Comunicación Grafica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48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Ingeniería En Computación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Enfermería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48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Administración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 Ingeniería Civil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48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 Arquitectura         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Ingeniería En Comunicación Multimedia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48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 smtClean="0">
                          <a:effectLst/>
                        </a:rPr>
                        <a:t>Fotografía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Ingeniería En Telemática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48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 Artes Visuales Para La Expresión Plástica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Psicología           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48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Biología             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Turismo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48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Contaduría Publica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Médico Cirujano Y Partero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48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Cultura Física Y Deportes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604385"/>
              </p:ext>
            </p:extLst>
          </p:nvPr>
        </p:nvGraphicFramePr>
        <p:xfrm>
          <a:off x="0" y="548680"/>
          <a:ext cx="91440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217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32</a:t>
            </a:fld>
            <a:endParaRPr lang="es-MX"/>
          </a:p>
        </p:txBody>
      </p:sp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677295"/>
              </p:ext>
            </p:extLst>
          </p:nvPr>
        </p:nvGraphicFramePr>
        <p:xfrm>
          <a:off x="1" y="548680"/>
          <a:ext cx="9111208" cy="5637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011087"/>
              </p:ext>
            </p:extLst>
          </p:nvPr>
        </p:nvGraphicFramePr>
        <p:xfrm>
          <a:off x="1547664" y="6237312"/>
          <a:ext cx="6624736" cy="562893"/>
        </p:xfrm>
        <a:graphic>
          <a:graphicData uri="http://schemas.openxmlformats.org/drawingml/2006/table">
            <a:tbl>
              <a:tblPr/>
              <a:tblGrid>
                <a:gridCol w="1656184"/>
                <a:gridCol w="1656184"/>
                <a:gridCol w="1656184"/>
                <a:gridCol w="1656184"/>
              </a:tblGrid>
              <a:tr h="149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Nivel bajo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Intermedio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Nivel alto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Total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415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30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17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462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54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33</a:t>
            </a:fld>
            <a:endParaRPr lang="es-MX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399189"/>
              </p:ext>
            </p:extLst>
          </p:nvPr>
        </p:nvGraphicFramePr>
        <p:xfrm>
          <a:off x="0" y="5373216"/>
          <a:ext cx="9144003" cy="1446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7356"/>
                <a:gridCol w="701603"/>
                <a:gridCol w="767791"/>
                <a:gridCol w="665200"/>
                <a:gridCol w="1737459"/>
                <a:gridCol w="701603"/>
                <a:gridCol w="767791"/>
                <a:gridCol w="665200"/>
              </a:tblGrid>
              <a:tr h="14172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Carrera</a:t>
                      </a:r>
                      <a:endParaRPr lang="es-MX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Nivel bajo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Intermedio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Nivel alto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Carrera</a:t>
                      </a:r>
                      <a:endParaRPr lang="es-MX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Nivel bajo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Intermedio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Nivel alto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Abogado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Ingeniería En Teleinformática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172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Administración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 Ingeniería Meca trónica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172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Biología Marina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Ingeniero Agrónomo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172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Contaduría Publica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Nutrición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172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 Ingeniería De Procesos Y Comercio Internacional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Turismo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29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Ingeniería En Obras Y Servicios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 smtClean="0">
                          <a:effectLst/>
                        </a:rPr>
                        <a:t>Electrónica </a:t>
                      </a:r>
                      <a:r>
                        <a:rPr lang="es-MX" sz="1000" u="none" strike="noStrike" dirty="0">
                          <a:effectLst/>
                        </a:rPr>
                        <a:t>Y Mecánica Automotriz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172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Ingeniería En Recursos Naturales Y Agropecuarios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1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744783"/>
              </p:ext>
            </p:extLst>
          </p:nvPr>
        </p:nvGraphicFramePr>
        <p:xfrm>
          <a:off x="0" y="548680"/>
          <a:ext cx="91440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217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34</a:t>
            </a:fld>
            <a:endParaRPr lang="es-MX"/>
          </a:p>
        </p:txBody>
      </p:sp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135951"/>
              </p:ext>
            </p:extLst>
          </p:nvPr>
        </p:nvGraphicFramePr>
        <p:xfrm>
          <a:off x="0" y="548680"/>
          <a:ext cx="914400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69874"/>
              </p:ext>
            </p:extLst>
          </p:nvPr>
        </p:nvGraphicFramePr>
        <p:xfrm>
          <a:off x="1331640" y="6309320"/>
          <a:ext cx="6696744" cy="562893"/>
        </p:xfrm>
        <a:graphic>
          <a:graphicData uri="http://schemas.openxmlformats.org/drawingml/2006/table">
            <a:tbl>
              <a:tblPr/>
              <a:tblGrid>
                <a:gridCol w="1674186"/>
                <a:gridCol w="1674186"/>
                <a:gridCol w="1674186"/>
                <a:gridCol w="1674186"/>
              </a:tblGrid>
              <a:tr h="149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Nivel bajo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Intermedio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Nivel alto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Total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193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17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10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220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54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35</a:t>
            </a:fld>
            <a:endParaRPr lang="es-MX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121577"/>
              </p:ext>
            </p:extLst>
          </p:nvPr>
        </p:nvGraphicFramePr>
        <p:xfrm>
          <a:off x="-36513" y="5654754"/>
          <a:ext cx="9217025" cy="1230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6923"/>
                <a:gridCol w="819979"/>
                <a:gridCol w="897335"/>
                <a:gridCol w="777433"/>
                <a:gridCol w="2030608"/>
                <a:gridCol w="819979"/>
                <a:gridCol w="897335"/>
                <a:gridCol w="777433"/>
              </a:tblGrid>
              <a:tr h="1639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Carrera</a:t>
                      </a:r>
                      <a:endParaRPr lang="es-MX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Nivel bajo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Intermedio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Nivel alto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Carrera</a:t>
                      </a:r>
                      <a:endParaRPr lang="es-MX" sz="11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Nivel bajo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Intermedio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Nivel alto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7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Abogado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Ingeniería En Administración Industrial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9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Abogado (Semiescolarizado )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Ingeniería Meca trónica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9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Administración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Psicología           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9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Humanidades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Tecnologías De La Información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31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Ingeniería Bioquímica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851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851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851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1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124222"/>
              </p:ext>
            </p:extLst>
          </p:nvPr>
        </p:nvGraphicFramePr>
        <p:xfrm>
          <a:off x="0" y="548680"/>
          <a:ext cx="91440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217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36</a:t>
            </a:fld>
            <a:endParaRPr lang="es-MX"/>
          </a:p>
        </p:txBody>
      </p:sp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4169701"/>
              </p:ext>
            </p:extLst>
          </p:nvPr>
        </p:nvGraphicFramePr>
        <p:xfrm>
          <a:off x="0" y="548680"/>
          <a:ext cx="914400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445396"/>
              </p:ext>
            </p:extLst>
          </p:nvPr>
        </p:nvGraphicFramePr>
        <p:xfrm>
          <a:off x="1115616" y="6309320"/>
          <a:ext cx="7200800" cy="562893"/>
        </p:xfrm>
        <a:graphic>
          <a:graphicData uri="http://schemas.openxmlformats.org/drawingml/2006/table">
            <a:tbl>
              <a:tblPr/>
              <a:tblGrid>
                <a:gridCol w="1800200"/>
                <a:gridCol w="1800200"/>
                <a:gridCol w="1800200"/>
                <a:gridCol w="1800200"/>
              </a:tblGrid>
              <a:tr h="149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Nivel bajo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Intermedio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Nivel alto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Total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192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10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203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54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37</a:t>
            </a:fld>
            <a:endParaRPr lang="es-MX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262874"/>
              </p:ext>
            </p:extLst>
          </p:nvPr>
        </p:nvGraphicFramePr>
        <p:xfrm>
          <a:off x="-1" y="5852716"/>
          <a:ext cx="9144001" cy="960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4934"/>
                <a:gridCol w="887604"/>
                <a:gridCol w="971341"/>
                <a:gridCol w="841550"/>
                <a:gridCol w="2198077"/>
                <a:gridCol w="887604"/>
                <a:gridCol w="971341"/>
                <a:gridCol w="841550"/>
              </a:tblGrid>
              <a:tr h="14722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Carrera</a:t>
                      </a:r>
                      <a:endParaRPr lang="es-MX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Nivel bajo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Intermedio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Nivel alto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Carrera</a:t>
                      </a:r>
                      <a:endParaRPr lang="es-MX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Nivel bajo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Intermedio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Nivel alto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22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Abogado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Enfermería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Administración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 smtClean="0">
                          <a:effectLst/>
                        </a:rPr>
                        <a:t>Electrónica </a:t>
                      </a:r>
                      <a:r>
                        <a:rPr lang="es-MX" sz="1100" u="none" strike="noStrike" dirty="0">
                          <a:effectLst/>
                        </a:rPr>
                        <a:t>Y </a:t>
                      </a:r>
                      <a:r>
                        <a:rPr lang="es-MX" sz="1100" u="none" strike="noStrike" dirty="0" smtClean="0">
                          <a:effectLst/>
                        </a:rPr>
                        <a:t>Computación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722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Agronegocios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Nutrición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722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Contaduría Publica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Psicología           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1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7620553"/>
              </p:ext>
            </p:extLst>
          </p:nvPr>
        </p:nvGraphicFramePr>
        <p:xfrm>
          <a:off x="0" y="548680"/>
          <a:ext cx="9144000" cy="5194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217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38</a:t>
            </a:fld>
            <a:endParaRPr lang="es-MX"/>
          </a:p>
        </p:txBody>
      </p:sp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117083"/>
              </p:ext>
            </p:extLst>
          </p:nvPr>
        </p:nvGraphicFramePr>
        <p:xfrm>
          <a:off x="0" y="548680"/>
          <a:ext cx="914400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716729"/>
              </p:ext>
            </p:extLst>
          </p:nvPr>
        </p:nvGraphicFramePr>
        <p:xfrm>
          <a:off x="1259632" y="6237312"/>
          <a:ext cx="6912768" cy="562893"/>
        </p:xfrm>
        <a:graphic>
          <a:graphicData uri="http://schemas.openxmlformats.org/drawingml/2006/table">
            <a:tbl>
              <a:tblPr/>
              <a:tblGrid>
                <a:gridCol w="1728192"/>
                <a:gridCol w="1728192"/>
                <a:gridCol w="1728192"/>
                <a:gridCol w="1728192"/>
              </a:tblGrid>
              <a:tr h="149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Nivel bajo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Intermedio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Nivel alto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Total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641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83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43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767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113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39</a:t>
            </a:fld>
            <a:endParaRPr lang="es-MX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738786"/>
              </p:ext>
            </p:extLst>
          </p:nvPr>
        </p:nvGraphicFramePr>
        <p:xfrm>
          <a:off x="-1" y="5373216"/>
          <a:ext cx="9144001" cy="15163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4769"/>
                <a:gridCol w="788340"/>
                <a:gridCol w="862712"/>
                <a:gridCol w="747435"/>
                <a:gridCol w="1952258"/>
                <a:gridCol w="788340"/>
                <a:gridCol w="862712"/>
                <a:gridCol w="747435"/>
              </a:tblGrid>
              <a:tr h="1521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Carrera</a:t>
                      </a:r>
                      <a:endParaRPr lang="es-MX" sz="105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Nivel bajo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Intermedio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Nivel alto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Carrera</a:t>
                      </a:r>
                      <a:endParaRPr lang="es-MX" sz="105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Nivel bajo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Intermedio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Nivel alto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1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Abogado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Negocios Internacionales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1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Agronegocios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Nutrición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1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Desarrollo Turístico Sustentable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Periodismo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1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Enfermería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Psicología           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13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Ingeniería En Telemática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Seguridad Laboral, Protección Civil Y Emergencias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1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Letras Hispánicas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Médico Cirujano Y Partero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1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Medicina Veterinaria Y Zootecnia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1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8698225"/>
              </p:ext>
            </p:extLst>
          </p:nvPr>
        </p:nvGraphicFramePr>
        <p:xfrm>
          <a:off x="0" y="548680"/>
          <a:ext cx="91440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217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7200" dirty="0" smtClean="0"/>
              <a:t>Resultados </a:t>
            </a:r>
            <a:endParaRPr lang="es-ES" sz="7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87279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40</a:t>
            </a:fld>
            <a:endParaRPr lang="es-MX"/>
          </a:p>
        </p:txBody>
      </p:sp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131491"/>
              </p:ext>
            </p:extLst>
          </p:nvPr>
        </p:nvGraphicFramePr>
        <p:xfrm>
          <a:off x="0" y="548680"/>
          <a:ext cx="914400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155473"/>
              </p:ext>
            </p:extLst>
          </p:nvPr>
        </p:nvGraphicFramePr>
        <p:xfrm>
          <a:off x="1691680" y="6295106"/>
          <a:ext cx="6296260" cy="562893"/>
        </p:xfrm>
        <a:graphic>
          <a:graphicData uri="http://schemas.openxmlformats.org/drawingml/2006/table">
            <a:tbl>
              <a:tblPr/>
              <a:tblGrid>
                <a:gridCol w="1574065"/>
                <a:gridCol w="1574065"/>
                <a:gridCol w="1574065"/>
                <a:gridCol w="1574065"/>
              </a:tblGrid>
              <a:tr h="149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Nivel bajo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Intermedio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Nivel alto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389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504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113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41</a:t>
            </a:fld>
            <a:endParaRPr lang="es-MX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251316"/>
              </p:ext>
            </p:extLst>
          </p:nvPr>
        </p:nvGraphicFramePr>
        <p:xfrm>
          <a:off x="0" y="5589240"/>
          <a:ext cx="9144000" cy="12401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1302"/>
                <a:gridCol w="751367"/>
                <a:gridCol w="822251"/>
                <a:gridCol w="712382"/>
                <a:gridCol w="1860698"/>
                <a:gridCol w="751367"/>
                <a:gridCol w="822251"/>
                <a:gridCol w="712382"/>
              </a:tblGrid>
              <a:tr h="16971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Carrera</a:t>
                      </a:r>
                      <a:endParaRPr lang="es-MX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Nivel bajo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Intermedio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Nivel alto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Carrera</a:t>
                      </a:r>
                      <a:endParaRPr lang="es-MX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Nivel bajo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Intermedio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Nivel alto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1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Abogado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Diseño De Artesanía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1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Ingeniería En Ciencias Computacionales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Estudios Liberales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1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Ingeniería En Energía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Gerontología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1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Ingeniería En Nanotecnología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Historia Del Arte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1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Administración De Negocios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Salud Publica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1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Contaduría Publica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Médico Cirujano Y Partero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1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797799"/>
              </p:ext>
            </p:extLst>
          </p:nvPr>
        </p:nvGraphicFramePr>
        <p:xfrm>
          <a:off x="0" y="548680"/>
          <a:ext cx="91440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217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42</a:t>
            </a:fld>
            <a:endParaRPr lang="es-MX"/>
          </a:p>
        </p:txBody>
      </p:sp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685070"/>
              </p:ext>
            </p:extLst>
          </p:nvPr>
        </p:nvGraphicFramePr>
        <p:xfrm>
          <a:off x="-7787" y="620688"/>
          <a:ext cx="914400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798307"/>
              </p:ext>
            </p:extLst>
          </p:nvPr>
        </p:nvGraphicFramePr>
        <p:xfrm>
          <a:off x="1187624" y="6309320"/>
          <a:ext cx="7056784" cy="562893"/>
        </p:xfrm>
        <a:graphic>
          <a:graphicData uri="http://schemas.openxmlformats.org/drawingml/2006/table">
            <a:tbl>
              <a:tblPr/>
              <a:tblGrid>
                <a:gridCol w="1764196"/>
                <a:gridCol w="1764196"/>
                <a:gridCol w="1764196"/>
                <a:gridCol w="1764196"/>
              </a:tblGrid>
              <a:tr h="149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Nivel bajo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Intermedio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Nivel alto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Total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451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20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17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488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113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43</a:t>
            </a:fld>
            <a:endParaRPr lang="es-MX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08067"/>
              </p:ext>
            </p:extLst>
          </p:nvPr>
        </p:nvGraphicFramePr>
        <p:xfrm>
          <a:off x="0" y="5553355"/>
          <a:ext cx="9144002" cy="12600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3603"/>
                <a:gridCol w="730418"/>
                <a:gridCol w="799325"/>
                <a:gridCol w="692519"/>
                <a:gridCol w="2025875"/>
                <a:gridCol w="730418"/>
                <a:gridCol w="799325"/>
                <a:gridCol w="692519"/>
              </a:tblGrid>
              <a:tr h="18000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Carrera</a:t>
                      </a:r>
                      <a:endParaRPr lang="es-MX" sz="105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Nivel bajo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Intermedio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Nivel alto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Carrera</a:t>
                      </a:r>
                      <a:endParaRPr lang="es-MX" sz="105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Nivel bajo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Intermedio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Nivel alto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0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Abogado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Ingeniería Meca trónica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0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Administración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Psicología           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0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Agronegocios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Tecnologías De La Información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0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Contaduría Publica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Trabajo Social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0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Educación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Turismo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0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Ingeniería En Electrónica Y Computación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1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339563"/>
              </p:ext>
            </p:extLst>
          </p:nvPr>
        </p:nvGraphicFramePr>
        <p:xfrm>
          <a:off x="0" y="620688"/>
          <a:ext cx="91440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217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44</a:t>
            </a:fld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539552" y="2492896"/>
            <a:ext cx="8229600" cy="136815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rgbClr val="CC660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MX" sz="4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Nivel de Inglés al Ingreso a los Programas </a:t>
            </a:r>
            <a:r>
              <a:rPr lang="es-MX" sz="4400" b="1" dirty="0">
                <a:solidFill>
                  <a:schemeClr val="tx1"/>
                </a:solidFill>
                <a:cs typeface="Arial" panose="020B0604020202020204" pitchFamily="34" charset="0"/>
              </a:rPr>
              <a:t>en el </a:t>
            </a:r>
            <a:r>
              <a:rPr lang="es-MX" sz="4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Pregrado</a:t>
            </a:r>
            <a:endParaRPr lang="es-MX" sz="44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es-MX" sz="4400" dirty="0" smtClean="0"/>
              <a:t> 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373029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45</a:t>
            </a:fld>
            <a:endParaRPr lang="es-MX"/>
          </a:p>
        </p:txBody>
      </p:sp>
      <p:sp>
        <p:nvSpPr>
          <p:cNvPr id="9" name="35 CuadroTexto"/>
          <p:cNvSpPr txBox="1"/>
          <p:nvPr/>
        </p:nvSpPr>
        <p:spPr>
          <a:xfrm>
            <a:off x="6012160" y="1484784"/>
            <a:ext cx="3024336" cy="1656184"/>
          </a:xfrm>
          <a:prstGeom prst="rect">
            <a:avLst/>
          </a:prstGeom>
          <a:pattFill prst="narVert">
            <a:fgClr>
              <a:schemeClr val="bg1">
                <a:lumMod val="65000"/>
              </a:schemeClr>
            </a:fgClr>
            <a:bgClr>
              <a:schemeClr val="bg1"/>
            </a:bgClr>
          </a:patt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Total: </a:t>
            </a:r>
          </a:p>
          <a:p>
            <a:r>
              <a:rPr lang="es-MX" sz="1800" b="1" dirty="0" smtClean="0">
                <a:latin typeface="Arial" pitchFamily="34" charset="0"/>
                <a:cs typeface="Arial" pitchFamily="34" charset="0"/>
              </a:rPr>
              <a:t> 3,239 alumnos (100%)</a:t>
            </a:r>
          </a:p>
          <a:p>
            <a:r>
              <a:rPr lang="es-MX" sz="1800" b="1" dirty="0" smtClean="0">
                <a:latin typeface="Arial" pitchFamily="34" charset="0"/>
                <a:cs typeface="Arial" pitchFamily="34" charset="0"/>
              </a:rPr>
              <a:t>            2,268 Nivel bajo</a:t>
            </a:r>
          </a:p>
          <a:p>
            <a:r>
              <a:rPr lang="es-MX" sz="1800" b="1" dirty="0" smtClean="0">
                <a:latin typeface="Arial" pitchFamily="34" charset="0"/>
                <a:cs typeface="Arial" pitchFamily="34" charset="0"/>
              </a:rPr>
              <a:t>            526 Intermedio                </a:t>
            </a:r>
            <a:br>
              <a:rPr lang="es-MX" sz="1800" b="1" dirty="0" smtClean="0">
                <a:latin typeface="Arial" pitchFamily="34" charset="0"/>
                <a:cs typeface="Arial" pitchFamily="34" charset="0"/>
              </a:rPr>
            </a:br>
            <a:r>
              <a:rPr lang="es-MX" sz="1800" b="1" dirty="0" smtClean="0">
                <a:latin typeface="Arial" pitchFamily="34" charset="0"/>
                <a:cs typeface="Arial" pitchFamily="34" charset="0"/>
              </a:rPr>
              <a:t>            445 Nivel alto</a:t>
            </a:r>
            <a:endParaRPr lang="es-MX" sz="1800" b="1" dirty="0">
              <a:latin typeface="Arial" pitchFamily="34" charset="0"/>
              <a:cs typeface="Arial" pitchFamily="34" charset="0"/>
            </a:endParaRPr>
          </a:p>
          <a:p>
            <a:endParaRPr lang="es-MX" sz="1800" b="1" dirty="0">
              <a:latin typeface="Arial" pitchFamily="34" charset="0"/>
              <a:cs typeface="Arial" pitchFamily="34" charset="0"/>
            </a:endParaRPr>
          </a:p>
          <a:p>
            <a:r>
              <a:rPr lang="es-MX" sz="1800" b="1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2332447"/>
              </p:ext>
            </p:extLst>
          </p:nvPr>
        </p:nvGraphicFramePr>
        <p:xfrm>
          <a:off x="107504" y="620688"/>
          <a:ext cx="8856984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8626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46</a:t>
            </a:fld>
            <a:endParaRPr lang="es-MX"/>
          </a:p>
        </p:txBody>
      </p:sp>
      <p:sp>
        <p:nvSpPr>
          <p:cNvPr id="8" name="35 CuadroTexto"/>
          <p:cNvSpPr txBox="1"/>
          <p:nvPr/>
        </p:nvSpPr>
        <p:spPr>
          <a:xfrm>
            <a:off x="6335688" y="1272148"/>
            <a:ext cx="2808312" cy="1582241"/>
          </a:xfrm>
          <a:prstGeom prst="rect">
            <a:avLst/>
          </a:prstGeom>
          <a:pattFill prst="narVert">
            <a:fgClr>
              <a:schemeClr val="bg1">
                <a:lumMod val="65000"/>
              </a:schemeClr>
            </a:fgClr>
            <a:bgClr>
              <a:schemeClr val="bg1"/>
            </a:bgClr>
          </a:patt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Total: </a:t>
            </a:r>
          </a:p>
          <a:p>
            <a:r>
              <a:rPr lang="es-MX" sz="1800" b="1" dirty="0" smtClean="0">
                <a:solidFill>
                  <a:srgbClr val="355074"/>
                </a:solidFill>
                <a:latin typeface="Arial" pitchFamily="34" charset="0"/>
                <a:cs typeface="Arial" pitchFamily="34" charset="0"/>
              </a:rPr>
              <a:t>8,879  </a:t>
            </a:r>
            <a:r>
              <a:rPr lang="es-MX" sz="1800" b="1" dirty="0" smtClean="0">
                <a:latin typeface="Arial" pitchFamily="34" charset="0"/>
                <a:cs typeface="Arial" pitchFamily="34" charset="0"/>
              </a:rPr>
              <a:t>alumnos (100%)</a:t>
            </a:r>
          </a:p>
          <a:p>
            <a:r>
              <a:rPr lang="es-MX" sz="1800" b="1" dirty="0" smtClean="0">
                <a:latin typeface="Arial" pitchFamily="34" charset="0"/>
                <a:cs typeface="Arial" pitchFamily="34" charset="0"/>
              </a:rPr>
              <a:t>            6,583 Nivel bajo             </a:t>
            </a:r>
            <a:br>
              <a:rPr lang="es-MX" sz="1800" b="1" dirty="0" smtClean="0">
                <a:latin typeface="Arial" pitchFamily="34" charset="0"/>
                <a:cs typeface="Arial" pitchFamily="34" charset="0"/>
              </a:rPr>
            </a:br>
            <a:r>
              <a:rPr lang="es-MX" sz="1800" b="1" dirty="0" smtClean="0">
                <a:latin typeface="Arial" pitchFamily="34" charset="0"/>
                <a:cs typeface="Arial" pitchFamily="34" charset="0"/>
              </a:rPr>
              <a:t>            1,184 Intermedio </a:t>
            </a:r>
          </a:p>
          <a:p>
            <a:r>
              <a:rPr lang="es-MX" sz="1800" b="1" dirty="0" smtClean="0">
                <a:latin typeface="Arial" pitchFamily="34" charset="0"/>
                <a:cs typeface="Arial" pitchFamily="34" charset="0"/>
              </a:rPr>
              <a:t>            1,112 Nivel alto</a:t>
            </a:r>
            <a:endParaRPr lang="es-MX" sz="1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32182"/>
              </p:ext>
            </p:extLst>
          </p:nvPr>
        </p:nvGraphicFramePr>
        <p:xfrm>
          <a:off x="-180528" y="620688"/>
          <a:ext cx="8856984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7200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5</a:t>
            </a:fld>
            <a:endParaRPr lang="es-MX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Total de Alumnos por Nive</a:t>
            </a:r>
            <a:r>
              <a:rPr lang="es-MX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endParaRPr lang="es-MX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547018"/>
              </p:ext>
            </p:extLst>
          </p:nvPr>
        </p:nvGraphicFramePr>
        <p:xfrm>
          <a:off x="2123728" y="5445224"/>
          <a:ext cx="4882728" cy="1135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0747"/>
                <a:gridCol w="2601981"/>
              </a:tblGrid>
              <a:tr h="14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</a:t>
                      </a:r>
                      <a:r>
                        <a:rPr lang="es-MX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8704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</a:t>
                      </a:r>
                      <a:r>
                        <a:rPr lang="es-MX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intermedio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1849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</a:t>
                      </a:r>
                      <a:r>
                        <a:rPr lang="es-MX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12,118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8594263"/>
              </p:ext>
            </p:extLst>
          </p:nvPr>
        </p:nvGraphicFramePr>
        <p:xfrm>
          <a:off x="539552" y="1772816"/>
          <a:ext cx="842493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2624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731735" y="6411524"/>
            <a:ext cx="36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i="1" dirty="0" smtClean="0">
                <a:latin typeface="Arial" pitchFamily="34" charset="0"/>
                <a:cs typeface="Arial" pitchFamily="34" charset="0"/>
              </a:rPr>
              <a:t>Fuente. Coordinación de Control Escolar</a:t>
            </a:r>
            <a:endParaRPr lang="es-MX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496944" cy="360040"/>
          </a:xfrm>
        </p:spPr>
        <p:txBody>
          <a:bodyPr>
            <a:noAutofit/>
          </a:bodyPr>
          <a:lstStyle/>
          <a:p>
            <a:pPr algn="ctr"/>
            <a:r>
              <a:rPr lang="es-MX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Resultados por Centro Universitario </a:t>
            </a:r>
            <a:endParaRPr lang="es-ES" sz="2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928471"/>
              </p:ext>
            </p:extLst>
          </p:nvPr>
        </p:nvGraphicFramePr>
        <p:xfrm>
          <a:off x="4" y="692689"/>
          <a:ext cx="9143996" cy="5544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1034"/>
                <a:gridCol w="1107566"/>
                <a:gridCol w="1107566"/>
                <a:gridCol w="1107566"/>
                <a:gridCol w="1107566"/>
                <a:gridCol w="1107566"/>
                <a:gridCol w="1107566"/>
                <a:gridCol w="1107566"/>
              </a:tblGrid>
              <a:tr h="30803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Centros Universitarios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bajo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intermedio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alto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0803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Alumnos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Alumnos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Alumnos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803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CUAAD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711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49%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  <a:endParaRPr lang="es-MX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30803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CUCBA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620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803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CUCEA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2130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346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803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CUCEI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1739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1162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267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803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CUCS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1265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s-MX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30803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CUCSH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1136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s-MX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30803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CUALTOS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332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803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CUCIÉNEGA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907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846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93%</a:t>
                      </a:r>
                      <a:endParaRPr lang="es-MX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803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CUCOSTA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634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492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803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CUCSUR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462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803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CULAGOS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803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CUNORTE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  <a:endParaRPr lang="es-MX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803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CUSUR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767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641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803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CUTONALÁ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504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389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803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CUVALLES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488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93%</a:t>
                      </a:r>
                      <a:endParaRPr lang="es-MX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803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general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12,118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8704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1849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885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275856" y="5661248"/>
            <a:ext cx="259228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6012160" y="5661248"/>
            <a:ext cx="2592288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467544" y="5661248"/>
            <a:ext cx="25922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16416" y="0"/>
            <a:ext cx="762000" cy="365760"/>
          </a:xfrm>
        </p:spPr>
        <p:txBody>
          <a:bodyPr/>
          <a:lstStyle/>
          <a:p>
            <a:fld id="{5236E79D-BA63-4D5D-8B64-4C197668B8D9}" type="slidenum">
              <a:rPr lang="es-MX" smtClean="0"/>
              <a:pPr/>
              <a:t>7</a:t>
            </a:fld>
            <a:endParaRPr lang="es-MX"/>
          </a:p>
        </p:txBody>
      </p:sp>
      <p:graphicFrame>
        <p:nvGraphicFramePr>
          <p:cNvPr id="5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201345"/>
              </p:ext>
            </p:extLst>
          </p:nvPr>
        </p:nvGraphicFramePr>
        <p:xfrm>
          <a:off x="251520" y="764704"/>
          <a:ext cx="864096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35 CuadroTexto"/>
          <p:cNvSpPr txBox="1"/>
          <p:nvPr/>
        </p:nvSpPr>
        <p:spPr>
          <a:xfrm>
            <a:off x="6444208" y="1268760"/>
            <a:ext cx="2699792" cy="1296144"/>
          </a:xfrm>
          <a:prstGeom prst="rect">
            <a:avLst/>
          </a:prstGeom>
          <a:pattFill prst="narVert">
            <a:fgClr>
              <a:schemeClr val="bg1">
                <a:lumMod val="65000"/>
              </a:schemeClr>
            </a:fgClr>
            <a:bgClr>
              <a:schemeClr val="bg1"/>
            </a:bgClr>
          </a:patt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Total: </a:t>
            </a:r>
          </a:p>
          <a:p>
            <a:r>
              <a:rPr lang="es-MX" sz="1600" b="1" dirty="0" smtClean="0">
                <a:solidFill>
                  <a:srgbClr val="355074"/>
                </a:solidFill>
                <a:latin typeface="Arial" pitchFamily="34" charset="0"/>
                <a:cs typeface="Arial" pitchFamily="34" charset="0"/>
              </a:rPr>
              <a:t>12,118</a:t>
            </a: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 alumnos (100%)</a:t>
            </a:r>
          </a:p>
          <a:p>
            <a:r>
              <a:rPr lang="es-MX" sz="1600" b="1" dirty="0" smtClean="0">
                <a:latin typeface="Arial" pitchFamily="34" charset="0"/>
                <a:cs typeface="Arial" pitchFamily="34" charset="0"/>
              </a:rPr>
              <a:t>            8,704 Nivel bajo</a:t>
            </a:r>
          </a:p>
          <a:p>
            <a:r>
              <a:rPr lang="es-MX" sz="1600" b="1" dirty="0" smtClean="0">
                <a:latin typeface="Arial" pitchFamily="34" charset="0"/>
                <a:cs typeface="Arial" pitchFamily="34" charset="0"/>
              </a:rPr>
              <a:t>            1,849Intermedio</a:t>
            </a:r>
          </a:p>
          <a:p>
            <a:r>
              <a:rPr lang="es-MX" sz="1600" b="1" dirty="0" smtClean="0">
                <a:latin typeface="Arial" pitchFamily="34" charset="0"/>
                <a:cs typeface="Arial" pitchFamily="34" charset="0"/>
              </a:rPr>
              <a:t>            1,565 Nivel alto </a:t>
            </a:r>
            <a:endParaRPr lang="es-MX" sz="1600" b="1" dirty="0">
              <a:latin typeface="Arial" pitchFamily="34" charset="0"/>
              <a:cs typeface="Arial" pitchFamily="34" charset="0"/>
            </a:endParaRPr>
          </a:p>
          <a:p>
            <a:endParaRPr lang="es-MX" sz="1600" b="1" dirty="0">
              <a:latin typeface="Arial" pitchFamily="34" charset="0"/>
              <a:cs typeface="Arial" pitchFamily="34" charset="0"/>
            </a:endParaRPr>
          </a:p>
          <a:p>
            <a:r>
              <a:rPr lang="es-MX" sz="1600" b="1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8247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8</a:t>
            </a:fld>
            <a:endParaRPr lang="es-MX"/>
          </a:p>
        </p:txBody>
      </p:sp>
      <p:sp>
        <p:nvSpPr>
          <p:cNvPr id="7" name="35 CuadroTexto"/>
          <p:cNvSpPr txBox="1"/>
          <p:nvPr/>
        </p:nvSpPr>
        <p:spPr>
          <a:xfrm>
            <a:off x="5796136" y="1052736"/>
            <a:ext cx="3168352" cy="558062"/>
          </a:xfrm>
          <a:prstGeom prst="rect">
            <a:avLst/>
          </a:prstGeom>
          <a:pattFill prst="narVert">
            <a:fgClr>
              <a:schemeClr val="bg1">
                <a:lumMod val="65000"/>
              </a:schemeClr>
            </a:fgClr>
            <a:bgClr>
              <a:schemeClr val="bg1"/>
            </a:bgClr>
          </a:patt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Total: </a:t>
            </a:r>
          </a:p>
          <a:p>
            <a:r>
              <a:rPr lang="es-MX" sz="1800" b="1" dirty="0" smtClean="0">
                <a:solidFill>
                  <a:srgbClr val="355074"/>
                </a:solidFill>
                <a:latin typeface="Arial" pitchFamily="34" charset="0"/>
                <a:cs typeface="Arial" pitchFamily="34" charset="0"/>
              </a:rPr>
              <a:t>  7,601</a:t>
            </a:r>
            <a:r>
              <a:rPr lang="es-MX" sz="1800" b="1" dirty="0" smtClean="0">
                <a:latin typeface="Arial" pitchFamily="34" charset="0"/>
                <a:cs typeface="Arial" pitchFamily="34" charset="0"/>
              </a:rPr>
              <a:t> alumnos (100%)</a:t>
            </a:r>
          </a:p>
          <a:p>
            <a:r>
              <a:rPr lang="es-MX" sz="1800" b="1" dirty="0" smtClean="0">
                <a:latin typeface="Arial" pitchFamily="34" charset="0"/>
                <a:cs typeface="Arial" pitchFamily="34" charset="0"/>
              </a:rPr>
              <a:t>    </a:t>
            </a:r>
            <a:endParaRPr lang="es-MX" sz="1800" b="1" dirty="0">
              <a:latin typeface="Arial" pitchFamily="34" charset="0"/>
              <a:cs typeface="Arial" pitchFamily="34" charset="0"/>
            </a:endParaRPr>
          </a:p>
          <a:p>
            <a:r>
              <a:rPr lang="es-MX" sz="1800" b="1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338616"/>
              </p:ext>
            </p:extLst>
          </p:nvPr>
        </p:nvGraphicFramePr>
        <p:xfrm>
          <a:off x="179514" y="5733256"/>
          <a:ext cx="8856984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7123"/>
                <a:gridCol w="1107123"/>
                <a:gridCol w="1107123"/>
                <a:gridCol w="1107123"/>
                <a:gridCol w="1107123"/>
                <a:gridCol w="1107123"/>
                <a:gridCol w="1107123"/>
                <a:gridCol w="110712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Nivel bajo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Intermedio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Nivel alto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Nivel bajo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Intermedio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Nivel alto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CUAAD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CUCEI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CUCBA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CUCS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CUCEA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CUCSH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552136"/>
              </p:ext>
            </p:extLst>
          </p:nvPr>
        </p:nvGraphicFramePr>
        <p:xfrm>
          <a:off x="0" y="476672"/>
          <a:ext cx="91440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Elipse"/>
          <p:cNvSpPr/>
          <p:nvPr/>
        </p:nvSpPr>
        <p:spPr>
          <a:xfrm>
            <a:off x="971600" y="3186752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6876256" y="3186752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8425705" y="3501008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019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E79D-BA63-4D5D-8B64-4C197668B8D9}" type="slidenum">
              <a:rPr lang="es-MX" smtClean="0"/>
              <a:pPr/>
              <a:t>9</a:t>
            </a:fld>
            <a:endParaRPr lang="es-MX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616363"/>
              </p:ext>
            </p:extLst>
          </p:nvPr>
        </p:nvGraphicFramePr>
        <p:xfrm>
          <a:off x="0" y="5517232"/>
          <a:ext cx="9144000" cy="1365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4154"/>
                <a:gridCol w="1191846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25078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 dirty="0" smtClean="0">
                          <a:effectLst/>
                          <a:latin typeface="+mn-lt"/>
                        </a:rPr>
                        <a:t>CU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 dirty="0">
                          <a:effectLst/>
                          <a:latin typeface="+mn-lt"/>
                        </a:rPr>
                        <a:t>Nivel bajo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>
                          <a:effectLst/>
                          <a:latin typeface="+mn-lt"/>
                        </a:rPr>
                        <a:t>Intermedio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>
                          <a:effectLst/>
                          <a:latin typeface="+mn-lt"/>
                        </a:rPr>
                        <a:t>Nivel alto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 dirty="0" smtClean="0">
                          <a:effectLst/>
                          <a:latin typeface="+mn-lt"/>
                        </a:rPr>
                        <a:t>CU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 dirty="0">
                          <a:effectLst/>
                          <a:latin typeface="+mn-lt"/>
                        </a:rPr>
                        <a:t>Nivel bajo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>
                          <a:effectLst/>
                          <a:latin typeface="+mn-lt"/>
                        </a:rPr>
                        <a:t>Intermedio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>
                          <a:effectLst/>
                          <a:latin typeface="+mn-lt"/>
                        </a:rPr>
                        <a:t>Nivel alto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831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CUALTOS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CUNORTE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31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CUCIÉNEGA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31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CUCOSTA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CUTONALÁ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31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CUCSUR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CUVALLES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31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CULAGOS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005484"/>
              </p:ext>
            </p:extLst>
          </p:nvPr>
        </p:nvGraphicFramePr>
        <p:xfrm>
          <a:off x="-21973" y="648652"/>
          <a:ext cx="91440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Elipse"/>
          <p:cNvSpPr/>
          <p:nvPr/>
        </p:nvSpPr>
        <p:spPr>
          <a:xfrm>
            <a:off x="7452320" y="3891982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703809" y="3885118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2627784" y="3891982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3457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Personalizado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F7971"/>
      </a:accent1>
      <a:accent2>
        <a:srgbClr val="FFBE19"/>
      </a:accent2>
      <a:accent3>
        <a:srgbClr val="5CD363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5519</TotalTime>
  <Words>2108</Words>
  <Application>Microsoft Macintosh PowerPoint</Application>
  <PresentationFormat>Presentación en pantalla (4:3)</PresentationFormat>
  <Paragraphs>1366</Paragraphs>
  <Slides>46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47" baseType="lpstr">
      <vt:lpstr>Urbano</vt:lpstr>
      <vt:lpstr>RESULTADOS  Diagnóstico del idioma inglés mediante la prueba ESLAT  a alumnos de primer ingreso 2014-A</vt:lpstr>
      <vt:lpstr>Contenido</vt:lpstr>
      <vt:lpstr>Presentación de PowerPoint</vt:lpstr>
      <vt:lpstr>Resultados </vt:lpstr>
      <vt:lpstr>Total de Alumnos por Nivel </vt:lpstr>
      <vt:lpstr>Resultados por Centro Universitario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Niveles por Centro Universitario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CGCI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RicardoN</dc:creator>
  <cp:lastModifiedBy>Nadia Paola Mireles Torres</cp:lastModifiedBy>
  <cp:revision>983</cp:revision>
  <cp:lastPrinted>2014-03-14T18:26:47Z</cp:lastPrinted>
  <dcterms:created xsi:type="dcterms:W3CDTF">2011-03-04T15:26:28Z</dcterms:created>
  <dcterms:modified xsi:type="dcterms:W3CDTF">2014-03-18T04:33:30Z</dcterms:modified>
</cp:coreProperties>
</file>