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257" r:id="rId2"/>
    <p:sldId id="258" r:id="rId3"/>
    <p:sldId id="259" r:id="rId4"/>
    <p:sldId id="260" r:id="rId5"/>
    <p:sldId id="315" r:id="rId6"/>
    <p:sldId id="277" r:id="rId7"/>
    <p:sldId id="310"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11" r:id="rId40"/>
    <p:sldId id="312" r:id="rId41"/>
    <p:sldId id="313" r:id="rId42"/>
    <p:sldId id="263" r:id="rId43"/>
    <p:sldId id="264" r:id="rId44"/>
    <p:sldId id="265" r:id="rId45"/>
    <p:sldId id="266" r:id="rId46"/>
    <p:sldId id="267" r:id="rId47"/>
    <p:sldId id="268" r:id="rId48"/>
    <p:sldId id="269" r:id="rId49"/>
    <p:sldId id="270" r:id="rId50"/>
    <p:sldId id="271" r:id="rId51"/>
    <p:sldId id="272" r:id="rId52"/>
    <p:sldId id="273" r:id="rId53"/>
    <p:sldId id="274" r:id="rId54"/>
    <p:sldId id="275" r:id="rId55"/>
    <p:sldId id="276" r:id="rId56"/>
    <p:sldId id="314" r:id="rId57"/>
  </p:sldIdLst>
  <p:sldSz cx="9144000" cy="5143500" type="screen16x9"/>
  <p:notesSz cx="9144000" cy="6858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EE0"/>
    <a:srgbClr val="36BBD6"/>
    <a:srgbClr val="B1A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408" y="-104"/>
      </p:cViewPr>
      <p:guideLst>
        <p:guide orient="horz" pos="1620"/>
        <p:guide pos="2880"/>
      </p:guideLst>
    </p:cSldViewPr>
  </p:slideViewPr>
  <p:notesTextViewPr>
    <p:cViewPr>
      <p:scale>
        <a:sx n="1" d="1"/>
        <a:sy n="1" d="1"/>
      </p:scale>
      <p:origin x="0" y="0"/>
    </p:cViewPr>
  </p:notesTextViewPr>
  <p:notesViewPr>
    <p:cSldViewPr>
      <p:cViewPr varScale="1">
        <p:scale>
          <a:sx n="89" d="100"/>
          <a:sy n="89" d="100"/>
        </p:scale>
        <p:origin x="-1992" y="-77"/>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77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A5EB703-B8B3-44F8-B4F5-FBE978C76CE0}" type="datetimeFigureOut">
              <a:rPr lang="es-MX" smtClean="0"/>
              <a:t>6/23/14</a:t>
            </a:fld>
            <a:endParaRPr lang="es-MX" dirty="0"/>
          </a:p>
        </p:txBody>
      </p:sp>
      <p:sp>
        <p:nvSpPr>
          <p:cNvPr id="4" name="3 Marcador de imagen de diapositiva"/>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6E84BAE-04F9-48B0-884D-93394D7B15ED}" type="slidenum">
              <a:rPr lang="es-MX" smtClean="0"/>
              <a:t>‹Nr.›</a:t>
            </a:fld>
            <a:endParaRPr lang="es-MX" dirty="0"/>
          </a:p>
        </p:txBody>
      </p:sp>
    </p:spTree>
    <p:extLst>
      <p:ext uri="{BB962C8B-B14F-4D97-AF65-F5344CB8AC3E}">
        <p14:creationId xmlns:p14="http://schemas.microsoft.com/office/powerpoint/2010/main" val="324868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86000" y="514350"/>
            <a:ext cx="4572000" cy="25717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5318B5A-DF0B-4F79-A31F-370393C18DF1}" type="slidenum">
              <a:rPr lang="es-MX" smtClean="0"/>
              <a:t>10</a:t>
            </a:fld>
            <a:endParaRPr lang="es-MX"/>
          </a:p>
        </p:txBody>
      </p:sp>
    </p:spTree>
    <p:extLst>
      <p:ext uri="{BB962C8B-B14F-4D97-AF65-F5344CB8AC3E}">
        <p14:creationId xmlns:p14="http://schemas.microsoft.com/office/powerpoint/2010/main" val="310632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86000" y="514350"/>
            <a:ext cx="4572000" cy="25717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318B5A-DF0B-4F79-A31F-370393C18DF1}" type="slidenum">
              <a:rPr lang="es-MX">
                <a:solidFill>
                  <a:prstClr val="black"/>
                </a:solidFill>
              </a:rPr>
              <a:pPr/>
              <a:t>25</a:t>
            </a:fld>
            <a:endParaRPr lang="es-MX">
              <a:solidFill>
                <a:prstClr val="black"/>
              </a:solidFill>
            </a:endParaRPr>
          </a:p>
        </p:txBody>
      </p:sp>
    </p:spTree>
    <p:extLst>
      <p:ext uri="{BB962C8B-B14F-4D97-AF65-F5344CB8AC3E}">
        <p14:creationId xmlns:p14="http://schemas.microsoft.com/office/powerpoint/2010/main" val="119877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86000" y="514350"/>
            <a:ext cx="4572000" cy="25717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318B5A-DF0B-4F79-A31F-370393C18DF1}" type="slidenum">
              <a:rPr lang="es-MX" smtClean="0"/>
              <a:t>26</a:t>
            </a:fld>
            <a:endParaRPr lang="es-MX"/>
          </a:p>
        </p:txBody>
      </p:sp>
    </p:spTree>
    <p:extLst>
      <p:ext uri="{BB962C8B-B14F-4D97-AF65-F5344CB8AC3E}">
        <p14:creationId xmlns:p14="http://schemas.microsoft.com/office/powerpoint/2010/main" val="11987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86000" y="514350"/>
            <a:ext cx="4572000" cy="25717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318B5A-DF0B-4F79-A31F-370393C18DF1}" type="slidenum">
              <a:rPr lang="es-MX" smtClean="0"/>
              <a:t>27</a:t>
            </a:fld>
            <a:endParaRPr lang="es-MX"/>
          </a:p>
        </p:txBody>
      </p:sp>
    </p:spTree>
    <p:extLst>
      <p:ext uri="{BB962C8B-B14F-4D97-AF65-F5344CB8AC3E}">
        <p14:creationId xmlns:p14="http://schemas.microsoft.com/office/powerpoint/2010/main" val="119877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86000" y="514350"/>
            <a:ext cx="4572000" cy="25717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318B5A-DF0B-4F79-A31F-370393C18DF1}" type="slidenum">
              <a:rPr lang="es-MX" smtClean="0"/>
              <a:t>28</a:t>
            </a:fld>
            <a:endParaRPr lang="es-MX"/>
          </a:p>
        </p:txBody>
      </p:sp>
    </p:spTree>
    <p:extLst>
      <p:ext uri="{BB962C8B-B14F-4D97-AF65-F5344CB8AC3E}">
        <p14:creationId xmlns:p14="http://schemas.microsoft.com/office/powerpoint/2010/main" val="119877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86000" y="514350"/>
            <a:ext cx="4572000" cy="25717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318B5A-DF0B-4F79-A31F-370393C18DF1}" type="slidenum">
              <a:rPr lang="es-MX" smtClean="0"/>
              <a:t>29</a:t>
            </a:fld>
            <a:endParaRPr lang="es-MX"/>
          </a:p>
        </p:txBody>
      </p:sp>
    </p:spTree>
    <p:extLst>
      <p:ext uri="{BB962C8B-B14F-4D97-AF65-F5344CB8AC3E}">
        <p14:creationId xmlns:p14="http://schemas.microsoft.com/office/powerpoint/2010/main" val="119877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86000" y="514350"/>
            <a:ext cx="4572000" cy="25717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318B5A-DF0B-4F79-A31F-370393C18DF1}" type="slidenum">
              <a:rPr lang="es-MX" smtClean="0"/>
              <a:t>30</a:t>
            </a:fld>
            <a:endParaRPr lang="es-MX"/>
          </a:p>
        </p:txBody>
      </p:sp>
    </p:spTree>
    <p:extLst>
      <p:ext uri="{BB962C8B-B14F-4D97-AF65-F5344CB8AC3E}">
        <p14:creationId xmlns:p14="http://schemas.microsoft.com/office/powerpoint/2010/main" val="119877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86000" y="514350"/>
            <a:ext cx="4572000" cy="25717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318B5A-DF0B-4F79-A31F-370393C18DF1}" type="slidenum">
              <a:rPr lang="es-MX" smtClean="0"/>
              <a:t>31</a:t>
            </a:fld>
            <a:endParaRPr lang="es-MX"/>
          </a:p>
        </p:txBody>
      </p:sp>
    </p:spTree>
    <p:extLst>
      <p:ext uri="{BB962C8B-B14F-4D97-AF65-F5344CB8AC3E}">
        <p14:creationId xmlns:p14="http://schemas.microsoft.com/office/powerpoint/2010/main" val="119877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86000" y="514350"/>
            <a:ext cx="4572000" cy="25717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318B5A-DF0B-4F79-A31F-370393C18DF1}" type="slidenum">
              <a:rPr lang="es-MX" smtClean="0"/>
              <a:t>32</a:t>
            </a:fld>
            <a:endParaRPr lang="es-MX"/>
          </a:p>
        </p:txBody>
      </p:sp>
    </p:spTree>
    <p:extLst>
      <p:ext uri="{BB962C8B-B14F-4D97-AF65-F5344CB8AC3E}">
        <p14:creationId xmlns:p14="http://schemas.microsoft.com/office/powerpoint/2010/main" val="119877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6E84BAE-04F9-48B0-884D-93394D7B15ED}" type="slidenum">
              <a:rPr lang="es-MX" smtClean="0"/>
              <a:t>44</a:t>
            </a:fld>
            <a:endParaRPr lang="es-MX" dirty="0"/>
          </a:p>
        </p:txBody>
      </p:sp>
    </p:spTree>
    <p:extLst>
      <p:ext uri="{BB962C8B-B14F-4D97-AF65-F5344CB8AC3E}">
        <p14:creationId xmlns:p14="http://schemas.microsoft.com/office/powerpoint/2010/main" val="125780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5318B5A-DF0B-4F79-A31F-370393C18DF1}" type="slidenum">
              <a:rPr lang="es-MX" smtClean="0"/>
              <a:t>11</a:t>
            </a:fld>
            <a:endParaRPr lang="es-MX"/>
          </a:p>
        </p:txBody>
      </p:sp>
    </p:spTree>
    <p:extLst>
      <p:ext uri="{BB962C8B-B14F-4D97-AF65-F5344CB8AC3E}">
        <p14:creationId xmlns:p14="http://schemas.microsoft.com/office/powerpoint/2010/main" val="153715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86000" y="514350"/>
            <a:ext cx="4572000" cy="257175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5318B5A-DF0B-4F79-A31F-370393C18DF1}" type="slidenum">
              <a:rPr lang="es-MX" smtClean="0"/>
              <a:t>16</a:t>
            </a:fld>
            <a:endParaRPr lang="es-MX"/>
          </a:p>
        </p:txBody>
      </p:sp>
    </p:spTree>
    <p:extLst>
      <p:ext uri="{BB962C8B-B14F-4D97-AF65-F5344CB8AC3E}">
        <p14:creationId xmlns:p14="http://schemas.microsoft.com/office/powerpoint/2010/main" val="396559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a:t>
            </a:r>
            <a:endParaRPr lang="es-ES" dirty="0"/>
          </a:p>
        </p:txBody>
      </p:sp>
      <p:sp>
        <p:nvSpPr>
          <p:cNvPr id="4" name="Marcador de número de diapositiva 3"/>
          <p:cNvSpPr>
            <a:spLocks noGrp="1"/>
          </p:cNvSpPr>
          <p:nvPr>
            <p:ph type="sldNum" sz="quarter" idx="10"/>
          </p:nvPr>
        </p:nvSpPr>
        <p:spPr/>
        <p:txBody>
          <a:bodyPr/>
          <a:lstStyle/>
          <a:p>
            <a:fld id="{35318B5A-DF0B-4F79-A31F-370393C18DF1}" type="slidenum">
              <a:rPr lang="es-MX" smtClean="0"/>
              <a:t>17</a:t>
            </a:fld>
            <a:endParaRPr lang="es-MX"/>
          </a:p>
        </p:txBody>
      </p:sp>
    </p:spTree>
    <p:extLst>
      <p:ext uri="{BB962C8B-B14F-4D97-AF65-F5344CB8AC3E}">
        <p14:creationId xmlns:p14="http://schemas.microsoft.com/office/powerpoint/2010/main" val="133015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318B5A-DF0B-4F79-A31F-370393C18DF1}" type="slidenum">
              <a:rPr lang="es-MX" smtClean="0"/>
              <a:t>18</a:t>
            </a:fld>
            <a:endParaRPr lang="es-MX"/>
          </a:p>
        </p:txBody>
      </p:sp>
    </p:spTree>
    <p:extLst>
      <p:ext uri="{BB962C8B-B14F-4D97-AF65-F5344CB8AC3E}">
        <p14:creationId xmlns:p14="http://schemas.microsoft.com/office/powerpoint/2010/main" val="414853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86000" y="514350"/>
            <a:ext cx="4572000" cy="25717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318B5A-DF0B-4F79-A31F-370393C18DF1}" type="slidenum">
              <a:rPr lang="es-MX" smtClean="0"/>
              <a:t>21</a:t>
            </a:fld>
            <a:endParaRPr lang="es-MX"/>
          </a:p>
        </p:txBody>
      </p:sp>
    </p:spTree>
    <p:extLst>
      <p:ext uri="{BB962C8B-B14F-4D97-AF65-F5344CB8AC3E}">
        <p14:creationId xmlns:p14="http://schemas.microsoft.com/office/powerpoint/2010/main" val="119877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86000" y="514350"/>
            <a:ext cx="4572000" cy="25717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318B5A-DF0B-4F79-A31F-370393C18DF1}" type="slidenum">
              <a:rPr lang="es-MX" smtClean="0"/>
              <a:t>22</a:t>
            </a:fld>
            <a:endParaRPr lang="es-MX"/>
          </a:p>
        </p:txBody>
      </p:sp>
    </p:spTree>
    <p:extLst>
      <p:ext uri="{BB962C8B-B14F-4D97-AF65-F5344CB8AC3E}">
        <p14:creationId xmlns:p14="http://schemas.microsoft.com/office/powerpoint/2010/main" val="11987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86000" y="514350"/>
            <a:ext cx="4572000" cy="25717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318B5A-DF0B-4F79-A31F-370393C18DF1}" type="slidenum">
              <a:rPr lang="es-MX" smtClean="0"/>
              <a:t>23</a:t>
            </a:fld>
            <a:endParaRPr lang="es-MX"/>
          </a:p>
        </p:txBody>
      </p:sp>
    </p:spTree>
    <p:extLst>
      <p:ext uri="{BB962C8B-B14F-4D97-AF65-F5344CB8AC3E}">
        <p14:creationId xmlns:p14="http://schemas.microsoft.com/office/powerpoint/2010/main" val="11987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86000" y="514350"/>
            <a:ext cx="4572000" cy="257175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5318B5A-DF0B-4F79-A31F-370393C18DF1}" type="slidenum">
              <a:rPr lang="es-MX" smtClean="0"/>
              <a:t>24</a:t>
            </a:fld>
            <a:endParaRPr lang="es-MX"/>
          </a:p>
        </p:txBody>
      </p:sp>
    </p:spTree>
    <p:extLst>
      <p:ext uri="{BB962C8B-B14F-4D97-AF65-F5344CB8AC3E}">
        <p14:creationId xmlns:p14="http://schemas.microsoft.com/office/powerpoint/2010/main" val="11987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66206CB-8695-4CD0-8D6B-5DB20674E9DA}" type="datetimeFigureOut">
              <a:rPr lang="es-MX" smtClean="0"/>
              <a:t>6/23/14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4F2AAB70-DC46-4912-90DF-C3D996F3144E}" type="slidenum">
              <a:rPr lang="es-MX" smtClean="0"/>
              <a:t>‹Nr.›</a:t>
            </a:fld>
            <a:endParaRPr lang="es-MX" dirty="0"/>
          </a:p>
        </p:txBody>
      </p:sp>
    </p:spTree>
    <p:extLst>
      <p:ext uri="{BB962C8B-B14F-4D97-AF65-F5344CB8AC3E}">
        <p14:creationId xmlns:p14="http://schemas.microsoft.com/office/powerpoint/2010/main" val="424808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66206CB-8695-4CD0-8D6B-5DB20674E9DA}" type="datetimeFigureOut">
              <a:rPr lang="es-MX" smtClean="0"/>
              <a:t>6/23/14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4F2AAB70-DC46-4912-90DF-C3D996F3144E}" type="slidenum">
              <a:rPr lang="es-MX" smtClean="0"/>
              <a:t>‹Nr.›</a:t>
            </a:fld>
            <a:endParaRPr lang="es-MX" dirty="0"/>
          </a:p>
        </p:txBody>
      </p:sp>
    </p:spTree>
    <p:extLst>
      <p:ext uri="{BB962C8B-B14F-4D97-AF65-F5344CB8AC3E}">
        <p14:creationId xmlns:p14="http://schemas.microsoft.com/office/powerpoint/2010/main" val="383467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66206CB-8695-4CD0-8D6B-5DB20674E9DA}" type="datetimeFigureOut">
              <a:rPr lang="es-MX" smtClean="0"/>
              <a:t>6/23/14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4F2AAB70-DC46-4912-90DF-C3D996F3144E}" type="slidenum">
              <a:rPr lang="es-MX" smtClean="0"/>
              <a:t>‹Nr.›</a:t>
            </a:fld>
            <a:endParaRPr lang="es-MX" dirty="0"/>
          </a:p>
        </p:txBody>
      </p:sp>
    </p:spTree>
    <p:extLst>
      <p:ext uri="{BB962C8B-B14F-4D97-AF65-F5344CB8AC3E}">
        <p14:creationId xmlns:p14="http://schemas.microsoft.com/office/powerpoint/2010/main" val="233215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66206CB-8695-4CD0-8D6B-5DB20674E9DA}" type="datetimeFigureOut">
              <a:rPr lang="es-MX" smtClean="0"/>
              <a:t>6/23/14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4F2AAB70-DC46-4912-90DF-C3D996F3144E}" type="slidenum">
              <a:rPr lang="es-MX" smtClean="0"/>
              <a:t>‹Nr.›</a:t>
            </a:fld>
            <a:endParaRPr lang="es-MX" dirty="0"/>
          </a:p>
        </p:txBody>
      </p:sp>
    </p:spTree>
    <p:extLst>
      <p:ext uri="{BB962C8B-B14F-4D97-AF65-F5344CB8AC3E}">
        <p14:creationId xmlns:p14="http://schemas.microsoft.com/office/powerpoint/2010/main" val="97214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66206CB-8695-4CD0-8D6B-5DB20674E9DA}" type="datetimeFigureOut">
              <a:rPr lang="es-MX" smtClean="0"/>
              <a:t>6/23/14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4F2AAB70-DC46-4912-90DF-C3D996F3144E}" type="slidenum">
              <a:rPr lang="es-MX" smtClean="0"/>
              <a:t>‹Nr.›</a:t>
            </a:fld>
            <a:endParaRPr lang="es-MX" dirty="0"/>
          </a:p>
        </p:txBody>
      </p:sp>
    </p:spTree>
    <p:extLst>
      <p:ext uri="{BB962C8B-B14F-4D97-AF65-F5344CB8AC3E}">
        <p14:creationId xmlns:p14="http://schemas.microsoft.com/office/powerpoint/2010/main" val="331362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66206CB-8695-4CD0-8D6B-5DB20674E9DA}" type="datetimeFigureOut">
              <a:rPr lang="es-MX" smtClean="0"/>
              <a:t>6/23/14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4F2AAB70-DC46-4912-90DF-C3D996F3144E}" type="slidenum">
              <a:rPr lang="es-MX" smtClean="0"/>
              <a:t>‹Nr.›</a:t>
            </a:fld>
            <a:endParaRPr lang="es-MX" dirty="0"/>
          </a:p>
        </p:txBody>
      </p:sp>
    </p:spTree>
    <p:extLst>
      <p:ext uri="{BB962C8B-B14F-4D97-AF65-F5344CB8AC3E}">
        <p14:creationId xmlns:p14="http://schemas.microsoft.com/office/powerpoint/2010/main" val="277843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66206CB-8695-4CD0-8D6B-5DB20674E9DA}" type="datetimeFigureOut">
              <a:rPr lang="es-MX" smtClean="0"/>
              <a:t>6/23/14</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4F2AAB70-DC46-4912-90DF-C3D996F3144E}" type="slidenum">
              <a:rPr lang="es-MX" smtClean="0"/>
              <a:t>‹Nr.›</a:t>
            </a:fld>
            <a:endParaRPr lang="es-MX" dirty="0"/>
          </a:p>
        </p:txBody>
      </p:sp>
    </p:spTree>
    <p:extLst>
      <p:ext uri="{BB962C8B-B14F-4D97-AF65-F5344CB8AC3E}">
        <p14:creationId xmlns:p14="http://schemas.microsoft.com/office/powerpoint/2010/main" val="130095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66206CB-8695-4CD0-8D6B-5DB20674E9DA}" type="datetimeFigureOut">
              <a:rPr lang="es-MX" smtClean="0"/>
              <a:t>6/23/14</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4F2AAB70-DC46-4912-90DF-C3D996F3144E}" type="slidenum">
              <a:rPr lang="es-MX" smtClean="0"/>
              <a:t>‹Nr.›</a:t>
            </a:fld>
            <a:endParaRPr lang="es-MX" dirty="0"/>
          </a:p>
        </p:txBody>
      </p:sp>
    </p:spTree>
    <p:extLst>
      <p:ext uri="{BB962C8B-B14F-4D97-AF65-F5344CB8AC3E}">
        <p14:creationId xmlns:p14="http://schemas.microsoft.com/office/powerpoint/2010/main" val="410018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6206CB-8695-4CD0-8D6B-5DB20674E9DA}" type="datetimeFigureOut">
              <a:rPr lang="es-MX" smtClean="0"/>
              <a:t>6/23/14</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4F2AAB70-DC46-4912-90DF-C3D996F3144E}" type="slidenum">
              <a:rPr lang="es-MX" smtClean="0"/>
              <a:t>‹Nr.›</a:t>
            </a:fld>
            <a:endParaRPr lang="es-MX" dirty="0"/>
          </a:p>
        </p:txBody>
      </p:sp>
    </p:spTree>
    <p:extLst>
      <p:ext uri="{BB962C8B-B14F-4D97-AF65-F5344CB8AC3E}">
        <p14:creationId xmlns:p14="http://schemas.microsoft.com/office/powerpoint/2010/main" val="188375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6206CB-8695-4CD0-8D6B-5DB20674E9DA}" type="datetimeFigureOut">
              <a:rPr lang="es-MX" smtClean="0"/>
              <a:t>6/23/14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4F2AAB70-DC46-4912-90DF-C3D996F3144E}" type="slidenum">
              <a:rPr lang="es-MX" smtClean="0"/>
              <a:t>‹Nr.›</a:t>
            </a:fld>
            <a:endParaRPr lang="es-MX" dirty="0"/>
          </a:p>
        </p:txBody>
      </p:sp>
    </p:spTree>
    <p:extLst>
      <p:ext uri="{BB962C8B-B14F-4D97-AF65-F5344CB8AC3E}">
        <p14:creationId xmlns:p14="http://schemas.microsoft.com/office/powerpoint/2010/main" val="368642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6206CB-8695-4CD0-8D6B-5DB20674E9DA}" type="datetimeFigureOut">
              <a:rPr lang="es-MX" smtClean="0"/>
              <a:t>6/23/14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4F2AAB70-DC46-4912-90DF-C3D996F3144E}" type="slidenum">
              <a:rPr lang="es-MX" smtClean="0"/>
              <a:t>‹Nr.›</a:t>
            </a:fld>
            <a:endParaRPr lang="es-MX" dirty="0"/>
          </a:p>
        </p:txBody>
      </p:sp>
    </p:spTree>
    <p:extLst>
      <p:ext uri="{BB962C8B-B14F-4D97-AF65-F5344CB8AC3E}">
        <p14:creationId xmlns:p14="http://schemas.microsoft.com/office/powerpoint/2010/main" val="3915224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66206CB-8695-4CD0-8D6B-5DB20674E9DA}" type="datetimeFigureOut">
              <a:rPr lang="es-MX" smtClean="0"/>
              <a:t>6/23/14</a:t>
            </a:fld>
            <a:endParaRPr lang="es-MX" dirty="0"/>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AAB70-DC46-4912-90DF-C3D996F3144E}" type="slidenum">
              <a:rPr lang="es-MX" smtClean="0"/>
              <a:t>‹Nr.›</a:t>
            </a:fld>
            <a:endParaRPr lang="es-MX" dirty="0"/>
          </a:p>
        </p:txBody>
      </p:sp>
    </p:spTree>
    <p:extLst>
      <p:ext uri="{BB962C8B-B14F-4D97-AF65-F5344CB8AC3E}">
        <p14:creationId xmlns:p14="http://schemas.microsoft.com/office/powerpoint/2010/main" val="1376054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1"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33319" y="1527053"/>
            <a:ext cx="7799125" cy="1877437"/>
          </a:xfrm>
          <a:prstGeom prst="rect">
            <a:avLst/>
          </a:prstGeom>
        </p:spPr>
        <p:txBody>
          <a:bodyPr wrap="square">
            <a:spAutoFit/>
          </a:bodyPr>
          <a:lstStyle/>
          <a:p>
            <a:pPr algn="ctr"/>
            <a:r>
              <a:rPr lang="es-MX" sz="3200" b="1" dirty="0" smtClean="0">
                <a:solidFill>
                  <a:schemeClr val="tx2"/>
                </a:solidFill>
              </a:rPr>
              <a:t>FONDO </a:t>
            </a:r>
            <a:r>
              <a:rPr lang="es-MX" sz="3200" b="1" dirty="0">
                <a:solidFill>
                  <a:schemeClr val="tx2"/>
                </a:solidFill>
              </a:rPr>
              <a:t>PARA ELEVAR LA CALIDAD DE LA </a:t>
            </a:r>
            <a:br>
              <a:rPr lang="es-MX" sz="3200" b="1" dirty="0">
                <a:solidFill>
                  <a:schemeClr val="tx2"/>
                </a:solidFill>
              </a:rPr>
            </a:br>
            <a:r>
              <a:rPr lang="es-MX" sz="3200" b="1" dirty="0">
                <a:solidFill>
                  <a:schemeClr val="tx2"/>
                </a:solidFill>
              </a:rPr>
              <a:t>EDUCACIÓN SUPERIOR </a:t>
            </a:r>
            <a:r>
              <a:rPr lang="es-MX" sz="3200" b="1" dirty="0" smtClean="0">
                <a:solidFill>
                  <a:schemeClr val="tx2"/>
                </a:solidFill>
              </a:rPr>
              <a:t>(FECES</a:t>
            </a:r>
            <a:r>
              <a:rPr lang="es-MX" sz="3200" b="1" dirty="0">
                <a:solidFill>
                  <a:schemeClr val="tx2"/>
                </a:solidFill>
              </a:rPr>
              <a:t>) 2014 </a:t>
            </a:r>
            <a:br>
              <a:rPr lang="es-MX" sz="3200" b="1" dirty="0">
                <a:solidFill>
                  <a:schemeClr val="tx2"/>
                </a:solidFill>
              </a:rPr>
            </a:br>
            <a:endParaRPr lang="es-MX" sz="3200" b="1" dirty="0" smtClean="0">
              <a:solidFill>
                <a:schemeClr val="tx2"/>
              </a:solidFill>
            </a:endParaRPr>
          </a:p>
          <a:p>
            <a:pPr algn="ctr"/>
            <a:r>
              <a:rPr lang="es-MX" sz="2000" b="1" dirty="0" smtClean="0">
                <a:solidFill>
                  <a:schemeClr val="tx2"/>
                </a:solidFill>
              </a:rPr>
              <a:t>ANTES FÓRMULA CUPIA </a:t>
            </a:r>
            <a:endParaRPr lang="es-MX" sz="2000" b="1" dirty="0">
              <a:solidFill>
                <a:schemeClr val="tx2"/>
              </a:solidFill>
            </a:endParaRPr>
          </a:p>
        </p:txBody>
      </p:sp>
      <p:pic>
        <p:nvPicPr>
          <p:cNvPr id="1026"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7969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0"/>
            <a:ext cx="8229600" cy="857250"/>
          </a:xfrm>
        </p:spPr>
        <p:txBody>
          <a:bodyPr>
            <a:normAutofit/>
          </a:bodyPr>
          <a:lstStyle/>
          <a:p>
            <a:pPr algn="r"/>
            <a:r>
              <a:rPr lang="es-MX" sz="2800" b="1" dirty="0" smtClean="0">
                <a:solidFill>
                  <a:schemeClr val="tx2"/>
                </a:solidFill>
              </a:rPr>
              <a:t>Equipamiento tecnológico</a:t>
            </a:r>
            <a:endParaRPr lang="es-MX" sz="2800" b="1" dirty="0">
              <a:solidFill>
                <a:schemeClr val="tx2"/>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042154716"/>
              </p:ext>
            </p:extLst>
          </p:nvPr>
        </p:nvGraphicFramePr>
        <p:xfrm>
          <a:off x="35496" y="2211711"/>
          <a:ext cx="8995559" cy="2120631"/>
        </p:xfrm>
        <a:graphic>
          <a:graphicData uri="http://schemas.openxmlformats.org/drawingml/2006/table">
            <a:tbl>
              <a:tblPr firstRow="1" bandRow="1">
                <a:tableStyleId>{5C22544A-7EE6-4342-B048-85BDC9FD1C3A}</a:tableStyleId>
              </a:tblPr>
              <a:tblGrid>
                <a:gridCol w="1066126"/>
                <a:gridCol w="553545"/>
                <a:gridCol w="576064"/>
                <a:gridCol w="576064"/>
                <a:gridCol w="577920"/>
                <a:gridCol w="546287"/>
                <a:gridCol w="514322"/>
                <a:gridCol w="587796"/>
                <a:gridCol w="587796"/>
                <a:gridCol w="587796"/>
                <a:gridCol w="661271"/>
                <a:gridCol w="665341"/>
                <a:gridCol w="478566"/>
                <a:gridCol w="533474"/>
                <a:gridCol w="483191"/>
              </a:tblGrid>
              <a:tr h="483248">
                <a:tc>
                  <a:txBody>
                    <a:bodyPr/>
                    <a:lstStyle/>
                    <a:p>
                      <a:pPr algn="l"/>
                      <a:r>
                        <a:rPr lang="es-MX" sz="2000" b="1" baseline="0" dirty="0" smtClean="0">
                          <a:solidFill>
                            <a:schemeClr val="tx2"/>
                          </a:solidFill>
                        </a:rPr>
                        <a:t>PC</a:t>
                      </a:r>
                      <a:endParaRPr lang="es-MX" sz="2000" b="1" dirty="0" smtClean="0">
                        <a:solidFill>
                          <a:schemeClr val="tx2"/>
                        </a:solidFill>
                      </a:endParaRPr>
                    </a:p>
                  </a:txBody>
                  <a:tcPr marL="0" marR="0" marT="34290" marB="34290">
                    <a:solidFill>
                      <a:schemeClr val="accent1">
                        <a:lumMod val="20000"/>
                        <a:lumOff val="80000"/>
                      </a:schemeClr>
                    </a:solidFill>
                  </a:tcPr>
                </a:tc>
                <a:tc>
                  <a:txBody>
                    <a:bodyPr/>
                    <a:lstStyle/>
                    <a:p>
                      <a:pPr algn="ctr"/>
                      <a:r>
                        <a:rPr lang="es-MX" sz="2000" b="0" dirty="0" smtClean="0">
                          <a:solidFill>
                            <a:schemeClr val="bg1"/>
                          </a:solidFill>
                        </a:rPr>
                        <a:t>15</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9</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31</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20</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24</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29</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18</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35</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48</a:t>
                      </a:r>
                      <a:endParaRPr lang="es-MX" sz="2000" b="0" dirty="0">
                        <a:solidFill>
                          <a:schemeClr val="bg1"/>
                        </a:solidFill>
                      </a:endParaRPr>
                    </a:p>
                  </a:txBody>
                  <a:tcPr marL="0" marR="0" marT="34290" marB="34290" anchor="ctr">
                    <a:solidFill>
                      <a:schemeClr val="accent3"/>
                    </a:solidFill>
                  </a:tcPr>
                </a:tc>
                <a:tc>
                  <a:txBody>
                    <a:bodyPr/>
                    <a:lstStyle/>
                    <a:p>
                      <a:pPr algn="ctr"/>
                      <a:r>
                        <a:rPr lang="es-MX" sz="2000" b="0" dirty="0" smtClean="0">
                          <a:solidFill>
                            <a:schemeClr val="bg1"/>
                          </a:solidFill>
                        </a:rPr>
                        <a:t>72</a:t>
                      </a:r>
                      <a:endParaRPr lang="es-MX" sz="2000" b="0" dirty="0">
                        <a:solidFill>
                          <a:schemeClr val="bg1"/>
                        </a:solidFill>
                      </a:endParaRPr>
                    </a:p>
                  </a:txBody>
                  <a:tcPr marL="0" marR="0" marT="34290" marB="34290" anchor="ctr">
                    <a:solidFill>
                      <a:schemeClr val="accent3"/>
                    </a:solidFill>
                  </a:tcPr>
                </a:tc>
                <a:tc>
                  <a:txBody>
                    <a:bodyPr/>
                    <a:lstStyle/>
                    <a:p>
                      <a:pPr algn="ctr"/>
                      <a:r>
                        <a:rPr lang="es-MX" sz="2000" b="0" dirty="0" smtClean="0">
                          <a:solidFill>
                            <a:schemeClr val="bg1"/>
                          </a:solidFill>
                        </a:rPr>
                        <a:t>35</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26</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50</a:t>
                      </a:r>
                      <a:endParaRPr lang="es-MX" sz="2000" b="0" dirty="0">
                        <a:solidFill>
                          <a:schemeClr val="bg1"/>
                        </a:solidFill>
                      </a:endParaRPr>
                    </a:p>
                  </a:txBody>
                  <a:tcPr marL="0" marR="0" marT="34290" marB="34290" anchor="ctr">
                    <a:solidFill>
                      <a:srgbClr val="9BBB59"/>
                    </a:solidFill>
                  </a:tcPr>
                </a:tc>
                <a:tc>
                  <a:txBody>
                    <a:bodyPr/>
                    <a:lstStyle/>
                    <a:p>
                      <a:pPr algn="ctr"/>
                      <a:r>
                        <a:rPr lang="es-MX" sz="2000" b="0" dirty="0" smtClean="0">
                          <a:solidFill>
                            <a:schemeClr val="bg1"/>
                          </a:solidFill>
                        </a:rPr>
                        <a:t>9</a:t>
                      </a:r>
                      <a:endParaRPr lang="es-MX" sz="2000" b="0" dirty="0">
                        <a:solidFill>
                          <a:schemeClr val="bg1"/>
                        </a:solidFill>
                      </a:endParaRPr>
                    </a:p>
                  </a:txBody>
                  <a:tcPr marL="0" marR="0" marT="34290" marB="34290" anchor="ctr">
                    <a:solidFill>
                      <a:schemeClr val="bg1">
                        <a:lumMod val="50000"/>
                      </a:schemeClr>
                    </a:solidFill>
                  </a:tcPr>
                </a:tc>
              </a:tr>
              <a:tr h="524863">
                <a:tc>
                  <a:txBody>
                    <a:bodyPr/>
                    <a:lstStyle/>
                    <a:p>
                      <a:pPr algn="l"/>
                      <a:r>
                        <a:rPr lang="es-MX" sz="2000" b="1" dirty="0" smtClean="0">
                          <a:solidFill>
                            <a:schemeClr val="tx2"/>
                          </a:solidFill>
                        </a:rPr>
                        <a:t>Lap-tops</a:t>
                      </a:r>
                    </a:p>
                  </a:txBody>
                  <a:tcPr marL="0" marR="0" marT="34290" marB="34290">
                    <a:solidFill>
                      <a:schemeClr val="accent1">
                        <a:lumMod val="20000"/>
                        <a:lumOff val="80000"/>
                      </a:schemeClr>
                    </a:solidFill>
                  </a:tcPr>
                </a:tc>
                <a:tc>
                  <a:txBody>
                    <a:bodyPr/>
                    <a:lstStyle/>
                    <a:p>
                      <a:pPr algn="ctr"/>
                      <a:r>
                        <a:rPr lang="es-MX" sz="2000" b="0" dirty="0" smtClean="0">
                          <a:solidFill>
                            <a:schemeClr val="bg1"/>
                          </a:solidFill>
                        </a:rPr>
                        <a:t>4</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12</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13</a:t>
                      </a:r>
                      <a:endParaRPr lang="es-MX" sz="2000" b="0" dirty="0">
                        <a:solidFill>
                          <a:schemeClr val="bg1"/>
                        </a:solidFill>
                      </a:endParaRPr>
                    </a:p>
                  </a:txBody>
                  <a:tcPr marL="0" marR="0" marT="34290" marB="34290" anchor="ctr">
                    <a:solidFill>
                      <a:srgbClr val="92D050"/>
                    </a:solidFill>
                  </a:tcPr>
                </a:tc>
                <a:tc>
                  <a:txBody>
                    <a:bodyPr/>
                    <a:lstStyle/>
                    <a:p>
                      <a:pPr algn="ctr"/>
                      <a:r>
                        <a:rPr lang="es-MX" sz="2000" b="0" dirty="0" smtClean="0">
                          <a:solidFill>
                            <a:schemeClr val="bg1"/>
                          </a:solidFill>
                        </a:rPr>
                        <a:t>11</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6</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13</a:t>
                      </a:r>
                      <a:endParaRPr lang="es-MX" sz="2000" b="0" dirty="0">
                        <a:solidFill>
                          <a:schemeClr val="bg1"/>
                        </a:solidFill>
                      </a:endParaRPr>
                    </a:p>
                  </a:txBody>
                  <a:tcPr marL="0" marR="0" marT="34290" marB="34290" anchor="ctr">
                    <a:solidFill>
                      <a:srgbClr val="92D050"/>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1</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3</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2</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18</a:t>
                      </a:r>
                      <a:endParaRPr lang="es-MX" sz="2000" b="0" dirty="0">
                        <a:solidFill>
                          <a:schemeClr val="bg1"/>
                        </a:solidFill>
                      </a:endParaRPr>
                    </a:p>
                  </a:txBody>
                  <a:tcPr marL="0" marR="0" marT="34290" marB="34290" anchor="ctr">
                    <a:solidFill>
                      <a:srgbClr val="92D050"/>
                    </a:solidFill>
                  </a:tcPr>
                </a:tc>
                <a:tc>
                  <a:txBody>
                    <a:bodyPr/>
                    <a:lstStyle/>
                    <a:p>
                      <a:pPr algn="ctr"/>
                      <a:r>
                        <a:rPr lang="es-MX" sz="2000" b="0" dirty="0" smtClean="0">
                          <a:solidFill>
                            <a:schemeClr val="bg1"/>
                          </a:solidFill>
                        </a:rPr>
                        <a:t>5</a:t>
                      </a:r>
                      <a:endParaRPr lang="es-MX" sz="2000" b="0" dirty="0">
                        <a:solidFill>
                          <a:schemeClr val="bg1"/>
                        </a:solidFill>
                      </a:endParaRPr>
                    </a:p>
                  </a:txBody>
                  <a:tcPr marL="0" marR="0" marT="34290" marB="34290" anchor="ctr">
                    <a:solidFill>
                      <a:schemeClr val="bg1">
                        <a:lumMod val="50000"/>
                      </a:schemeClr>
                    </a:solidFill>
                  </a:tcPr>
                </a:tc>
              </a:tr>
              <a:tr h="504056">
                <a:tc>
                  <a:txBody>
                    <a:bodyPr/>
                    <a:lstStyle/>
                    <a:p>
                      <a:pPr algn="l"/>
                      <a:r>
                        <a:rPr lang="es-MX" sz="2000" b="1" dirty="0" smtClean="0">
                          <a:solidFill>
                            <a:schemeClr val="tx2"/>
                          </a:solidFill>
                        </a:rPr>
                        <a:t>Cámara Web</a:t>
                      </a:r>
                    </a:p>
                  </a:txBody>
                  <a:tcPr marL="0" marR="0" marT="34290" marB="34290">
                    <a:solidFill>
                      <a:schemeClr val="accent1">
                        <a:lumMod val="20000"/>
                        <a:lumOff val="80000"/>
                      </a:schemeClr>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2</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2</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12</a:t>
                      </a:r>
                      <a:endParaRPr lang="es-MX" sz="2000" b="0" dirty="0">
                        <a:solidFill>
                          <a:schemeClr val="bg1"/>
                        </a:solidFill>
                      </a:endParaRPr>
                    </a:p>
                  </a:txBody>
                  <a:tcPr marL="0" marR="0" marT="34290" marB="34290" anchor="ctr">
                    <a:solidFill>
                      <a:srgbClr val="92D050"/>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r>
              <a:tr h="434340">
                <a:tc>
                  <a:txBody>
                    <a:bodyPr/>
                    <a:lstStyle/>
                    <a:p>
                      <a:pPr algn="l"/>
                      <a:r>
                        <a:rPr lang="es-MX" sz="2000" b="1" dirty="0" smtClean="0">
                          <a:solidFill>
                            <a:schemeClr val="tx2"/>
                          </a:solidFill>
                        </a:rPr>
                        <a:t>Audio</a:t>
                      </a:r>
                    </a:p>
                  </a:txBody>
                  <a:tcPr marL="0" marR="0" marT="34290" marB="34290">
                    <a:solidFill>
                      <a:schemeClr val="accent1">
                        <a:lumMod val="20000"/>
                        <a:lumOff val="80000"/>
                      </a:schemeClr>
                    </a:solidFill>
                  </a:tcPr>
                </a:tc>
                <a:tc>
                  <a:txBody>
                    <a:bodyPr/>
                    <a:lstStyle/>
                    <a:p>
                      <a:pPr algn="ctr"/>
                      <a:r>
                        <a:rPr lang="es-MX" sz="2000" b="0" dirty="0" smtClean="0">
                          <a:solidFill>
                            <a:schemeClr val="bg1"/>
                          </a:solidFill>
                        </a:rPr>
                        <a:t>15</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10</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27</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51</a:t>
                      </a:r>
                      <a:endParaRPr lang="es-MX" sz="2000" b="0" dirty="0">
                        <a:solidFill>
                          <a:schemeClr val="bg1"/>
                        </a:solidFill>
                      </a:endParaRPr>
                    </a:p>
                  </a:txBody>
                  <a:tcPr marL="0" marR="0" marT="34290" marB="34290" anchor="ctr">
                    <a:solidFill>
                      <a:srgbClr val="92D050"/>
                    </a:solidFill>
                  </a:tcPr>
                </a:tc>
                <a:tc>
                  <a:txBody>
                    <a:bodyPr/>
                    <a:lstStyle/>
                    <a:p>
                      <a:pPr algn="ctr"/>
                      <a:r>
                        <a:rPr lang="es-MX" sz="2000" b="0" dirty="0" smtClean="0">
                          <a:solidFill>
                            <a:schemeClr val="bg1"/>
                          </a:solidFill>
                        </a:rPr>
                        <a:t>50</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27</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18</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51</a:t>
                      </a:r>
                      <a:endParaRPr lang="es-MX" sz="2000" b="0" dirty="0">
                        <a:solidFill>
                          <a:schemeClr val="bg1"/>
                        </a:solidFill>
                      </a:endParaRPr>
                    </a:p>
                  </a:txBody>
                  <a:tcPr marL="0" marR="0" marT="34290" marB="34290" anchor="ctr">
                    <a:solidFill>
                      <a:srgbClr val="92D050"/>
                    </a:solidFill>
                  </a:tcPr>
                </a:tc>
                <a:tc>
                  <a:txBody>
                    <a:bodyPr/>
                    <a:lstStyle/>
                    <a:p>
                      <a:pPr algn="ctr"/>
                      <a:r>
                        <a:rPr lang="es-MX" sz="2000" b="0" dirty="0" smtClean="0">
                          <a:solidFill>
                            <a:schemeClr val="bg1"/>
                          </a:solidFill>
                        </a:rPr>
                        <a:t>40</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72</a:t>
                      </a:r>
                      <a:endParaRPr lang="es-MX" sz="2000" b="0" dirty="0">
                        <a:solidFill>
                          <a:schemeClr val="bg1"/>
                        </a:solidFill>
                      </a:endParaRPr>
                    </a:p>
                  </a:txBody>
                  <a:tcPr marL="0" marR="0" marT="34290" marB="34290" anchor="ctr">
                    <a:solidFill>
                      <a:srgbClr val="92D050"/>
                    </a:solidFill>
                  </a:tcPr>
                </a:tc>
                <a:tc>
                  <a:txBody>
                    <a:bodyPr/>
                    <a:lstStyle/>
                    <a:p>
                      <a:pPr algn="ctr"/>
                      <a:r>
                        <a:rPr lang="es-MX" sz="2000" b="0" dirty="0" smtClean="0">
                          <a:solidFill>
                            <a:schemeClr val="bg1"/>
                          </a:solidFill>
                        </a:rPr>
                        <a:t>35</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23</a:t>
                      </a:r>
                      <a:endParaRPr lang="es-MX" sz="2000" b="0" dirty="0">
                        <a:solidFill>
                          <a:schemeClr val="bg1"/>
                        </a:solidFill>
                      </a:endParaRPr>
                    </a:p>
                  </a:txBody>
                  <a:tcPr marL="0" marR="0" marT="34290" marB="34290" anchor="ctr">
                    <a:solidFill>
                      <a:schemeClr val="bg1">
                        <a:lumMod val="50000"/>
                      </a:schemeClr>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c>
                  <a:txBody>
                    <a:bodyPr/>
                    <a:lstStyle/>
                    <a:p>
                      <a:pPr algn="ctr"/>
                      <a:r>
                        <a:rPr lang="es-MX" sz="2000" b="0" dirty="0" smtClean="0">
                          <a:solidFill>
                            <a:schemeClr val="bg1"/>
                          </a:solidFill>
                        </a:rPr>
                        <a:t>0</a:t>
                      </a:r>
                      <a:endParaRPr lang="es-MX" sz="2000" b="0" dirty="0">
                        <a:solidFill>
                          <a:schemeClr val="bg1"/>
                        </a:solidFill>
                      </a:endParaRPr>
                    </a:p>
                  </a:txBody>
                  <a:tcPr marL="0" marR="0" marT="34290" marB="34290" anchor="ctr">
                    <a:solidFill>
                      <a:srgbClr val="FF0000"/>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4013799434"/>
              </p:ext>
            </p:extLst>
          </p:nvPr>
        </p:nvGraphicFramePr>
        <p:xfrm>
          <a:off x="1101622" y="843558"/>
          <a:ext cx="7920878" cy="1368152"/>
        </p:xfrm>
        <a:graphic>
          <a:graphicData uri="http://schemas.openxmlformats.org/drawingml/2006/table">
            <a:tbl>
              <a:tblPr firstRow="1" bandRow="1">
                <a:tableStyleId>{5C22544A-7EE6-4342-B048-85BDC9FD1C3A}</a:tableStyleId>
              </a:tblPr>
              <a:tblGrid>
                <a:gridCol w="576064"/>
                <a:gridCol w="576064"/>
                <a:gridCol w="576064"/>
                <a:gridCol w="576064"/>
                <a:gridCol w="504056"/>
                <a:gridCol w="504056"/>
                <a:gridCol w="576064"/>
                <a:gridCol w="648072"/>
                <a:gridCol w="576064"/>
                <a:gridCol w="648072"/>
                <a:gridCol w="648072"/>
                <a:gridCol w="504056"/>
                <a:gridCol w="504056"/>
                <a:gridCol w="504054"/>
              </a:tblGrid>
              <a:tr h="1368152">
                <a:tc>
                  <a:txBody>
                    <a:bodyPr/>
                    <a:lstStyle/>
                    <a:p>
                      <a:pPr marL="0" algn="ctr" defTabSz="914400" rtl="0" eaLnBrk="1" latinLnBrk="0" hangingPunct="1"/>
                      <a:r>
                        <a:rPr lang="es-MX" sz="1500" b="1" kern="1200" dirty="0" smtClean="0">
                          <a:solidFill>
                            <a:schemeClr val="lt1"/>
                          </a:solidFill>
                          <a:latin typeface="+mn-lt"/>
                          <a:ea typeface="+mn-ea"/>
                          <a:cs typeface="+mn-cs"/>
                        </a:rPr>
                        <a:t>CUNORTE</a:t>
                      </a:r>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CUCS</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CUCOSTA</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CUALTOS</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CULAGOS</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CUCIENEGA</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CUSUR</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CUVALLES</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CUCEI</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CUCEA</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CUCBA</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CUCSUR</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CUAAD</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CUCSH</a:t>
                      </a:r>
                      <a:endParaRPr lang="es-MX" sz="1500" b="1" kern="1200" dirty="0">
                        <a:solidFill>
                          <a:schemeClr val="lt1"/>
                        </a:solidFill>
                        <a:latin typeface="+mn-lt"/>
                        <a:ea typeface="+mn-ea"/>
                        <a:cs typeface="+mn-cs"/>
                      </a:endParaRPr>
                    </a:p>
                  </a:txBody>
                  <a:tcPr marT="34290" marB="34290" vert="vert270" anchor="ctr">
                    <a:solidFill>
                      <a:srgbClr val="0070C0"/>
                    </a:solidFill>
                  </a:tcPr>
                </a:tc>
              </a:tr>
            </a:tbl>
          </a:graphicData>
        </a:graphic>
      </p:graphicFrame>
    </p:spTree>
    <p:extLst>
      <p:ext uri="{BB962C8B-B14F-4D97-AF65-F5344CB8AC3E}">
        <p14:creationId xmlns:p14="http://schemas.microsoft.com/office/powerpoint/2010/main" val="22765760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896" y="-92546"/>
            <a:ext cx="8229600" cy="857250"/>
          </a:xfrm>
        </p:spPr>
        <p:txBody>
          <a:bodyPr>
            <a:noAutofit/>
          </a:bodyPr>
          <a:lstStyle/>
          <a:p>
            <a:pPr algn="r"/>
            <a:r>
              <a:rPr lang="es-MX" sz="2800" dirty="0" smtClean="0">
                <a:solidFill>
                  <a:schemeClr val="tx2"/>
                </a:solidFill>
              </a:rPr>
              <a:t/>
            </a:r>
            <a:br>
              <a:rPr lang="es-MX" sz="2800" dirty="0" smtClean="0">
                <a:solidFill>
                  <a:schemeClr val="tx2"/>
                </a:solidFill>
              </a:rPr>
            </a:br>
            <a:r>
              <a:rPr lang="es-MX" sz="2800" b="1" dirty="0">
                <a:solidFill>
                  <a:schemeClr val="tx2"/>
                </a:solidFill>
              </a:rPr>
              <a:t>C</a:t>
            </a:r>
            <a:r>
              <a:rPr lang="es-MX" sz="2800" b="1" dirty="0" smtClean="0">
                <a:solidFill>
                  <a:schemeClr val="tx2"/>
                </a:solidFill>
              </a:rPr>
              <a:t>apacidad de atención por área y hora</a:t>
            </a:r>
            <a:r>
              <a:rPr lang="es-MX" sz="2800" dirty="0" smtClean="0">
                <a:solidFill>
                  <a:schemeClr val="tx2"/>
                </a:solidFill>
              </a:rPr>
              <a:t/>
            </a:r>
            <a:br>
              <a:rPr lang="es-MX" sz="2800" dirty="0" smtClean="0">
                <a:solidFill>
                  <a:schemeClr val="tx2"/>
                </a:solidFill>
              </a:rPr>
            </a:br>
            <a:endParaRPr lang="es-ES" sz="2800" dirty="0">
              <a:solidFill>
                <a:schemeClr val="tx2"/>
              </a:solidFill>
            </a:endParaRPr>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1348476645"/>
              </p:ext>
            </p:extLst>
          </p:nvPr>
        </p:nvGraphicFramePr>
        <p:xfrm>
          <a:off x="107950" y="1923926"/>
          <a:ext cx="9036496" cy="2725910"/>
        </p:xfrm>
        <a:graphic>
          <a:graphicData uri="http://schemas.openxmlformats.org/drawingml/2006/table">
            <a:tbl>
              <a:tblPr firstRow="1" bandRow="1">
                <a:tableStyleId>{5C22544A-7EE6-4342-B048-85BDC9FD1C3A}</a:tableStyleId>
              </a:tblPr>
              <a:tblGrid>
                <a:gridCol w="947374"/>
                <a:gridCol w="600291"/>
                <a:gridCol w="565709"/>
                <a:gridCol w="510125"/>
                <a:gridCol w="583000"/>
                <a:gridCol w="583000"/>
                <a:gridCol w="583000"/>
                <a:gridCol w="583000"/>
                <a:gridCol w="583000"/>
                <a:gridCol w="655875"/>
                <a:gridCol w="510125"/>
                <a:gridCol w="614318"/>
                <a:gridCol w="522772"/>
                <a:gridCol w="618844"/>
                <a:gridCol w="576063"/>
              </a:tblGrid>
              <a:tr h="545182">
                <a:tc>
                  <a:txBody>
                    <a:bodyPr/>
                    <a:lstStyle/>
                    <a:p>
                      <a:pPr algn="ctr">
                        <a:lnSpc>
                          <a:spcPct val="50000"/>
                        </a:lnSpc>
                      </a:pPr>
                      <a:r>
                        <a:rPr lang="es-MX" sz="2000" b="1" dirty="0" smtClean="0">
                          <a:solidFill>
                            <a:schemeClr val="tx1"/>
                          </a:solidFill>
                        </a:rPr>
                        <a:t>Lectura</a:t>
                      </a:r>
                    </a:p>
                  </a:txBody>
                  <a:tcPr marL="0" marR="0" marT="34290" marB="34290" anchor="ctr">
                    <a:solidFill>
                      <a:schemeClr val="accent1">
                        <a:lumMod val="20000"/>
                        <a:lumOff val="80000"/>
                      </a:schemeClr>
                    </a:solidFill>
                  </a:tcPr>
                </a:tc>
                <a:tc>
                  <a:txBody>
                    <a:bodyPr/>
                    <a:lstStyle/>
                    <a:p>
                      <a:pPr algn="ctr">
                        <a:lnSpc>
                          <a:spcPct val="50000"/>
                        </a:lnSpc>
                      </a:pPr>
                      <a:r>
                        <a:rPr lang="es-MX" sz="2400" b="0" dirty="0" smtClean="0">
                          <a:solidFill>
                            <a:schemeClr val="tx1"/>
                          </a:solidFill>
                        </a:rPr>
                        <a:t>10</a:t>
                      </a:r>
                    </a:p>
                  </a:txBody>
                  <a:tcPr marL="0" marR="0" marT="34290" marB="34290" anchor="ctr">
                    <a:solidFill>
                      <a:srgbClr val="FFFFFF"/>
                    </a:solidFill>
                  </a:tcPr>
                </a:tc>
                <a:tc>
                  <a:txBody>
                    <a:bodyPr/>
                    <a:lstStyle/>
                    <a:p>
                      <a:pPr algn="ctr">
                        <a:lnSpc>
                          <a:spcPct val="50000"/>
                        </a:lnSpc>
                      </a:pPr>
                      <a:r>
                        <a:rPr lang="es-MX" sz="2400" b="0" dirty="0" smtClean="0">
                          <a:solidFill>
                            <a:schemeClr val="tx1"/>
                          </a:solidFill>
                        </a:rPr>
                        <a:t>7</a:t>
                      </a:r>
                      <a:endParaRPr lang="es-MX" sz="2400" b="0" dirty="0">
                        <a:solidFill>
                          <a:schemeClr val="tx1"/>
                        </a:solidFill>
                      </a:endParaRPr>
                    </a:p>
                  </a:txBody>
                  <a:tcPr marL="0" marR="0" marT="34290" marB="34290" anchor="ctr">
                    <a:solidFill>
                      <a:srgbClr val="FFFFFF"/>
                    </a:solidFill>
                  </a:tcPr>
                </a:tc>
                <a:tc>
                  <a:txBody>
                    <a:bodyPr/>
                    <a:lstStyle/>
                    <a:p>
                      <a:pPr algn="ctr">
                        <a:lnSpc>
                          <a:spcPct val="50000"/>
                        </a:lnSpc>
                      </a:pPr>
                      <a:r>
                        <a:rPr lang="es-MX" sz="2400" b="0" dirty="0" smtClean="0">
                          <a:solidFill>
                            <a:schemeClr val="tx1"/>
                          </a:solidFill>
                        </a:rPr>
                        <a:t>12</a:t>
                      </a:r>
                      <a:endParaRPr lang="es-MX" sz="2400" b="0" dirty="0">
                        <a:solidFill>
                          <a:schemeClr val="tx1"/>
                        </a:solidFill>
                      </a:endParaRPr>
                    </a:p>
                  </a:txBody>
                  <a:tcPr marL="0" marR="0" marT="34290" marB="34290" anchor="ctr">
                    <a:solidFill>
                      <a:srgbClr val="FFFFFF"/>
                    </a:solidFill>
                  </a:tcPr>
                </a:tc>
                <a:tc>
                  <a:txBody>
                    <a:bodyPr/>
                    <a:lstStyle/>
                    <a:p>
                      <a:pPr algn="ctr">
                        <a:lnSpc>
                          <a:spcPct val="50000"/>
                        </a:lnSpc>
                      </a:pPr>
                      <a:r>
                        <a:rPr lang="es-MX" sz="2400" b="0" dirty="0" smtClean="0">
                          <a:solidFill>
                            <a:schemeClr val="tx1"/>
                          </a:solidFill>
                        </a:rPr>
                        <a:t>10</a:t>
                      </a:r>
                      <a:endParaRPr lang="es-MX" sz="2400" b="0" dirty="0">
                        <a:solidFill>
                          <a:schemeClr val="tx1"/>
                        </a:solidFill>
                      </a:endParaRPr>
                    </a:p>
                  </a:txBody>
                  <a:tcPr marL="0" marR="0" marT="34290" marB="34290" anchor="ctr">
                    <a:solidFill>
                      <a:srgbClr val="FFFFFF"/>
                    </a:solidFill>
                  </a:tcPr>
                </a:tc>
                <a:tc>
                  <a:txBody>
                    <a:bodyPr/>
                    <a:lstStyle/>
                    <a:p>
                      <a:pPr algn="ctr">
                        <a:lnSpc>
                          <a:spcPct val="50000"/>
                        </a:lnSpc>
                      </a:pPr>
                      <a:r>
                        <a:rPr lang="es-MX" sz="2400" b="0" dirty="0" smtClean="0">
                          <a:solidFill>
                            <a:schemeClr val="tx1"/>
                          </a:solidFill>
                        </a:rPr>
                        <a:t>10</a:t>
                      </a:r>
                      <a:endParaRPr lang="es-MX" sz="2400" b="0" dirty="0">
                        <a:solidFill>
                          <a:schemeClr val="tx1"/>
                        </a:solidFill>
                      </a:endParaRPr>
                    </a:p>
                  </a:txBody>
                  <a:tcPr marL="0" marR="0" marT="34290" marB="34290" anchor="ctr">
                    <a:solidFill>
                      <a:srgbClr val="FFFFFF"/>
                    </a:solidFill>
                  </a:tcPr>
                </a:tc>
                <a:tc>
                  <a:txBody>
                    <a:bodyPr/>
                    <a:lstStyle/>
                    <a:p>
                      <a:pPr algn="ctr">
                        <a:lnSpc>
                          <a:spcPct val="50000"/>
                        </a:lnSpc>
                      </a:pPr>
                      <a:r>
                        <a:rPr lang="es-MX" sz="2400" b="0" dirty="0" smtClean="0">
                          <a:solidFill>
                            <a:schemeClr val="tx1"/>
                          </a:solidFill>
                        </a:rPr>
                        <a:t>6</a:t>
                      </a:r>
                      <a:endParaRPr lang="es-MX" sz="2400" b="0" dirty="0">
                        <a:solidFill>
                          <a:schemeClr val="tx1"/>
                        </a:solidFill>
                      </a:endParaRPr>
                    </a:p>
                  </a:txBody>
                  <a:tcPr marL="0" marR="0" marT="34290" marB="34290" anchor="ctr">
                    <a:solidFill>
                      <a:srgbClr val="FFFFFF"/>
                    </a:solidFill>
                  </a:tcPr>
                </a:tc>
                <a:tc>
                  <a:txBody>
                    <a:bodyPr/>
                    <a:lstStyle/>
                    <a:p>
                      <a:pPr algn="ctr">
                        <a:lnSpc>
                          <a:spcPct val="50000"/>
                        </a:lnSpc>
                      </a:pPr>
                      <a:r>
                        <a:rPr lang="es-MX" sz="2400" b="0" dirty="0" smtClean="0">
                          <a:solidFill>
                            <a:schemeClr val="tx1"/>
                          </a:solidFill>
                        </a:rPr>
                        <a:t>20</a:t>
                      </a:r>
                      <a:endParaRPr lang="es-MX" sz="2400" b="0" dirty="0">
                        <a:solidFill>
                          <a:schemeClr val="tx1"/>
                        </a:solidFill>
                      </a:endParaRPr>
                    </a:p>
                  </a:txBody>
                  <a:tcPr marL="0" marR="0" marT="34290" marB="34290" anchor="ctr">
                    <a:solidFill>
                      <a:srgbClr val="FFFFFF"/>
                    </a:solidFill>
                  </a:tcPr>
                </a:tc>
                <a:tc>
                  <a:txBody>
                    <a:bodyPr/>
                    <a:lstStyle/>
                    <a:p>
                      <a:pPr algn="ctr">
                        <a:lnSpc>
                          <a:spcPct val="50000"/>
                        </a:lnSpc>
                      </a:pPr>
                      <a:r>
                        <a:rPr lang="es-MX" sz="2400" b="0" dirty="0" smtClean="0">
                          <a:solidFill>
                            <a:schemeClr val="tx1"/>
                          </a:solidFill>
                        </a:rPr>
                        <a:t>10</a:t>
                      </a:r>
                      <a:endParaRPr lang="es-MX" sz="2400" b="0" dirty="0">
                        <a:solidFill>
                          <a:schemeClr val="tx1"/>
                        </a:solidFill>
                      </a:endParaRPr>
                    </a:p>
                  </a:txBody>
                  <a:tcPr marL="0" marR="0" marT="34290" marB="34290" anchor="ctr">
                    <a:solidFill>
                      <a:srgbClr val="FFFFFF"/>
                    </a:solidFill>
                  </a:tcPr>
                </a:tc>
                <a:tc>
                  <a:txBody>
                    <a:bodyPr/>
                    <a:lstStyle/>
                    <a:p>
                      <a:pPr algn="ctr">
                        <a:lnSpc>
                          <a:spcPct val="50000"/>
                        </a:lnSpc>
                      </a:pPr>
                      <a:r>
                        <a:rPr lang="es-MX" sz="2400" b="0" dirty="0" smtClean="0">
                          <a:solidFill>
                            <a:schemeClr val="tx1"/>
                          </a:solidFill>
                        </a:rPr>
                        <a:t>24</a:t>
                      </a:r>
                      <a:endParaRPr lang="es-MX" sz="2400" b="0" dirty="0">
                        <a:solidFill>
                          <a:schemeClr val="tx1"/>
                        </a:solidFill>
                      </a:endParaRPr>
                    </a:p>
                  </a:txBody>
                  <a:tcPr marL="0" marR="0" marT="34290" marB="34290" anchor="ctr">
                    <a:solidFill>
                      <a:srgbClr val="FFFFFF"/>
                    </a:solidFill>
                  </a:tcPr>
                </a:tc>
                <a:tc>
                  <a:txBody>
                    <a:bodyPr/>
                    <a:lstStyle/>
                    <a:p>
                      <a:pPr algn="ctr">
                        <a:lnSpc>
                          <a:spcPct val="50000"/>
                        </a:lnSpc>
                      </a:pPr>
                      <a:r>
                        <a:rPr lang="es-MX" sz="2400" b="0" dirty="0" smtClean="0">
                          <a:solidFill>
                            <a:schemeClr val="tx1"/>
                          </a:solidFill>
                        </a:rPr>
                        <a:t>25</a:t>
                      </a:r>
                      <a:endParaRPr lang="es-MX" sz="2400" b="0" dirty="0">
                        <a:solidFill>
                          <a:schemeClr val="tx1"/>
                        </a:solidFill>
                      </a:endParaRPr>
                    </a:p>
                  </a:txBody>
                  <a:tcPr marL="0" marR="0" marT="34290" marB="34290" anchor="ctr">
                    <a:solidFill>
                      <a:srgbClr val="FFFFFF"/>
                    </a:solidFill>
                  </a:tcPr>
                </a:tc>
                <a:tc>
                  <a:txBody>
                    <a:bodyPr/>
                    <a:lstStyle/>
                    <a:p>
                      <a:pPr algn="ctr">
                        <a:lnSpc>
                          <a:spcPct val="50000"/>
                        </a:lnSpc>
                      </a:pPr>
                      <a:r>
                        <a:rPr lang="es-MX" sz="2400" b="0" dirty="0" smtClean="0">
                          <a:solidFill>
                            <a:schemeClr val="tx1"/>
                          </a:solidFill>
                        </a:rPr>
                        <a:t>10</a:t>
                      </a:r>
                      <a:endParaRPr lang="es-MX" sz="2400" b="0" dirty="0">
                        <a:solidFill>
                          <a:schemeClr val="tx1"/>
                        </a:solidFill>
                      </a:endParaRPr>
                    </a:p>
                  </a:txBody>
                  <a:tcPr marL="0" marR="0" marT="34290" marB="34290" anchor="ctr">
                    <a:solidFill>
                      <a:srgbClr val="FFFFFF"/>
                    </a:solidFill>
                  </a:tcPr>
                </a:tc>
                <a:tc>
                  <a:txBody>
                    <a:bodyPr/>
                    <a:lstStyle/>
                    <a:p>
                      <a:pPr algn="ctr">
                        <a:lnSpc>
                          <a:spcPct val="50000"/>
                        </a:lnSpc>
                      </a:pPr>
                      <a:r>
                        <a:rPr lang="es-MX" sz="2400" b="0" dirty="0" smtClean="0">
                          <a:solidFill>
                            <a:schemeClr val="tx1"/>
                          </a:solidFill>
                        </a:rPr>
                        <a:t>0</a:t>
                      </a:r>
                      <a:endParaRPr lang="es-MX" sz="2400" b="0" dirty="0">
                        <a:solidFill>
                          <a:schemeClr val="tx1"/>
                        </a:solidFill>
                      </a:endParaRPr>
                    </a:p>
                  </a:txBody>
                  <a:tcPr marL="0" marR="0" marT="34290" marB="34290" anchor="ctr">
                    <a:solidFill>
                      <a:srgbClr val="FFFFFF"/>
                    </a:solidFill>
                  </a:tcPr>
                </a:tc>
                <a:tc>
                  <a:txBody>
                    <a:bodyPr/>
                    <a:lstStyle/>
                    <a:p>
                      <a:pPr algn="ctr">
                        <a:lnSpc>
                          <a:spcPct val="50000"/>
                        </a:lnSpc>
                      </a:pPr>
                      <a:r>
                        <a:rPr lang="es-MX" sz="2400" b="0" dirty="0" smtClean="0">
                          <a:solidFill>
                            <a:schemeClr val="tx1"/>
                          </a:solidFill>
                        </a:rPr>
                        <a:t>8</a:t>
                      </a:r>
                      <a:endParaRPr lang="es-MX" sz="2400" b="0" dirty="0">
                        <a:solidFill>
                          <a:schemeClr val="tx1"/>
                        </a:solidFill>
                      </a:endParaRPr>
                    </a:p>
                  </a:txBody>
                  <a:tcPr marL="0" marR="0" marT="34290" marB="34290" anchor="ctr">
                    <a:solidFill>
                      <a:srgbClr val="FFFFFF"/>
                    </a:solidFill>
                  </a:tcPr>
                </a:tc>
                <a:tc>
                  <a:txBody>
                    <a:bodyPr/>
                    <a:lstStyle/>
                    <a:p>
                      <a:pPr algn="ctr">
                        <a:lnSpc>
                          <a:spcPct val="50000"/>
                        </a:lnSpc>
                      </a:pPr>
                      <a:r>
                        <a:rPr lang="es-MX" sz="2400" b="0" dirty="0" smtClean="0">
                          <a:solidFill>
                            <a:schemeClr val="tx1"/>
                          </a:solidFill>
                        </a:rPr>
                        <a:t>30</a:t>
                      </a:r>
                      <a:endParaRPr lang="es-MX" sz="2400" b="0" dirty="0">
                        <a:solidFill>
                          <a:schemeClr val="tx1"/>
                        </a:solidFill>
                      </a:endParaRPr>
                    </a:p>
                  </a:txBody>
                  <a:tcPr marL="0" marR="0" marT="34290" marB="34290" anchor="ctr">
                    <a:solidFill>
                      <a:srgbClr val="FFFFFF"/>
                    </a:solidFill>
                  </a:tcPr>
                </a:tc>
              </a:tr>
              <a:tr h="545182">
                <a:tc>
                  <a:txBody>
                    <a:bodyPr/>
                    <a:lstStyle/>
                    <a:p>
                      <a:pPr algn="ctr">
                        <a:lnSpc>
                          <a:spcPct val="50000"/>
                        </a:lnSpc>
                      </a:pPr>
                      <a:r>
                        <a:rPr lang="es-MX" sz="2000" b="1" dirty="0" smtClean="0">
                          <a:solidFill>
                            <a:schemeClr val="tx1"/>
                          </a:solidFill>
                        </a:rPr>
                        <a:t>Audio</a:t>
                      </a:r>
                    </a:p>
                  </a:txBody>
                  <a:tcPr marL="0" marR="0" marT="34290" marB="34290" anchor="ctr">
                    <a:solidFill>
                      <a:schemeClr val="accent1">
                        <a:lumMod val="20000"/>
                        <a:lumOff val="80000"/>
                      </a:schemeClr>
                    </a:solidFill>
                  </a:tcPr>
                </a:tc>
                <a:tc>
                  <a:txBody>
                    <a:bodyPr/>
                    <a:lstStyle/>
                    <a:p>
                      <a:pPr algn="ctr">
                        <a:lnSpc>
                          <a:spcPct val="50000"/>
                        </a:lnSpc>
                      </a:pPr>
                      <a:r>
                        <a:rPr lang="es-MX" sz="2400" b="0" dirty="0" smtClean="0"/>
                        <a:t>10</a:t>
                      </a:r>
                    </a:p>
                  </a:txBody>
                  <a:tcPr marL="0" marR="0" marT="34290" marB="34290" anchor="ctr">
                    <a:solidFill>
                      <a:srgbClr val="FFFFFF"/>
                    </a:solidFill>
                  </a:tcPr>
                </a:tc>
                <a:tc>
                  <a:txBody>
                    <a:bodyPr/>
                    <a:lstStyle/>
                    <a:p>
                      <a:pPr algn="ctr">
                        <a:lnSpc>
                          <a:spcPct val="50000"/>
                        </a:lnSpc>
                      </a:pPr>
                      <a:r>
                        <a:rPr lang="es-MX" sz="2400" b="0" dirty="0" smtClean="0"/>
                        <a:t>5</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27</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20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15</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5</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4</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4</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6</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0</a:t>
                      </a:r>
                      <a:endParaRPr lang="es-MX" sz="2400" b="0" dirty="0"/>
                    </a:p>
                  </a:txBody>
                  <a:tcPr marL="0" marR="0" marT="34290" marB="34290" anchor="ctr">
                    <a:solidFill>
                      <a:srgbClr val="FFFFFF"/>
                    </a:solidFill>
                  </a:tcPr>
                </a:tc>
              </a:tr>
              <a:tr h="545182">
                <a:tc>
                  <a:txBody>
                    <a:bodyPr/>
                    <a:lstStyle/>
                    <a:p>
                      <a:pPr algn="ctr">
                        <a:lnSpc>
                          <a:spcPct val="50000"/>
                        </a:lnSpc>
                      </a:pPr>
                      <a:r>
                        <a:rPr lang="es-MX" sz="2000" b="1" dirty="0" smtClean="0">
                          <a:solidFill>
                            <a:schemeClr val="tx1"/>
                          </a:solidFill>
                        </a:rPr>
                        <a:t>Video</a:t>
                      </a:r>
                    </a:p>
                  </a:txBody>
                  <a:tcPr marL="0" marR="0" marT="34290" marB="34290" anchor="ctr">
                    <a:solidFill>
                      <a:schemeClr val="accent1">
                        <a:lumMod val="20000"/>
                        <a:lumOff val="80000"/>
                      </a:schemeClr>
                    </a:solidFill>
                  </a:tcPr>
                </a:tc>
                <a:tc>
                  <a:txBody>
                    <a:bodyPr/>
                    <a:lstStyle/>
                    <a:p>
                      <a:pPr algn="ctr">
                        <a:lnSpc>
                          <a:spcPct val="50000"/>
                        </a:lnSpc>
                      </a:pPr>
                      <a:r>
                        <a:rPr lang="es-MX" sz="2400" b="0" dirty="0" smtClean="0"/>
                        <a:t>10</a:t>
                      </a:r>
                    </a:p>
                  </a:txBody>
                  <a:tcPr marL="0" marR="0" marT="34290" marB="34290" anchor="ctr">
                    <a:solidFill>
                      <a:srgbClr val="FFFFFF"/>
                    </a:solidFill>
                  </a:tcPr>
                </a:tc>
                <a:tc>
                  <a:txBody>
                    <a:bodyPr/>
                    <a:lstStyle/>
                    <a:p>
                      <a:pPr algn="ctr">
                        <a:lnSpc>
                          <a:spcPct val="50000"/>
                        </a:lnSpc>
                      </a:pPr>
                      <a:r>
                        <a:rPr lang="es-MX" sz="2400" b="0" dirty="0" smtClean="0"/>
                        <a:t>5</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27</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15</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5</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12</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12</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9</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15</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0</a:t>
                      </a:r>
                      <a:endParaRPr lang="es-MX" sz="2400" b="0" dirty="0"/>
                    </a:p>
                  </a:txBody>
                  <a:tcPr marL="0" marR="0" marT="34290" marB="34290" anchor="ctr">
                    <a:solidFill>
                      <a:srgbClr val="FFFFFF"/>
                    </a:solidFill>
                  </a:tcPr>
                </a:tc>
              </a:tr>
              <a:tr h="545182">
                <a:tc>
                  <a:txBody>
                    <a:bodyPr/>
                    <a:lstStyle/>
                    <a:p>
                      <a:pPr algn="ctr">
                        <a:lnSpc>
                          <a:spcPct val="50000"/>
                        </a:lnSpc>
                      </a:pPr>
                      <a:r>
                        <a:rPr lang="es-MX" sz="2000" b="1" dirty="0" smtClean="0">
                          <a:solidFill>
                            <a:schemeClr val="tx1"/>
                          </a:solidFill>
                        </a:rPr>
                        <a:t>Tutorías</a:t>
                      </a:r>
                    </a:p>
                  </a:txBody>
                  <a:tcPr marL="0" marR="0" marT="34290" marB="34290" anchor="ctr">
                    <a:solidFill>
                      <a:schemeClr val="accent1">
                        <a:lumMod val="20000"/>
                        <a:lumOff val="80000"/>
                      </a:schemeClr>
                    </a:solidFill>
                  </a:tcPr>
                </a:tc>
                <a:tc>
                  <a:txBody>
                    <a:bodyPr/>
                    <a:lstStyle/>
                    <a:p>
                      <a:pPr algn="ctr">
                        <a:lnSpc>
                          <a:spcPct val="50000"/>
                        </a:lnSpc>
                      </a:pPr>
                      <a:r>
                        <a:rPr lang="es-MX" sz="2400" b="0" dirty="0" smtClean="0"/>
                        <a:t>0</a:t>
                      </a:r>
                    </a:p>
                  </a:txBody>
                  <a:tcPr marL="0" marR="0" marT="34290" marB="34290" anchor="ctr">
                    <a:solidFill>
                      <a:srgbClr val="FFFFFF"/>
                    </a:solidFill>
                  </a:tcPr>
                </a:tc>
                <a:tc>
                  <a:txBody>
                    <a:bodyPr/>
                    <a:lstStyle/>
                    <a:p>
                      <a:pPr algn="ctr">
                        <a:lnSpc>
                          <a:spcPct val="50000"/>
                        </a:lnSpc>
                      </a:pPr>
                      <a:r>
                        <a:rPr lang="es-MX" sz="2400" b="0" dirty="0" smtClean="0"/>
                        <a:t>3</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12</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5</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8</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20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20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15</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8</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12</a:t>
                      </a:r>
                      <a:endParaRPr lang="es-MX" sz="2400" b="0" dirty="0"/>
                    </a:p>
                  </a:txBody>
                  <a:tcPr marL="0" marR="0" marT="34290" marB="34290" anchor="ctr">
                    <a:solidFill>
                      <a:srgbClr val="FFFFFF"/>
                    </a:solidFill>
                  </a:tcPr>
                </a:tc>
              </a:tr>
              <a:tr h="545182">
                <a:tc>
                  <a:txBody>
                    <a:bodyPr/>
                    <a:lstStyle/>
                    <a:p>
                      <a:pPr algn="ctr">
                        <a:lnSpc>
                          <a:spcPct val="50000"/>
                        </a:lnSpc>
                      </a:pPr>
                      <a:r>
                        <a:rPr lang="es-MX" sz="2000" b="1" dirty="0" smtClean="0">
                          <a:solidFill>
                            <a:schemeClr val="tx1"/>
                          </a:solidFill>
                        </a:rPr>
                        <a:t>Talleres</a:t>
                      </a:r>
                    </a:p>
                  </a:txBody>
                  <a:tcPr marL="0" marR="0" marT="34290" marB="34290" anchor="ctr">
                    <a:solidFill>
                      <a:schemeClr val="accent1">
                        <a:lumMod val="20000"/>
                        <a:lumOff val="80000"/>
                      </a:schemeClr>
                    </a:solidFill>
                  </a:tcPr>
                </a:tc>
                <a:tc>
                  <a:txBody>
                    <a:bodyPr/>
                    <a:lstStyle/>
                    <a:p>
                      <a:pPr algn="ctr">
                        <a:lnSpc>
                          <a:spcPct val="50000"/>
                        </a:lnSpc>
                      </a:pPr>
                      <a:r>
                        <a:rPr lang="es-MX" sz="2400" b="0" dirty="0" smtClean="0"/>
                        <a:t>10</a:t>
                      </a:r>
                    </a:p>
                  </a:txBody>
                  <a:tcPr marL="0" marR="0" marT="34290" marB="34290" anchor="ctr">
                    <a:solidFill>
                      <a:srgbClr val="FFFFFF"/>
                    </a:solidFill>
                  </a:tcPr>
                </a:tc>
                <a:tc>
                  <a:txBody>
                    <a:bodyPr/>
                    <a:lstStyle/>
                    <a:p>
                      <a:pPr algn="ctr">
                        <a:lnSpc>
                          <a:spcPct val="50000"/>
                        </a:lnSpc>
                      </a:pPr>
                      <a:r>
                        <a:rPr lang="es-MX" sz="2400" b="0" dirty="0" smtClean="0"/>
                        <a:t>3</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12</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12</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45</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40</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25</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25</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15</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11</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22</a:t>
                      </a:r>
                      <a:endParaRPr lang="es-MX" sz="2400" b="0" dirty="0"/>
                    </a:p>
                  </a:txBody>
                  <a:tcPr marL="0" marR="0" marT="34290" marB="34290" anchor="ctr">
                    <a:solidFill>
                      <a:srgbClr val="FFFFFF"/>
                    </a:solidFill>
                  </a:tcPr>
                </a:tc>
                <a:tc>
                  <a:txBody>
                    <a:bodyPr/>
                    <a:lstStyle/>
                    <a:p>
                      <a:pPr algn="ctr">
                        <a:lnSpc>
                          <a:spcPct val="50000"/>
                        </a:lnSpc>
                      </a:pPr>
                      <a:r>
                        <a:rPr lang="es-MX" sz="2400" b="0" dirty="0" smtClean="0"/>
                        <a:t>9</a:t>
                      </a:r>
                      <a:endParaRPr lang="es-MX" sz="2400" b="0" dirty="0"/>
                    </a:p>
                  </a:txBody>
                  <a:tcPr marL="0" marR="0" marT="34290" marB="34290" anchor="ctr">
                    <a:solidFill>
                      <a:srgbClr val="FFFFFF"/>
                    </a:solidFill>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742775073"/>
              </p:ext>
            </p:extLst>
          </p:nvPr>
        </p:nvGraphicFramePr>
        <p:xfrm>
          <a:off x="936104" y="4546157"/>
          <a:ext cx="8172400" cy="400050"/>
        </p:xfrm>
        <a:graphic>
          <a:graphicData uri="http://schemas.openxmlformats.org/drawingml/2006/table">
            <a:tbl>
              <a:tblPr firstRow="1" bandRow="1">
                <a:tableStyleId>{5C22544A-7EE6-4342-B048-85BDC9FD1C3A}</a:tableStyleId>
              </a:tblPr>
              <a:tblGrid>
                <a:gridCol w="586398"/>
                <a:gridCol w="586398"/>
                <a:gridCol w="586398"/>
                <a:gridCol w="547856"/>
                <a:gridCol w="605400"/>
                <a:gridCol w="587133"/>
                <a:gridCol w="593374"/>
                <a:gridCol w="593374"/>
                <a:gridCol w="593374"/>
                <a:gridCol w="593374"/>
                <a:gridCol w="593374"/>
                <a:gridCol w="593374"/>
                <a:gridCol w="563348"/>
                <a:gridCol w="549225"/>
              </a:tblGrid>
              <a:tr h="400050">
                <a:tc>
                  <a:txBody>
                    <a:bodyPr/>
                    <a:lstStyle/>
                    <a:p>
                      <a:pPr algn="ctr"/>
                      <a:r>
                        <a:rPr lang="es-MX" sz="2000" b="0" dirty="0" smtClean="0">
                          <a:solidFill>
                            <a:schemeClr val="bg1"/>
                          </a:solidFill>
                        </a:rPr>
                        <a:t>40</a:t>
                      </a:r>
                    </a:p>
                  </a:txBody>
                  <a:tcPr anchor="ctr">
                    <a:solidFill>
                      <a:schemeClr val="bg1">
                        <a:lumMod val="50000"/>
                      </a:schemeClr>
                    </a:solidFill>
                  </a:tcPr>
                </a:tc>
                <a:tc>
                  <a:txBody>
                    <a:bodyPr/>
                    <a:lstStyle/>
                    <a:p>
                      <a:pPr algn="ctr"/>
                      <a:r>
                        <a:rPr lang="es-MX" sz="2000" b="0" dirty="0" smtClean="0">
                          <a:solidFill>
                            <a:schemeClr val="bg1"/>
                          </a:solidFill>
                        </a:rPr>
                        <a:t>23</a:t>
                      </a:r>
                      <a:endParaRPr lang="es-MX" sz="2000" b="0" dirty="0">
                        <a:solidFill>
                          <a:schemeClr val="bg1"/>
                        </a:solidFill>
                      </a:endParaRPr>
                    </a:p>
                  </a:txBody>
                  <a:tcPr anchor="ctr">
                    <a:solidFill>
                      <a:srgbClr val="FF0000"/>
                    </a:solidFill>
                  </a:tcPr>
                </a:tc>
                <a:tc>
                  <a:txBody>
                    <a:bodyPr/>
                    <a:lstStyle/>
                    <a:p>
                      <a:pPr algn="ctr"/>
                      <a:r>
                        <a:rPr lang="es-MX" sz="2000" b="0" dirty="0" smtClean="0">
                          <a:solidFill>
                            <a:schemeClr val="bg1"/>
                          </a:solidFill>
                        </a:rPr>
                        <a:t>90</a:t>
                      </a:r>
                      <a:endParaRPr lang="es-MX" sz="2000" b="0" dirty="0">
                        <a:solidFill>
                          <a:schemeClr val="bg1"/>
                        </a:solidFill>
                      </a:endParaRPr>
                    </a:p>
                  </a:txBody>
                  <a:tcPr anchor="ctr">
                    <a:solidFill>
                      <a:srgbClr val="92D050"/>
                    </a:solidFill>
                  </a:tcPr>
                </a:tc>
                <a:tc>
                  <a:txBody>
                    <a:bodyPr/>
                    <a:lstStyle/>
                    <a:p>
                      <a:pPr algn="ctr"/>
                      <a:r>
                        <a:rPr lang="es-MX" sz="2000" b="0" dirty="0" smtClean="0">
                          <a:solidFill>
                            <a:schemeClr val="bg1"/>
                          </a:solidFill>
                        </a:rPr>
                        <a:t>30</a:t>
                      </a:r>
                      <a:endParaRPr lang="es-MX" sz="2000" b="0" dirty="0">
                        <a:solidFill>
                          <a:schemeClr val="bg1"/>
                        </a:solidFill>
                      </a:endParaRPr>
                    </a:p>
                  </a:txBody>
                  <a:tcPr anchor="ctr">
                    <a:solidFill>
                      <a:srgbClr val="FF0000"/>
                    </a:solidFill>
                  </a:tcPr>
                </a:tc>
                <a:tc>
                  <a:txBody>
                    <a:bodyPr/>
                    <a:lstStyle/>
                    <a:p>
                      <a:pPr algn="ctr"/>
                      <a:r>
                        <a:rPr lang="es-MX" sz="2000" b="0" dirty="0" smtClean="0">
                          <a:solidFill>
                            <a:schemeClr val="bg1"/>
                          </a:solidFill>
                        </a:rPr>
                        <a:t>62</a:t>
                      </a:r>
                      <a:endParaRPr lang="es-MX" sz="2000" b="0" dirty="0">
                        <a:solidFill>
                          <a:schemeClr val="bg1"/>
                        </a:solidFill>
                      </a:endParaRPr>
                    </a:p>
                  </a:txBody>
                  <a:tcPr anchor="ctr">
                    <a:solidFill>
                      <a:schemeClr val="bg1">
                        <a:lumMod val="50000"/>
                      </a:schemeClr>
                    </a:solidFill>
                  </a:tcPr>
                </a:tc>
                <a:tc>
                  <a:txBody>
                    <a:bodyPr/>
                    <a:lstStyle/>
                    <a:p>
                      <a:pPr algn="ctr"/>
                      <a:r>
                        <a:rPr lang="es-MX" sz="2000" b="0" dirty="0" smtClean="0">
                          <a:solidFill>
                            <a:schemeClr val="bg1"/>
                          </a:solidFill>
                        </a:rPr>
                        <a:t>71</a:t>
                      </a:r>
                      <a:endParaRPr lang="es-MX" sz="2000" b="0" dirty="0">
                        <a:solidFill>
                          <a:schemeClr val="bg1"/>
                        </a:solidFill>
                      </a:endParaRPr>
                    </a:p>
                  </a:txBody>
                  <a:tcPr anchor="ctr">
                    <a:solidFill>
                      <a:srgbClr val="92D050"/>
                    </a:solidFill>
                  </a:tcPr>
                </a:tc>
                <a:tc>
                  <a:txBody>
                    <a:bodyPr/>
                    <a:lstStyle/>
                    <a:p>
                      <a:pPr algn="ctr"/>
                      <a:r>
                        <a:rPr lang="es-MX" sz="2000" b="0" dirty="0" smtClean="0">
                          <a:solidFill>
                            <a:schemeClr val="bg1"/>
                          </a:solidFill>
                        </a:rPr>
                        <a:t>30</a:t>
                      </a:r>
                      <a:endParaRPr lang="es-MX" sz="2000" b="0" dirty="0">
                        <a:solidFill>
                          <a:schemeClr val="bg1"/>
                        </a:solidFill>
                      </a:endParaRPr>
                    </a:p>
                  </a:txBody>
                  <a:tcPr anchor="ctr">
                    <a:solidFill>
                      <a:schemeClr val="bg1">
                        <a:lumMod val="50000"/>
                      </a:schemeClr>
                    </a:solidFill>
                  </a:tcPr>
                </a:tc>
                <a:tc>
                  <a:txBody>
                    <a:bodyPr/>
                    <a:lstStyle/>
                    <a:p>
                      <a:pPr algn="ctr"/>
                      <a:r>
                        <a:rPr lang="es-MX" sz="2000" b="0" dirty="0" smtClean="0">
                          <a:solidFill>
                            <a:schemeClr val="bg1"/>
                          </a:solidFill>
                        </a:rPr>
                        <a:t>73</a:t>
                      </a:r>
                      <a:endParaRPr lang="es-MX" sz="2000" b="0" dirty="0">
                        <a:solidFill>
                          <a:schemeClr val="bg1"/>
                        </a:solidFill>
                      </a:endParaRPr>
                    </a:p>
                  </a:txBody>
                  <a:tcPr anchor="ctr">
                    <a:solidFill>
                      <a:schemeClr val="bg1">
                        <a:lumMod val="50000"/>
                      </a:schemeClr>
                    </a:solidFill>
                  </a:tcPr>
                </a:tc>
                <a:tc>
                  <a:txBody>
                    <a:bodyPr/>
                    <a:lstStyle/>
                    <a:p>
                      <a:pPr algn="ctr"/>
                      <a:r>
                        <a:rPr lang="es-MX" sz="2000" b="0" dirty="0" smtClean="0">
                          <a:solidFill>
                            <a:schemeClr val="bg1"/>
                          </a:solidFill>
                        </a:rPr>
                        <a:t>85</a:t>
                      </a:r>
                      <a:endParaRPr lang="es-MX" sz="2000" b="0" dirty="0">
                        <a:solidFill>
                          <a:schemeClr val="bg1"/>
                        </a:solidFill>
                      </a:endParaRPr>
                    </a:p>
                  </a:txBody>
                  <a:tcPr anchor="ctr">
                    <a:solidFill>
                      <a:schemeClr val="bg1">
                        <a:lumMod val="50000"/>
                      </a:schemeClr>
                    </a:solidFill>
                  </a:tcPr>
                </a:tc>
                <a:tc>
                  <a:txBody>
                    <a:bodyPr/>
                    <a:lstStyle/>
                    <a:p>
                      <a:pPr algn="ctr"/>
                      <a:r>
                        <a:rPr lang="es-MX" sz="2000" b="0" dirty="0" smtClean="0">
                          <a:solidFill>
                            <a:schemeClr val="bg1"/>
                          </a:solidFill>
                        </a:rPr>
                        <a:t>69</a:t>
                      </a:r>
                      <a:endParaRPr lang="es-MX" sz="2000" b="0" dirty="0">
                        <a:solidFill>
                          <a:schemeClr val="bg1"/>
                        </a:solidFill>
                      </a:endParaRPr>
                    </a:p>
                  </a:txBody>
                  <a:tcPr anchor="ctr">
                    <a:solidFill>
                      <a:srgbClr val="92D050"/>
                    </a:solidFill>
                  </a:tcPr>
                </a:tc>
                <a:tc>
                  <a:txBody>
                    <a:bodyPr/>
                    <a:lstStyle/>
                    <a:p>
                      <a:pPr algn="ctr"/>
                      <a:r>
                        <a:rPr lang="es-MX" sz="2000" b="0" dirty="0" smtClean="0">
                          <a:solidFill>
                            <a:schemeClr val="bg1"/>
                          </a:solidFill>
                        </a:rPr>
                        <a:t>60</a:t>
                      </a:r>
                      <a:endParaRPr lang="es-MX" sz="2000" b="0" dirty="0">
                        <a:solidFill>
                          <a:schemeClr val="bg1"/>
                        </a:solidFill>
                      </a:endParaRPr>
                    </a:p>
                  </a:txBody>
                  <a:tcPr anchor="ctr">
                    <a:solidFill>
                      <a:schemeClr val="bg1">
                        <a:lumMod val="50000"/>
                      </a:schemeClr>
                    </a:solidFill>
                  </a:tcPr>
                </a:tc>
                <a:tc>
                  <a:txBody>
                    <a:bodyPr/>
                    <a:lstStyle/>
                    <a:p>
                      <a:pPr algn="ctr"/>
                      <a:r>
                        <a:rPr lang="es-MX" sz="2000" b="0" dirty="0" smtClean="0">
                          <a:solidFill>
                            <a:schemeClr val="bg1"/>
                          </a:solidFill>
                        </a:rPr>
                        <a:t>34</a:t>
                      </a:r>
                      <a:endParaRPr lang="es-MX" sz="2000" b="0" dirty="0">
                        <a:solidFill>
                          <a:schemeClr val="bg1"/>
                        </a:solidFill>
                      </a:endParaRPr>
                    </a:p>
                  </a:txBody>
                  <a:tcPr anchor="ctr">
                    <a:solidFill>
                      <a:srgbClr val="FF0000"/>
                    </a:solidFill>
                  </a:tcPr>
                </a:tc>
                <a:tc>
                  <a:txBody>
                    <a:bodyPr/>
                    <a:lstStyle/>
                    <a:p>
                      <a:pPr algn="ctr"/>
                      <a:r>
                        <a:rPr lang="es-MX" sz="2000" b="0" dirty="0" smtClean="0">
                          <a:solidFill>
                            <a:schemeClr val="bg1"/>
                          </a:solidFill>
                        </a:rPr>
                        <a:t>63</a:t>
                      </a:r>
                      <a:endParaRPr lang="es-MX" sz="2000" b="0" dirty="0">
                        <a:solidFill>
                          <a:schemeClr val="bg1"/>
                        </a:solidFill>
                      </a:endParaRPr>
                    </a:p>
                  </a:txBody>
                  <a:tcPr anchor="ctr">
                    <a:solidFill>
                      <a:schemeClr val="bg1">
                        <a:lumMod val="50000"/>
                      </a:schemeClr>
                    </a:solidFill>
                  </a:tcPr>
                </a:tc>
                <a:tc>
                  <a:txBody>
                    <a:bodyPr/>
                    <a:lstStyle/>
                    <a:p>
                      <a:pPr algn="ctr"/>
                      <a:r>
                        <a:rPr lang="es-MX" sz="2000" b="0" dirty="0" smtClean="0">
                          <a:solidFill>
                            <a:schemeClr val="bg1"/>
                          </a:solidFill>
                        </a:rPr>
                        <a:t>51</a:t>
                      </a:r>
                      <a:endParaRPr lang="es-MX" sz="2000" b="0" dirty="0">
                        <a:solidFill>
                          <a:schemeClr val="bg1"/>
                        </a:solidFill>
                      </a:endParaRPr>
                    </a:p>
                  </a:txBody>
                  <a:tcPr anchor="ctr">
                    <a:solidFill>
                      <a:schemeClr val="bg1">
                        <a:lumMod val="50000"/>
                      </a:schemeClr>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280993817"/>
              </p:ext>
            </p:extLst>
          </p:nvPr>
        </p:nvGraphicFramePr>
        <p:xfrm>
          <a:off x="1043608" y="771550"/>
          <a:ext cx="7920878" cy="1224136"/>
        </p:xfrm>
        <a:graphic>
          <a:graphicData uri="http://schemas.openxmlformats.org/drawingml/2006/table">
            <a:tbl>
              <a:tblPr firstRow="1" bandRow="1">
                <a:tableStyleId>{5C22544A-7EE6-4342-B048-85BDC9FD1C3A}</a:tableStyleId>
              </a:tblPr>
              <a:tblGrid>
                <a:gridCol w="576064"/>
                <a:gridCol w="576064"/>
                <a:gridCol w="576064"/>
                <a:gridCol w="576064"/>
                <a:gridCol w="504056"/>
                <a:gridCol w="504056"/>
                <a:gridCol w="576064"/>
                <a:gridCol w="648072"/>
                <a:gridCol w="576064"/>
                <a:gridCol w="648072"/>
                <a:gridCol w="648072"/>
                <a:gridCol w="504056"/>
                <a:gridCol w="504056"/>
                <a:gridCol w="504054"/>
              </a:tblGrid>
              <a:tr h="1224136">
                <a:tc>
                  <a:txBody>
                    <a:bodyPr/>
                    <a:lstStyle/>
                    <a:p>
                      <a:pPr algn="ctr"/>
                      <a:r>
                        <a:rPr lang="es-MX" sz="1500" dirty="0" smtClean="0"/>
                        <a:t>CUNORTE</a:t>
                      </a:r>
                    </a:p>
                  </a:txBody>
                  <a:tcPr marT="34290" marB="34290" vert="vert270" anchor="ctr">
                    <a:solidFill>
                      <a:srgbClr val="0070C0"/>
                    </a:solidFill>
                  </a:tcPr>
                </a:tc>
                <a:tc>
                  <a:txBody>
                    <a:bodyPr/>
                    <a:lstStyle/>
                    <a:p>
                      <a:pPr algn="ctr"/>
                      <a:r>
                        <a:rPr lang="es-MX" sz="1500" dirty="0" smtClean="0"/>
                        <a:t>CUCS</a:t>
                      </a:r>
                      <a:endParaRPr lang="es-MX" sz="1500" dirty="0"/>
                    </a:p>
                  </a:txBody>
                  <a:tcPr marT="34290" marB="34290" vert="vert270" anchor="ctr">
                    <a:solidFill>
                      <a:srgbClr val="0070C0"/>
                    </a:solidFill>
                  </a:tcPr>
                </a:tc>
                <a:tc>
                  <a:txBody>
                    <a:bodyPr/>
                    <a:lstStyle/>
                    <a:p>
                      <a:pPr algn="ctr"/>
                      <a:r>
                        <a:rPr lang="es-MX" sz="1500" dirty="0" smtClean="0"/>
                        <a:t>CUCOSTA</a:t>
                      </a:r>
                      <a:endParaRPr lang="es-MX" sz="1500" dirty="0"/>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CUALTOS</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algn="ctr"/>
                      <a:r>
                        <a:rPr lang="es-MX" sz="1500" dirty="0" smtClean="0"/>
                        <a:t>CULAGOS</a:t>
                      </a:r>
                      <a:endParaRPr lang="es-MX" sz="1500" dirty="0"/>
                    </a:p>
                  </a:txBody>
                  <a:tcPr marT="34290" marB="34290" vert="vert270" anchor="ctr">
                    <a:solidFill>
                      <a:srgbClr val="0070C0"/>
                    </a:solidFill>
                  </a:tcPr>
                </a:tc>
                <a:tc>
                  <a:txBody>
                    <a:bodyPr/>
                    <a:lstStyle/>
                    <a:p>
                      <a:pPr algn="ctr"/>
                      <a:r>
                        <a:rPr lang="es-MX" sz="1500" dirty="0" smtClean="0"/>
                        <a:t>CUCIENEGA</a:t>
                      </a:r>
                      <a:endParaRPr lang="es-MX" sz="1500" dirty="0"/>
                    </a:p>
                  </a:txBody>
                  <a:tcPr marT="34290" marB="34290" vert="vert270" anchor="ctr">
                    <a:solidFill>
                      <a:srgbClr val="0070C0"/>
                    </a:solidFill>
                  </a:tcPr>
                </a:tc>
                <a:tc>
                  <a:txBody>
                    <a:bodyPr/>
                    <a:lstStyle/>
                    <a:p>
                      <a:pPr algn="ctr"/>
                      <a:r>
                        <a:rPr lang="es-MX" sz="1500" dirty="0" smtClean="0"/>
                        <a:t>CUSUR</a:t>
                      </a:r>
                      <a:endParaRPr lang="es-MX" sz="1500" dirty="0"/>
                    </a:p>
                  </a:txBody>
                  <a:tcPr marT="34290" marB="34290" vert="vert270" anchor="ctr">
                    <a:solidFill>
                      <a:srgbClr val="0070C0"/>
                    </a:solidFill>
                  </a:tcPr>
                </a:tc>
                <a:tc>
                  <a:txBody>
                    <a:bodyPr/>
                    <a:lstStyle/>
                    <a:p>
                      <a:pPr algn="ctr"/>
                      <a:r>
                        <a:rPr lang="es-MX" sz="1500" dirty="0" smtClean="0"/>
                        <a:t>CUVALLES</a:t>
                      </a:r>
                      <a:endParaRPr lang="es-MX" sz="1500" dirty="0"/>
                    </a:p>
                  </a:txBody>
                  <a:tcPr marT="34290" marB="34290" vert="vert270" anchor="ctr">
                    <a:solidFill>
                      <a:srgbClr val="0070C0"/>
                    </a:solidFill>
                  </a:tcPr>
                </a:tc>
                <a:tc>
                  <a:txBody>
                    <a:bodyPr/>
                    <a:lstStyle/>
                    <a:p>
                      <a:pPr algn="ctr"/>
                      <a:r>
                        <a:rPr lang="es-MX" sz="1500" dirty="0" smtClean="0"/>
                        <a:t>CUCEI</a:t>
                      </a:r>
                      <a:endParaRPr lang="es-MX" sz="1500" dirty="0"/>
                    </a:p>
                  </a:txBody>
                  <a:tcPr marT="34290" marB="34290" vert="vert270" anchor="ctr">
                    <a:solidFill>
                      <a:srgbClr val="0070C0"/>
                    </a:solidFill>
                  </a:tcPr>
                </a:tc>
                <a:tc>
                  <a:txBody>
                    <a:bodyPr/>
                    <a:lstStyle/>
                    <a:p>
                      <a:pPr algn="ctr"/>
                      <a:r>
                        <a:rPr lang="es-MX" sz="1500" dirty="0" smtClean="0"/>
                        <a:t>CUCEA</a:t>
                      </a:r>
                      <a:endParaRPr lang="es-MX" sz="1500" dirty="0"/>
                    </a:p>
                  </a:txBody>
                  <a:tcPr marT="34290" marB="34290" vert="vert270" anchor="ctr">
                    <a:solidFill>
                      <a:srgbClr val="0070C0"/>
                    </a:solidFill>
                  </a:tcPr>
                </a:tc>
                <a:tc>
                  <a:txBody>
                    <a:bodyPr/>
                    <a:lstStyle/>
                    <a:p>
                      <a:pPr algn="ctr"/>
                      <a:r>
                        <a:rPr lang="es-MX" sz="1500" dirty="0" smtClean="0"/>
                        <a:t>CUCBA</a:t>
                      </a:r>
                      <a:endParaRPr lang="es-MX" sz="1500" dirty="0"/>
                    </a:p>
                  </a:txBody>
                  <a:tcPr marT="34290" marB="34290" vert="vert270" anchor="ctr">
                    <a:solidFill>
                      <a:srgbClr val="0070C0"/>
                    </a:solidFill>
                  </a:tcPr>
                </a:tc>
                <a:tc>
                  <a:txBody>
                    <a:bodyPr/>
                    <a:lstStyle/>
                    <a:p>
                      <a:pPr algn="ctr"/>
                      <a:r>
                        <a:rPr lang="es-MX" sz="1500" dirty="0" smtClean="0"/>
                        <a:t>CUCSUR</a:t>
                      </a:r>
                      <a:endParaRPr lang="es-MX" sz="1500" dirty="0"/>
                    </a:p>
                  </a:txBody>
                  <a:tcPr marT="34290" marB="34290" vert="vert270" anchor="ctr">
                    <a:solidFill>
                      <a:srgbClr val="0070C0"/>
                    </a:solidFill>
                  </a:tcPr>
                </a:tc>
                <a:tc>
                  <a:txBody>
                    <a:bodyPr/>
                    <a:lstStyle/>
                    <a:p>
                      <a:pPr algn="ctr"/>
                      <a:r>
                        <a:rPr lang="es-MX" sz="1500" dirty="0" smtClean="0"/>
                        <a:t>CUAAD</a:t>
                      </a:r>
                      <a:endParaRPr lang="es-MX" sz="1500" dirty="0"/>
                    </a:p>
                  </a:txBody>
                  <a:tcPr marT="34290" marB="34290" vert="vert270" anchor="ctr">
                    <a:solidFill>
                      <a:srgbClr val="0070C0"/>
                    </a:solidFill>
                  </a:tcPr>
                </a:tc>
                <a:tc>
                  <a:txBody>
                    <a:bodyPr/>
                    <a:lstStyle/>
                    <a:p>
                      <a:pPr algn="ctr"/>
                      <a:r>
                        <a:rPr lang="es-MX" sz="1500" dirty="0" smtClean="0"/>
                        <a:t>CUCSH</a:t>
                      </a:r>
                      <a:endParaRPr lang="es-MX" sz="1500" dirty="0"/>
                    </a:p>
                  </a:txBody>
                  <a:tcPr marT="34290" marB="34290" vert="vert270" anchor="ctr">
                    <a:solidFill>
                      <a:srgbClr val="0070C0"/>
                    </a:solidFill>
                  </a:tcPr>
                </a:tc>
              </a:tr>
            </a:tbl>
          </a:graphicData>
        </a:graphic>
      </p:graphicFrame>
    </p:spTree>
    <p:extLst>
      <p:ext uri="{BB962C8B-B14F-4D97-AF65-F5344CB8AC3E}">
        <p14:creationId xmlns:p14="http://schemas.microsoft.com/office/powerpoint/2010/main" val="18503496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14750" y="24303"/>
            <a:ext cx="8229600" cy="857250"/>
          </a:xfrm>
        </p:spPr>
        <p:txBody>
          <a:bodyPr>
            <a:normAutofit/>
          </a:bodyPr>
          <a:lstStyle/>
          <a:p>
            <a:pPr algn="r"/>
            <a:r>
              <a:rPr lang="es-MX" sz="2800" b="1" dirty="0" smtClean="0">
                <a:solidFill>
                  <a:schemeClr val="tx2"/>
                </a:solidFill>
              </a:rPr>
              <a:t>Capacidad instalada por día</a:t>
            </a:r>
            <a:endParaRPr lang="es-ES" sz="2800" b="1" dirty="0">
              <a:solidFill>
                <a:schemeClr val="tx2"/>
              </a:solidFill>
            </a:endParaRPr>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2505015930"/>
              </p:ext>
            </p:extLst>
          </p:nvPr>
        </p:nvGraphicFramePr>
        <p:xfrm>
          <a:off x="112556" y="2211388"/>
          <a:ext cx="8437436" cy="1232536"/>
        </p:xfrm>
        <a:graphic>
          <a:graphicData uri="http://schemas.openxmlformats.org/drawingml/2006/table">
            <a:tbl>
              <a:tblPr firstRow="1" bandRow="1">
                <a:tableStyleId>{5C22544A-7EE6-4342-B048-85BDC9FD1C3A}</a:tableStyleId>
              </a:tblPr>
              <a:tblGrid>
                <a:gridCol w="626173"/>
                <a:gridCol w="564755"/>
                <a:gridCol w="564755"/>
                <a:gridCol w="564755"/>
                <a:gridCol w="527636"/>
                <a:gridCol w="583056"/>
                <a:gridCol w="565462"/>
                <a:gridCol w="571474"/>
                <a:gridCol w="571474"/>
                <a:gridCol w="571474"/>
                <a:gridCol w="571474"/>
                <a:gridCol w="571474"/>
                <a:gridCol w="571474"/>
                <a:gridCol w="542555"/>
                <a:gridCol w="469445"/>
              </a:tblGrid>
              <a:tr h="1232536">
                <a:tc>
                  <a:txBody>
                    <a:bodyPr/>
                    <a:lstStyle/>
                    <a:p>
                      <a:pPr algn="ctr"/>
                      <a:endParaRPr lang="es-MX" sz="2400" b="0" dirty="0" smtClean="0">
                        <a:solidFill>
                          <a:schemeClr val="tx1"/>
                        </a:solidFill>
                      </a:endParaRPr>
                    </a:p>
                  </a:txBody>
                  <a:tcPr marL="0" marR="0" marT="34290" marB="34290" anchor="ctr">
                    <a:noFill/>
                  </a:tcPr>
                </a:tc>
                <a:tc>
                  <a:txBody>
                    <a:bodyPr/>
                    <a:lstStyle/>
                    <a:p>
                      <a:pPr algn="ctr"/>
                      <a:r>
                        <a:rPr lang="es-MX" sz="2400" b="0" dirty="0" smtClean="0">
                          <a:solidFill>
                            <a:schemeClr val="bg1"/>
                          </a:solidFill>
                        </a:rPr>
                        <a:t>360</a:t>
                      </a:r>
                    </a:p>
                  </a:txBody>
                  <a:tcPr marL="0" marR="0" marT="34290" marB="34290" anchor="ctr">
                    <a:solidFill>
                      <a:schemeClr val="bg1">
                        <a:lumMod val="50000"/>
                      </a:schemeClr>
                    </a:solidFill>
                  </a:tcPr>
                </a:tc>
                <a:tc>
                  <a:txBody>
                    <a:bodyPr/>
                    <a:lstStyle/>
                    <a:p>
                      <a:pPr algn="ctr"/>
                      <a:r>
                        <a:rPr lang="es-MX" sz="2400" b="0" dirty="0" smtClean="0">
                          <a:solidFill>
                            <a:schemeClr val="bg1"/>
                          </a:solidFill>
                        </a:rPr>
                        <a:t>184</a:t>
                      </a:r>
                      <a:endParaRPr lang="es-MX" sz="2400" b="0" dirty="0">
                        <a:solidFill>
                          <a:schemeClr val="bg1"/>
                        </a:solidFill>
                      </a:endParaRPr>
                    </a:p>
                  </a:txBody>
                  <a:tcPr marL="0" marR="0" marT="34290" marB="34290" anchor="ctr">
                    <a:solidFill>
                      <a:srgbClr val="FF0000"/>
                    </a:solidFill>
                  </a:tcPr>
                </a:tc>
                <a:tc>
                  <a:txBody>
                    <a:bodyPr/>
                    <a:lstStyle/>
                    <a:p>
                      <a:pPr algn="ctr"/>
                      <a:r>
                        <a:rPr lang="es-MX" sz="2400" b="0" dirty="0" smtClean="0">
                          <a:solidFill>
                            <a:schemeClr val="bg1"/>
                          </a:solidFill>
                        </a:rPr>
                        <a:t>945</a:t>
                      </a:r>
                      <a:endParaRPr lang="es-MX" sz="2400" b="0" dirty="0">
                        <a:solidFill>
                          <a:schemeClr val="bg1"/>
                        </a:solidFill>
                      </a:endParaRPr>
                    </a:p>
                  </a:txBody>
                  <a:tcPr marL="0" marR="0" marT="34290" marB="34290" anchor="ctr">
                    <a:solidFill>
                      <a:srgbClr val="92D050"/>
                    </a:solidFill>
                  </a:tcPr>
                </a:tc>
                <a:tc>
                  <a:txBody>
                    <a:bodyPr/>
                    <a:lstStyle/>
                    <a:p>
                      <a:pPr algn="ctr"/>
                      <a:r>
                        <a:rPr lang="es-MX" sz="2400" b="0" dirty="0" smtClean="0">
                          <a:solidFill>
                            <a:schemeClr val="bg1"/>
                          </a:solidFill>
                        </a:rPr>
                        <a:t>270</a:t>
                      </a:r>
                      <a:endParaRPr lang="es-MX" sz="2400" b="0" dirty="0">
                        <a:solidFill>
                          <a:schemeClr val="bg1"/>
                        </a:solidFill>
                      </a:endParaRPr>
                    </a:p>
                  </a:txBody>
                  <a:tcPr marL="0" marR="0" marT="34290" marB="34290" anchor="ctr">
                    <a:solidFill>
                      <a:srgbClr val="FF0000"/>
                    </a:solidFill>
                  </a:tcPr>
                </a:tc>
                <a:tc>
                  <a:txBody>
                    <a:bodyPr/>
                    <a:lstStyle/>
                    <a:p>
                      <a:pPr algn="ctr"/>
                      <a:r>
                        <a:rPr lang="es-MX" sz="2400" b="0" dirty="0" smtClean="0">
                          <a:solidFill>
                            <a:schemeClr val="bg1"/>
                          </a:solidFill>
                        </a:rPr>
                        <a:t>496</a:t>
                      </a:r>
                      <a:endParaRPr lang="es-MX" sz="2400" b="0" dirty="0">
                        <a:solidFill>
                          <a:schemeClr val="bg1"/>
                        </a:solidFill>
                      </a:endParaRPr>
                    </a:p>
                  </a:txBody>
                  <a:tcPr marL="0" marR="0" marT="34290" marB="34290" anchor="ctr">
                    <a:solidFill>
                      <a:schemeClr val="bg1">
                        <a:lumMod val="50000"/>
                      </a:schemeClr>
                    </a:solidFill>
                  </a:tcPr>
                </a:tc>
                <a:tc>
                  <a:txBody>
                    <a:bodyPr/>
                    <a:lstStyle/>
                    <a:p>
                      <a:pPr algn="ctr"/>
                      <a:r>
                        <a:rPr lang="es-MX" sz="2400" b="0" dirty="0" smtClean="0">
                          <a:solidFill>
                            <a:schemeClr val="bg1"/>
                          </a:solidFill>
                        </a:rPr>
                        <a:t>781</a:t>
                      </a:r>
                      <a:endParaRPr lang="es-MX" sz="2400" b="0" dirty="0">
                        <a:solidFill>
                          <a:schemeClr val="bg1"/>
                        </a:solidFill>
                      </a:endParaRPr>
                    </a:p>
                  </a:txBody>
                  <a:tcPr marL="0" marR="0" marT="34290" marB="34290" anchor="ctr">
                    <a:solidFill>
                      <a:srgbClr val="92D050"/>
                    </a:solidFill>
                  </a:tcPr>
                </a:tc>
                <a:tc>
                  <a:txBody>
                    <a:bodyPr/>
                    <a:lstStyle/>
                    <a:p>
                      <a:pPr algn="ctr"/>
                      <a:r>
                        <a:rPr lang="es-MX" sz="2400" b="0" dirty="0" smtClean="0">
                          <a:solidFill>
                            <a:schemeClr val="bg1"/>
                          </a:solidFill>
                        </a:rPr>
                        <a:t>330</a:t>
                      </a:r>
                      <a:endParaRPr lang="es-MX" sz="2400" b="0" dirty="0">
                        <a:solidFill>
                          <a:schemeClr val="bg1"/>
                        </a:solidFill>
                      </a:endParaRPr>
                    </a:p>
                  </a:txBody>
                  <a:tcPr marL="0" marR="0" marT="34290" marB="34290" anchor="ctr">
                    <a:solidFill>
                      <a:schemeClr val="bg1">
                        <a:lumMod val="50000"/>
                      </a:schemeClr>
                    </a:solidFill>
                  </a:tcPr>
                </a:tc>
                <a:tc>
                  <a:txBody>
                    <a:bodyPr/>
                    <a:lstStyle/>
                    <a:p>
                      <a:pPr algn="ctr"/>
                      <a:r>
                        <a:rPr lang="es-MX" sz="2400" b="0" dirty="0" smtClean="0">
                          <a:solidFill>
                            <a:schemeClr val="bg1"/>
                          </a:solidFill>
                        </a:rPr>
                        <a:t>657</a:t>
                      </a:r>
                      <a:endParaRPr lang="es-MX" sz="2400" b="0" dirty="0">
                        <a:solidFill>
                          <a:schemeClr val="bg1"/>
                        </a:solidFill>
                      </a:endParaRPr>
                    </a:p>
                  </a:txBody>
                  <a:tcPr marL="0" marR="0" marT="34290" marB="34290" anchor="ctr">
                    <a:solidFill>
                      <a:schemeClr val="bg1">
                        <a:lumMod val="50000"/>
                      </a:schemeClr>
                    </a:solidFill>
                  </a:tcPr>
                </a:tc>
                <a:tc>
                  <a:txBody>
                    <a:bodyPr/>
                    <a:lstStyle/>
                    <a:p>
                      <a:pPr algn="ctr"/>
                      <a:r>
                        <a:rPr lang="es-MX" sz="2400" b="0" dirty="0" smtClean="0">
                          <a:solidFill>
                            <a:schemeClr val="bg1"/>
                          </a:solidFill>
                        </a:rPr>
                        <a:t>765</a:t>
                      </a:r>
                      <a:endParaRPr lang="es-MX" sz="2400" b="0" dirty="0">
                        <a:solidFill>
                          <a:schemeClr val="bg1"/>
                        </a:solidFill>
                      </a:endParaRPr>
                    </a:p>
                  </a:txBody>
                  <a:tcPr marL="0" marR="0" marT="34290" marB="34290" anchor="ctr">
                    <a:solidFill>
                      <a:schemeClr val="bg1">
                        <a:lumMod val="50000"/>
                      </a:schemeClr>
                    </a:solidFill>
                  </a:tcPr>
                </a:tc>
                <a:tc>
                  <a:txBody>
                    <a:bodyPr/>
                    <a:lstStyle/>
                    <a:p>
                      <a:pPr algn="ctr"/>
                      <a:r>
                        <a:rPr lang="es-MX" sz="2400" b="0" dirty="0" smtClean="0">
                          <a:solidFill>
                            <a:schemeClr val="bg1"/>
                          </a:solidFill>
                        </a:rPr>
                        <a:t>828</a:t>
                      </a:r>
                      <a:endParaRPr lang="es-MX" sz="2400" b="0" dirty="0">
                        <a:solidFill>
                          <a:schemeClr val="bg1"/>
                        </a:solidFill>
                      </a:endParaRPr>
                    </a:p>
                  </a:txBody>
                  <a:tcPr marL="0" marR="0" marT="34290" marB="34290" anchor="ctr">
                    <a:solidFill>
                      <a:srgbClr val="92D050"/>
                    </a:solidFill>
                  </a:tcPr>
                </a:tc>
                <a:tc>
                  <a:txBody>
                    <a:bodyPr/>
                    <a:lstStyle/>
                    <a:p>
                      <a:pPr algn="ctr"/>
                      <a:r>
                        <a:rPr lang="es-MX" sz="2400" b="0" dirty="0" smtClean="0">
                          <a:solidFill>
                            <a:schemeClr val="bg1"/>
                          </a:solidFill>
                        </a:rPr>
                        <a:t>330</a:t>
                      </a:r>
                      <a:endParaRPr lang="es-MX" sz="2400" b="0" dirty="0">
                        <a:solidFill>
                          <a:schemeClr val="bg1"/>
                        </a:solidFill>
                      </a:endParaRPr>
                    </a:p>
                  </a:txBody>
                  <a:tcPr marL="0" marR="0" marT="34290" marB="34290" anchor="ctr">
                    <a:solidFill>
                      <a:schemeClr val="bg1">
                        <a:lumMod val="50000"/>
                      </a:schemeClr>
                    </a:solidFill>
                  </a:tcPr>
                </a:tc>
                <a:tc>
                  <a:txBody>
                    <a:bodyPr/>
                    <a:lstStyle/>
                    <a:p>
                      <a:pPr algn="ctr"/>
                      <a:r>
                        <a:rPr lang="es-MX" sz="2400" b="0" dirty="0" smtClean="0">
                          <a:solidFill>
                            <a:schemeClr val="bg1"/>
                          </a:solidFill>
                        </a:rPr>
                        <a:t>272</a:t>
                      </a:r>
                      <a:endParaRPr lang="es-MX" sz="2400" b="0" dirty="0">
                        <a:solidFill>
                          <a:schemeClr val="bg1"/>
                        </a:solidFill>
                      </a:endParaRPr>
                    </a:p>
                  </a:txBody>
                  <a:tcPr marL="0" marR="0" marT="34290" marB="34290" anchor="ctr">
                    <a:solidFill>
                      <a:srgbClr val="FF0000"/>
                    </a:solidFill>
                  </a:tcPr>
                </a:tc>
                <a:tc>
                  <a:txBody>
                    <a:bodyPr/>
                    <a:lstStyle/>
                    <a:p>
                      <a:pPr algn="ctr"/>
                      <a:r>
                        <a:rPr lang="es-MX" sz="2400" b="0" dirty="0" smtClean="0">
                          <a:solidFill>
                            <a:schemeClr val="bg1"/>
                          </a:solidFill>
                        </a:rPr>
                        <a:t>756</a:t>
                      </a:r>
                      <a:endParaRPr lang="es-MX" sz="2400" b="0" dirty="0">
                        <a:solidFill>
                          <a:schemeClr val="bg1"/>
                        </a:solidFill>
                      </a:endParaRPr>
                    </a:p>
                  </a:txBody>
                  <a:tcPr marL="0" marR="0" marT="34290" marB="34290" anchor="ctr">
                    <a:solidFill>
                      <a:schemeClr val="bg1">
                        <a:lumMod val="50000"/>
                      </a:schemeClr>
                    </a:solidFill>
                  </a:tcPr>
                </a:tc>
                <a:tc>
                  <a:txBody>
                    <a:bodyPr/>
                    <a:lstStyle/>
                    <a:p>
                      <a:pPr algn="ctr"/>
                      <a:r>
                        <a:rPr lang="es-MX" sz="2400" b="0" dirty="0" smtClean="0">
                          <a:solidFill>
                            <a:schemeClr val="bg1"/>
                          </a:solidFill>
                        </a:rPr>
                        <a:t>561</a:t>
                      </a:r>
                      <a:endParaRPr lang="es-MX" sz="2400" b="0" dirty="0">
                        <a:solidFill>
                          <a:schemeClr val="bg1"/>
                        </a:solidFill>
                      </a:endParaRPr>
                    </a:p>
                  </a:txBody>
                  <a:tcPr marL="0" marR="0" marT="34290" marB="34290" anchor="ctr">
                    <a:solidFill>
                      <a:schemeClr val="bg1">
                        <a:lumMod val="50000"/>
                      </a:schemeClr>
                    </a:solidFill>
                  </a:tcPr>
                </a:tc>
              </a:tr>
            </a:tbl>
          </a:graphicData>
        </a:graphic>
      </p:graphicFrame>
      <p:sp>
        <p:nvSpPr>
          <p:cNvPr id="2" name="CuadroTexto 1"/>
          <p:cNvSpPr txBox="1"/>
          <p:nvPr/>
        </p:nvSpPr>
        <p:spPr>
          <a:xfrm>
            <a:off x="1283802" y="3651870"/>
            <a:ext cx="7896710" cy="954107"/>
          </a:xfrm>
          <a:prstGeom prst="rect">
            <a:avLst/>
          </a:prstGeom>
          <a:noFill/>
        </p:spPr>
        <p:txBody>
          <a:bodyPr wrap="square" rtlCol="0">
            <a:spAutoFit/>
          </a:bodyPr>
          <a:lstStyle/>
          <a:p>
            <a:r>
              <a:rPr lang="es-ES" sz="2800" dirty="0" smtClean="0"/>
              <a:t>Espacios para atención a alumnos por día considerando todas las áreas</a:t>
            </a:r>
            <a:endParaRPr lang="es-ES" sz="2800" dirty="0"/>
          </a:p>
        </p:txBody>
      </p:sp>
      <p:graphicFrame>
        <p:nvGraphicFramePr>
          <p:cNvPr id="5" name="4 Tabla"/>
          <p:cNvGraphicFramePr>
            <a:graphicFrameLocks noGrp="1"/>
          </p:cNvGraphicFramePr>
          <p:nvPr>
            <p:extLst>
              <p:ext uri="{D42A27DB-BD31-4B8C-83A1-F6EECF244321}">
                <p14:modId xmlns:p14="http://schemas.microsoft.com/office/powerpoint/2010/main" val="1735090281"/>
              </p:ext>
            </p:extLst>
          </p:nvPr>
        </p:nvGraphicFramePr>
        <p:xfrm>
          <a:off x="736618" y="987574"/>
          <a:ext cx="7813374" cy="1224136"/>
        </p:xfrm>
        <a:graphic>
          <a:graphicData uri="http://schemas.openxmlformats.org/drawingml/2006/table">
            <a:tbl>
              <a:tblPr firstRow="1" bandRow="1">
                <a:tableStyleId>{5C22544A-7EE6-4342-B048-85BDC9FD1C3A}</a:tableStyleId>
              </a:tblPr>
              <a:tblGrid>
                <a:gridCol w="576064"/>
                <a:gridCol w="576064"/>
                <a:gridCol w="540566"/>
                <a:gridCol w="504056"/>
                <a:gridCol w="611562"/>
                <a:gridCol w="540566"/>
                <a:gridCol w="576064"/>
                <a:gridCol w="576064"/>
                <a:gridCol w="611562"/>
                <a:gridCol w="540566"/>
                <a:gridCol w="576064"/>
                <a:gridCol w="576064"/>
                <a:gridCol w="504056"/>
                <a:gridCol w="504056"/>
              </a:tblGrid>
              <a:tr h="1224136">
                <a:tc>
                  <a:txBody>
                    <a:bodyPr/>
                    <a:lstStyle/>
                    <a:p>
                      <a:pPr algn="ctr"/>
                      <a:r>
                        <a:rPr lang="es-MX" sz="1500" dirty="0" smtClean="0"/>
                        <a:t>CUNORTE</a:t>
                      </a:r>
                    </a:p>
                  </a:txBody>
                  <a:tcPr marT="34290" marB="34290" vert="vert270" anchor="ctr">
                    <a:solidFill>
                      <a:srgbClr val="0070C0"/>
                    </a:solidFill>
                  </a:tcPr>
                </a:tc>
                <a:tc>
                  <a:txBody>
                    <a:bodyPr/>
                    <a:lstStyle/>
                    <a:p>
                      <a:pPr algn="ctr"/>
                      <a:r>
                        <a:rPr lang="es-MX" sz="1500" dirty="0" smtClean="0"/>
                        <a:t>CUCS</a:t>
                      </a:r>
                      <a:endParaRPr lang="es-MX" sz="1500" dirty="0"/>
                    </a:p>
                  </a:txBody>
                  <a:tcPr marT="34290" marB="34290" vert="vert270" anchor="ctr">
                    <a:solidFill>
                      <a:srgbClr val="0070C0"/>
                    </a:solidFill>
                  </a:tcPr>
                </a:tc>
                <a:tc>
                  <a:txBody>
                    <a:bodyPr/>
                    <a:lstStyle/>
                    <a:p>
                      <a:pPr algn="ctr"/>
                      <a:r>
                        <a:rPr lang="es-MX" sz="1500" dirty="0" smtClean="0"/>
                        <a:t>CUCOSTA</a:t>
                      </a:r>
                      <a:endParaRPr lang="es-MX" sz="1500" dirty="0"/>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CUALTOS</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algn="ctr"/>
                      <a:r>
                        <a:rPr lang="es-MX" sz="1500" dirty="0" smtClean="0"/>
                        <a:t>CULAGOS</a:t>
                      </a:r>
                      <a:endParaRPr lang="es-MX" sz="1500" dirty="0"/>
                    </a:p>
                  </a:txBody>
                  <a:tcPr marT="34290" marB="34290" vert="vert270" anchor="ctr">
                    <a:solidFill>
                      <a:srgbClr val="0070C0"/>
                    </a:solidFill>
                  </a:tcPr>
                </a:tc>
                <a:tc>
                  <a:txBody>
                    <a:bodyPr/>
                    <a:lstStyle/>
                    <a:p>
                      <a:pPr algn="ctr"/>
                      <a:r>
                        <a:rPr lang="es-MX" sz="1500" dirty="0" smtClean="0"/>
                        <a:t>CUCIENEGA</a:t>
                      </a:r>
                      <a:endParaRPr lang="es-MX" sz="1500" dirty="0"/>
                    </a:p>
                  </a:txBody>
                  <a:tcPr marT="34290" marB="34290" vert="vert270" anchor="ctr">
                    <a:solidFill>
                      <a:srgbClr val="0070C0"/>
                    </a:solidFill>
                  </a:tcPr>
                </a:tc>
                <a:tc>
                  <a:txBody>
                    <a:bodyPr/>
                    <a:lstStyle/>
                    <a:p>
                      <a:pPr algn="ctr"/>
                      <a:r>
                        <a:rPr lang="es-MX" sz="1500" dirty="0" smtClean="0"/>
                        <a:t>CUSUR</a:t>
                      </a:r>
                      <a:endParaRPr lang="es-MX" sz="1500" dirty="0"/>
                    </a:p>
                  </a:txBody>
                  <a:tcPr marT="34290" marB="34290" vert="vert270" anchor="ctr">
                    <a:solidFill>
                      <a:srgbClr val="0070C0"/>
                    </a:solidFill>
                  </a:tcPr>
                </a:tc>
                <a:tc>
                  <a:txBody>
                    <a:bodyPr/>
                    <a:lstStyle/>
                    <a:p>
                      <a:pPr algn="ctr"/>
                      <a:r>
                        <a:rPr lang="es-MX" sz="1500" dirty="0" smtClean="0"/>
                        <a:t>CUVALLES</a:t>
                      </a:r>
                      <a:endParaRPr lang="es-MX" sz="1500" dirty="0"/>
                    </a:p>
                  </a:txBody>
                  <a:tcPr marT="34290" marB="34290" vert="vert270" anchor="ctr">
                    <a:solidFill>
                      <a:srgbClr val="0070C0"/>
                    </a:solidFill>
                  </a:tcPr>
                </a:tc>
                <a:tc>
                  <a:txBody>
                    <a:bodyPr/>
                    <a:lstStyle/>
                    <a:p>
                      <a:pPr algn="ctr"/>
                      <a:r>
                        <a:rPr lang="es-MX" sz="1500" dirty="0" smtClean="0"/>
                        <a:t>CUCEI</a:t>
                      </a:r>
                      <a:endParaRPr lang="es-MX" sz="1500" dirty="0"/>
                    </a:p>
                  </a:txBody>
                  <a:tcPr marT="34290" marB="34290" vert="vert270" anchor="ctr">
                    <a:solidFill>
                      <a:srgbClr val="0070C0"/>
                    </a:solidFill>
                  </a:tcPr>
                </a:tc>
                <a:tc>
                  <a:txBody>
                    <a:bodyPr/>
                    <a:lstStyle/>
                    <a:p>
                      <a:pPr algn="ctr"/>
                      <a:r>
                        <a:rPr lang="es-MX" sz="1500" dirty="0" smtClean="0"/>
                        <a:t>CUCEA</a:t>
                      </a:r>
                      <a:endParaRPr lang="es-MX" sz="1500" dirty="0"/>
                    </a:p>
                  </a:txBody>
                  <a:tcPr marT="34290" marB="34290" vert="vert270" anchor="ctr">
                    <a:solidFill>
                      <a:srgbClr val="0070C0"/>
                    </a:solidFill>
                  </a:tcPr>
                </a:tc>
                <a:tc>
                  <a:txBody>
                    <a:bodyPr/>
                    <a:lstStyle/>
                    <a:p>
                      <a:pPr algn="ctr"/>
                      <a:r>
                        <a:rPr lang="es-MX" sz="1500" dirty="0" smtClean="0"/>
                        <a:t>CUCBA</a:t>
                      </a:r>
                      <a:endParaRPr lang="es-MX" sz="1500" dirty="0"/>
                    </a:p>
                  </a:txBody>
                  <a:tcPr marT="34290" marB="34290" vert="vert270" anchor="ctr">
                    <a:solidFill>
                      <a:srgbClr val="0070C0"/>
                    </a:solidFill>
                  </a:tcPr>
                </a:tc>
                <a:tc>
                  <a:txBody>
                    <a:bodyPr/>
                    <a:lstStyle/>
                    <a:p>
                      <a:pPr algn="ctr"/>
                      <a:r>
                        <a:rPr lang="es-MX" sz="1500" dirty="0" smtClean="0"/>
                        <a:t>CUCSUR</a:t>
                      </a:r>
                      <a:endParaRPr lang="es-MX" sz="1500" dirty="0"/>
                    </a:p>
                  </a:txBody>
                  <a:tcPr marT="34290" marB="34290" vert="vert270" anchor="ctr">
                    <a:solidFill>
                      <a:srgbClr val="0070C0"/>
                    </a:solidFill>
                  </a:tcPr>
                </a:tc>
                <a:tc>
                  <a:txBody>
                    <a:bodyPr/>
                    <a:lstStyle/>
                    <a:p>
                      <a:pPr algn="ctr"/>
                      <a:r>
                        <a:rPr lang="es-MX" sz="1500" dirty="0" smtClean="0"/>
                        <a:t>CUAAD</a:t>
                      </a:r>
                      <a:endParaRPr lang="es-MX" sz="1500" dirty="0"/>
                    </a:p>
                  </a:txBody>
                  <a:tcPr marT="34290" marB="34290" vert="vert270" anchor="ctr">
                    <a:solidFill>
                      <a:srgbClr val="0070C0"/>
                    </a:solidFill>
                  </a:tcPr>
                </a:tc>
                <a:tc>
                  <a:txBody>
                    <a:bodyPr/>
                    <a:lstStyle/>
                    <a:p>
                      <a:pPr algn="ctr"/>
                      <a:r>
                        <a:rPr lang="es-MX" sz="1500" dirty="0" smtClean="0"/>
                        <a:t>CUCSH</a:t>
                      </a:r>
                      <a:endParaRPr lang="es-MX" sz="1500" dirty="0"/>
                    </a:p>
                  </a:txBody>
                  <a:tcPr marT="34290" marB="34290" vert="vert270" anchor="ctr">
                    <a:solidFill>
                      <a:srgbClr val="0070C0"/>
                    </a:solidFill>
                  </a:tcPr>
                </a:tc>
              </a:tr>
            </a:tbl>
          </a:graphicData>
        </a:graphic>
      </p:graphicFrame>
    </p:spTree>
    <p:extLst>
      <p:ext uri="{BB962C8B-B14F-4D97-AF65-F5344CB8AC3E}">
        <p14:creationId xmlns:p14="http://schemas.microsoft.com/office/powerpoint/2010/main" val="42859995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104784255"/>
              </p:ext>
            </p:extLst>
          </p:nvPr>
        </p:nvGraphicFramePr>
        <p:xfrm>
          <a:off x="251520" y="1059582"/>
          <a:ext cx="8496944" cy="3305525"/>
        </p:xfrm>
        <a:graphic>
          <a:graphicData uri="http://schemas.openxmlformats.org/drawingml/2006/table">
            <a:tbl>
              <a:tblPr firstRow="1" bandRow="1">
                <a:tableStyleId>{5C22544A-7EE6-4342-B048-85BDC9FD1C3A}</a:tableStyleId>
              </a:tblPr>
              <a:tblGrid>
                <a:gridCol w="2880320"/>
                <a:gridCol w="2770124"/>
                <a:gridCol w="2846500"/>
              </a:tblGrid>
              <a:tr h="1102519">
                <a:tc>
                  <a:txBody>
                    <a:bodyPr/>
                    <a:lstStyle/>
                    <a:p>
                      <a:pPr algn="ctr">
                        <a:lnSpc>
                          <a:spcPct val="100000"/>
                        </a:lnSpc>
                        <a:spcAft>
                          <a:spcPts val="1000"/>
                        </a:spcAft>
                      </a:pPr>
                      <a:r>
                        <a:rPr lang="es-MX" sz="2400" b="1" dirty="0" smtClean="0">
                          <a:solidFill>
                            <a:schemeClr val="bg1"/>
                          </a:solidFill>
                          <a:effectLst/>
                          <a:latin typeface="+mn-lt"/>
                        </a:rPr>
                        <a:t>Centros</a:t>
                      </a:r>
                      <a:endParaRPr lang="es-MX" sz="2400" b="1" dirty="0">
                        <a:solidFill>
                          <a:schemeClr val="bg1"/>
                        </a:solidFill>
                        <a:effectLst/>
                        <a:latin typeface="+mn-lt"/>
                        <a:ea typeface="Calibri"/>
                        <a:cs typeface="Times New Roman"/>
                      </a:endParaRPr>
                    </a:p>
                  </a:txBody>
                  <a:tcPr marL="6985" marR="6985" marT="5239" marB="0" anchor="ctr">
                    <a:solidFill>
                      <a:srgbClr val="7F7F7F"/>
                    </a:solidFill>
                  </a:tcPr>
                </a:tc>
                <a:tc>
                  <a:txBody>
                    <a:bodyPr/>
                    <a:lstStyle/>
                    <a:p>
                      <a:pPr algn="ctr">
                        <a:lnSpc>
                          <a:spcPct val="100000"/>
                        </a:lnSpc>
                        <a:spcAft>
                          <a:spcPts val="1000"/>
                        </a:spcAft>
                      </a:pPr>
                      <a:r>
                        <a:rPr lang="es-MX" sz="2400" b="1" dirty="0" smtClean="0">
                          <a:solidFill>
                            <a:schemeClr val="bg1"/>
                          </a:solidFill>
                          <a:effectLst/>
                          <a:latin typeface="+mn-lt"/>
                        </a:rPr>
                        <a:t>Conexión a internet</a:t>
                      </a:r>
                      <a:endParaRPr lang="es-MX" sz="2400" b="1" dirty="0">
                        <a:solidFill>
                          <a:schemeClr val="bg1"/>
                        </a:solidFill>
                        <a:effectLst/>
                        <a:latin typeface="+mn-lt"/>
                        <a:ea typeface="Calibri"/>
                        <a:cs typeface="Times New Roman"/>
                      </a:endParaRPr>
                    </a:p>
                  </a:txBody>
                  <a:tcPr marL="6985" marR="6985" marT="5239" marB="0" anchor="ctr">
                    <a:solidFill>
                      <a:srgbClr val="7F7F7F"/>
                    </a:solidFill>
                  </a:tcPr>
                </a:tc>
                <a:tc>
                  <a:txBody>
                    <a:bodyPr/>
                    <a:lstStyle/>
                    <a:p>
                      <a:pPr algn="ctr">
                        <a:lnSpc>
                          <a:spcPct val="100000"/>
                        </a:lnSpc>
                        <a:spcAft>
                          <a:spcPts val="1000"/>
                        </a:spcAft>
                      </a:pPr>
                      <a:r>
                        <a:rPr lang="es-MX" sz="2400" b="1" dirty="0" smtClean="0">
                          <a:solidFill>
                            <a:schemeClr val="bg1"/>
                          </a:solidFill>
                          <a:effectLst/>
                          <a:latin typeface="+mn-lt"/>
                        </a:rPr>
                        <a:t>Distribución</a:t>
                      </a:r>
                      <a:r>
                        <a:rPr lang="es-MX" sz="2400" b="1" baseline="0" dirty="0" smtClean="0">
                          <a:solidFill>
                            <a:schemeClr val="bg1"/>
                          </a:solidFill>
                          <a:effectLst/>
                          <a:latin typeface="+mn-lt"/>
                        </a:rPr>
                        <a:t> </a:t>
                      </a:r>
                      <a:r>
                        <a:rPr lang="es-MX" sz="2400" b="1" dirty="0" smtClean="0">
                          <a:solidFill>
                            <a:schemeClr val="bg1"/>
                          </a:solidFill>
                          <a:effectLst/>
                          <a:latin typeface="+mn-lt"/>
                        </a:rPr>
                        <a:t>promedio a los CAI</a:t>
                      </a:r>
                      <a:endParaRPr lang="es-MX" sz="2400" b="1" dirty="0">
                        <a:solidFill>
                          <a:schemeClr val="bg1"/>
                        </a:solidFill>
                        <a:effectLst/>
                        <a:latin typeface="+mn-lt"/>
                        <a:ea typeface="Calibri"/>
                        <a:cs typeface="Times New Roman"/>
                      </a:endParaRPr>
                    </a:p>
                  </a:txBody>
                  <a:tcPr marL="6985" marR="6985" marT="5239" marB="0" anchor="ctr">
                    <a:solidFill>
                      <a:srgbClr val="7F7F7F"/>
                    </a:solidFill>
                  </a:tcPr>
                </a:tc>
              </a:tr>
              <a:tr h="973487">
                <a:tc>
                  <a:txBody>
                    <a:bodyPr/>
                    <a:lstStyle/>
                    <a:p>
                      <a:pPr algn="ctr">
                        <a:lnSpc>
                          <a:spcPct val="150000"/>
                        </a:lnSpc>
                        <a:spcAft>
                          <a:spcPts val="1000"/>
                        </a:spcAft>
                      </a:pPr>
                      <a:r>
                        <a:rPr lang="es-MX" sz="2400" b="1" dirty="0" smtClean="0">
                          <a:solidFill>
                            <a:schemeClr val="tx1"/>
                          </a:solidFill>
                          <a:effectLst/>
                          <a:latin typeface="+mn-lt"/>
                        </a:rPr>
                        <a:t>Tematicos</a:t>
                      </a:r>
                      <a:endParaRPr lang="es-MX" sz="2400" b="1" dirty="0">
                        <a:solidFill>
                          <a:schemeClr val="tx1"/>
                        </a:solidFill>
                        <a:effectLst/>
                        <a:latin typeface="+mn-lt"/>
                        <a:ea typeface="Calibri"/>
                        <a:cs typeface="Times New Roman"/>
                      </a:endParaRPr>
                    </a:p>
                  </a:txBody>
                  <a:tcPr marL="6985" marR="6985" marT="5239" marB="0" anchor="ctr">
                    <a:solidFill>
                      <a:schemeClr val="accent1">
                        <a:lumMod val="20000"/>
                        <a:lumOff val="80000"/>
                      </a:schemeClr>
                    </a:solidFill>
                  </a:tcPr>
                </a:tc>
                <a:tc>
                  <a:txBody>
                    <a:bodyPr/>
                    <a:lstStyle/>
                    <a:p>
                      <a:pPr algn="ctr">
                        <a:lnSpc>
                          <a:spcPct val="115000"/>
                        </a:lnSpc>
                        <a:spcAft>
                          <a:spcPts val="1000"/>
                        </a:spcAft>
                      </a:pPr>
                      <a:r>
                        <a:rPr lang="es-MX" sz="2400" b="1" dirty="0" smtClean="0">
                          <a:effectLst/>
                          <a:latin typeface="+mn-lt"/>
                        </a:rPr>
                        <a:t> 1 GB</a:t>
                      </a:r>
                    </a:p>
                    <a:p>
                      <a:pPr algn="ctr">
                        <a:lnSpc>
                          <a:spcPct val="115000"/>
                        </a:lnSpc>
                        <a:spcAft>
                          <a:spcPts val="1000"/>
                        </a:spcAft>
                      </a:pPr>
                      <a:r>
                        <a:rPr lang="es-MX" sz="2400" b="1" dirty="0" smtClean="0">
                          <a:effectLst/>
                          <a:latin typeface="+mn-lt"/>
                        </a:rPr>
                        <a:t>10 GB (CUCEA)</a:t>
                      </a:r>
                      <a:endParaRPr lang="es-MX" sz="2400" b="1" dirty="0">
                        <a:effectLst/>
                        <a:latin typeface="+mn-lt"/>
                        <a:ea typeface="Calibri"/>
                        <a:cs typeface="Times New Roman"/>
                      </a:endParaRPr>
                    </a:p>
                  </a:txBody>
                  <a:tcPr marL="6985" marR="6985" marT="5239" marB="0" anchor="ctr">
                    <a:solidFill>
                      <a:schemeClr val="accent4">
                        <a:lumMod val="20000"/>
                        <a:lumOff val="80000"/>
                      </a:schemeClr>
                    </a:solidFill>
                  </a:tcPr>
                </a:tc>
                <a:tc>
                  <a:txBody>
                    <a:bodyPr/>
                    <a:lstStyle/>
                    <a:p>
                      <a:pPr algn="ctr">
                        <a:lnSpc>
                          <a:spcPct val="150000"/>
                        </a:lnSpc>
                        <a:spcAft>
                          <a:spcPts val="1000"/>
                        </a:spcAft>
                      </a:pPr>
                      <a:r>
                        <a:rPr lang="es-MX" sz="2400" b="1" dirty="0" smtClean="0">
                          <a:effectLst/>
                          <a:latin typeface="+mn-lt"/>
                        </a:rPr>
                        <a:t> 50 a 100 MB</a:t>
                      </a:r>
                      <a:endParaRPr lang="es-MX" sz="2400" b="1" dirty="0">
                        <a:effectLst/>
                        <a:latin typeface="+mn-lt"/>
                        <a:ea typeface="Calibri"/>
                        <a:cs typeface="Times New Roman"/>
                      </a:endParaRPr>
                    </a:p>
                  </a:txBody>
                  <a:tcPr marL="6985" marR="6985" marT="5239" marB="0" anchor="ctr">
                    <a:solidFill>
                      <a:srgbClr val="92D050"/>
                    </a:solidFill>
                  </a:tcPr>
                </a:tc>
              </a:tr>
              <a:tr h="1229519">
                <a:tc>
                  <a:txBody>
                    <a:bodyPr/>
                    <a:lstStyle/>
                    <a:p>
                      <a:pPr algn="ctr">
                        <a:lnSpc>
                          <a:spcPct val="150000"/>
                        </a:lnSpc>
                        <a:spcAft>
                          <a:spcPts val="1000"/>
                        </a:spcAft>
                      </a:pPr>
                      <a:r>
                        <a:rPr lang="es-MX" sz="2400" b="1" dirty="0" smtClean="0">
                          <a:solidFill>
                            <a:schemeClr val="tx1"/>
                          </a:solidFill>
                          <a:effectLst/>
                          <a:latin typeface="+mn-lt"/>
                        </a:rPr>
                        <a:t>Regionales</a:t>
                      </a:r>
                      <a:endParaRPr lang="es-MX" sz="2400" b="1" dirty="0">
                        <a:solidFill>
                          <a:schemeClr val="tx1"/>
                        </a:solidFill>
                        <a:effectLst/>
                        <a:latin typeface="+mn-lt"/>
                        <a:ea typeface="Calibri"/>
                        <a:cs typeface="Times New Roman"/>
                      </a:endParaRPr>
                    </a:p>
                  </a:txBody>
                  <a:tcPr marL="6985" marR="6985" marT="5239" marB="0" anchor="ctr">
                    <a:solidFill>
                      <a:schemeClr val="accent1">
                        <a:lumMod val="20000"/>
                        <a:lumOff val="80000"/>
                      </a:schemeClr>
                    </a:solidFill>
                  </a:tcPr>
                </a:tc>
                <a:tc>
                  <a:txBody>
                    <a:bodyPr/>
                    <a:lstStyle/>
                    <a:p>
                      <a:pPr algn="ctr">
                        <a:lnSpc>
                          <a:spcPct val="115000"/>
                        </a:lnSpc>
                        <a:spcAft>
                          <a:spcPts val="1000"/>
                        </a:spcAft>
                      </a:pPr>
                      <a:r>
                        <a:rPr lang="es-MX" sz="2400" b="1" dirty="0">
                          <a:effectLst/>
                          <a:latin typeface="+mn-lt"/>
                        </a:rPr>
                        <a:t> 100 MB </a:t>
                      </a:r>
                      <a:endParaRPr lang="es-MX" sz="2400" b="1" dirty="0">
                        <a:effectLst/>
                        <a:latin typeface="+mn-lt"/>
                        <a:ea typeface="Calibri"/>
                        <a:cs typeface="Times New Roman"/>
                      </a:endParaRPr>
                    </a:p>
                  </a:txBody>
                  <a:tcPr marL="6985" marR="6985" marT="5239" marB="0" anchor="ctr">
                    <a:solidFill>
                      <a:schemeClr val="accent4">
                        <a:lumMod val="20000"/>
                        <a:lumOff val="80000"/>
                      </a:schemeClr>
                    </a:solidFill>
                  </a:tcPr>
                </a:tc>
                <a:tc>
                  <a:txBody>
                    <a:bodyPr/>
                    <a:lstStyle/>
                    <a:p>
                      <a:pPr algn="ctr">
                        <a:lnSpc>
                          <a:spcPct val="150000"/>
                        </a:lnSpc>
                        <a:spcAft>
                          <a:spcPts val="1000"/>
                        </a:spcAft>
                      </a:pPr>
                      <a:r>
                        <a:rPr lang="es-MX" sz="2400" b="1" dirty="0">
                          <a:effectLst/>
                          <a:latin typeface="+mn-lt"/>
                        </a:rPr>
                        <a:t> </a:t>
                      </a:r>
                    </a:p>
                    <a:p>
                      <a:pPr algn="ctr">
                        <a:lnSpc>
                          <a:spcPct val="150000"/>
                        </a:lnSpc>
                        <a:spcAft>
                          <a:spcPts val="1000"/>
                        </a:spcAft>
                      </a:pPr>
                      <a:r>
                        <a:rPr lang="es-MX" sz="2400" b="1" dirty="0">
                          <a:effectLst/>
                          <a:latin typeface="+mn-lt"/>
                        </a:rPr>
                        <a:t>1 a 40 MB </a:t>
                      </a:r>
                      <a:endParaRPr lang="es-MX" sz="2400" b="1" dirty="0">
                        <a:effectLst/>
                        <a:latin typeface="+mn-lt"/>
                        <a:ea typeface="Calibri"/>
                        <a:cs typeface="Times New Roman"/>
                      </a:endParaRPr>
                    </a:p>
                  </a:txBody>
                  <a:tcPr marL="6985" marR="6985" marT="5239" marB="0">
                    <a:solidFill>
                      <a:srgbClr val="FF0000"/>
                    </a:solidFill>
                  </a:tcPr>
                </a:tc>
              </a:tr>
            </a:tbl>
          </a:graphicData>
        </a:graphic>
      </p:graphicFrame>
      <p:sp>
        <p:nvSpPr>
          <p:cNvPr id="3" name="2 Título"/>
          <p:cNvSpPr>
            <a:spLocks noGrp="1"/>
          </p:cNvSpPr>
          <p:nvPr>
            <p:ph type="title"/>
          </p:nvPr>
        </p:nvSpPr>
        <p:spPr>
          <a:xfrm>
            <a:off x="395536" y="339502"/>
            <a:ext cx="8229600" cy="367550"/>
          </a:xfrm>
        </p:spPr>
        <p:txBody>
          <a:bodyPr>
            <a:noAutofit/>
          </a:bodyPr>
          <a:lstStyle/>
          <a:p>
            <a:pPr algn="r"/>
            <a:r>
              <a:rPr lang="es-MX" sz="3200" b="1" dirty="0" smtClean="0">
                <a:solidFill>
                  <a:schemeClr val="tx2"/>
                </a:solidFill>
                <a:ea typeface="Calibri"/>
                <a:cs typeface="Times New Roman"/>
              </a:rPr>
              <a:t/>
            </a:r>
            <a:br>
              <a:rPr lang="es-MX" sz="3200" b="1" dirty="0" smtClean="0">
                <a:solidFill>
                  <a:schemeClr val="tx2"/>
                </a:solidFill>
                <a:ea typeface="Calibri"/>
                <a:cs typeface="Times New Roman"/>
              </a:rPr>
            </a:br>
            <a:r>
              <a:rPr lang="es-MX" sz="2800" b="1" dirty="0" smtClean="0">
                <a:solidFill>
                  <a:schemeClr val="tx2"/>
                </a:solidFill>
                <a:ea typeface="Calibri"/>
                <a:cs typeface="Times New Roman"/>
              </a:rPr>
              <a:t>Conexión a  internet reportada</a:t>
            </a:r>
            <a:br>
              <a:rPr lang="es-MX" sz="2800" b="1" dirty="0" smtClean="0">
                <a:solidFill>
                  <a:schemeClr val="tx2"/>
                </a:solidFill>
                <a:ea typeface="Calibri"/>
                <a:cs typeface="Times New Roman"/>
              </a:rPr>
            </a:br>
            <a:endParaRPr lang="es-MX" sz="2800" b="1" dirty="0">
              <a:solidFill>
                <a:schemeClr val="tx2"/>
              </a:solidFill>
            </a:endParaRPr>
          </a:p>
        </p:txBody>
      </p:sp>
    </p:spTree>
    <p:extLst>
      <p:ext uri="{BB962C8B-B14F-4D97-AF65-F5344CB8AC3E}">
        <p14:creationId xmlns:p14="http://schemas.microsoft.com/office/powerpoint/2010/main" val="16498668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sz="5400" b="1" dirty="0"/>
              <a:t>Servicios Académicos </a:t>
            </a:r>
            <a:br>
              <a:rPr lang="es-MX" sz="5400" b="1" dirty="0"/>
            </a:br>
            <a:r>
              <a:rPr lang="es-MX" sz="5400" b="1" dirty="0"/>
              <a:t>Material Didáctico</a:t>
            </a:r>
            <a:br>
              <a:rPr lang="es-MX" sz="5400" b="1" dirty="0"/>
            </a:br>
            <a:r>
              <a:rPr lang="es-MX" sz="5400" b="1" dirty="0"/>
              <a:t>Recursos Bibliográficos </a:t>
            </a:r>
          </a:p>
        </p:txBody>
      </p:sp>
      <p:sp>
        <p:nvSpPr>
          <p:cNvPr id="3" name="2 Marcador de contenido"/>
          <p:cNvSpPr>
            <a:spLocks noGrp="1"/>
          </p:cNvSpPr>
          <p:nvPr>
            <p:ph type="subTitle" idx="1"/>
          </p:nvPr>
        </p:nvSpPr>
        <p:spPr>
          <a:xfrm>
            <a:off x="1371600" y="2931790"/>
            <a:ext cx="6400800" cy="1314450"/>
          </a:xfrm>
        </p:spPr>
        <p:txBody>
          <a:bodyPr>
            <a:normAutofit/>
          </a:bodyPr>
          <a:lstStyle/>
          <a:p>
            <a:endParaRPr lang="es-MX" sz="4400" dirty="0"/>
          </a:p>
          <a:p>
            <a:pPr marL="114300" indent="0">
              <a:buNone/>
            </a:pPr>
            <a:endParaRPr lang="es-MX" sz="4400" dirty="0"/>
          </a:p>
        </p:txBody>
      </p:sp>
      <p:pic>
        <p:nvPicPr>
          <p:cNvPr id="4"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4640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23478"/>
            <a:ext cx="8496944" cy="857250"/>
          </a:xfrm>
        </p:spPr>
        <p:txBody>
          <a:bodyPr>
            <a:normAutofit/>
          </a:bodyPr>
          <a:lstStyle/>
          <a:p>
            <a:pPr algn="r"/>
            <a:r>
              <a:rPr lang="es-MX" sz="2800" b="1" dirty="0">
                <a:solidFill>
                  <a:schemeClr val="tx2"/>
                </a:solidFill>
              </a:rPr>
              <a:t>Material </a:t>
            </a:r>
            <a:r>
              <a:rPr lang="es-MX" sz="2800" b="1" dirty="0" smtClean="0">
                <a:solidFill>
                  <a:schemeClr val="tx2"/>
                </a:solidFill>
              </a:rPr>
              <a:t>didáctico </a:t>
            </a:r>
            <a:r>
              <a:rPr lang="es-MX" sz="2800" b="1" dirty="0">
                <a:solidFill>
                  <a:schemeClr val="tx2"/>
                </a:solidFill>
              </a:rPr>
              <a:t>en inglés</a:t>
            </a:r>
          </a:p>
        </p:txBody>
      </p:sp>
      <p:graphicFrame>
        <p:nvGraphicFramePr>
          <p:cNvPr id="3" name="2 Tabla"/>
          <p:cNvGraphicFramePr>
            <a:graphicFrameLocks noGrp="1"/>
          </p:cNvGraphicFramePr>
          <p:nvPr>
            <p:extLst>
              <p:ext uri="{D42A27DB-BD31-4B8C-83A1-F6EECF244321}">
                <p14:modId xmlns:p14="http://schemas.microsoft.com/office/powerpoint/2010/main" val="2416288479"/>
              </p:ext>
            </p:extLst>
          </p:nvPr>
        </p:nvGraphicFramePr>
        <p:xfrm>
          <a:off x="72006" y="2211710"/>
          <a:ext cx="9036498" cy="2057399"/>
        </p:xfrm>
        <a:graphic>
          <a:graphicData uri="http://schemas.openxmlformats.org/drawingml/2006/table">
            <a:tbl>
              <a:tblPr firstRow="1" bandRow="1">
                <a:tableStyleId>{5C22544A-7EE6-4342-B048-85BDC9FD1C3A}</a:tableStyleId>
              </a:tblPr>
              <a:tblGrid>
                <a:gridCol w="1115616"/>
                <a:gridCol w="432048"/>
                <a:gridCol w="576064"/>
                <a:gridCol w="576064"/>
                <a:gridCol w="576064"/>
                <a:gridCol w="576064"/>
                <a:gridCol w="576064"/>
                <a:gridCol w="576064"/>
                <a:gridCol w="576064"/>
                <a:gridCol w="576064"/>
                <a:gridCol w="576064"/>
                <a:gridCol w="576064"/>
                <a:gridCol w="576064"/>
                <a:gridCol w="576064"/>
                <a:gridCol w="576066"/>
              </a:tblGrid>
              <a:tr h="837535">
                <a:tc>
                  <a:txBody>
                    <a:bodyPr/>
                    <a:lstStyle/>
                    <a:p>
                      <a:pPr algn="r"/>
                      <a:r>
                        <a:rPr lang="es-MX" sz="1800" b="1" dirty="0" smtClean="0">
                          <a:solidFill>
                            <a:schemeClr val="tx2"/>
                          </a:solidFill>
                        </a:rPr>
                        <a:t>Cds </a:t>
                      </a:r>
                    </a:p>
                    <a:p>
                      <a:pPr algn="r"/>
                      <a:r>
                        <a:rPr lang="es-MX" sz="1800" b="1" dirty="0" smtClean="0">
                          <a:solidFill>
                            <a:schemeClr val="tx2"/>
                          </a:solidFill>
                        </a:rPr>
                        <a:t>Rosetta</a:t>
                      </a:r>
                      <a:r>
                        <a:rPr lang="es-MX" sz="1800" b="1" baseline="0" dirty="0" smtClean="0">
                          <a:solidFill>
                            <a:schemeClr val="tx2"/>
                          </a:solidFill>
                        </a:rPr>
                        <a:t> Stone</a:t>
                      </a:r>
                      <a:endParaRPr lang="es-MX" sz="1800" b="1" dirty="0" smtClean="0">
                        <a:solidFill>
                          <a:schemeClr val="tx2"/>
                        </a:solidFill>
                      </a:endParaRPr>
                    </a:p>
                  </a:txBody>
                  <a:tcPr marL="0" marR="0" marT="34290" marB="3429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bg1"/>
                          </a:solidFill>
                        </a:rPr>
                        <a:t>0</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smtClean="0">
                        <a:solidFill>
                          <a:schemeClr val="bg1"/>
                        </a:solidFill>
                      </a:endParaRPr>
                    </a:p>
                  </a:txBody>
                  <a:tcPr marT="34290" marB="34290" anchor="ctr">
                    <a:solidFill>
                      <a:srgbClr val="FF0000"/>
                    </a:solidFill>
                  </a:tcPr>
                </a:tc>
                <a:tc>
                  <a:txBody>
                    <a:bodyPr/>
                    <a:lstStyle/>
                    <a:p>
                      <a:pPr algn="ctr"/>
                      <a:r>
                        <a:rPr lang="es-MX" sz="1400" b="0" dirty="0" smtClean="0">
                          <a:solidFill>
                            <a:schemeClr val="bg1"/>
                          </a:solidFill>
                        </a:rPr>
                        <a:t>√</a:t>
                      </a: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smtClean="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smtClean="0">
                        <a:solidFill>
                          <a:schemeClr val="bg1"/>
                        </a:solidFill>
                      </a:endParaRPr>
                    </a:p>
                  </a:txBody>
                  <a:tcPr marT="34290" marB="34290" anchor="ctr">
                    <a:solidFill>
                      <a:schemeClr val="bg1">
                        <a:lumMod val="50000"/>
                      </a:schemeClr>
                    </a:solidFill>
                  </a:tcPr>
                </a:tc>
                <a:tc>
                  <a:txBody>
                    <a:bodyPr/>
                    <a:lstStyle/>
                    <a:p>
                      <a:pPr algn="ctr"/>
                      <a:r>
                        <a:rPr lang="es-MX" sz="1400" b="1" dirty="0" smtClean="0">
                          <a:solidFill>
                            <a:schemeClr val="bg1"/>
                          </a:solidFill>
                        </a:rPr>
                        <a:t>0</a:t>
                      </a:r>
                      <a:endParaRPr lang="es-MX" sz="1400" b="1" dirty="0">
                        <a:solidFill>
                          <a:schemeClr val="bg1"/>
                        </a:solidFill>
                      </a:endParaRPr>
                    </a:p>
                  </a:txBody>
                  <a:tcPr marT="34290" marB="34290" anchor="ctr">
                    <a:solidFill>
                      <a:srgbClr val="FF0000"/>
                    </a:solidFill>
                  </a:tcPr>
                </a:tc>
              </a:tr>
              <a:tr h="1012613">
                <a:tc>
                  <a:txBody>
                    <a:bodyPr/>
                    <a:lstStyle/>
                    <a:p>
                      <a:pPr algn="r"/>
                      <a:r>
                        <a:rPr lang="es-MX" sz="1800" b="1" baseline="0" dirty="0" smtClean="0">
                          <a:solidFill>
                            <a:schemeClr val="tx2"/>
                          </a:solidFill>
                        </a:rPr>
                        <a:t>Otros programas Interactivos</a:t>
                      </a:r>
                      <a:endParaRPr lang="es-MX" sz="1800" b="1" dirty="0" smtClean="0">
                        <a:solidFill>
                          <a:schemeClr val="tx2"/>
                        </a:solidFill>
                      </a:endParaRPr>
                    </a:p>
                  </a:txBody>
                  <a:tcPr marL="0" marR="0" marT="34290" marB="3429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bg1"/>
                          </a:solidFill>
                        </a:rPr>
                        <a:t>0</a:t>
                      </a:r>
                    </a:p>
                  </a:txBody>
                  <a:tcPr marT="34290" marB="3429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algn="ctr"/>
                      <a:r>
                        <a:rPr lang="es-MX" sz="1400" b="1" dirty="0" smtClean="0">
                          <a:solidFill>
                            <a:schemeClr val="bg1"/>
                          </a:solidFill>
                        </a:rPr>
                        <a:t>0</a:t>
                      </a:r>
                      <a:endParaRPr lang="es-MX" sz="1400" b="1" dirty="0">
                        <a:solidFill>
                          <a:schemeClr val="bg1"/>
                        </a:solidFill>
                      </a:endParaRPr>
                    </a:p>
                  </a:txBody>
                  <a:tcPr marT="34290" marB="34290" anchor="ctr">
                    <a:solidFill>
                      <a:srgbClr val="FF0000"/>
                    </a:solidFill>
                  </a:tcPr>
                </a:tc>
                <a:tc>
                  <a:txBody>
                    <a:bodyPr/>
                    <a:lstStyle/>
                    <a:p>
                      <a:pPr algn="ctr"/>
                      <a:r>
                        <a:rPr lang="es-MX" sz="1400" b="1" dirty="0" smtClean="0">
                          <a:solidFill>
                            <a:schemeClr val="bg1"/>
                          </a:solidFill>
                        </a:rPr>
                        <a:t>0</a:t>
                      </a:r>
                      <a:endParaRPr lang="es-MX" sz="1400" b="1" dirty="0">
                        <a:solidFill>
                          <a:schemeClr val="bg1"/>
                        </a:solidFill>
                      </a:endParaRPr>
                    </a:p>
                  </a:txBody>
                  <a:tcPr marT="34290" marB="34290" anchor="ctr">
                    <a:solidFill>
                      <a:srgbClr val="FF0000"/>
                    </a:solidFill>
                  </a:tcPr>
                </a:tc>
                <a:tc>
                  <a:txBody>
                    <a:bodyPr/>
                    <a:lstStyle/>
                    <a:p>
                      <a:pPr algn="ctr"/>
                      <a:r>
                        <a:rPr lang="es-MX" sz="1400" b="1" dirty="0" smtClean="0">
                          <a:solidFill>
                            <a:schemeClr val="bg1"/>
                          </a:solidFill>
                        </a:rPr>
                        <a:t>0</a:t>
                      </a:r>
                      <a:endParaRPr lang="es-MX" sz="1400" b="1" dirty="0">
                        <a:solidFill>
                          <a:schemeClr val="bg1"/>
                        </a:solidFill>
                      </a:endParaRPr>
                    </a:p>
                  </a:txBody>
                  <a:tcPr marT="34290" marB="3429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algn="ctr"/>
                      <a:endParaRPr lang="es-MX" sz="1400" b="1" dirty="0">
                        <a:solidFill>
                          <a:schemeClr val="bg1"/>
                        </a:solidFill>
                      </a:endParaRPr>
                    </a:p>
                  </a:txBody>
                  <a:tcPr marT="34290" marB="34290" anchor="ctr">
                    <a:solidFill>
                      <a:schemeClr val="bg1">
                        <a:lumMod val="50000"/>
                      </a:schemeClr>
                    </a:solidFill>
                  </a:tcPr>
                </a:tc>
                <a:tc>
                  <a:txBody>
                    <a:bodyPr/>
                    <a:lstStyle/>
                    <a:p>
                      <a:pPr algn="ctr"/>
                      <a:r>
                        <a:rPr lang="es-MX" sz="1400" b="1" dirty="0" smtClean="0">
                          <a:solidFill>
                            <a:schemeClr val="bg1"/>
                          </a:solidFill>
                        </a:rPr>
                        <a:t>0</a:t>
                      </a:r>
                      <a:endParaRPr lang="es-MX" sz="1400" b="1" dirty="0">
                        <a:solidFill>
                          <a:schemeClr val="bg1"/>
                        </a:solidFill>
                      </a:endParaRPr>
                    </a:p>
                  </a:txBody>
                  <a:tcPr marT="34290" marB="34290" anchor="ctr">
                    <a:solidFill>
                      <a:srgbClr val="FF0000"/>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776660132"/>
              </p:ext>
            </p:extLst>
          </p:nvPr>
        </p:nvGraphicFramePr>
        <p:xfrm>
          <a:off x="1187626" y="915566"/>
          <a:ext cx="7920878" cy="1152128"/>
        </p:xfrm>
        <a:graphic>
          <a:graphicData uri="http://schemas.openxmlformats.org/drawingml/2006/table">
            <a:tbl>
              <a:tblPr firstRow="1" bandRow="1">
                <a:tableStyleId>{5C22544A-7EE6-4342-B048-85BDC9FD1C3A}</a:tableStyleId>
              </a:tblPr>
              <a:tblGrid>
                <a:gridCol w="432046"/>
                <a:gridCol w="576064"/>
                <a:gridCol w="576064"/>
                <a:gridCol w="576064"/>
                <a:gridCol w="576064"/>
                <a:gridCol w="576064"/>
                <a:gridCol w="576064"/>
                <a:gridCol w="576064"/>
                <a:gridCol w="576064"/>
                <a:gridCol w="576064"/>
                <a:gridCol w="576064"/>
                <a:gridCol w="576064"/>
                <a:gridCol w="576064"/>
                <a:gridCol w="576064"/>
              </a:tblGrid>
              <a:tr h="1152128">
                <a:tc>
                  <a:txBody>
                    <a:bodyPr/>
                    <a:lstStyle/>
                    <a:p>
                      <a:pPr algn="ctr"/>
                      <a:r>
                        <a:rPr lang="es-MX" sz="1500" dirty="0" smtClean="0"/>
                        <a:t>CUNORTE</a:t>
                      </a:r>
                    </a:p>
                    <a:p>
                      <a:pPr algn="ctr"/>
                      <a:endParaRPr lang="es-MX" sz="1500" dirty="0"/>
                    </a:p>
                  </a:txBody>
                  <a:tcPr marT="34290" marB="34290" vert="vert270">
                    <a:solidFill>
                      <a:srgbClr val="0070C0"/>
                    </a:solidFill>
                  </a:tcPr>
                </a:tc>
                <a:tc>
                  <a:txBody>
                    <a:bodyPr/>
                    <a:lstStyle/>
                    <a:p>
                      <a:pPr algn="ctr"/>
                      <a:r>
                        <a:rPr lang="es-MX" sz="1500" dirty="0" smtClean="0"/>
                        <a:t>CUCS</a:t>
                      </a:r>
                      <a:endParaRPr lang="es-MX" sz="1500" dirty="0"/>
                    </a:p>
                  </a:txBody>
                  <a:tcPr marT="34290" marB="34290" vert="vert270">
                    <a:solidFill>
                      <a:srgbClr val="0070C0"/>
                    </a:solidFill>
                  </a:tcPr>
                </a:tc>
                <a:tc>
                  <a:txBody>
                    <a:bodyPr/>
                    <a:lstStyle/>
                    <a:p>
                      <a:pPr algn="ctr"/>
                      <a:r>
                        <a:rPr lang="es-MX" sz="1500" dirty="0" smtClean="0"/>
                        <a:t>CUCOSTA</a:t>
                      </a:r>
                      <a:endParaRPr lang="es-MX" sz="1500" dirty="0"/>
                    </a:p>
                  </a:txBody>
                  <a:tcPr marT="34290" marB="34290" vert="vert270">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CUALTOS</a:t>
                      </a:r>
                      <a:endParaRPr lang="es-MX" sz="1500" b="1" kern="1200" dirty="0">
                        <a:solidFill>
                          <a:schemeClr val="lt1"/>
                        </a:solidFill>
                        <a:latin typeface="+mn-lt"/>
                        <a:ea typeface="+mn-ea"/>
                        <a:cs typeface="+mn-cs"/>
                      </a:endParaRPr>
                    </a:p>
                  </a:txBody>
                  <a:tcPr marT="34290" marB="34290" vert="vert270">
                    <a:solidFill>
                      <a:srgbClr val="0070C0"/>
                    </a:solidFill>
                  </a:tcPr>
                </a:tc>
                <a:tc>
                  <a:txBody>
                    <a:bodyPr/>
                    <a:lstStyle/>
                    <a:p>
                      <a:pPr algn="ctr"/>
                      <a:r>
                        <a:rPr lang="es-MX" sz="1500" dirty="0" smtClean="0"/>
                        <a:t>CULAGOS</a:t>
                      </a:r>
                      <a:endParaRPr lang="es-MX" sz="1500" dirty="0"/>
                    </a:p>
                  </a:txBody>
                  <a:tcPr marT="34290" marB="34290" vert="vert270">
                    <a:solidFill>
                      <a:srgbClr val="0070C0"/>
                    </a:solidFill>
                  </a:tcPr>
                </a:tc>
                <a:tc>
                  <a:txBody>
                    <a:bodyPr/>
                    <a:lstStyle/>
                    <a:p>
                      <a:pPr algn="ctr"/>
                      <a:r>
                        <a:rPr lang="es-MX" sz="1500" dirty="0" smtClean="0"/>
                        <a:t>CUCIENEGA</a:t>
                      </a:r>
                      <a:endParaRPr lang="es-MX" sz="1500" dirty="0"/>
                    </a:p>
                  </a:txBody>
                  <a:tcPr marT="34290" marB="34290" vert="vert270">
                    <a:solidFill>
                      <a:srgbClr val="0070C0"/>
                    </a:solidFill>
                  </a:tcPr>
                </a:tc>
                <a:tc>
                  <a:txBody>
                    <a:bodyPr/>
                    <a:lstStyle/>
                    <a:p>
                      <a:pPr algn="ctr"/>
                      <a:r>
                        <a:rPr lang="es-MX" sz="1500" dirty="0" smtClean="0"/>
                        <a:t>CUSUR</a:t>
                      </a:r>
                      <a:endParaRPr lang="es-MX" sz="1500" dirty="0"/>
                    </a:p>
                  </a:txBody>
                  <a:tcPr marT="34290" marB="34290" vert="vert270">
                    <a:solidFill>
                      <a:srgbClr val="0070C0"/>
                    </a:solidFill>
                  </a:tcPr>
                </a:tc>
                <a:tc>
                  <a:txBody>
                    <a:bodyPr/>
                    <a:lstStyle/>
                    <a:p>
                      <a:pPr algn="ctr"/>
                      <a:r>
                        <a:rPr lang="es-MX" sz="1500" dirty="0" smtClean="0"/>
                        <a:t>CUVALLES</a:t>
                      </a:r>
                      <a:endParaRPr lang="es-MX" sz="1500" dirty="0"/>
                    </a:p>
                  </a:txBody>
                  <a:tcPr marT="34290" marB="34290" vert="vert270">
                    <a:solidFill>
                      <a:srgbClr val="0070C0"/>
                    </a:solidFill>
                  </a:tcPr>
                </a:tc>
                <a:tc>
                  <a:txBody>
                    <a:bodyPr/>
                    <a:lstStyle/>
                    <a:p>
                      <a:pPr algn="ctr"/>
                      <a:r>
                        <a:rPr lang="es-MX" sz="1500" dirty="0" smtClean="0"/>
                        <a:t>CUCEI</a:t>
                      </a:r>
                      <a:endParaRPr lang="es-MX" sz="1500" dirty="0"/>
                    </a:p>
                  </a:txBody>
                  <a:tcPr marT="34290" marB="34290" vert="vert270">
                    <a:solidFill>
                      <a:srgbClr val="0070C0"/>
                    </a:solidFill>
                  </a:tcPr>
                </a:tc>
                <a:tc>
                  <a:txBody>
                    <a:bodyPr/>
                    <a:lstStyle/>
                    <a:p>
                      <a:pPr algn="ctr"/>
                      <a:r>
                        <a:rPr lang="es-MX" sz="1500" dirty="0" smtClean="0"/>
                        <a:t>CUCEA</a:t>
                      </a:r>
                      <a:endParaRPr lang="es-MX" sz="1500" dirty="0"/>
                    </a:p>
                  </a:txBody>
                  <a:tcPr marT="34290" marB="34290" vert="vert270">
                    <a:solidFill>
                      <a:srgbClr val="0070C0"/>
                    </a:solidFill>
                  </a:tcPr>
                </a:tc>
                <a:tc>
                  <a:txBody>
                    <a:bodyPr/>
                    <a:lstStyle/>
                    <a:p>
                      <a:pPr algn="ctr"/>
                      <a:r>
                        <a:rPr lang="es-MX" sz="1500" dirty="0" smtClean="0"/>
                        <a:t>CUCBA</a:t>
                      </a:r>
                      <a:endParaRPr lang="es-MX" sz="1500" dirty="0"/>
                    </a:p>
                  </a:txBody>
                  <a:tcPr marT="34290" marB="34290" vert="vert270">
                    <a:solidFill>
                      <a:srgbClr val="0070C0"/>
                    </a:solidFill>
                  </a:tcPr>
                </a:tc>
                <a:tc>
                  <a:txBody>
                    <a:bodyPr/>
                    <a:lstStyle/>
                    <a:p>
                      <a:pPr algn="ctr"/>
                      <a:r>
                        <a:rPr lang="es-MX" sz="1500" dirty="0" smtClean="0"/>
                        <a:t>CUCSUR</a:t>
                      </a:r>
                      <a:endParaRPr lang="es-MX" sz="1500" dirty="0"/>
                    </a:p>
                  </a:txBody>
                  <a:tcPr marT="34290" marB="34290" vert="vert270">
                    <a:solidFill>
                      <a:srgbClr val="0070C0"/>
                    </a:solidFill>
                  </a:tcPr>
                </a:tc>
                <a:tc>
                  <a:txBody>
                    <a:bodyPr/>
                    <a:lstStyle/>
                    <a:p>
                      <a:pPr algn="ctr"/>
                      <a:r>
                        <a:rPr lang="es-MX" sz="1500" dirty="0" smtClean="0"/>
                        <a:t>CUAAD</a:t>
                      </a:r>
                      <a:endParaRPr lang="es-MX" sz="1500" dirty="0"/>
                    </a:p>
                  </a:txBody>
                  <a:tcPr marT="34290" marB="34290" vert="vert270">
                    <a:solidFill>
                      <a:srgbClr val="0070C0"/>
                    </a:solidFill>
                  </a:tcPr>
                </a:tc>
                <a:tc>
                  <a:txBody>
                    <a:bodyPr/>
                    <a:lstStyle/>
                    <a:p>
                      <a:pPr algn="ctr"/>
                      <a:r>
                        <a:rPr lang="es-MX" sz="1500" dirty="0" smtClean="0"/>
                        <a:t>CUCSH</a:t>
                      </a:r>
                      <a:endParaRPr lang="es-MX" sz="1500" dirty="0"/>
                    </a:p>
                  </a:txBody>
                  <a:tcPr marT="34290" marB="34290" vert="vert270">
                    <a:solidFill>
                      <a:srgbClr val="0070C0"/>
                    </a:solidFill>
                  </a:tcPr>
                </a:tc>
              </a:tr>
            </a:tbl>
          </a:graphicData>
        </a:graphic>
      </p:graphicFrame>
    </p:spTree>
    <p:extLst>
      <p:ext uri="{BB962C8B-B14F-4D97-AF65-F5344CB8AC3E}">
        <p14:creationId xmlns:p14="http://schemas.microsoft.com/office/powerpoint/2010/main" val="15300928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507288" cy="857250"/>
          </a:xfrm>
        </p:spPr>
        <p:txBody>
          <a:bodyPr>
            <a:noAutofit/>
          </a:bodyPr>
          <a:lstStyle/>
          <a:p>
            <a:pPr algn="r"/>
            <a:r>
              <a:rPr lang="es-MX" sz="2800" b="1" dirty="0">
                <a:solidFill>
                  <a:schemeClr val="tx2"/>
                </a:solidFill>
              </a:rPr>
              <a:t>Material didáctico en inglés </a:t>
            </a:r>
          </a:p>
        </p:txBody>
      </p:sp>
      <p:graphicFrame>
        <p:nvGraphicFramePr>
          <p:cNvPr id="3" name="2 Tabla"/>
          <p:cNvGraphicFramePr>
            <a:graphicFrameLocks noGrp="1"/>
          </p:cNvGraphicFramePr>
          <p:nvPr>
            <p:extLst>
              <p:ext uri="{D42A27DB-BD31-4B8C-83A1-F6EECF244321}">
                <p14:modId xmlns:p14="http://schemas.microsoft.com/office/powerpoint/2010/main" val="1959598416"/>
              </p:ext>
            </p:extLst>
          </p:nvPr>
        </p:nvGraphicFramePr>
        <p:xfrm>
          <a:off x="144014" y="2230613"/>
          <a:ext cx="8964490" cy="2479776"/>
        </p:xfrm>
        <a:graphic>
          <a:graphicData uri="http://schemas.openxmlformats.org/drawingml/2006/table">
            <a:tbl>
              <a:tblPr firstRow="1" bandRow="1">
                <a:tableStyleId>{5C22544A-7EE6-4342-B048-85BDC9FD1C3A}</a:tableStyleId>
              </a:tblPr>
              <a:tblGrid>
                <a:gridCol w="1080120"/>
                <a:gridCol w="467544"/>
                <a:gridCol w="576064"/>
                <a:gridCol w="576064"/>
                <a:gridCol w="504056"/>
                <a:gridCol w="576064"/>
                <a:gridCol w="576064"/>
                <a:gridCol w="576064"/>
                <a:gridCol w="576064"/>
                <a:gridCol w="576064"/>
                <a:gridCol w="576064"/>
                <a:gridCol w="576064"/>
                <a:gridCol w="576064"/>
                <a:gridCol w="648072"/>
                <a:gridCol w="504058"/>
              </a:tblGrid>
              <a:tr h="855095">
                <a:tc>
                  <a:txBody>
                    <a:bodyPr/>
                    <a:lstStyle/>
                    <a:p>
                      <a:pPr algn="l"/>
                      <a:r>
                        <a:rPr lang="es-MX" sz="1800" b="1" dirty="0" smtClean="0">
                          <a:solidFill>
                            <a:schemeClr val="tx2"/>
                          </a:solidFill>
                        </a:rPr>
                        <a:t>Licencias en Línea</a:t>
                      </a:r>
                    </a:p>
                  </a:txBody>
                  <a:tcPr marR="0" marT="34290" marB="3429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bg1"/>
                          </a:solidFill>
                        </a:rPr>
                        <a:t>0</a:t>
                      </a:r>
                    </a:p>
                  </a:txBody>
                  <a:tcPr marT="34290" marB="34290" anchor="ctr">
                    <a:solidFill>
                      <a:srgbClr val="FF0000"/>
                    </a:solidFill>
                  </a:tcPr>
                </a:tc>
                <a:tc>
                  <a:txBody>
                    <a:bodyPr/>
                    <a:lstStyle/>
                    <a:p>
                      <a:pPr algn="ctr"/>
                      <a:r>
                        <a:rPr lang="es-MX" sz="1400" b="1" dirty="0" smtClean="0">
                          <a:solidFill>
                            <a:schemeClr val="bg1"/>
                          </a:solidFill>
                        </a:rPr>
                        <a:t>0</a:t>
                      </a:r>
                      <a:endParaRPr lang="es-MX" sz="1400" b="1" dirty="0">
                        <a:solidFill>
                          <a:schemeClr val="bg1"/>
                        </a:solidFill>
                      </a:endParaRPr>
                    </a:p>
                  </a:txBody>
                  <a:tcPr marT="34290" marB="34290" anchor="ctr">
                    <a:solidFill>
                      <a:srgbClr val="FF0000"/>
                    </a:solidFill>
                  </a:tcPr>
                </a:tc>
                <a:tc>
                  <a:txBody>
                    <a:bodyPr/>
                    <a:lstStyle/>
                    <a:p>
                      <a:pPr algn="ctr"/>
                      <a:r>
                        <a:rPr lang="es-MX" sz="1400" b="1" dirty="0" smtClean="0">
                          <a:solidFill>
                            <a:schemeClr val="bg1"/>
                          </a:solidFill>
                        </a:rPr>
                        <a:t>0</a:t>
                      </a:r>
                      <a:endParaRPr lang="es-MX" sz="1400" b="1" dirty="0">
                        <a:solidFill>
                          <a:schemeClr val="bg1"/>
                        </a:solidFill>
                      </a:endParaRPr>
                    </a:p>
                  </a:txBody>
                  <a:tcPr marT="34290" marB="3429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bg1"/>
                          </a:solidFill>
                        </a:rPr>
                        <a:t>0</a:t>
                      </a:r>
                    </a:p>
                  </a:txBody>
                  <a:tcPr marT="34290" marB="34290" anchor="ctr">
                    <a:solidFill>
                      <a:srgbClr val="FF0000"/>
                    </a:solidFill>
                  </a:tcPr>
                </a:tc>
                <a:tc>
                  <a:txBody>
                    <a:bodyPr/>
                    <a:lstStyle/>
                    <a:p>
                      <a:pPr algn="ctr"/>
                      <a:r>
                        <a:rPr lang="es-MX" sz="1400" b="1" dirty="0" smtClean="0">
                          <a:solidFill>
                            <a:schemeClr val="bg1"/>
                          </a:solidFill>
                        </a:rPr>
                        <a:t>0</a:t>
                      </a:r>
                      <a:endParaRPr lang="es-MX" sz="1400" b="1" dirty="0">
                        <a:solidFill>
                          <a:schemeClr val="bg1"/>
                        </a:solidFill>
                      </a:endParaRPr>
                    </a:p>
                  </a:txBody>
                  <a:tcPr marT="34290" marB="34290" anchor="ctr">
                    <a:solidFill>
                      <a:srgbClr val="FF0000"/>
                    </a:solidFill>
                  </a:tcPr>
                </a:tc>
                <a:tc>
                  <a:txBody>
                    <a:bodyPr/>
                    <a:lstStyle/>
                    <a:p>
                      <a:pPr algn="ctr"/>
                      <a:r>
                        <a:rPr lang="es-MX" sz="1400" b="1" dirty="0" smtClean="0">
                          <a:solidFill>
                            <a:schemeClr val="bg1"/>
                          </a:solidFill>
                        </a:rPr>
                        <a:t>0</a:t>
                      </a:r>
                      <a:endParaRPr lang="es-MX" sz="1400" b="1" dirty="0">
                        <a:solidFill>
                          <a:schemeClr val="bg1"/>
                        </a:solidFill>
                      </a:endParaRPr>
                    </a:p>
                  </a:txBody>
                  <a:tcPr marT="34290" marB="34290" anchor="ctr">
                    <a:solidFill>
                      <a:srgbClr val="FF0000"/>
                    </a:solidFill>
                  </a:tcPr>
                </a:tc>
                <a:tc>
                  <a:txBody>
                    <a:bodyPr/>
                    <a:lstStyle/>
                    <a:p>
                      <a:pPr algn="ctr"/>
                      <a:r>
                        <a:rPr lang="es-MX" sz="1400" b="1" dirty="0" smtClean="0">
                          <a:solidFill>
                            <a:schemeClr val="bg1"/>
                          </a:solidFill>
                        </a:rPr>
                        <a:t>0</a:t>
                      </a:r>
                      <a:endParaRPr lang="es-MX" sz="1400" b="1" dirty="0">
                        <a:solidFill>
                          <a:schemeClr val="bg1"/>
                        </a:solidFill>
                      </a:endParaRPr>
                    </a:p>
                  </a:txBody>
                  <a:tcPr marT="34290" marB="3429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txBody>
                  <a:tcPr marT="34290" marB="34290" anchor="ctr">
                    <a:solidFill>
                      <a:schemeClr val="bg1">
                        <a:lumMod val="50000"/>
                      </a:schemeClr>
                    </a:solidFill>
                  </a:tcPr>
                </a:tc>
                <a:tc>
                  <a:txBody>
                    <a:bodyPr/>
                    <a:lstStyle/>
                    <a:p>
                      <a:pPr algn="ctr"/>
                      <a:r>
                        <a:rPr lang="es-MX" sz="1400" b="1" dirty="0" smtClean="0">
                          <a:solidFill>
                            <a:schemeClr val="bg1"/>
                          </a:solidFill>
                        </a:rPr>
                        <a:t>0</a:t>
                      </a:r>
                      <a:endParaRPr lang="es-MX" sz="1400" b="1" dirty="0">
                        <a:solidFill>
                          <a:schemeClr val="bg1"/>
                        </a:solidFill>
                      </a:endParaRPr>
                    </a:p>
                  </a:txBody>
                  <a:tcPr marT="34290" marB="3429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bg1"/>
                          </a:solidFill>
                        </a:rPr>
                        <a:t>0</a:t>
                      </a:r>
                    </a:p>
                  </a:txBody>
                  <a:tcPr marT="34290" marB="34290" anchor="ctr">
                    <a:solidFill>
                      <a:srgbClr val="FF0000"/>
                    </a:solidFill>
                  </a:tcPr>
                </a:tc>
                <a:tc>
                  <a:txBody>
                    <a:bodyPr/>
                    <a:lstStyle/>
                    <a:p>
                      <a:pPr algn="ctr"/>
                      <a:r>
                        <a:rPr lang="es-MX" sz="1400" b="1" dirty="0" smtClean="0">
                          <a:solidFill>
                            <a:schemeClr val="bg1"/>
                          </a:solidFill>
                        </a:rPr>
                        <a:t>0</a:t>
                      </a:r>
                      <a:endParaRPr lang="es-MX" sz="1400" b="1" dirty="0">
                        <a:solidFill>
                          <a:schemeClr val="bg1"/>
                        </a:solidFill>
                      </a:endParaRPr>
                    </a:p>
                  </a:txBody>
                  <a:tcPr marT="34290" marB="34290" anchor="ctr">
                    <a:solidFill>
                      <a:srgbClr val="FF0000"/>
                    </a:solidFill>
                  </a:tcPr>
                </a:tc>
                <a:tc>
                  <a:txBody>
                    <a:bodyPr/>
                    <a:lstStyle/>
                    <a:p>
                      <a:pPr algn="ctr"/>
                      <a:r>
                        <a:rPr lang="es-MX" sz="1400" b="1" dirty="0" smtClean="0">
                          <a:solidFill>
                            <a:schemeClr val="bg1"/>
                          </a:solidFill>
                        </a:rPr>
                        <a:t>0</a:t>
                      </a:r>
                      <a:endParaRPr lang="es-MX" sz="1400" b="1" dirty="0">
                        <a:solidFill>
                          <a:schemeClr val="bg1"/>
                        </a:solidFill>
                      </a:endParaRPr>
                    </a:p>
                  </a:txBody>
                  <a:tcPr marT="34290" marB="34290" anchor="ctr">
                    <a:solidFill>
                      <a:srgbClr val="FF0000"/>
                    </a:solidFill>
                  </a:tcPr>
                </a:tc>
              </a:tr>
              <a:tr h="1624681">
                <a:tc>
                  <a:txBody>
                    <a:bodyPr/>
                    <a:lstStyle/>
                    <a:p>
                      <a:pPr algn="l"/>
                      <a:r>
                        <a:rPr lang="es-MX" sz="1800" b="1" baseline="0" dirty="0" smtClean="0">
                          <a:solidFill>
                            <a:schemeClr val="tx2"/>
                          </a:solidFill>
                        </a:rPr>
                        <a:t>Software para exámenes de certif. </a:t>
                      </a:r>
                      <a:endParaRPr lang="es-MX" sz="1800" b="1" dirty="0" smtClean="0">
                        <a:solidFill>
                          <a:schemeClr val="tx2"/>
                        </a:solidFill>
                      </a:endParaRPr>
                    </a:p>
                  </a:txBody>
                  <a:tcPr marR="0" marT="34290" marB="3429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bg1"/>
                          </a:solidFill>
                        </a:rPr>
                        <a:t>0</a:t>
                      </a:r>
                    </a:p>
                  </a:txBody>
                  <a:tcPr marT="34290" marB="3429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smtClean="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bg1"/>
                          </a:solidFill>
                        </a:rPr>
                        <a:t>0</a:t>
                      </a:r>
                    </a:p>
                  </a:txBody>
                  <a:tcPr marT="34290" marB="3429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smtClean="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bg1"/>
                          </a:solidFill>
                        </a:rPr>
                        <a:t>0</a:t>
                      </a:r>
                    </a:p>
                  </a:txBody>
                  <a:tcPr marT="34290" marB="3429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bg1"/>
                          </a:solidFill>
                        </a:rPr>
                        <a:t>0</a:t>
                      </a:r>
                    </a:p>
                  </a:txBody>
                  <a:tcPr marT="34290" marB="3429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smtClean="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smtClean="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smtClean="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smtClean="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bg1"/>
                          </a:solidFill>
                        </a:rPr>
                        <a:t>0</a:t>
                      </a:r>
                    </a:p>
                  </a:txBody>
                  <a:tcPr marT="34290" marB="3429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bg1"/>
                          </a:solidFill>
                        </a:rPr>
                        <a:t>0</a:t>
                      </a:r>
                    </a:p>
                  </a:txBody>
                  <a:tcPr marT="34290" marB="3429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0" dirty="0" smtClean="0">
                          <a:solidFill>
                            <a:schemeClr val="bg1"/>
                          </a:solidFill>
                        </a:rPr>
                        <a:t>√</a:t>
                      </a:r>
                      <a:endParaRPr lang="es-MX" sz="14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400" b="1" dirty="0" smtClean="0">
                        <a:solidFill>
                          <a:schemeClr val="bg1"/>
                        </a:solidFill>
                      </a:endParaRPr>
                    </a:p>
                  </a:txBody>
                  <a:tcPr marT="34290" marB="3429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dirty="0" smtClean="0">
                          <a:solidFill>
                            <a:schemeClr val="bg1"/>
                          </a:solidFill>
                        </a:rPr>
                        <a:t>0</a:t>
                      </a:r>
                    </a:p>
                  </a:txBody>
                  <a:tcPr marT="34290" marB="34290" anchor="ctr">
                    <a:solidFill>
                      <a:srgbClr val="FF0000"/>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634471485"/>
              </p:ext>
            </p:extLst>
          </p:nvPr>
        </p:nvGraphicFramePr>
        <p:xfrm>
          <a:off x="1263047" y="1096486"/>
          <a:ext cx="7809960" cy="1087944"/>
        </p:xfrm>
        <a:graphic>
          <a:graphicData uri="http://schemas.openxmlformats.org/drawingml/2006/table">
            <a:tbl>
              <a:tblPr firstRow="1" bandRow="1">
                <a:tableStyleId>{5C22544A-7EE6-4342-B048-85BDC9FD1C3A}</a:tableStyleId>
              </a:tblPr>
              <a:tblGrid>
                <a:gridCol w="432046"/>
                <a:gridCol w="576064"/>
                <a:gridCol w="576064"/>
                <a:gridCol w="537154"/>
                <a:gridCol w="504056"/>
                <a:gridCol w="648072"/>
                <a:gridCol w="504056"/>
                <a:gridCol w="648072"/>
                <a:gridCol w="576064"/>
                <a:gridCol w="504056"/>
                <a:gridCol w="648072"/>
                <a:gridCol w="504056"/>
                <a:gridCol w="686982"/>
                <a:gridCol w="465146"/>
              </a:tblGrid>
              <a:tr h="1087944">
                <a:tc>
                  <a:txBody>
                    <a:bodyPr/>
                    <a:lstStyle/>
                    <a:p>
                      <a:pPr algn="ctr"/>
                      <a:r>
                        <a:rPr lang="es-MX" sz="1500" dirty="0" smtClean="0"/>
                        <a:t>CUNORTE</a:t>
                      </a:r>
                    </a:p>
                    <a:p>
                      <a:pPr algn="ctr"/>
                      <a:endParaRPr lang="es-MX" sz="1500" dirty="0"/>
                    </a:p>
                  </a:txBody>
                  <a:tcPr marT="34290" marB="34290" vert="vert270">
                    <a:solidFill>
                      <a:srgbClr val="0070C0"/>
                    </a:solidFill>
                  </a:tcPr>
                </a:tc>
                <a:tc>
                  <a:txBody>
                    <a:bodyPr/>
                    <a:lstStyle/>
                    <a:p>
                      <a:pPr algn="ctr"/>
                      <a:r>
                        <a:rPr lang="es-MX" sz="1500" dirty="0" smtClean="0"/>
                        <a:t>CUCS</a:t>
                      </a:r>
                      <a:endParaRPr lang="es-MX" sz="1500" dirty="0"/>
                    </a:p>
                  </a:txBody>
                  <a:tcPr marT="34290" marB="34290" vert="vert270">
                    <a:solidFill>
                      <a:srgbClr val="0070C0"/>
                    </a:solidFill>
                  </a:tcPr>
                </a:tc>
                <a:tc>
                  <a:txBody>
                    <a:bodyPr/>
                    <a:lstStyle/>
                    <a:p>
                      <a:pPr algn="ctr"/>
                      <a:r>
                        <a:rPr lang="es-MX" sz="1500" dirty="0" smtClean="0"/>
                        <a:t>CUCOSTA</a:t>
                      </a:r>
                      <a:endParaRPr lang="es-MX" sz="1500" dirty="0"/>
                    </a:p>
                  </a:txBody>
                  <a:tcPr marT="34290" marB="34290" vert="vert270">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CUALTOS</a:t>
                      </a:r>
                      <a:endParaRPr lang="es-MX" sz="1500" b="1" kern="1200" dirty="0">
                        <a:solidFill>
                          <a:schemeClr val="lt1"/>
                        </a:solidFill>
                        <a:latin typeface="+mn-lt"/>
                        <a:ea typeface="+mn-ea"/>
                        <a:cs typeface="+mn-cs"/>
                      </a:endParaRPr>
                    </a:p>
                  </a:txBody>
                  <a:tcPr marT="34290" marB="34290" vert="vert270">
                    <a:solidFill>
                      <a:srgbClr val="0070C0"/>
                    </a:solidFill>
                  </a:tcPr>
                </a:tc>
                <a:tc>
                  <a:txBody>
                    <a:bodyPr/>
                    <a:lstStyle/>
                    <a:p>
                      <a:pPr algn="ctr"/>
                      <a:r>
                        <a:rPr lang="es-MX" sz="1500" dirty="0" smtClean="0"/>
                        <a:t>CULAGOS</a:t>
                      </a:r>
                      <a:endParaRPr lang="es-MX" sz="1500" dirty="0"/>
                    </a:p>
                  </a:txBody>
                  <a:tcPr marT="34290" marB="34290" vert="vert270">
                    <a:solidFill>
                      <a:srgbClr val="0070C0"/>
                    </a:solidFill>
                  </a:tcPr>
                </a:tc>
                <a:tc>
                  <a:txBody>
                    <a:bodyPr/>
                    <a:lstStyle/>
                    <a:p>
                      <a:pPr algn="ctr"/>
                      <a:r>
                        <a:rPr lang="es-MX" sz="1500" dirty="0" smtClean="0"/>
                        <a:t>CUCIENEGA</a:t>
                      </a:r>
                      <a:endParaRPr lang="es-MX" sz="1500" dirty="0"/>
                    </a:p>
                  </a:txBody>
                  <a:tcPr marT="34290" marB="34290" vert="vert270">
                    <a:solidFill>
                      <a:srgbClr val="0070C0"/>
                    </a:solidFill>
                  </a:tcPr>
                </a:tc>
                <a:tc>
                  <a:txBody>
                    <a:bodyPr/>
                    <a:lstStyle/>
                    <a:p>
                      <a:pPr algn="ctr"/>
                      <a:r>
                        <a:rPr lang="es-MX" sz="1500" dirty="0" smtClean="0"/>
                        <a:t>CUSUR</a:t>
                      </a:r>
                      <a:endParaRPr lang="es-MX" sz="1500" dirty="0"/>
                    </a:p>
                  </a:txBody>
                  <a:tcPr marT="34290" marB="34290" vert="vert270">
                    <a:solidFill>
                      <a:srgbClr val="0070C0"/>
                    </a:solidFill>
                  </a:tcPr>
                </a:tc>
                <a:tc>
                  <a:txBody>
                    <a:bodyPr/>
                    <a:lstStyle/>
                    <a:p>
                      <a:pPr algn="ctr"/>
                      <a:r>
                        <a:rPr lang="es-MX" sz="1500" dirty="0" smtClean="0"/>
                        <a:t>CUVALLES</a:t>
                      </a:r>
                      <a:endParaRPr lang="es-MX" sz="1500" dirty="0"/>
                    </a:p>
                  </a:txBody>
                  <a:tcPr marT="34290" marB="34290" vert="vert270">
                    <a:solidFill>
                      <a:srgbClr val="0070C0"/>
                    </a:solidFill>
                  </a:tcPr>
                </a:tc>
                <a:tc>
                  <a:txBody>
                    <a:bodyPr/>
                    <a:lstStyle/>
                    <a:p>
                      <a:pPr algn="ctr"/>
                      <a:r>
                        <a:rPr lang="es-MX" sz="1500" dirty="0" smtClean="0"/>
                        <a:t>CUCEI</a:t>
                      </a:r>
                      <a:endParaRPr lang="es-MX" sz="1500" dirty="0"/>
                    </a:p>
                  </a:txBody>
                  <a:tcPr marT="34290" marB="34290" vert="vert270">
                    <a:solidFill>
                      <a:srgbClr val="0070C0"/>
                    </a:solidFill>
                  </a:tcPr>
                </a:tc>
                <a:tc>
                  <a:txBody>
                    <a:bodyPr/>
                    <a:lstStyle/>
                    <a:p>
                      <a:pPr algn="ctr"/>
                      <a:r>
                        <a:rPr lang="es-MX" sz="1500" dirty="0" smtClean="0"/>
                        <a:t>CUCEA</a:t>
                      </a:r>
                      <a:endParaRPr lang="es-MX" sz="1500" dirty="0"/>
                    </a:p>
                  </a:txBody>
                  <a:tcPr marT="34290" marB="34290" vert="vert270">
                    <a:solidFill>
                      <a:srgbClr val="0070C0"/>
                    </a:solidFill>
                  </a:tcPr>
                </a:tc>
                <a:tc>
                  <a:txBody>
                    <a:bodyPr/>
                    <a:lstStyle/>
                    <a:p>
                      <a:pPr algn="ctr"/>
                      <a:r>
                        <a:rPr lang="es-MX" sz="1500" dirty="0" smtClean="0"/>
                        <a:t>CUCBA</a:t>
                      </a:r>
                      <a:endParaRPr lang="es-MX" sz="1500" dirty="0"/>
                    </a:p>
                  </a:txBody>
                  <a:tcPr marT="34290" marB="34290" vert="vert270">
                    <a:solidFill>
                      <a:srgbClr val="0070C0"/>
                    </a:solidFill>
                  </a:tcPr>
                </a:tc>
                <a:tc>
                  <a:txBody>
                    <a:bodyPr/>
                    <a:lstStyle/>
                    <a:p>
                      <a:pPr algn="ctr"/>
                      <a:r>
                        <a:rPr lang="es-MX" sz="1500" dirty="0" smtClean="0"/>
                        <a:t>CUCSUR</a:t>
                      </a:r>
                      <a:endParaRPr lang="es-MX" sz="1500" dirty="0"/>
                    </a:p>
                  </a:txBody>
                  <a:tcPr marT="34290" marB="34290" vert="vert270">
                    <a:solidFill>
                      <a:srgbClr val="0070C0"/>
                    </a:solidFill>
                  </a:tcPr>
                </a:tc>
                <a:tc>
                  <a:txBody>
                    <a:bodyPr/>
                    <a:lstStyle/>
                    <a:p>
                      <a:pPr algn="ctr"/>
                      <a:r>
                        <a:rPr lang="es-MX" sz="1500" dirty="0" smtClean="0"/>
                        <a:t>CUAAD</a:t>
                      </a:r>
                      <a:endParaRPr lang="es-MX" sz="1500" dirty="0"/>
                    </a:p>
                  </a:txBody>
                  <a:tcPr marT="34290" marB="34290" vert="vert270">
                    <a:solidFill>
                      <a:srgbClr val="0070C0"/>
                    </a:solidFill>
                  </a:tcPr>
                </a:tc>
                <a:tc>
                  <a:txBody>
                    <a:bodyPr/>
                    <a:lstStyle/>
                    <a:p>
                      <a:pPr algn="ctr"/>
                      <a:r>
                        <a:rPr lang="es-MX" sz="1500" dirty="0" smtClean="0"/>
                        <a:t>CUCSH</a:t>
                      </a:r>
                      <a:endParaRPr lang="es-MX" sz="1500" dirty="0"/>
                    </a:p>
                  </a:txBody>
                  <a:tcPr marT="34290" marB="34290" vert="vert270">
                    <a:solidFill>
                      <a:srgbClr val="0070C0"/>
                    </a:solidFill>
                  </a:tcPr>
                </a:tc>
              </a:tr>
            </a:tbl>
          </a:graphicData>
        </a:graphic>
      </p:graphicFrame>
    </p:spTree>
    <p:extLst>
      <p:ext uri="{BB962C8B-B14F-4D97-AF65-F5344CB8AC3E}">
        <p14:creationId xmlns:p14="http://schemas.microsoft.com/office/powerpoint/2010/main" val="20112531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62880" y="123478"/>
            <a:ext cx="8229600" cy="648072"/>
          </a:xfrm>
        </p:spPr>
        <p:txBody>
          <a:bodyPr>
            <a:noAutofit/>
          </a:bodyPr>
          <a:lstStyle/>
          <a:p>
            <a:pPr algn="r"/>
            <a:r>
              <a:rPr lang="es-MX" sz="2800" b="1" dirty="0" smtClean="0">
                <a:solidFill>
                  <a:schemeClr val="tx2"/>
                </a:solidFill>
              </a:rPr>
              <a:t>Oferta de </a:t>
            </a:r>
            <a:r>
              <a:rPr lang="es-MX" sz="2800" b="1" dirty="0">
                <a:solidFill>
                  <a:schemeClr val="tx2"/>
                </a:solidFill>
              </a:rPr>
              <a:t>t</a:t>
            </a:r>
            <a:r>
              <a:rPr lang="es-MX" sz="2800" b="1" dirty="0" smtClean="0">
                <a:solidFill>
                  <a:schemeClr val="tx2"/>
                </a:solidFill>
              </a:rPr>
              <a:t>alleres en los CAA</a:t>
            </a:r>
            <a:endParaRPr lang="es-MX" sz="2800" b="1" dirty="0">
              <a:solidFill>
                <a:schemeClr val="tx2"/>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3053899513"/>
              </p:ext>
            </p:extLst>
          </p:nvPr>
        </p:nvGraphicFramePr>
        <p:xfrm>
          <a:off x="107501" y="1923678"/>
          <a:ext cx="8892482" cy="3096345"/>
        </p:xfrm>
        <a:graphic>
          <a:graphicData uri="http://schemas.openxmlformats.org/drawingml/2006/table">
            <a:tbl>
              <a:tblPr firstRow="1" bandRow="1">
                <a:tableStyleId>{5C22544A-7EE6-4342-B048-85BDC9FD1C3A}</a:tableStyleId>
              </a:tblPr>
              <a:tblGrid>
                <a:gridCol w="1174224"/>
                <a:gridCol w="427173"/>
                <a:gridCol w="498368"/>
                <a:gridCol w="569564"/>
                <a:gridCol w="569564"/>
                <a:gridCol w="569564"/>
                <a:gridCol w="498368"/>
                <a:gridCol w="711956"/>
                <a:gridCol w="569564"/>
                <a:gridCol w="569564"/>
                <a:gridCol w="569564"/>
                <a:gridCol w="498368"/>
                <a:gridCol w="569564"/>
                <a:gridCol w="498368"/>
                <a:gridCol w="598709"/>
              </a:tblGrid>
              <a:tr h="424358">
                <a:tc>
                  <a:txBody>
                    <a:bodyPr/>
                    <a:lstStyle/>
                    <a:p>
                      <a:pPr algn="r"/>
                      <a:r>
                        <a:rPr lang="es-MX" sz="1400" b="1" dirty="0" smtClean="0">
                          <a:solidFill>
                            <a:schemeClr val="tx2"/>
                          </a:solidFill>
                        </a:rPr>
                        <a:t>Conversación</a:t>
                      </a: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bg1"/>
                          </a:solidFill>
                        </a:rPr>
                        <a:t>√</a:t>
                      </a:r>
                    </a:p>
                    <a:p>
                      <a:pPr algn="ctr"/>
                      <a:endParaRPr lang="es-MX" sz="1100" b="1" dirty="0" smtClean="0">
                        <a:solidFill>
                          <a:schemeClr val="bg1"/>
                        </a:solidFill>
                      </a:endParaRP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bg1"/>
                          </a:solidFill>
                        </a:rPr>
                        <a:t>√</a:t>
                      </a:r>
                    </a:p>
                    <a:p>
                      <a:pPr algn="ctr"/>
                      <a:endParaRPr lang="es-MX" sz="1100" b="1" dirty="0">
                        <a:solidFill>
                          <a:schemeClr val="bg1"/>
                        </a:solidFill>
                      </a:endParaRP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bg1"/>
                          </a:solidFill>
                        </a:rPr>
                        <a:t>√</a:t>
                      </a:r>
                    </a:p>
                    <a:p>
                      <a:pPr algn="ctr"/>
                      <a:endParaRPr lang="es-MX" sz="1100" b="1" dirty="0">
                        <a:solidFill>
                          <a:schemeClr val="bg1"/>
                        </a:solidFill>
                      </a:endParaRPr>
                    </a:p>
                  </a:txBody>
                  <a:tcPr marR="0" marT="0" marB="0" anchor="ctr">
                    <a:solidFill>
                      <a:schemeClr val="bg1">
                        <a:lumMod val="50000"/>
                      </a:schemeClr>
                    </a:solidFill>
                  </a:tcPr>
                </a:tc>
                <a:tc>
                  <a:txBody>
                    <a:bodyPr/>
                    <a:lstStyle/>
                    <a:p>
                      <a:pPr algn="ctr"/>
                      <a:r>
                        <a:rPr lang="es-MX" sz="1100" b="1" dirty="0" smtClean="0">
                          <a:solidFill>
                            <a:schemeClr val="bg1"/>
                          </a:solidFill>
                        </a:rPr>
                        <a:t>√</a:t>
                      </a:r>
                      <a:endParaRPr lang="es-MX" sz="1100" b="1" dirty="0">
                        <a:solidFill>
                          <a:schemeClr val="bg1"/>
                        </a:solidFill>
                      </a:endParaRP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bg1"/>
                          </a:solidFill>
                        </a:rPr>
                        <a:t>√</a:t>
                      </a:r>
                    </a:p>
                    <a:p>
                      <a:pPr algn="ctr"/>
                      <a:endParaRPr lang="es-MX" sz="1100" b="1" dirty="0">
                        <a:solidFill>
                          <a:schemeClr val="bg1"/>
                        </a:solidFill>
                      </a:endParaRP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bg1"/>
                          </a:solidFill>
                        </a:rPr>
                        <a:t>√</a:t>
                      </a:r>
                    </a:p>
                    <a:p>
                      <a:pPr algn="ctr"/>
                      <a:endParaRPr lang="es-MX" sz="1100" b="1" dirty="0">
                        <a:solidFill>
                          <a:schemeClr val="bg1"/>
                        </a:solidFill>
                      </a:endParaRP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bg1"/>
                          </a:solidFill>
                        </a:rPr>
                        <a:t>√</a:t>
                      </a:r>
                    </a:p>
                    <a:p>
                      <a:pPr algn="ctr"/>
                      <a:endParaRPr lang="es-MX" sz="1100" b="1" dirty="0">
                        <a:solidFill>
                          <a:schemeClr val="bg1"/>
                        </a:solidFill>
                      </a:endParaRP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bg1"/>
                          </a:solidFill>
                        </a:rPr>
                        <a:t>√</a:t>
                      </a:r>
                    </a:p>
                    <a:p>
                      <a:pPr algn="ctr"/>
                      <a:endParaRPr lang="es-MX" sz="1100" b="1" dirty="0">
                        <a:solidFill>
                          <a:schemeClr val="bg1"/>
                        </a:solidFill>
                      </a:endParaRP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bg1"/>
                          </a:solidFill>
                        </a:rPr>
                        <a:t>√</a:t>
                      </a:r>
                    </a:p>
                    <a:p>
                      <a:pPr algn="ctr"/>
                      <a:endParaRPr lang="es-MX" sz="1100" b="1" dirty="0">
                        <a:solidFill>
                          <a:schemeClr val="bg1"/>
                        </a:solidFill>
                      </a:endParaRP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bg1"/>
                          </a:solidFill>
                        </a:rPr>
                        <a:t>√</a:t>
                      </a:r>
                    </a:p>
                    <a:p>
                      <a:pPr algn="ctr"/>
                      <a:endParaRPr lang="es-MX" sz="1100" b="1" dirty="0">
                        <a:solidFill>
                          <a:schemeClr val="bg1"/>
                        </a:solidFill>
                      </a:endParaRP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bg1"/>
                          </a:solidFill>
                        </a:rPr>
                        <a:t>√</a:t>
                      </a:r>
                    </a:p>
                    <a:p>
                      <a:pPr algn="ctr"/>
                      <a:endParaRPr lang="es-MX" sz="1100" b="1" dirty="0">
                        <a:solidFill>
                          <a:schemeClr val="bg1"/>
                        </a:solidFill>
                      </a:endParaRPr>
                    </a:p>
                  </a:txBody>
                  <a:tcPr marR="0" marT="0" marB="0" anchor="ctr">
                    <a:solidFill>
                      <a:schemeClr val="bg1">
                        <a:lumMod val="50000"/>
                      </a:schemeClr>
                    </a:solidFill>
                  </a:tcPr>
                </a:tc>
                <a:tc>
                  <a:txBody>
                    <a:bodyPr/>
                    <a:lstStyle/>
                    <a:p>
                      <a:pPr algn="ctr"/>
                      <a:r>
                        <a:rPr lang="es-MX" sz="1100" b="1" dirty="0" smtClean="0">
                          <a:solidFill>
                            <a:schemeClr val="bg1"/>
                          </a:solidFill>
                        </a:rPr>
                        <a:t>√</a:t>
                      </a:r>
                      <a:endParaRPr lang="es-MX" sz="1100" b="1" dirty="0">
                        <a:solidFill>
                          <a:schemeClr val="bg1"/>
                        </a:solidFill>
                      </a:endParaRP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solidFill>
                            <a:schemeClr val="bg1"/>
                          </a:solidFill>
                        </a:rPr>
                        <a:t>√</a:t>
                      </a:r>
                    </a:p>
                    <a:p>
                      <a:pPr algn="ctr"/>
                      <a:endParaRPr lang="es-MX" sz="1100" b="1" dirty="0">
                        <a:solidFill>
                          <a:schemeClr val="bg1"/>
                        </a:solidFill>
                      </a:endParaRPr>
                    </a:p>
                  </a:txBody>
                  <a:tcPr marR="0" marT="0" marB="0" anchor="ctr">
                    <a:solidFill>
                      <a:schemeClr val="bg1">
                        <a:lumMod val="50000"/>
                      </a:schemeClr>
                    </a:solidFill>
                  </a:tcPr>
                </a:tc>
                <a:tc>
                  <a:txBody>
                    <a:bodyPr/>
                    <a:lstStyle/>
                    <a:p>
                      <a:pPr algn="ctr"/>
                      <a:r>
                        <a:rPr lang="es-MX" sz="1100" b="1" dirty="0" smtClean="0">
                          <a:solidFill>
                            <a:schemeClr val="bg1"/>
                          </a:solidFill>
                        </a:rPr>
                        <a:t>0</a:t>
                      </a:r>
                      <a:endParaRPr lang="es-MX" sz="1100" b="1" dirty="0">
                        <a:solidFill>
                          <a:schemeClr val="bg1"/>
                        </a:solidFill>
                      </a:endParaRPr>
                    </a:p>
                  </a:txBody>
                  <a:tcPr marR="0" marT="0" marB="0" anchor="ctr">
                    <a:solidFill>
                      <a:srgbClr val="FF0000"/>
                    </a:solidFill>
                  </a:tcPr>
                </a:tc>
              </a:tr>
              <a:tr h="343529">
                <a:tc>
                  <a:txBody>
                    <a:bodyPr/>
                    <a:lstStyle/>
                    <a:p>
                      <a:pPr algn="r"/>
                      <a:r>
                        <a:rPr lang="es-MX" sz="1400" b="1" dirty="0" smtClean="0">
                          <a:solidFill>
                            <a:schemeClr val="tx2"/>
                          </a:solidFill>
                        </a:rPr>
                        <a:t>Escritura</a:t>
                      </a: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smtClean="0"/>
                    </a:p>
                  </a:txBody>
                  <a:tcPr marR="0" marT="0" marB="0" anchor="ctr">
                    <a:solidFill>
                      <a:schemeClr val="bg1">
                        <a:lumMod val="50000"/>
                      </a:schemeClr>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0</a:t>
                      </a:r>
                    </a:p>
                    <a:p>
                      <a:pPr algn="ctr"/>
                      <a:endParaRPr lang="es-MX" sz="1100" b="1" dirty="0"/>
                    </a:p>
                  </a:txBody>
                  <a:tcPr marR="0" marT="0" marB="0" anchor="ctr">
                    <a:solidFill>
                      <a:srgbClr val="FF0000"/>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0</a:t>
                      </a:r>
                    </a:p>
                    <a:p>
                      <a:pPr algn="ctr"/>
                      <a:endParaRPr lang="es-MX" sz="1100" b="1" dirty="0"/>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algn="ctr"/>
                      <a:r>
                        <a:rPr lang="es-MX" sz="1100" b="1" dirty="0" smtClean="0"/>
                        <a:t>0</a:t>
                      </a:r>
                      <a:endParaRPr lang="es-MX" sz="1100" b="1" dirty="0"/>
                    </a:p>
                  </a:txBody>
                  <a:tcPr marR="0" marT="0" marB="0" anchor="ctr">
                    <a:solidFill>
                      <a:srgbClr val="FF0000"/>
                    </a:solidFill>
                  </a:tcPr>
                </a:tc>
              </a:tr>
              <a:tr h="414927">
                <a:tc>
                  <a:txBody>
                    <a:bodyPr/>
                    <a:lstStyle/>
                    <a:p>
                      <a:pPr algn="r"/>
                      <a:r>
                        <a:rPr lang="es-MX" sz="1400" b="1" dirty="0" smtClean="0">
                          <a:solidFill>
                            <a:schemeClr val="tx2"/>
                          </a:solidFill>
                        </a:rPr>
                        <a:t>Lectura</a:t>
                      </a: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smtClean="0"/>
                    </a:p>
                  </a:txBody>
                  <a:tcPr marR="0" marT="0" marB="0" anchor="ctr">
                    <a:solidFill>
                      <a:schemeClr val="bg1">
                        <a:lumMod val="50000"/>
                      </a:schemeClr>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0</a:t>
                      </a:r>
                    </a:p>
                    <a:p>
                      <a:pPr algn="ctr"/>
                      <a:endParaRPr lang="es-MX" sz="1100" b="1" dirty="0"/>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algn="ctr"/>
                      <a:r>
                        <a:rPr lang="es-MX" sz="1100" b="1" dirty="0" smtClean="0">
                          <a:solidFill>
                            <a:schemeClr val="bg1"/>
                          </a:solidFill>
                        </a:rPr>
                        <a:t>0</a:t>
                      </a:r>
                      <a:endParaRPr lang="es-MX" sz="1100" b="1" dirty="0">
                        <a:solidFill>
                          <a:schemeClr val="bg1"/>
                        </a:solidFill>
                      </a:endParaRPr>
                    </a:p>
                  </a:txBody>
                  <a:tcPr marR="0" marT="0" marB="0" anchor="ctr">
                    <a:solidFill>
                      <a:srgbClr val="FF0000"/>
                    </a:solidFill>
                  </a:tcPr>
                </a:tc>
                <a:tc>
                  <a:txBody>
                    <a:bodyPr/>
                    <a:lstStyle/>
                    <a:p>
                      <a:pPr algn="ctr"/>
                      <a:r>
                        <a:rPr lang="es-MX" sz="1100" b="1" dirty="0" smtClean="0">
                          <a:solidFill>
                            <a:schemeClr val="bg1"/>
                          </a:solidFill>
                        </a:rPr>
                        <a:t>0</a:t>
                      </a:r>
                      <a:endParaRPr lang="es-MX" sz="1100" b="1" dirty="0">
                        <a:solidFill>
                          <a:schemeClr val="bg1"/>
                        </a:solidFill>
                      </a:endParaRPr>
                    </a:p>
                  </a:txBody>
                  <a:tcPr marR="0" marT="0" marB="0" anchor="ctr">
                    <a:solidFill>
                      <a:srgbClr val="FF0000"/>
                    </a:solidFill>
                  </a:tcPr>
                </a:tc>
                <a:tc>
                  <a:txBody>
                    <a:bodyPr/>
                    <a:lstStyle/>
                    <a:p>
                      <a:pPr algn="ctr"/>
                      <a:r>
                        <a:rPr lang="es-MX" sz="1100" b="1" dirty="0" smtClean="0">
                          <a:solidFill>
                            <a:schemeClr val="bg1"/>
                          </a:solidFill>
                        </a:rPr>
                        <a:t>0</a:t>
                      </a:r>
                      <a:endParaRPr lang="es-MX" sz="1100" b="1" dirty="0">
                        <a:solidFill>
                          <a:schemeClr val="bg1"/>
                        </a:solidFill>
                      </a:endParaRPr>
                    </a:p>
                  </a:txBody>
                  <a:tcPr marR="0" marT="0" marB="0" anchor="ctr">
                    <a:solidFill>
                      <a:srgbClr val="FF0000"/>
                    </a:solidFill>
                  </a:tcPr>
                </a:tc>
              </a:tr>
              <a:tr h="424358">
                <a:tc>
                  <a:txBody>
                    <a:bodyPr/>
                    <a:lstStyle/>
                    <a:p>
                      <a:pPr algn="r"/>
                      <a:r>
                        <a:rPr lang="es-MX" sz="1400" b="1" dirty="0" smtClean="0">
                          <a:solidFill>
                            <a:schemeClr val="tx2"/>
                          </a:solidFill>
                        </a:rPr>
                        <a:t>Pronunciación</a:t>
                      </a: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smtClean="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0</a:t>
                      </a:r>
                    </a:p>
                    <a:p>
                      <a:pPr algn="ctr"/>
                      <a:endParaRPr lang="es-MX" sz="1100" b="1" dirty="0"/>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0</a:t>
                      </a:r>
                    </a:p>
                    <a:p>
                      <a:pPr algn="ctr"/>
                      <a:endParaRPr lang="es-MX" sz="1100" b="1" dirty="0"/>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0</a:t>
                      </a:r>
                    </a:p>
                    <a:p>
                      <a:pPr algn="ctr"/>
                      <a:endParaRPr lang="es-MX" sz="1100" b="1" dirty="0"/>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p>
                      <a:pPr algn="ctr"/>
                      <a:endParaRPr lang="es-MX" sz="1100" b="1" dirty="0"/>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0</a:t>
                      </a:r>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0</a:t>
                      </a:r>
                    </a:p>
                    <a:p>
                      <a:pPr algn="ctr"/>
                      <a:endParaRPr lang="es-MX" sz="1100" b="1" dirty="0"/>
                    </a:p>
                  </a:txBody>
                  <a:tcPr marR="0" marT="0" marB="0" anchor="ctr">
                    <a:solidFill>
                      <a:srgbClr val="FF0000"/>
                    </a:solidFill>
                  </a:tcPr>
                </a:tc>
                <a:tc>
                  <a:txBody>
                    <a:bodyPr/>
                    <a:lstStyle/>
                    <a:p>
                      <a:pPr algn="ctr"/>
                      <a:r>
                        <a:rPr lang="es-MX" sz="1100" b="1" dirty="0" smtClean="0"/>
                        <a:t>0</a:t>
                      </a:r>
                      <a:endParaRPr lang="es-MX" sz="1100" b="1" dirty="0"/>
                    </a:p>
                  </a:txBody>
                  <a:tcPr marR="0" marT="0" marB="0" anchor="ctr">
                    <a:solidFill>
                      <a:srgbClr val="FF0000"/>
                    </a:solidFill>
                  </a:tcPr>
                </a:tc>
              </a:tr>
              <a:tr h="242490">
                <a:tc>
                  <a:txBody>
                    <a:bodyPr/>
                    <a:lstStyle/>
                    <a:p>
                      <a:pPr algn="r"/>
                      <a:r>
                        <a:rPr lang="es-MX" sz="1400" b="1" dirty="0" smtClean="0">
                          <a:solidFill>
                            <a:schemeClr val="tx2"/>
                          </a:solidFill>
                        </a:rPr>
                        <a:t>Tutorías</a:t>
                      </a: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r>
                        <a:rPr lang="es-MX" sz="1100" b="1" baseline="0" dirty="0"/>
                        <a:t> </a:t>
                      </a:r>
                      <a:endParaRPr lang="es-MX" sz="1100" b="1" dirty="0" smtClean="0"/>
                    </a:p>
                  </a:txBody>
                  <a:tcPr marR="0" marT="0" marB="0" anchor="ctr">
                    <a:solidFill>
                      <a:schemeClr val="bg1">
                        <a:lumMod val="50000"/>
                      </a:schemeClr>
                    </a:solidFill>
                  </a:tcPr>
                </a:tc>
              </a:tr>
              <a:tr h="822325">
                <a:tc>
                  <a:txBody>
                    <a:bodyPr/>
                    <a:lstStyle/>
                    <a:p>
                      <a:pPr algn="r"/>
                      <a:r>
                        <a:rPr lang="es-MX" sz="1400" b="1" dirty="0" smtClean="0">
                          <a:solidFill>
                            <a:schemeClr val="tx2"/>
                          </a:solidFill>
                        </a:rPr>
                        <a:t>Preparación</a:t>
                      </a:r>
                      <a:r>
                        <a:rPr lang="es-MX" sz="1400" b="1" baseline="0" dirty="0" smtClean="0">
                          <a:solidFill>
                            <a:schemeClr val="tx2"/>
                          </a:solidFill>
                        </a:rPr>
                        <a:t> pruebas TOEFL</a:t>
                      </a:r>
                      <a:endParaRPr lang="es-MX" sz="1400" b="1" dirty="0" smtClean="0">
                        <a:solidFill>
                          <a:schemeClr val="tx2"/>
                        </a:solidFill>
                      </a:endParaRPr>
                    </a:p>
                  </a:txBody>
                  <a:tcPr marL="0" marR="0" marT="0" marB="0" anchor="c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algn="ctr"/>
                      <a:r>
                        <a:rPr lang="es-MX" sz="1100" b="1" dirty="0" smtClean="0"/>
                        <a:t>0</a:t>
                      </a:r>
                      <a:endParaRPr lang="es-MX" sz="1100" b="1" dirty="0"/>
                    </a:p>
                  </a:txBody>
                  <a:tcPr marR="0" marT="0" marB="0" anchor="ctr">
                    <a:solidFill>
                      <a:srgbClr val="FF0000"/>
                    </a:solidFill>
                  </a:tcPr>
                </a:tc>
              </a:tr>
              <a:tr h="424358">
                <a:tc>
                  <a:txBody>
                    <a:bodyPr/>
                    <a:lstStyle/>
                    <a:p>
                      <a:pPr algn="r"/>
                      <a:r>
                        <a:rPr lang="es-MX" sz="1400" b="1" dirty="0" smtClean="0">
                          <a:solidFill>
                            <a:schemeClr val="tx2"/>
                          </a:solidFill>
                        </a:rPr>
                        <a:t>Otros Idiomas</a:t>
                      </a:r>
                    </a:p>
                  </a:txBody>
                  <a:tcPr marL="0" marR="0" marT="0" marB="0" anchor="ctr">
                    <a:solidFill>
                      <a:schemeClr val="tx2">
                        <a:lumMod val="20000"/>
                        <a:lumOff val="80000"/>
                      </a:schemeClr>
                    </a:solidFill>
                  </a:tcPr>
                </a:tc>
                <a:tc>
                  <a:txBody>
                    <a:bodyPr/>
                    <a:lstStyle/>
                    <a:p>
                      <a:pPr algn="ctr"/>
                      <a:r>
                        <a:rPr lang="es-MX" sz="1100" b="1" dirty="0" smtClean="0"/>
                        <a:t>0</a:t>
                      </a:r>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algn="ctr"/>
                      <a:r>
                        <a:rPr lang="es-MX" sz="1100" b="1" dirty="0" smtClean="0"/>
                        <a:t>0</a:t>
                      </a:r>
                      <a:endParaRPr lang="es-MX" sz="1100" b="1" dirty="0"/>
                    </a:p>
                  </a:txBody>
                  <a:tcPr marR="0"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100" b="1" dirty="0" smtClean="0"/>
                        <a:t>√</a:t>
                      </a:r>
                    </a:p>
                  </a:txBody>
                  <a:tcPr marR="0" marT="0" marB="0" anchor="ctr">
                    <a:solidFill>
                      <a:schemeClr val="bg1">
                        <a:lumMod val="50000"/>
                      </a:schemeClr>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982374544"/>
              </p:ext>
            </p:extLst>
          </p:nvPr>
        </p:nvGraphicFramePr>
        <p:xfrm>
          <a:off x="1304856" y="843558"/>
          <a:ext cx="7659632" cy="1029576"/>
        </p:xfrm>
        <a:graphic>
          <a:graphicData uri="http://schemas.openxmlformats.org/drawingml/2006/table">
            <a:tbl>
              <a:tblPr firstRow="1" bandRow="1">
                <a:tableStyleId>{5C22544A-7EE6-4342-B048-85BDC9FD1C3A}</a:tableStyleId>
              </a:tblPr>
              <a:tblGrid>
                <a:gridCol w="432046"/>
                <a:gridCol w="458834"/>
                <a:gridCol w="576064"/>
                <a:gridCol w="576064"/>
                <a:gridCol w="576064"/>
                <a:gridCol w="504056"/>
                <a:gridCol w="648072"/>
                <a:gridCol w="576064"/>
                <a:gridCol w="576064"/>
                <a:gridCol w="576064"/>
                <a:gridCol w="504056"/>
                <a:gridCol w="504056"/>
                <a:gridCol w="576064"/>
                <a:gridCol w="576064"/>
              </a:tblGrid>
              <a:tr h="1029576">
                <a:tc>
                  <a:txBody>
                    <a:bodyPr/>
                    <a:lstStyle/>
                    <a:p>
                      <a:pPr algn="ctr"/>
                      <a:r>
                        <a:rPr lang="es-MX" sz="1500" dirty="0" smtClean="0"/>
                        <a:t>CUNORTE</a:t>
                      </a:r>
                    </a:p>
                    <a:p>
                      <a:pPr algn="ctr"/>
                      <a:endParaRPr lang="es-MX" sz="1500" dirty="0"/>
                    </a:p>
                  </a:txBody>
                  <a:tcPr marT="34290" marB="34290" vert="vert270">
                    <a:solidFill>
                      <a:srgbClr val="0070C0"/>
                    </a:solidFill>
                  </a:tcPr>
                </a:tc>
                <a:tc>
                  <a:txBody>
                    <a:bodyPr/>
                    <a:lstStyle/>
                    <a:p>
                      <a:pPr algn="ctr"/>
                      <a:r>
                        <a:rPr lang="es-MX" sz="1500" dirty="0" smtClean="0"/>
                        <a:t>CUCS</a:t>
                      </a:r>
                      <a:endParaRPr lang="es-MX" sz="1500" dirty="0"/>
                    </a:p>
                  </a:txBody>
                  <a:tcPr marT="34290" marB="34290" vert="vert270">
                    <a:solidFill>
                      <a:srgbClr val="0070C0"/>
                    </a:solidFill>
                  </a:tcPr>
                </a:tc>
                <a:tc>
                  <a:txBody>
                    <a:bodyPr/>
                    <a:lstStyle/>
                    <a:p>
                      <a:pPr algn="ctr"/>
                      <a:r>
                        <a:rPr lang="es-MX" sz="1500" dirty="0" smtClean="0"/>
                        <a:t>CUCOSTA</a:t>
                      </a:r>
                      <a:endParaRPr lang="es-MX" sz="1500" dirty="0"/>
                    </a:p>
                  </a:txBody>
                  <a:tcPr marT="34290" marB="34290" vert="vert270">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CUALTOS</a:t>
                      </a:r>
                      <a:endParaRPr lang="es-MX" sz="1500" b="1" kern="1200" dirty="0">
                        <a:solidFill>
                          <a:schemeClr val="lt1"/>
                        </a:solidFill>
                        <a:latin typeface="+mn-lt"/>
                        <a:ea typeface="+mn-ea"/>
                        <a:cs typeface="+mn-cs"/>
                      </a:endParaRPr>
                    </a:p>
                  </a:txBody>
                  <a:tcPr marT="34290" marB="34290" vert="vert270">
                    <a:solidFill>
                      <a:srgbClr val="0070C0"/>
                    </a:solidFill>
                  </a:tcPr>
                </a:tc>
                <a:tc>
                  <a:txBody>
                    <a:bodyPr/>
                    <a:lstStyle/>
                    <a:p>
                      <a:pPr algn="ctr"/>
                      <a:r>
                        <a:rPr lang="es-MX" sz="1500" dirty="0" smtClean="0"/>
                        <a:t>CULAGOS</a:t>
                      </a:r>
                      <a:endParaRPr lang="es-MX" sz="1500" dirty="0"/>
                    </a:p>
                  </a:txBody>
                  <a:tcPr marT="34290" marB="34290" vert="vert270">
                    <a:solidFill>
                      <a:srgbClr val="0070C0"/>
                    </a:solidFill>
                  </a:tcPr>
                </a:tc>
                <a:tc>
                  <a:txBody>
                    <a:bodyPr/>
                    <a:lstStyle/>
                    <a:p>
                      <a:pPr algn="ctr"/>
                      <a:r>
                        <a:rPr lang="es-MX" sz="1500" dirty="0" smtClean="0"/>
                        <a:t>CUCIENEGA</a:t>
                      </a:r>
                      <a:endParaRPr lang="es-MX" sz="1500" dirty="0"/>
                    </a:p>
                  </a:txBody>
                  <a:tcPr marT="34290" marB="34290" vert="vert270">
                    <a:solidFill>
                      <a:srgbClr val="0070C0"/>
                    </a:solidFill>
                  </a:tcPr>
                </a:tc>
                <a:tc>
                  <a:txBody>
                    <a:bodyPr/>
                    <a:lstStyle/>
                    <a:p>
                      <a:pPr algn="ctr"/>
                      <a:r>
                        <a:rPr lang="es-MX" sz="1500" dirty="0" smtClean="0"/>
                        <a:t>CUSUR</a:t>
                      </a:r>
                      <a:endParaRPr lang="es-MX" sz="1500" dirty="0"/>
                    </a:p>
                  </a:txBody>
                  <a:tcPr marT="34290" marB="34290" vert="vert270">
                    <a:solidFill>
                      <a:srgbClr val="0070C0"/>
                    </a:solidFill>
                  </a:tcPr>
                </a:tc>
                <a:tc>
                  <a:txBody>
                    <a:bodyPr/>
                    <a:lstStyle/>
                    <a:p>
                      <a:pPr algn="ctr"/>
                      <a:r>
                        <a:rPr lang="es-MX" sz="1500" dirty="0" smtClean="0"/>
                        <a:t>CUVALLES</a:t>
                      </a:r>
                      <a:endParaRPr lang="es-MX" sz="1500" dirty="0"/>
                    </a:p>
                  </a:txBody>
                  <a:tcPr marT="34290" marB="34290" vert="vert270">
                    <a:solidFill>
                      <a:srgbClr val="0070C0"/>
                    </a:solidFill>
                  </a:tcPr>
                </a:tc>
                <a:tc>
                  <a:txBody>
                    <a:bodyPr/>
                    <a:lstStyle/>
                    <a:p>
                      <a:pPr algn="ctr"/>
                      <a:r>
                        <a:rPr lang="es-MX" sz="1500" dirty="0" smtClean="0"/>
                        <a:t>CUCEI</a:t>
                      </a:r>
                      <a:endParaRPr lang="es-MX" sz="1500" dirty="0"/>
                    </a:p>
                  </a:txBody>
                  <a:tcPr marT="34290" marB="34290" vert="vert270">
                    <a:solidFill>
                      <a:srgbClr val="0070C0"/>
                    </a:solidFill>
                  </a:tcPr>
                </a:tc>
                <a:tc>
                  <a:txBody>
                    <a:bodyPr/>
                    <a:lstStyle/>
                    <a:p>
                      <a:pPr algn="ctr"/>
                      <a:r>
                        <a:rPr lang="es-MX" sz="1500" dirty="0" smtClean="0"/>
                        <a:t>CUCEA</a:t>
                      </a:r>
                      <a:endParaRPr lang="es-MX" sz="1500" dirty="0"/>
                    </a:p>
                  </a:txBody>
                  <a:tcPr marT="34290" marB="34290" vert="vert270">
                    <a:solidFill>
                      <a:srgbClr val="0070C0"/>
                    </a:solidFill>
                  </a:tcPr>
                </a:tc>
                <a:tc>
                  <a:txBody>
                    <a:bodyPr/>
                    <a:lstStyle/>
                    <a:p>
                      <a:pPr algn="ctr"/>
                      <a:r>
                        <a:rPr lang="es-MX" sz="1500" dirty="0" smtClean="0"/>
                        <a:t>CUCBA</a:t>
                      </a:r>
                      <a:endParaRPr lang="es-MX" sz="1500" dirty="0"/>
                    </a:p>
                  </a:txBody>
                  <a:tcPr marT="34290" marB="34290" vert="vert270">
                    <a:solidFill>
                      <a:srgbClr val="0070C0"/>
                    </a:solidFill>
                  </a:tcPr>
                </a:tc>
                <a:tc>
                  <a:txBody>
                    <a:bodyPr/>
                    <a:lstStyle/>
                    <a:p>
                      <a:pPr algn="ctr"/>
                      <a:r>
                        <a:rPr lang="es-MX" sz="1500" dirty="0" smtClean="0"/>
                        <a:t>CUCSUR</a:t>
                      </a:r>
                      <a:endParaRPr lang="es-MX" sz="1500" dirty="0"/>
                    </a:p>
                  </a:txBody>
                  <a:tcPr marT="34290" marB="34290" vert="vert270">
                    <a:solidFill>
                      <a:srgbClr val="0070C0"/>
                    </a:solidFill>
                  </a:tcPr>
                </a:tc>
                <a:tc>
                  <a:txBody>
                    <a:bodyPr/>
                    <a:lstStyle/>
                    <a:p>
                      <a:pPr algn="ctr"/>
                      <a:r>
                        <a:rPr lang="es-MX" sz="1500" dirty="0" smtClean="0"/>
                        <a:t>CUAAD</a:t>
                      </a:r>
                      <a:endParaRPr lang="es-MX" sz="1500" dirty="0"/>
                    </a:p>
                  </a:txBody>
                  <a:tcPr marT="34290" marB="34290" vert="vert270">
                    <a:solidFill>
                      <a:srgbClr val="0070C0"/>
                    </a:solidFill>
                  </a:tcPr>
                </a:tc>
                <a:tc>
                  <a:txBody>
                    <a:bodyPr/>
                    <a:lstStyle/>
                    <a:p>
                      <a:pPr algn="ctr"/>
                      <a:r>
                        <a:rPr lang="es-MX" sz="1500" dirty="0" smtClean="0"/>
                        <a:t>CUCSH</a:t>
                      </a:r>
                      <a:endParaRPr lang="es-MX" sz="1500" dirty="0"/>
                    </a:p>
                  </a:txBody>
                  <a:tcPr marT="34290" marB="34290" vert="vert270">
                    <a:solidFill>
                      <a:srgbClr val="0070C0"/>
                    </a:solidFill>
                  </a:tcPr>
                </a:tc>
              </a:tr>
            </a:tbl>
          </a:graphicData>
        </a:graphic>
      </p:graphicFrame>
    </p:spTree>
    <p:extLst>
      <p:ext uri="{BB962C8B-B14F-4D97-AF65-F5344CB8AC3E}">
        <p14:creationId xmlns:p14="http://schemas.microsoft.com/office/powerpoint/2010/main" val="12529447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3478"/>
            <a:ext cx="8640960" cy="857250"/>
          </a:xfrm>
        </p:spPr>
        <p:txBody>
          <a:bodyPr>
            <a:noAutofit/>
          </a:bodyPr>
          <a:lstStyle/>
          <a:p>
            <a:pPr algn="r"/>
            <a:r>
              <a:rPr lang="es-MX" sz="2800" b="1" dirty="0" smtClean="0">
                <a:solidFill>
                  <a:schemeClr val="tx2"/>
                </a:solidFill>
              </a:rPr>
              <a:t>Conclusiones sobre </a:t>
            </a:r>
            <a:br>
              <a:rPr lang="es-MX" sz="2800" b="1" dirty="0" smtClean="0">
                <a:solidFill>
                  <a:schemeClr val="tx2"/>
                </a:solidFill>
              </a:rPr>
            </a:br>
            <a:r>
              <a:rPr lang="es-MX" sz="2800" b="1" dirty="0" smtClean="0">
                <a:solidFill>
                  <a:schemeClr val="tx2"/>
                </a:solidFill>
              </a:rPr>
              <a:t>infraestructura y equipamiento</a:t>
            </a:r>
            <a:endParaRPr lang="es-MX" sz="2800" b="1" dirty="0">
              <a:solidFill>
                <a:schemeClr val="tx2"/>
              </a:solidFill>
            </a:endParaRPr>
          </a:p>
        </p:txBody>
      </p:sp>
      <p:sp>
        <p:nvSpPr>
          <p:cNvPr id="3" name="2 Marcador de contenido"/>
          <p:cNvSpPr>
            <a:spLocks noGrp="1"/>
          </p:cNvSpPr>
          <p:nvPr>
            <p:ph idx="1"/>
          </p:nvPr>
        </p:nvSpPr>
        <p:spPr>
          <a:xfrm>
            <a:off x="467544" y="1412973"/>
            <a:ext cx="8229600" cy="3679057"/>
          </a:xfrm>
        </p:spPr>
        <p:txBody>
          <a:bodyPr>
            <a:normAutofit/>
          </a:bodyPr>
          <a:lstStyle/>
          <a:p>
            <a:pPr algn="just"/>
            <a:r>
              <a:rPr lang="es-ES_tradnl" sz="2600" dirty="0" smtClean="0"/>
              <a:t>Equipamiento enfocado en PCs </a:t>
            </a:r>
            <a:r>
              <a:rPr lang="es-ES_tradnl" sz="2600" dirty="0"/>
              <a:t>fijas y libros </a:t>
            </a:r>
            <a:endParaRPr lang="es-MX" sz="2600" dirty="0" smtClean="0"/>
          </a:p>
          <a:p>
            <a:pPr algn="just"/>
            <a:r>
              <a:rPr lang="es-MX" sz="2600" dirty="0" smtClean="0"/>
              <a:t>Disparidad </a:t>
            </a:r>
            <a:r>
              <a:rPr lang="es-MX" sz="2600" dirty="0"/>
              <a:t>/ deficiencias </a:t>
            </a:r>
            <a:r>
              <a:rPr lang="es-MX" sz="2600" dirty="0" smtClean="0"/>
              <a:t>en:</a:t>
            </a:r>
          </a:p>
          <a:p>
            <a:pPr lvl="1" algn="just"/>
            <a:r>
              <a:rPr lang="es-MX" sz="2600" dirty="0" smtClean="0"/>
              <a:t>Espacios para atención a alumnos</a:t>
            </a:r>
          </a:p>
          <a:p>
            <a:pPr lvl="1" algn="just"/>
            <a:r>
              <a:rPr lang="es-MX" sz="2600" dirty="0" smtClean="0"/>
              <a:t>Conectividad a internet</a:t>
            </a:r>
          </a:p>
          <a:p>
            <a:pPr lvl="1" algn="just"/>
            <a:r>
              <a:rPr lang="es-MX" sz="2600" dirty="0" smtClean="0"/>
              <a:t>Número de PCs - limitado y obsoleto</a:t>
            </a:r>
          </a:p>
          <a:p>
            <a:pPr algn="just"/>
            <a:r>
              <a:rPr lang="es-MX" sz="2600" dirty="0" smtClean="0"/>
              <a:t>Equipamiento nulo para comunicación a traves de videoconferencia</a:t>
            </a:r>
          </a:p>
          <a:p>
            <a:pPr algn="just"/>
            <a:endParaRPr lang="es-MX" sz="2800" dirty="0" smtClean="0"/>
          </a:p>
        </p:txBody>
      </p:sp>
      <p:pic>
        <p:nvPicPr>
          <p:cNvPr id="4" name="Picture 2" descr="C:\Users\Omar\Downloads\logo_presentación-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0782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sz="2800" b="1" dirty="0" smtClean="0">
                <a:solidFill>
                  <a:schemeClr val="tx2"/>
                </a:solidFill>
              </a:rPr>
              <a:t>Conclusiones sobre servicios y material </a:t>
            </a:r>
            <a:endParaRPr lang="es-MX" sz="2800" b="1" dirty="0">
              <a:solidFill>
                <a:schemeClr val="tx2"/>
              </a:solidFill>
            </a:endParaRPr>
          </a:p>
        </p:txBody>
      </p:sp>
      <p:sp>
        <p:nvSpPr>
          <p:cNvPr id="3" name="2 Marcador de contenido"/>
          <p:cNvSpPr>
            <a:spLocks noGrp="1"/>
          </p:cNvSpPr>
          <p:nvPr>
            <p:ph idx="1"/>
          </p:nvPr>
        </p:nvSpPr>
        <p:spPr>
          <a:xfrm>
            <a:off x="590872" y="1347614"/>
            <a:ext cx="8229600" cy="3697058"/>
          </a:xfrm>
        </p:spPr>
        <p:txBody>
          <a:bodyPr>
            <a:normAutofit/>
          </a:bodyPr>
          <a:lstStyle/>
          <a:p>
            <a:r>
              <a:rPr lang="es-MX" sz="2600" dirty="0" smtClean="0"/>
              <a:t>Disparidad en Servicios y materiales </a:t>
            </a:r>
          </a:p>
          <a:p>
            <a:r>
              <a:rPr lang="es-MX" sz="2600" dirty="0" smtClean="0"/>
              <a:t>Software para el aprendizaje de idiomas</a:t>
            </a:r>
          </a:p>
          <a:p>
            <a:pPr lvl="1"/>
            <a:r>
              <a:rPr lang="es-MX" sz="2600" dirty="0" smtClean="0"/>
              <a:t>Recursos </a:t>
            </a:r>
            <a:r>
              <a:rPr lang="es-MX" sz="2600" dirty="0"/>
              <a:t>muy demandados por </a:t>
            </a:r>
            <a:r>
              <a:rPr lang="es-MX" sz="2600" dirty="0" smtClean="0"/>
              <a:t> alumnos</a:t>
            </a:r>
          </a:p>
          <a:p>
            <a:pPr lvl="1"/>
            <a:r>
              <a:rPr lang="es-MX" sz="2600" dirty="0" smtClean="0"/>
              <a:t>Limitados y requieren actualización</a:t>
            </a:r>
          </a:p>
          <a:p>
            <a:r>
              <a:rPr lang="es-MX" sz="2600" dirty="0" smtClean="0"/>
              <a:t>Material </a:t>
            </a:r>
            <a:r>
              <a:rPr lang="es-MX" sz="2600" dirty="0"/>
              <a:t>bibliográfico en otros </a:t>
            </a:r>
            <a:r>
              <a:rPr lang="es-MX" sz="2600" dirty="0" smtClean="0"/>
              <a:t>idiomas</a:t>
            </a:r>
          </a:p>
          <a:p>
            <a:pPr lvl="1"/>
            <a:r>
              <a:rPr lang="es-MX" sz="2600" dirty="0" smtClean="0"/>
              <a:t>muy limitado y requiere actualización. </a:t>
            </a:r>
            <a:endParaRPr lang="es-MX" sz="2600" dirty="0"/>
          </a:p>
          <a:p>
            <a:pPr marL="114300" indent="0">
              <a:buNone/>
            </a:pPr>
            <a:endParaRPr lang="es-MX" dirty="0"/>
          </a:p>
        </p:txBody>
      </p:sp>
      <p:pic>
        <p:nvPicPr>
          <p:cNvPr id="4"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8209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sz="2800" b="1" dirty="0" smtClean="0">
                <a:solidFill>
                  <a:schemeClr val="tx2"/>
                </a:solidFill>
              </a:rPr>
              <a:t>Objetivo del fondo</a:t>
            </a:r>
            <a:endParaRPr lang="es-MX" sz="2800" b="1" dirty="0">
              <a:solidFill>
                <a:schemeClr val="tx2"/>
              </a:solidFill>
            </a:endParaRPr>
          </a:p>
        </p:txBody>
      </p:sp>
      <p:sp>
        <p:nvSpPr>
          <p:cNvPr id="3" name="2 Marcador de contenido"/>
          <p:cNvSpPr>
            <a:spLocks noGrp="1"/>
          </p:cNvSpPr>
          <p:nvPr>
            <p:ph idx="1"/>
          </p:nvPr>
        </p:nvSpPr>
        <p:spPr>
          <a:xfrm>
            <a:off x="899592" y="1574992"/>
            <a:ext cx="7128792" cy="1572822"/>
          </a:xfrm>
        </p:spPr>
        <p:txBody>
          <a:bodyPr>
            <a:noAutofit/>
          </a:bodyPr>
          <a:lstStyle/>
          <a:p>
            <a:pPr marL="0" indent="0" algn="ctr">
              <a:lnSpc>
                <a:spcPct val="120000"/>
              </a:lnSpc>
              <a:buNone/>
            </a:pPr>
            <a:r>
              <a:rPr lang="es-MX" sz="2600" b="1" dirty="0"/>
              <a:t>Fortalecer la calidad y pertinencia de la educación superior que imparten las </a:t>
            </a:r>
            <a:r>
              <a:rPr lang="es-MX" sz="2600" b="1" dirty="0" smtClean="0"/>
              <a:t>universidades </a:t>
            </a:r>
            <a:r>
              <a:rPr lang="es-MX" sz="2600" b="1" dirty="0"/>
              <a:t>públicas, </a:t>
            </a:r>
            <a:r>
              <a:rPr lang="es-MX" sz="2600" b="1" dirty="0" smtClean="0"/>
              <a:t>a </a:t>
            </a:r>
            <a:r>
              <a:rPr lang="es-MX" sz="2600" b="1" dirty="0"/>
              <a:t>fin de que contribuyan al desarrollo de </a:t>
            </a:r>
            <a:r>
              <a:rPr lang="es-MX" sz="2600" b="1" dirty="0" smtClean="0"/>
              <a:t>México</a:t>
            </a:r>
            <a:r>
              <a:rPr lang="es-MX" sz="2600" b="1" dirty="0"/>
              <a:t>. </a:t>
            </a:r>
          </a:p>
          <a:p>
            <a:pPr marL="0" indent="0" algn="ctr">
              <a:buNone/>
            </a:pPr>
            <a:endParaRPr lang="es-MX" sz="2600" b="1" dirty="0"/>
          </a:p>
        </p:txBody>
      </p:sp>
      <p:pic>
        <p:nvPicPr>
          <p:cNvPr id="4"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291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b="1" dirty="0" smtClean="0">
                <a:solidFill>
                  <a:schemeClr val="tx2"/>
                </a:solidFill>
              </a:rPr>
              <a:t>Imágenes</a:t>
            </a:r>
            <a:r>
              <a:rPr lang="es-MX" dirty="0" smtClean="0">
                <a:solidFill>
                  <a:schemeClr val="tx2"/>
                </a:solidFill>
              </a:rPr>
              <a:t> </a:t>
            </a:r>
            <a:endParaRPr lang="es-MX" dirty="0">
              <a:solidFill>
                <a:schemeClr val="tx2"/>
              </a:solidFill>
            </a:endParaRPr>
          </a:p>
        </p:txBody>
      </p:sp>
      <p:sp>
        <p:nvSpPr>
          <p:cNvPr id="5" name="4 Subtítulo"/>
          <p:cNvSpPr>
            <a:spLocks noGrp="1"/>
          </p:cNvSpPr>
          <p:nvPr>
            <p:ph type="subTitle" idx="1"/>
          </p:nvPr>
        </p:nvSpPr>
        <p:spPr/>
        <p:txBody>
          <a:bodyPr/>
          <a:lstStyle/>
          <a:p>
            <a:r>
              <a:rPr lang="es-MX" sz="3600" b="1" dirty="0" smtClean="0"/>
              <a:t>CAA </a:t>
            </a:r>
            <a:r>
              <a:rPr lang="es-MX" dirty="0" smtClean="0"/>
              <a:t> </a:t>
            </a:r>
            <a:endParaRPr lang="es-MX" dirty="0"/>
          </a:p>
        </p:txBody>
      </p:sp>
      <p:pic>
        <p:nvPicPr>
          <p:cNvPr id="6"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1300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110363809"/>
              </p:ext>
            </p:extLst>
          </p:nvPr>
        </p:nvGraphicFramePr>
        <p:xfrm>
          <a:off x="5" y="-20538"/>
          <a:ext cx="8964482" cy="1296144"/>
        </p:xfrm>
        <a:graphic>
          <a:graphicData uri="http://schemas.openxmlformats.org/drawingml/2006/table">
            <a:tbl>
              <a:tblPr firstRow="1" bandRow="1">
                <a:tableStyleId>{5C22544A-7EE6-4342-B048-85BDC9FD1C3A}</a:tableStyleId>
              </a:tblPr>
              <a:tblGrid>
                <a:gridCol w="686165"/>
                <a:gridCol w="718413"/>
                <a:gridCol w="629992"/>
                <a:gridCol w="629992"/>
                <a:gridCol w="629992"/>
                <a:gridCol w="629992"/>
                <a:gridCol w="629992"/>
                <a:gridCol w="629992"/>
                <a:gridCol w="629992"/>
                <a:gridCol w="629992"/>
                <a:gridCol w="629992"/>
                <a:gridCol w="629992"/>
                <a:gridCol w="629992"/>
                <a:gridCol w="629992"/>
              </a:tblGrid>
              <a:tr h="1296144">
                <a:tc>
                  <a:txBody>
                    <a:bodyPr/>
                    <a:lstStyle/>
                    <a:p>
                      <a:pPr algn="ctr"/>
                      <a:r>
                        <a:rPr lang="es-MX" sz="1500" dirty="0" smtClean="0"/>
                        <a:t>CUNORTE</a:t>
                      </a:r>
                    </a:p>
                    <a:p>
                      <a:pPr algn="ctr"/>
                      <a:endParaRPr lang="es-MX" sz="1500" dirty="0"/>
                    </a:p>
                  </a:txBody>
                  <a:tcPr marT="34290" marB="34290" vert="vert270">
                    <a:solidFill>
                      <a:srgbClr val="92D050"/>
                    </a:solidFill>
                  </a:tcPr>
                </a:tc>
                <a:tc>
                  <a:txBody>
                    <a:bodyPr/>
                    <a:lstStyle/>
                    <a:p>
                      <a:pPr algn="ctr"/>
                      <a:r>
                        <a:rPr lang="es-MX" sz="1500" dirty="0" smtClean="0"/>
                        <a:t>CUCS</a:t>
                      </a:r>
                      <a:endParaRPr lang="es-MX" sz="1500" dirty="0"/>
                    </a:p>
                  </a:txBody>
                  <a:tcPr marT="34290" marB="34290" vert="vert270"/>
                </a:tc>
                <a:tc>
                  <a:txBody>
                    <a:bodyPr/>
                    <a:lstStyle/>
                    <a:p>
                      <a:pPr algn="ctr"/>
                      <a:r>
                        <a:rPr lang="es-MX" sz="1500" dirty="0" smtClean="0"/>
                        <a:t>CUCOSTA</a:t>
                      </a:r>
                      <a:endParaRPr lang="es-MX" sz="1500" dirty="0"/>
                    </a:p>
                  </a:txBody>
                  <a:tcPr marT="34290" marB="34290" vert="vert270"/>
                </a:tc>
                <a:tc>
                  <a:txBody>
                    <a:bodyPr/>
                    <a:lstStyle/>
                    <a:p>
                      <a:pPr algn="ctr"/>
                      <a:r>
                        <a:rPr lang="es-MX" sz="1500" dirty="0" smtClean="0"/>
                        <a:t>CUALTOS</a:t>
                      </a:r>
                      <a:endParaRPr lang="es-MX" sz="1500" dirty="0"/>
                    </a:p>
                  </a:txBody>
                  <a:tcPr marT="34290" marB="34290" vert="vert270"/>
                </a:tc>
                <a:tc>
                  <a:txBody>
                    <a:bodyPr/>
                    <a:lstStyle/>
                    <a:p>
                      <a:pPr algn="ctr"/>
                      <a:r>
                        <a:rPr lang="es-MX" sz="1500" dirty="0" smtClean="0"/>
                        <a:t>CULAGOS</a:t>
                      </a:r>
                      <a:endParaRPr lang="es-MX" sz="1500" dirty="0"/>
                    </a:p>
                  </a:txBody>
                  <a:tcPr marT="34290" marB="34290" vert="vert270">
                    <a:solidFill>
                      <a:schemeClr val="accent1"/>
                    </a:solidFill>
                  </a:tcPr>
                </a:tc>
                <a:tc>
                  <a:txBody>
                    <a:bodyPr/>
                    <a:lstStyle/>
                    <a:p>
                      <a:pPr algn="ctr"/>
                      <a:r>
                        <a:rPr lang="es-MX" sz="1500" dirty="0" smtClean="0"/>
                        <a:t>CUCIENEGA</a:t>
                      </a:r>
                      <a:endParaRPr lang="es-MX" sz="1500" dirty="0"/>
                    </a:p>
                  </a:txBody>
                  <a:tcPr marT="34290" marB="34290" vert="vert270">
                    <a:solidFill>
                      <a:schemeClr val="accent1"/>
                    </a:solidFill>
                  </a:tcPr>
                </a:tc>
                <a:tc>
                  <a:txBody>
                    <a:bodyPr/>
                    <a:lstStyle/>
                    <a:p>
                      <a:pPr algn="ctr"/>
                      <a:r>
                        <a:rPr lang="es-MX" sz="1500" dirty="0" smtClean="0"/>
                        <a:t>CUSUR</a:t>
                      </a:r>
                      <a:endParaRPr lang="es-MX" sz="1500" dirty="0"/>
                    </a:p>
                  </a:txBody>
                  <a:tcPr marT="34290" marB="34290" vert="vert270">
                    <a:solidFill>
                      <a:schemeClr val="accent1"/>
                    </a:solidFill>
                  </a:tcPr>
                </a:tc>
                <a:tc>
                  <a:txBody>
                    <a:bodyPr/>
                    <a:lstStyle/>
                    <a:p>
                      <a:pPr algn="ctr"/>
                      <a:r>
                        <a:rPr lang="es-MX" sz="1500" dirty="0" smtClean="0"/>
                        <a:t>CUVALLES</a:t>
                      </a:r>
                      <a:endParaRPr lang="es-MX" sz="1500" dirty="0"/>
                    </a:p>
                  </a:txBody>
                  <a:tcPr marT="34290" marB="34290" vert="vert270"/>
                </a:tc>
                <a:tc>
                  <a:txBody>
                    <a:bodyPr/>
                    <a:lstStyle/>
                    <a:p>
                      <a:pPr algn="ctr"/>
                      <a:r>
                        <a:rPr lang="es-MX" sz="1500" dirty="0" smtClean="0"/>
                        <a:t>CUCEI</a:t>
                      </a:r>
                      <a:endParaRPr lang="es-MX" sz="1500" dirty="0"/>
                    </a:p>
                  </a:txBody>
                  <a:tcPr marT="34290" marB="34290" vert="vert270"/>
                </a:tc>
                <a:tc>
                  <a:txBody>
                    <a:bodyPr/>
                    <a:lstStyle/>
                    <a:p>
                      <a:pPr algn="ctr"/>
                      <a:r>
                        <a:rPr lang="es-MX" sz="1500" dirty="0" smtClean="0"/>
                        <a:t>CUCEA</a:t>
                      </a:r>
                      <a:endParaRPr lang="es-MX" sz="1500" dirty="0"/>
                    </a:p>
                  </a:txBody>
                  <a:tcPr marT="34290" marB="34290" vert="vert270"/>
                </a:tc>
                <a:tc>
                  <a:txBody>
                    <a:bodyPr/>
                    <a:lstStyle/>
                    <a:p>
                      <a:pPr algn="ctr"/>
                      <a:r>
                        <a:rPr lang="es-MX" sz="1500" dirty="0" smtClean="0"/>
                        <a:t>CUCBA</a:t>
                      </a:r>
                      <a:endParaRPr lang="es-MX" sz="1500" dirty="0"/>
                    </a:p>
                  </a:txBody>
                  <a:tcPr marT="34290" marB="34290" vert="vert270"/>
                </a:tc>
                <a:tc>
                  <a:txBody>
                    <a:bodyPr/>
                    <a:lstStyle/>
                    <a:p>
                      <a:pPr algn="ctr"/>
                      <a:r>
                        <a:rPr lang="es-MX" sz="1500" dirty="0" smtClean="0"/>
                        <a:t>CUCSUR</a:t>
                      </a:r>
                      <a:endParaRPr lang="es-MX" sz="1500" dirty="0"/>
                    </a:p>
                  </a:txBody>
                  <a:tcPr marT="34290" marB="34290" vert="vert270"/>
                </a:tc>
                <a:tc>
                  <a:txBody>
                    <a:bodyPr/>
                    <a:lstStyle/>
                    <a:p>
                      <a:pPr algn="ctr"/>
                      <a:r>
                        <a:rPr lang="es-MX" sz="1500" dirty="0" smtClean="0"/>
                        <a:t>CUAAD</a:t>
                      </a:r>
                      <a:endParaRPr lang="es-MX" sz="1500" dirty="0"/>
                    </a:p>
                  </a:txBody>
                  <a:tcPr marT="34290" marB="34290" vert="vert270"/>
                </a:tc>
                <a:tc>
                  <a:txBody>
                    <a:bodyPr/>
                    <a:lstStyle/>
                    <a:p>
                      <a:pPr algn="ctr"/>
                      <a:r>
                        <a:rPr lang="es-MX" sz="1500" dirty="0" smtClean="0"/>
                        <a:t>CUCSH</a:t>
                      </a:r>
                      <a:endParaRPr lang="es-MX" sz="1500" dirty="0"/>
                    </a:p>
                  </a:txBody>
                  <a:tcPr marT="34290" marB="34290" vert="vert270"/>
                </a:tc>
              </a:tr>
            </a:tbl>
          </a:graphicData>
        </a:graphic>
      </p:graphicFrame>
      <p:pic>
        <p:nvPicPr>
          <p:cNvPr id="5" name="4 Imagen"/>
          <p:cNvPicPr/>
          <p:nvPr/>
        </p:nvPicPr>
        <p:blipFill rotWithShape="1">
          <a:blip r:embed="rId3" cstate="screen">
            <a:extLst>
              <a:ext uri="{28A0092B-C50C-407E-A947-70E740481C1C}">
                <a14:useLocalDpi xmlns:a14="http://schemas.microsoft.com/office/drawing/2010/main"/>
              </a:ext>
            </a:extLst>
          </a:blip>
          <a:srcRect/>
          <a:stretch/>
        </p:blipFill>
        <p:spPr bwMode="auto">
          <a:xfrm>
            <a:off x="0" y="1275606"/>
            <a:ext cx="9108504" cy="3672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01723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45322377"/>
              </p:ext>
            </p:extLst>
          </p:nvPr>
        </p:nvGraphicFramePr>
        <p:xfrm>
          <a:off x="36521" y="51470"/>
          <a:ext cx="9036485" cy="1296144"/>
        </p:xfrm>
        <a:graphic>
          <a:graphicData uri="http://schemas.openxmlformats.org/drawingml/2006/table">
            <a:tbl>
              <a:tblPr firstRow="1" bandRow="1">
                <a:tableStyleId>{5C22544A-7EE6-4342-B048-85BDC9FD1C3A}</a:tableStyleId>
              </a:tblPr>
              <a:tblGrid>
                <a:gridCol w="554874"/>
                <a:gridCol w="736055"/>
                <a:gridCol w="645463"/>
                <a:gridCol w="645463"/>
                <a:gridCol w="645463"/>
                <a:gridCol w="645463"/>
                <a:gridCol w="645463"/>
                <a:gridCol w="645463"/>
                <a:gridCol w="645463"/>
                <a:gridCol w="645463"/>
                <a:gridCol w="645463"/>
                <a:gridCol w="645463"/>
                <a:gridCol w="645463"/>
                <a:gridCol w="645463"/>
              </a:tblGrid>
              <a:tr h="1296144">
                <a:tc>
                  <a:txBody>
                    <a:bodyPr/>
                    <a:lstStyle/>
                    <a:p>
                      <a:pPr algn="ctr"/>
                      <a:r>
                        <a:rPr lang="es-MX" sz="1500" dirty="0" smtClean="0"/>
                        <a:t>CUNORTE</a:t>
                      </a:r>
                    </a:p>
                    <a:p>
                      <a:pPr algn="ctr"/>
                      <a:endParaRPr lang="es-MX" sz="1500" b="1" kern="1200" dirty="0">
                        <a:solidFill>
                          <a:schemeClr val="lt1"/>
                        </a:solidFill>
                        <a:latin typeface="+mn-lt"/>
                        <a:ea typeface="+mn-ea"/>
                        <a:cs typeface="+mn-cs"/>
                      </a:endParaRPr>
                    </a:p>
                  </a:txBody>
                  <a:tcPr marT="34290" marB="34290" vert="vert270">
                    <a:solidFill>
                      <a:schemeClr val="accent1"/>
                    </a:solidFill>
                  </a:tcPr>
                </a:tc>
                <a:tc>
                  <a:txBody>
                    <a:bodyPr/>
                    <a:lstStyle/>
                    <a:p>
                      <a:pPr algn="ctr"/>
                      <a:r>
                        <a:rPr lang="es-MX" sz="1500" dirty="0" smtClean="0"/>
                        <a:t>CUCS</a:t>
                      </a:r>
                      <a:endParaRPr lang="es-MX" sz="1500" dirty="0"/>
                    </a:p>
                  </a:txBody>
                  <a:tcPr marT="34290" marB="34290" vert="vert270">
                    <a:solidFill>
                      <a:srgbClr val="92D050"/>
                    </a:solidFill>
                  </a:tcPr>
                </a:tc>
                <a:tc>
                  <a:txBody>
                    <a:bodyPr/>
                    <a:lstStyle/>
                    <a:p>
                      <a:pPr algn="ctr"/>
                      <a:r>
                        <a:rPr lang="es-MX" sz="1500" dirty="0" smtClean="0"/>
                        <a:t>CUCOSTA</a:t>
                      </a:r>
                      <a:endParaRPr lang="es-MX" sz="1500" dirty="0"/>
                    </a:p>
                  </a:txBody>
                  <a:tcPr marT="34290" marB="34290" vert="vert270"/>
                </a:tc>
                <a:tc>
                  <a:txBody>
                    <a:bodyPr/>
                    <a:lstStyle/>
                    <a:p>
                      <a:pPr algn="ctr"/>
                      <a:r>
                        <a:rPr lang="es-MX" sz="1500" dirty="0" smtClean="0"/>
                        <a:t>CUALTOS</a:t>
                      </a:r>
                      <a:endParaRPr lang="es-MX" sz="1500" dirty="0"/>
                    </a:p>
                  </a:txBody>
                  <a:tcPr marT="34290" marB="34290" vert="vert270"/>
                </a:tc>
                <a:tc>
                  <a:txBody>
                    <a:bodyPr/>
                    <a:lstStyle/>
                    <a:p>
                      <a:pPr algn="ctr"/>
                      <a:r>
                        <a:rPr lang="es-MX" sz="1500" dirty="0" smtClean="0"/>
                        <a:t>CULAGOS</a:t>
                      </a:r>
                      <a:endParaRPr lang="es-MX" sz="1500" dirty="0"/>
                    </a:p>
                  </a:txBody>
                  <a:tcPr marT="34290" marB="34290" vert="vert270">
                    <a:solidFill>
                      <a:schemeClr val="accent1"/>
                    </a:solidFill>
                  </a:tcPr>
                </a:tc>
                <a:tc>
                  <a:txBody>
                    <a:bodyPr/>
                    <a:lstStyle/>
                    <a:p>
                      <a:pPr algn="ctr"/>
                      <a:r>
                        <a:rPr lang="es-MX" sz="1500" dirty="0" smtClean="0"/>
                        <a:t>CUCIENEGA</a:t>
                      </a:r>
                      <a:endParaRPr lang="es-MX" sz="1500" dirty="0"/>
                    </a:p>
                  </a:txBody>
                  <a:tcPr marT="34290" marB="34290" vert="vert270">
                    <a:solidFill>
                      <a:schemeClr val="accent1"/>
                    </a:solidFill>
                  </a:tcPr>
                </a:tc>
                <a:tc>
                  <a:txBody>
                    <a:bodyPr/>
                    <a:lstStyle/>
                    <a:p>
                      <a:pPr algn="ctr"/>
                      <a:r>
                        <a:rPr lang="es-MX" sz="1500" dirty="0" smtClean="0"/>
                        <a:t>CUSUR</a:t>
                      </a:r>
                      <a:endParaRPr lang="es-MX" sz="1500" dirty="0"/>
                    </a:p>
                  </a:txBody>
                  <a:tcPr marT="34290" marB="34290" vert="vert270">
                    <a:solidFill>
                      <a:schemeClr val="accent1"/>
                    </a:solidFill>
                  </a:tcPr>
                </a:tc>
                <a:tc>
                  <a:txBody>
                    <a:bodyPr/>
                    <a:lstStyle/>
                    <a:p>
                      <a:pPr algn="ctr"/>
                      <a:r>
                        <a:rPr lang="es-MX" sz="1500" dirty="0" smtClean="0"/>
                        <a:t>CUVALLES</a:t>
                      </a:r>
                      <a:endParaRPr lang="es-MX" sz="1500" dirty="0"/>
                    </a:p>
                  </a:txBody>
                  <a:tcPr marT="34290" marB="34290" vert="vert270"/>
                </a:tc>
                <a:tc>
                  <a:txBody>
                    <a:bodyPr/>
                    <a:lstStyle/>
                    <a:p>
                      <a:pPr algn="ctr"/>
                      <a:r>
                        <a:rPr lang="es-MX" sz="1500" dirty="0" smtClean="0"/>
                        <a:t>CUCEI</a:t>
                      </a:r>
                      <a:endParaRPr lang="es-MX" sz="1500" dirty="0"/>
                    </a:p>
                  </a:txBody>
                  <a:tcPr marT="34290" marB="34290" vert="vert270"/>
                </a:tc>
                <a:tc>
                  <a:txBody>
                    <a:bodyPr/>
                    <a:lstStyle/>
                    <a:p>
                      <a:pPr algn="ctr"/>
                      <a:r>
                        <a:rPr lang="es-MX" sz="1500" dirty="0" smtClean="0"/>
                        <a:t>CUCEA</a:t>
                      </a:r>
                      <a:endParaRPr lang="es-MX" sz="1500" dirty="0"/>
                    </a:p>
                  </a:txBody>
                  <a:tcPr marT="34290" marB="34290" vert="vert270"/>
                </a:tc>
                <a:tc>
                  <a:txBody>
                    <a:bodyPr/>
                    <a:lstStyle/>
                    <a:p>
                      <a:pPr algn="ctr"/>
                      <a:r>
                        <a:rPr lang="es-MX" sz="1500" dirty="0" smtClean="0"/>
                        <a:t>CUCBA</a:t>
                      </a:r>
                      <a:endParaRPr lang="es-MX" sz="1500" dirty="0"/>
                    </a:p>
                  </a:txBody>
                  <a:tcPr marT="34290" marB="34290" vert="vert270"/>
                </a:tc>
                <a:tc>
                  <a:txBody>
                    <a:bodyPr/>
                    <a:lstStyle/>
                    <a:p>
                      <a:pPr algn="ctr"/>
                      <a:r>
                        <a:rPr lang="es-MX" sz="1500" dirty="0" smtClean="0"/>
                        <a:t>CUCSUR</a:t>
                      </a:r>
                      <a:endParaRPr lang="es-MX" sz="1500" dirty="0"/>
                    </a:p>
                  </a:txBody>
                  <a:tcPr marT="34290" marB="34290" vert="vert270"/>
                </a:tc>
                <a:tc>
                  <a:txBody>
                    <a:bodyPr/>
                    <a:lstStyle/>
                    <a:p>
                      <a:pPr algn="ctr"/>
                      <a:r>
                        <a:rPr lang="es-MX" sz="1500" dirty="0" smtClean="0"/>
                        <a:t>CUAAD</a:t>
                      </a:r>
                      <a:endParaRPr lang="es-MX" sz="1500" dirty="0"/>
                    </a:p>
                  </a:txBody>
                  <a:tcPr marT="34290" marB="34290" vert="vert270"/>
                </a:tc>
                <a:tc>
                  <a:txBody>
                    <a:bodyPr/>
                    <a:lstStyle/>
                    <a:p>
                      <a:pPr algn="ctr"/>
                      <a:r>
                        <a:rPr lang="es-MX" sz="1500" dirty="0" smtClean="0"/>
                        <a:t>CUCSH</a:t>
                      </a:r>
                      <a:endParaRPr lang="es-MX" sz="1500" dirty="0"/>
                    </a:p>
                  </a:txBody>
                  <a:tcPr marT="34290" marB="34290" vert="vert270"/>
                </a:tc>
              </a:tr>
            </a:tbl>
          </a:graphicData>
        </a:graphic>
      </p:graphicFrame>
      <p:pic>
        <p:nvPicPr>
          <p:cNvPr id="7" name="6 Imagen"/>
          <p:cNvPicPr/>
          <p:nvPr/>
        </p:nvPicPr>
        <p:blipFill rotWithShape="1">
          <a:blip r:embed="rId3" cstate="screen">
            <a:extLst>
              <a:ext uri="{28A0092B-C50C-407E-A947-70E740481C1C}">
                <a14:useLocalDpi xmlns:a14="http://schemas.microsoft.com/office/drawing/2010/main"/>
              </a:ext>
            </a:extLst>
          </a:blip>
          <a:srcRect l="3609" t="22995" r="2340" b="3743"/>
          <a:stretch/>
        </p:blipFill>
        <p:spPr bwMode="auto">
          <a:xfrm>
            <a:off x="144016" y="1401620"/>
            <a:ext cx="9036496" cy="36184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4237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145819180"/>
              </p:ext>
            </p:extLst>
          </p:nvPr>
        </p:nvGraphicFramePr>
        <p:xfrm>
          <a:off x="35503" y="-20538"/>
          <a:ext cx="8964482" cy="1296144"/>
        </p:xfrm>
        <a:graphic>
          <a:graphicData uri="http://schemas.openxmlformats.org/drawingml/2006/table">
            <a:tbl>
              <a:tblPr firstRow="1" bandRow="1">
                <a:tableStyleId>{5C22544A-7EE6-4342-B048-85BDC9FD1C3A}</a:tableStyleId>
              </a:tblPr>
              <a:tblGrid>
                <a:gridCol w="550452"/>
                <a:gridCol w="730190"/>
                <a:gridCol w="640320"/>
                <a:gridCol w="640320"/>
                <a:gridCol w="640320"/>
                <a:gridCol w="640320"/>
                <a:gridCol w="640320"/>
                <a:gridCol w="640320"/>
                <a:gridCol w="640320"/>
                <a:gridCol w="640320"/>
                <a:gridCol w="640320"/>
                <a:gridCol w="640320"/>
                <a:gridCol w="640320"/>
                <a:gridCol w="640320"/>
              </a:tblGrid>
              <a:tr h="1296144">
                <a:tc>
                  <a:txBody>
                    <a:bodyPr/>
                    <a:lstStyle/>
                    <a:p>
                      <a:pPr algn="ctr"/>
                      <a:r>
                        <a:rPr lang="es-MX" sz="1500" dirty="0" smtClean="0"/>
                        <a:t>CUNORTE</a:t>
                      </a:r>
                    </a:p>
                    <a:p>
                      <a:pPr algn="ctr"/>
                      <a:endParaRPr lang="es-MX" sz="1500" dirty="0"/>
                    </a:p>
                  </a:txBody>
                  <a:tcPr marT="34290" marB="34290" vert="vert270">
                    <a:solidFill>
                      <a:schemeClr val="accent1"/>
                    </a:solidFill>
                  </a:tcPr>
                </a:tc>
                <a:tc>
                  <a:txBody>
                    <a:bodyPr/>
                    <a:lstStyle/>
                    <a:p>
                      <a:pPr algn="ctr"/>
                      <a:r>
                        <a:rPr lang="es-MX" sz="1500" dirty="0" smtClean="0"/>
                        <a:t>CUCS</a:t>
                      </a:r>
                      <a:endParaRPr lang="es-MX" sz="1500" dirty="0"/>
                    </a:p>
                  </a:txBody>
                  <a:tcPr marT="34290" marB="34290" vert="vert270"/>
                </a:tc>
                <a:tc>
                  <a:txBody>
                    <a:bodyPr/>
                    <a:lstStyle/>
                    <a:p>
                      <a:pPr algn="ctr"/>
                      <a:r>
                        <a:rPr lang="es-MX" sz="1500" dirty="0" smtClean="0"/>
                        <a:t>CUCOSTA</a:t>
                      </a:r>
                      <a:endParaRPr lang="es-MX" sz="1500" dirty="0"/>
                    </a:p>
                  </a:txBody>
                  <a:tcPr marT="34290" marB="34290" vert="vert270">
                    <a:solidFill>
                      <a:srgbClr val="92D050"/>
                    </a:solidFill>
                  </a:tcPr>
                </a:tc>
                <a:tc>
                  <a:txBody>
                    <a:bodyPr/>
                    <a:lstStyle/>
                    <a:p>
                      <a:pPr algn="ctr"/>
                      <a:r>
                        <a:rPr lang="es-MX" sz="1500" dirty="0" smtClean="0"/>
                        <a:t>CUALTOS</a:t>
                      </a:r>
                      <a:endParaRPr lang="es-MX" sz="1500" dirty="0"/>
                    </a:p>
                  </a:txBody>
                  <a:tcPr marT="34290" marB="34290" vert="vert270"/>
                </a:tc>
                <a:tc>
                  <a:txBody>
                    <a:bodyPr/>
                    <a:lstStyle/>
                    <a:p>
                      <a:pPr algn="ctr"/>
                      <a:r>
                        <a:rPr lang="es-MX" sz="1500" dirty="0" smtClean="0"/>
                        <a:t>CULAGOS</a:t>
                      </a:r>
                      <a:endParaRPr lang="es-MX" sz="1500" dirty="0"/>
                    </a:p>
                  </a:txBody>
                  <a:tcPr marT="34290" marB="34290" vert="vert270">
                    <a:solidFill>
                      <a:schemeClr val="accent1"/>
                    </a:solidFill>
                  </a:tcPr>
                </a:tc>
                <a:tc>
                  <a:txBody>
                    <a:bodyPr/>
                    <a:lstStyle/>
                    <a:p>
                      <a:pPr algn="ctr"/>
                      <a:r>
                        <a:rPr lang="es-MX" sz="1500" dirty="0" smtClean="0"/>
                        <a:t>CUCIENEGA</a:t>
                      </a:r>
                      <a:endParaRPr lang="es-MX" sz="1500" dirty="0"/>
                    </a:p>
                  </a:txBody>
                  <a:tcPr marT="34290" marB="34290" vert="vert270">
                    <a:solidFill>
                      <a:schemeClr val="accent1"/>
                    </a:solidFill>
                  </a:tcPr>
                </a:tc>
                <a:tc>
                  <a:txBody>
                    <a:bodyPr/>
                    <a:lstStyle/>
                    <a:p>
                      <a:pPr algn="ctr"/>
                      <a:r>
                        <a:rPr lang="es-MX" sz="1500" dirty="0" smtClean="0"/>
                        <a:t>CUSUR</a:t>
                      </a:r>
                      <a:endParaRPr lang="es-MX" sz="1500" dirty="0"/>
                    </a:p>
                  </a:txBody>
                  <a:tcPr marT="34290" marB="34290" vert="vert270">
                    <a:solidFill>
                      <a:schemeClr val="accent1"/>
                    </a:solidFill>
                  </a:tcPr>
                </a:tc>
                <a:tc>
                  <a:txBody>
                    <a:bodyPr/>
                    <a:lstStyle/>
                    <a:p>
                      <a:pPr algn="ctr"/>
                      <a:r>
                        <a:rPr lang="es-MX" sz="1500" dirty="0" smtClean="0"/>
                        <a:t>CUVALLES</a:t>
                      </a:r>
                      <a:endParaRPr lang="es-MX" sz="1500" dirty="0"/>
                    </a:p>
                  </a:txBody>
                  <a:tcPr marT="34290" marB="34290" vert="vert270"/>
                </a:tc>
                <a:tc>
                  <a:txBody>
                    <a:bodyPr/>
                    <a:lstStyle/>
                    <a:p>
                      <a:pPr algn="ctr"/>
                      <a:r>
                        <a:rPr lang="es-MX" sz="1500" dirty="0" smtClean="0"/>
                        <a:t>CUCEI</a:t>
                      </a:r>
                      <a:endParaRPr lang="es-MX" sz="1500" dirty="0"/>
                    </a:p>
                  </a:txBody>
                  <a:tcPr marT="34290" marB="34290" vert="vert270"/>
                </a:tc>
                <a:tc>
                  <a:txBody>
                    <a:bodyPr/>
                    <a:lstStyle/>
                    <a:p>
                      <a:pPr algn="ctr"/>
                      <a:r>
                        <a:rPr lang="es-MX" sz="1500" dirty="0" smtClean="0"/>
                        <a:t>CUCEA</a:t>
                      </a:r>
                      <a:endParaRPr lang="es-MX" sz="1500" dirty="0"/>
                    </a:p>
                  </a:txBody>
                  <a:tcPr marT="34290" marB="34290" vert="vert270"/>
                </a:tc>
                <a:tc>
                  <a:txBody>
                    <a:bodyPr/>
                    <a:lstStyle/>
                    <a:p>
                      <a:pPr algn="ctr"/>
                      <a:r>
                        <a:rPr lang="es-MX" sz="1500" dirty="0" smtClean="0"/>
                        <a:t>CUCBA</a:t>
                      </a:r>
                      <a:endParaRPr lang="es-MX" sz="1500" dirty="0"/>
                    </a:p>
                  </a:txBody>
                  <a:tcPr marT="34290" marB="34290" vert="vert270"/>
                </a:tc>
                <a:tc>
                  <a:txBody>
                    <a:bodyPr/>
                    <a:lstStyle/>
                    <a:p>
                      <a:pPr algn="ctr"/>
                      <a:r>
                        <a:rPr lang="es-MX" sz="1500" dirty="0" smtClean="0"/>
                        <a:t>CUCSUR</a:t>
                      </a:r>
                      <a:endParaRPr lang="es-MX" sz="1500" dirty="0"/>
                    </a:p>
                  </a:txBody>
                  <a:tcPr marT="34290" marB="34290" vert="vert270"/>
                </a:tc>
                <a:tc>
                  <a:txBody>
                    <a:bodyPr/>
                    <a:lstStyle/>
                    <a:p>
                      <a:pPr algn="ctr"/>
                      <a:r>
                        <a:rPr lang="es-MX" sz="1500" dirty="0" smtClean="0"/>
                        <a:t>CUAAD</a:t>
                      </a:r>
                      <a:endParaRPr lang="es-MX" sz="1500" dirty="0"/>
                    </a:p>
                  </a:txBody>
                  <a:tcPr marT="34290" marB="34290" vert="vert270"/>
                </a:tc>
                <a:tc>
                  <a:txBody>
                    <a:bodyPr/>
                    <a:lstStyle/>
                    <a:p>
                      <a:pPr algn="ctr"/>
                      <a:r>
                        <a:rPr lang="es-MX" sz="1500" dirty="0" smtClean="0"/>
                        <a:t>CUCSH</a:t>
                      </a:r>
                      <a:endParaRPr lang="es-MX" sz="1500" dirty="0"/>
                    </a:p>
                  </a:txBody>
                  <a:tcPr marT="34290" marB="34290" vert="vert270"/>
                </a:tc>
              </a:tr>
            </a:tbl>
          </a:graphicData>
        </a:graphic>
      </p:graphicFrame>
      <p:pic>
        <p:nvPicPr>
          <p:cNvPr id="7" name="6 Imagen"/>
          <p:cNvPicPr/>
          <p:nvPr/>
        </p:nvPicPr>
        <p:blipFill rotWithShape="1">
          <a:blip r:embed="rId3" cstate="screen">
            <a:extLst>
              <a:ext uri="{28A0092B-C50C-407E-A947-70E740481C1C}">
                <a14:useLocalDpi xmlns:a14="http://schemas.microsoft.com/office/drawing/2010/main"/>
              </a:ext>
            </a:extLst>
          </a:blip>
          <a:srcRect l="2084" t="24444" r="2708" b="3611"/>
          <a:stretch/>
        </p:blipFill>
        <p:spPr bwMode="auto">
          <a:xfrm>
            <a:off x="35496" y="1367172"/>
            <a:ext cx="9144000" cy="36683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99780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17658867"/>
              </p:ext>
            </p:extLst>
          </p:nvPr>
        </p:nvGraphicFramePr>
        <p:xfrm>
          <a:off x="-2" y="0"/>
          <a:ext cx="9144002" cy="1296144"/>
        </p:xfrm>
        <a:graphic>
          <a:graphicData uri="http://schemas.openxmlformats.org/drawingml/2006/table">
            <a:tbl>
              <a:tblPr firstRow="1" bandRow="1">
                <a:tableStyleId>{5C22544A-7EE6-4342-B048-85BDC9FD1C3A}</a:tableStyleId>
              </a:tblPr>
              <a:tblGrid>
                <a:gridCol w="561474"/>
                <a:gridCol w="744812"/>
                <a:gridCol w="653143"/>
                <a:gridCol w="653143"/>
                <a:gridCol w="653143"/>
                <a:gridCol w="653143"/>
                <a:gridCol w="653143"/>
                <a:gridCol w="653143"/>
                <a:gridCol w="653143"/>
                <a:gridCol w="653143"/>
                <a:gridCol w="653143"/>
                <a:gridCol w="653143"/>
                <a:gridCol w="653143"/>
                <a:gridCol w="653143"/>
              </a:tblGrid>
              <a:tr h="1296144">
                <a:tc>
                  <a:txBody>
                    <a:bodyPr/>
                    <a:lstStyle/>
                    <a:p>
                      <a:pPr algn="ctr"/>
                      <a:r>
                        <a:rPr lang="es-MX" sz="1500" dirty="0" smtClean="0"/>
                        <a:t>CUNORTE</a:t>
                      </a:r>
                    </a:p>
                    <a:p>
                      <a:pPr algn="ctr"/>
                      <a:endParaRPr lang="es-MX" sz="1500" dirty="0"/>
                    </a:p>
                  </a:txBody>
                  <a:tcPr marT="34290" marB="34290" vert="vert270">
                    <a:solidFill>
                      <a:schemeClr val="accent1"/>
                    </a:solidFill>
                  </a:tcPr>
                </a:tc>
                <a:tc>
                  <a:txBody>
                    <a:bodyPr/>
                    <a:lstStyle/>
                    <a:p>
                      <a:pPr algn="ctr"/>
                      <a:r>
                        <a:rPr lang="es-MX" sz="1500" dirty="0" smtClean="0"/>
                        <a:t>CUCS</a:t>
                      </a:r>
                      <a:endParaRPr lang="es-MX" sz="1500" dirty="0"/>
                    </a:p>
                  </a:txBody>
                  <a:tcPr marT="34290" marB="34290" vert="vert270"/>
                </a:tc>
                <a:tc>
                  <a:txBody>
                    <a:bodyPr/>
                    <a:lstStyle/>
                    <a:p>
                      <a:pPr algn="ctr"/>
                      <a:r>
                        <a:rPr lang="es-MX" sz="1500" dirty="0" smtClean="0"/>
                        <a:t>CUCOSTA</a:t>
                      </a:r>
                      <a:endParaRPr lang="es-MX" sz="1500" dirty="0"/>
                    </a:p>
                  </a:txBody>
                  <a:tcPr marT="34290" marB="34290" vert="vert270"/>
                </a:tc>
                <a:tc>
                  <a:txBody>
                    <a:bodyPr/>
                    <a:lstStyle/>
                    <a:p>
                      <a:pPr algn="ctr"/>
                      <a:r>
                        <a:rPr lang="es-MX" sz="1500" dirty="0" smtClean="0"/>
                        <a:t>CUALTOS</a:t>
                      </a:r>
                      <a:endParaRPr lang="es-MX" sz="1500" dirty="0"/>
                    </a:p>
                  </a:txBody>
                  <a:tcPr marT="34290" marB="34290" vert="vert270">
                    <a:solidFill>
                      <a:srgbClr val="92D050"/>
                    </a:solidFill>
                  </a:tcPr>
                </a:tc>
                <a:tc>
                  <a:txBody>
                    <a:bodyPr/>
                    <a:lstStyle/>
                    <a:p>
                      <a:pPr algn="ctr"/>
                      <a:r>
                        <a:rPr lang="es-MX" sz="1500" dirty="0" smtClean="0"/>
                        <a:t>CULAGOS</a:t>
                      </a:r>
                      <a:endParaRPr lang="es-MX" sz="1500" dirty="0"/>
                    </a:p>
                  </a:txBody>
                  <a:tcPr marT="34290" marB="34290" vert="vert270">
                    <a:solidFill>
                      <a:schemeClr val="accent1"/>
                    </a:solidFill>
                  </a:tcPr>
                </a:tc>
                <a:tc>
                  <a:txBody>
                    <a:bodyPr/>
                    <a:lstStyle/>
                    <a:p>
                      <a:pPr algn="ctr"/>
                      <a:r>
                        <a:rPr lang="es-MX" sz="1500" dirty="0" smtClean="0"/>
                        <a:t>CUCIENEGA</a:t>
                      </a:r>
                      <a:endParaRPr lang="es-MX" sz="1500" dirty="0"/>
                    </a:p>
                  </a:txBody>
                  <a:tcPr marT="34290" marB="34290" vert="vert270">
                    <a:solidFill>
                      <a:schemeClr val="accent1"/>
                    </a:solidFill>
                  </a:tcPr>
                </a:tc>
                <a:tc>
                  <a:txBody>
                    <a:bodyPr/>
                    <a:lstStyle/>
                    <a:p>
                      <a:pPr algn="ctr"/>
                      <a:r>
                        <a:rPr lang="es-MX" sz="1500" dirty="0" smtClean="0"/>
                        <a:t>CUSUR</a:t>
                      </a:r>
                      <a:endParaRPr lang="es-MX" sz="1500" dirty="0"/>
                    </a:p>
                  </a:txBody>
                  <a:tcPr marT="34290" marB="34290" vert="vert270">
                    <a:solidFill>
                      <a:schemeClr val="accent1"/>
                    </a:solidFill>
                  </a:tcPr>
                </a:tc>
                <a:tc>
                  <a:txBody>
                    <a:bodyPr/>
                    <a:lstStyle/>
                    <a:p>
                      <a:pPr algn="ctr"/>
                      <a:r>
                        <a:rPr lang="es-MX" sz="1500" dirty="0" smtClean="0"/>
                        <a:t>CUVALLES</a:t>
                      </a:r>
                      <a:endParaRPr lang="es-MX" sz="1500" dirty="0"/>
                    </a:p>
                  </a:txBody>
                  <a:tcPr marT="34290" marB="34290" vert="vert270"/>
                </a:tc>
                <a:tc>
                  <a:txBody>
                    <a:bodyPr/>
                    <a:lstStyle/>
                    <a:p>
                      <a:pPr algn="ctr"/>
                      <a:r>
                        <a:rPr lang="es-MX" sz="1500" dirty="0" smtClean="0"/>
                        <a:t>CUCEI</a:t>
                      </a:r>
                      <a:endParaRPr lang="es-MX" sz="1500" dirty="0"/>
                    </a:p>
                  </a:txBody>
                  <a:tcPr marT="34290" marB="34290" vert="vert270"/>
                </a:tc>
                <a:tc>
                  <a:txBody>
                    <a:bodyPr/>
                    <a:lstStyle/>
                    <a:p>
                      <a:pPr algn="ctr"/>
                      <a:r>
                        <a:rPr lang="es-MX" sz="1500" dirty="0" smtClean="0"/>
                        <a:t>CUCEA</a:t>
                      </a:r>
                      <a:endParaRPr lang="es-MX" sz="1500" dirty="0"/>
                    </a:p>
                  </a:txBody>
                  <a:tcPr marT="34290" marB="34290" vert="vert270"/>
                </a:tc>
                <a:tc>
                  <a:txBody>
                    <a:bodyPr/>
                    <a:lstStyle/>
                    <a:p>
                      <a:pPr algn="ctr"/>
                      <a:r>
                        <a:rPr lang="es-MX" sz="1500" dirty="0" smtClean="0"/>
                        <a:t>CUCBA</a:t>
                      </a:r>
                      <a:endParaRPr lang="es-MX" sz="1500" dirty="0"/>
                    </a:p>
                  </a:txBody>
                  <a:tcPr marT="34290" marB="34290" vert="vert270"/>
                </a:tc>
                <a:tc>
                  <a:txBody>
                    <a:bodyPr/>
                    <a:lstStyle/>
                    <a:p>
                      <a:pPr algn="ctr"/>
                      <a:r>
                        <a:rPr lang="es-MX" sz="1500" dirty="0" smtClean="0"/>
                        <a:t>CUCSUR</a:t>
                      </a:r>
                      <a:endParaRPr lang="es-MX" sz="1500" dirty="0"/>
                    </a:p>
                  </a:txBody>
                  <a:tcPr marT="34290" marB="34290" vert="vert270"/>
                </a:tc>
                <a:tc>
                  <a:txBody>
                    <a:bodyPr/>
                    <a:lstStyle/>
                    <a:p>
                      <a:pPr algn="ctr"/>
                      <a:r>
                        <a:rPr lang="es-MX" sz="1500" dirty="0" smtClean="0"/>
                        <a:t>CUAAD</a:t>
                      </a:r>
                      <a:endParaRPr lang="es-MX" sz="1500" dirty="0"/>
                    </a:p>
                  </a:txBody>
                  <a:tcPr marT="34290" marB="34290" vert="vert270"/>
                </a:tc>
                <a:tc>
                  <a:txBody>
                    <a:bodyPr/>
                    <a:lstStyle/>
                    <a:p>
                      <a:pPr algn="ctr"/>
                      <a:r>
                        <a:rPr lang="es-MX" sz="1500" dirty="0" smtClean="0"/>
                        <a:t>CUCSH</a:t>
                      </a:r>
                      <a:endParaRPr lang="es-MX" sz="1500" dirty="0"/>
                    </a:p>
                  </a:txBody>
                  <a:tcPr marT="34290" marB="34290" vert="vert270"/>
                </a:tc>
              </a:tr>
            </a:tbl>
          </a:graphicData>
        </a:graphic>
      </p:graphicFrame>
      <p:pic>
        <p:nvPicPr>
          <p:cNvPr id="2050" name="7 Imagen"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83618"/>
            <a:ext cx="9144000" cy="375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8319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p:nvPr/>
        </p:nvPicPr>
        <p:blipFill rotWithShape="1">
          <a:blip r:embed="rId3" cstate="screen">
            <a:extLst>
              <a:ext uri="{28A0092B-C50C-407E-A947-70E740481C1C}">
                <a14:useLocalDpi xmlns:a14="http://schemas.microsoft.com/office/drawing/2010/main"/>
              </a:ext>
            </a:extLst>
          </a:blip>
          <a:srcRect/>
          <a:stretch/>
        </p:blipFill>
        <p:spPr bwMode="auto">
          <a:xfrm>
            <a:off x="70221" y="1059582"/>
            <a:ext cx="9110286" cy="3975906"/>
          </a:xfrm>
          <a:prstGeom prst="rect">
            <a:avLst/>
          </a:prstGeom>
          <a:ln>
            <a:noFill/>
          </a:ln>
          <a:extLst>
            <a:ext uri="{53640926-AAD7-44d8-BBD7-CCE9431645EC}">
              <a14:shadowObscured xmlns:a14="http://schemas.microsoft.com/office/drawing/2010/main"/>
            </a:ext>
          </a:extLst>
        </p:spPr>
      </p:pic>
      <p:graphicFrame>
        <p:nvGraphicFramePr>
          <p:cNvPr id="6" name="5 Tabla"/>
          <p:cNvGraphicFramePr>
            <a:graphicFrameLocks noGrp="1"/>
          </p:cNvGraphicFramePr>
          <p:nvPr>
            <p:extLst>
              <p:ext uri="{D42A27DB-BD31-4B8C-83A1-F6EECF244321}">
                <p14:modId xmlns:p14="http://schemas.microsoft.com/office/powerpoint/2010/main" val="1600611346"/>
              </p:ext>
            </p:extLst>
          </p:nvPr>
        </p:nvGraphicFramePr>
        <p:xfrm>
          <a:off x="13493" y="-20538"/>
          <a:ext cx="9167019" cy="1404156"/>
        </p:xfrm>
        <a:graphic>
          <a:graphicData uri="http://schemas.openxmlformats.org/drawingml/2006/table">
            <a:tbl>
              <a:tblPr firstRow="1" bandRow="1">
                <a:tableStyleId>{5C22544A-7EE6-4342-B048-85BDC9FD1C3A}</a:tableStyleId>
              </a:tblPr>
              <a:tblGrid>
                <a:gridCol w="562888"/>
                <a:gridCol w="746687"/>
                <a:gridCol w="654787"/>
                <a:gridCol w="654787"/>
                <a:gridCol w="654787"/>
                <a:gridCol w="654787"/>
                <a:gridCol w="654787"/>
                <a:gridCol w="654787"/>
                <a:gridCol w="654787"/>
                <a:gridCol w="654787"/>
                <a:gridCol w="654787"/>
                <a:gridCol w="654787"/>
                <a:gridCol w="654787"/>
                <a:gridCol w="654787"/>
              </a:tblGrid>
              <a:tr h="1404156">
                <a:tc>
                  <a:txBody>
                    <a:bodyPr/>
                    <a:lstStyle/>
                    <a:p>
                      <a:pPr algn="ctr"/>
                      <a:r>
                        <a:rPr lang="es-MX" sz="1500" dirty="0" smtClean="0"/>
                        <a:t>CUNORTE</a:t>
                      </a:r>
                    </a:p>
                    <a:p>
                      <a:pPr algn="ctr"/>
                      <a:endParaRPr lang="es-MX" sz="1500" dirty="0"/>
                    </a:p>
                  </a:txBody>
                  <a:tcPr marT="34290" marB="34290" vert="vert270">
                    <a:solidFill>
                      <a:schemeClr val="accent1"/>
                    </a:solidFill>
                  </a:tcPr>
                </a:tc>
                <a:tc>
                  <a:txBody>
                    <a:bodyPr/>
                    <a:lstStyle/>
                    <a:p>
                      <a:pPr algn="ctr"/>
                      <a:r>
                        <a:rPr lang="es-MX" sz="1500" dirty="0" smtClean="0"/>
                        <a:t>CUCS</a:t>
                      </a:r>
                      <a:endParaRPr lang="es-MX" sz="1500" dirty="0"/>
                    </a:p>
                  </a:txBody>
                  <a:tcPr marT="34290" marB="34290" vert="vert270"/>
                </a:tc>
                <a:tc>
                  <a:txBody>
                    <a:bodyPr/>
                    <a:lstStyle/>
                    <a:p>
                      <a:pPr algn="ctr"/>
                      <a:r>
                        <a:rPr lang="es-MX" sz="1500" dirty="0" smtClean="0"/>
                        <a:t>CUCOSTA</a:t>
                      </a:r>
                      <a:endParaRPr lang="es-MX" sz="1500" dirty="0"/>
                    </a:p>
                  </a:txBody>
                  <a:tcPr marT="34290" marB="34290" vert="vert270"/>
                </a:tc>
                <a:tc>
                  <a:txBody>
                    <a:bodyPr/>
                    <a:lstStyle/>
                    <a:p>
                      <a:pPr algn="ctr"/>
                      <a:r>
                        <a:rPr lang="es-MX" sz="1500" dirty="0" smtClean="0"/>
                        <a:t>CUALTOS</a:t>
                      </a:r>
                      <a:endParaRPr lang="es-MX" sz="1500" dirty="0"/>
                    </a:p>
                  </a:txBody>
                  <a:tcPr marT="34290" marB="34290" vert="vert270"/>
                </a:tc>
                <a:tc>
                  <a:txBody>
                    <a:bodyPr/>
                    <a:lstStyle/>
                    <a:p>
                      <a:pPr algn="ctr"/>
                      <a:r>
                        <a:rPr lang="es-MX" sz="1500" dirty="0" smtClean="0"/>
                        <a:t>CULAGOS</a:t>
                      </a:r>
                      <a:endParaRPr lang="es-MX" sz="1500" dirty="0"/>
                    </a:p>
                  </a:txBody>
                  <a:tcPr marT="34290" marB="34290" vert="vert270">
                    <a:solidFill>
                      <a:srgbClr val="92D050"/>
                    </a:solidFill>
                  </a:tcPr>
                </a:tc>
                <a:tc>
                  <a:txBody>
                    <a:bodyPr/>
                    <a:lstStyle/>
                    <a:p>
                      <a:pPr algn="ctr"/>
                      <a:r>
                        <a:rPr lang="es-MX" sz="1500" dirty="0" smtClean="0"/>
                        <a:t>CUCIENEGA</a:t>
                      </a:r>
                      <a:endParaRPr lang="es-MX" sz="1500" dirty="0"/>
                    </a:p>
                  </a:txBody>
                  <a:tcPr marT="34290" marB="34290" vert="vert270">
                    <a:solidFill>
                      <a:schemeClr val="accent1"/>
                    </a:solidFill>
                  </a:tcPr>
                </a:tc>
                <a:tc>
                  <a:txBody>
                    <a:bodyPr/>
                    <a:lstStyle/>
                    <a:p>
                      <a:pPr algn="ctr"/>
                      <a:r>
                        <a:rPr lang="es-MX" sz="1500" dirty="0" smtClean="0"/>
                        <a:t>CUSUR</a:t>
                      </a:r>
                      <a:endParaRPr lang="es-MX" sz="1500" dirty="0"/>
                    </a:p>
                  </a:txBody>
                  <a:tcPr marT="34290" marB="34290" vert="vert270">
                    <a:solidFill>
                      <a:schemeClr val="accent1"/>
                    </a:solidFill>
                  </a:tcPr>
                </a:tc>
                <a:tc>
                  <a:txBody>
                    <a:bodyPr/>
                    <a:lstStyle/>
                    <a:p>
                      <a:pPr algn="ctr"/>
                      <a:r>
                        <a:rPr lang="es-MX" sz="1500" dirty="0" smtClean="0"/>
                        <a:t>CUVALLES</a:t>
                      </a:r>
                      <a:endParaRPr lang="es-MX" sz="1500" dirty="0"/>
                    </a:p>
                  </a:txBody>
                  <a:tcPr marT="34290" marB="34290" vert="vert270"/>
                </a:tc>
                <a:tc>
                  <a:txBody>
                    <a:bodyPr/>
                    <a:lstStyle/>
                    <a:p>
                      <a:pPr algn="ctr"/>
                      <a:r>
                        <a:rPr lang="es-MX" sz="1500" dirty="0" smtClean="0"/>
                        <a:t>CUCEI</a:t>
                      </a:r>
                      <a:endParaRPr lang="es-MX" sz="1500" dirty="0"/>
                    </a:p>
                  </a:txBody>
                  <a:tcPr marT="34290" marB="34290" vert="vert270"/>
                </a:tc>
                <a:tc>
                  <a:txBody>
                    <a:bodyPr/>
                    <a:lstStyle/>
                    <a:p>
                      <a:pPr algn="ctr"/>
                      <a:r>
                        <a:rPr lang="es-MX" sz="1500" dirty="0" smtClean="0"/>
                        <a:t>CUCEA</a:t>
                      </a:r>
                      <a:endParaRPr lang="es-MX" sz="1500" dirty="0"/>
                    </a:p>
                  </a:txBody>
                  <a:tcPr marT="34290" marB="34290" vert="vert270"/>
                </a:tc>
                <a:tc>
                  <a:txBody>
                    <a:bodyPr/>
                    <a:lstStyle/>
                    <a:p>
                      <a:pPr algn="ctr"/>
                      <a:r>
                        <a:rPr lang="es-MX" sz="1500" dirty="0" smtClean="0"/>
                        <a:t>CUCBA</a:t>
                      </a:r>
                      <a:endParaRPr lang="es-MX" sz="1500" dirty="0"/>
                    </a:p>
                  </a:txBody>
                  <a:tcPr marT="34290" marB="34290" vert="vert270"/>
                </a:tc>
                <a:tc>
                  <a:txBody>
                    <a:bodyPr/>
                    <a:lstStyle/>
                    <a:p>
                      <a:pPr algn="ctr"/>
                      <a:r>
                        <a:rPr lang="es-MX" sz="1500" dirty="0" smtClean="0"/>
                        <a:t>CUCSUR</a:t>
                      </a:r>
                      <a:endParaRPr lang="es-MX" sz="1500" dirty="0"/>
                    </a:p>
                  </a:txBody>
                  <a:tcPr marT="34290" marB="34290" vert="vert270"/>
                </a:tc>
                <a:tc>
                  <a:txBody>
                    <a:bodyPr/>
                    <a:lstStyle/>
                    <a:p>
                      <a:pPr algn="ctr"/>
                      <a:r>
                        <a:rPr lang="es-MX" sz="1500" dirty="0" smtClean="0"/>
                        <a:t>CUAAD</a:t>
                      </a:r>
                      <a:endParaRPr lang="es-MX" sz="1500" dirty="0"/>
                    </a:p>
                  </a:txBody>
                  <a:tcPr marT="34290" marB="34290" vert="vert270"/>
                </a:tc>
                <a:tc>
                  <a:txBody>
                    <a:bodyPr/>
                    <a:lstStyle/>
                    <a:p>
                      <a:pPr algn="ctr"/>
                      <a:r>
                        <a:rPr lang="es-MX" sz="1500" dirty="0" smtClean="0"/>
                        <a:t>CUCSH</a:t>
                      </a:r>
                      <a:endParaRPr lang="es-MX" sz="1500" dirty="0"/>
                    </a:p>
                  </a:txBody>
                  <a:tcPr marT="34290" marB="34290" vert="vert270"/>
                </a:tc>
              </a:tr>
            </a:tbl>
          </a:graphicData>
        </a:graphic>
      </p:graphicFrame>
    </p:spTree>
    <p:extLst>
      <p:ext uri="{BB962C8B-B14F-4D97-AF65-F5344CB8AC3E}">
        <p14:creationId xmlns:p14="http://schemas.microsoft.com/office/powerpoint/2010/main" val="17102555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p:nvPr/>
        </p:nvPicPr>
        <p:blipFill rotWithShape="1">
          <a:blip r:embed="rId3" cstate="screen">
            <a:extLst>
              <a:ext uri="{28A0092B-C50C-407E-A947-70E740481C1C}">
                <a14:useLocalDpi xmlns:a14="http://schemas.microsoft.com/office/drawing/2010/main"/>
              </a:ext>
            </a:extLst>
          </a:blip>
          <a:srcRect/>
          <a:stretch/>
        </p:blipFill>
        <p:spPr bwMode="auto">
          <a:xfrm>
            <a:off x="35497" y="1278142"/>
            <a:ext cx="9036496" cy="3813888"/>
          </a:xfrm>
          <a:prstGeom prst="rect">
            <a:avLst/>
          </a:prstGeom>
          <a:ln>
            <a:noFill/>
          </a:ln>
          <a:extLst>
            <a:ext uri="{53640926-AAD7-44d8-BBD7-CCE9431645EC}">
              <a14:shadowObscured xmlns:a14="http://schemas.microsoft.com/office/drawing/2010/main"/>
            </a:ext>
          </a:extLst>
        </p:spPr>
      </p:pic>
      <p:graphicFrame>
        <p:nvGraphicFramePr>
          <p:cNvPr id="5" name="4 Tabla"/>
          <p:cNvGraphicFramePr>
            <a:graphicFrameLocks noGrp="1"/>
          </p:cNvGraphicFramePr>
          <p:nvPr>
            <p:extLst>
              <p:ext uri="{D42A27DB-BD31-4B8C-83A1-F6EECF244321}">
                <p14:modId xmlns:p14="http://schemas.microsoft.com/office/powerpoint/2010/main" val="3544383337"/>
              </p:ext>
            </p:extLst>
          </p:nvPr>
        </p:nvGraphicFramePr>
        <p:xfrm>
          <a:off x="35496" y="36004"/>
          <a:ext cx="8856989" cy="1296144"/>
        </p:xfrm>
        <a:graphic>
          <a:graphicData uri="http://schemas.openxmlformats.org/drawingml/2006/table">
            <a:tbl>
              <a:tblPr firstRow="1" bandRow="1">
                <a:tableStyleId>{5C22544A-7EE6-4342-B048-85BDC9FD1C3A}</a:tableStyleId>
              </a:tblPr>
              <a:tblGrid>
                <a:gridCol w="543851"/>
                <a:gridCol w="721434"/>
                <a:gridCol w="632642"/>
                <a:gridCol w="632642"/>
                <a:gridCol w="632642"/>
                <a:gridCol w="632642"/>
                <a:gridCol w="632642"/>
                <a:gridCol w="632642"/>
                <a:gridCol w="632642"/>
                <a:gridCol w="632642"/>
                <a:gridCol w="632642"/>
                <a:gridCol w="632642"/>
                <a:gridCol w="632642"/>
                <a:gridCol w="632642"/>
              </a:tblGrid>
              <a:tr h="1296144">
                <a:tc>
                  <a:txBody>
                    <a:bodyPr/>
                    <a:lstStyle/>
                    <a:p>
                      <a:pPr algn="ctr"/>
                      <a:r>
                        <a:rPr lang="es-MX" sz="1500" dirty="0" smtClean="0"/>
                        <a:t>CUNORTE</a:t>
                      </a:r>
                    </a:p>
                    <a:p>
                      <a:pPr algn="ctr"/>
                      <a:endParaRPr lang="es-MX" sz="1500" dirty="0"/>
                    </a:p>
                  </a:txBody>
                  <a:tcPr marT="34290" marB="34290" vert="vert270">
                    <a:solidFill>
                      <a:schemeClr val="accent1"/>
                    </a:solidFill>
                  </a:tcPr>
                </a:tc>
                <a:tc>
                  <a:txBody>
                    <a:bodyPr/>
                    <a:lstStyle/>
                    <a:p>
                      <a:pPr algn="ctr"/>
                      <a:r>
                        <a:rPr lang="es-MX" sz="1500" dirty="0" smtClean="0"/>
                        <a:t>CUCS</a:t>
                      </a:r>
                      <a:endParaRPr lang="es-MX" sz="1500" dirty="0"/>
                    </a:p>
                  </a:txBody>
                  <a:tcPr marT="34290" marB="34290" vert="vert270"/>
                </a:tc>
                <a:tc>
                  <a:txBody>
                    <a:bodyPr/>
                    <a:lstStyle/>
                    <a:p>
                      <a:pPr algn="ctr"/>
                      <a:r>
                        <a:rPr lang="es-MX" sz="1500" dirty="0" smtClean="0"/>
                        <a:t>CUCOSTA</a:t>
                      </a:r>
                      <a:endParaRPr lang="es-MX" sz="1500" dirty="0"/>
                    </a:p>
                  </a:txBody>
                  <a:tcPr marT="34290" marB="34290" vert="vert270"/>
                </a:tc>
                <a:tc>
                  <a:txBody>
                    <a:bodyPr/>
                    <a:lstStyle/>
                    <a:p>
                      <a:pPr algn="ctr"/>
                      <a:r>
                        <a:rPr lang="es-MX" sz="1500" dirty="0" smtClean="0"/>
                        <a:t>CUALTOS</a:t>
                      </a:r>
                      <a:endParaRPr lang="es-MX" sz="1500" dirty="0"/>
                    </a:p>
                  </a:txBody>
                  <a:tcPr marT="34290" marB="34290" vert="vert270"/>
                </a:tc>
                <a:tc>
                  <a:txBody>
                    <a:bodyPr/>
                    <a:lstStyle/>
                    <a:p>
                      <a:pPr algn="ctr"/>
                      <a:r>
                        <a:rPr lang="es-MX" sz="1500" dirty="0" smtClean="0"/>
                        <a:t>CULAGOS</a:t>
                      </a:r>
                      <a:endParaRPr lang="es-MX" sz="1500" dirty="0"/>
                    </a:p>
                  </a:txBody>
                  <a:tcPr marT="34290" marB="34290" vert="vert270">
                    <a:solidFill>
                      <a:schemeClr val="accent1"/>
                    </a:solidFill>
                  </a:tcPr>
                </a:tc>
                <a:tc>
                  <a:txBody>
                    <a:bodyPr/>
                    <a:lstStyle/>
                    <a:p>
                      <a:pPr algn="ctr"/>
                      <a:r>
                        <a:rPr lang="es-MX" sz="1500" dirty="0" smtClean="0"/>
                        <a:t>CUCIENEGA</a:t>
                      </a:r>
                      <a:endParaRPr lang="es-MX" sz="1500" dirty="0"/>
                    </a:p>
                  </a:txBody>
                  <a:tcPr marT="34290" marB="34290" vert="vert270">
                    <a:solidFill>
                      <a:srgbClr val="92D050"/>
                    </a:solidFill>
                  </a:tcPr>
                </a:tc>
                <a:tc>
                  <a:txBody>
                    <a:bodyPr/>
                    <a:lstStyle/>
                    <a:p>
                      <a:pPr algn="ctr"/>
                      <a:r>
                        <a:rPr lang="es-MX" sz="1500" dirty="0" smtClean="0"/>
                        <a:t>CUSUR</a:t>
                      </a:r>
                      <a:endParaRPr lang="es-MX" sz="1500" dirty="0"/>
                    </a:p>
                  </a:txBody>
                  <a:tcPr marT="34290" marB="34290" vert="vert270">
                    <a:solidFill>
                      <a:schemeClr val="accent1"/>
                    </a:solidFill>
                  </a:tcPr>
                </a:tc>
                <a:tc>
                  <a:txBody>
                    <a:bodyPr/>
                    <a:lstStyle/>
                    <a:p>
                      <a:pPr algn="ctr"/>
                      <a:r>
                        <a:rPr lang="es-MX" sz="1500" dirty="0" smtClean="0"/>
                        <a:t>CUVALLES</a:t>
                      </a:r>
                      <a:endParaRPr lang="es-MX" sz="1500" dirty="0"/>
                    </a:p>
                  </a:txBody>
                  <a:tcPr marT="34290" marB="34290" vert="vert270"/>
                </a:tc>
                <a:tc>
                  <a:txBody>
                    <a:bodyPr/>
                    <a:lstStyle/>
                    <a:p>
                      <a:pPr algn="ctr"/>
                      <a:r>
                        <a:rPr lang="es-MX" sz="1500" dirty="0" smtClean="0"/>
                        <a:t>CUCEI</a:t>
                      </a:r>
                      <a:endParaRPr lang="es-MX" sz="1500" dirty="0"/>
                    </a:p>
                  </a:txBody>
                  <a:tcPr marT="34290" marB="34290" vert="vert270"/>
                </a:tc>
                <a:tc>
                  <a:txBody>
                    <a:bodyPr/>
                    <a:lstStyle/>
                    <a:p>
                      <a:pPr algn="ctr"/>
                      <a:r>
                        <a:rPr lang="es-MX" sz="1500" dirty="0" smtClean="0"/>
                        <a:t>CUCEA</a:t>
                      </a:r>
                      <a:endParaRPr lang="es-MX" sz="1500" dirty="0"/>
                    </a:p>
                  </a:txBody>
                  <a:tcPr marT="34290" marB="34290" vert="vert270"/>
                </a:tc>
                <a:tc>
                  <a:txBody>
                    <a:bodyPr/>
                    <a:lstStyle/>
                    <a:p>
                      <a:pPr algn="ctr"/>
                      <a:r>
                        <a:rPr lang="es-MX" sz="1500" dirty="0" smtClean="0"/>
                        <a:t>CUCBA</a:t>
                      </a:r>
                      <a:endParaRPr lang="es-MX" sz="1500" dirty="0"/>
                    </a:p>
                  </a:txBody>
                  <a:tcPr marT="34290" marB="34290" vert="vert270"/>
                </a:tc>
                <a:tc>
                  <a:txBody>
                    <a:bodyPr/>
                    <a:lstStyle/>
                    <a:p>
                      <a:pPr algn="ctr"/>
                      <a:r>
                        <a:rPr lang="es-MX" sz="1500" dirty="0" smtClean="0"/>
                        <a:t>CUCSUR</a:t>
                      </a:r>
                      <a:endParaRPr lang="es-MX" sz="1500" dirty="0"/>
                    </a:p>
                  </a:txBody>
                  <a:tcPr marT="34290" marB="34290" vert="vert270"/>
                </a:tc>
                <a:tc>
                  <a:txBody>
                    <a:bodyPr/>
                    <a:lstStyle/>
                    <a:p>
                      <a:pPr algn="ctr"/>
                      <a:r>
                        <a:rPr lang="es-MX" sz="1500" dirty="0" smtClean="0"/>
                        <a:t>CUAAD</a:t>
                      </a:r>
                      <a:endParaRPr lang="es-MX" sz="1500" dirty="0"/>
                    </a:p>
                  </a:txBody>
                  <a:tcPr marT="34290" marB="34290" vert="vert270"/>
                </a:tc>
                <a:tc>
                  <a:txBody>
                    <a:bodyPr/>
                    <a:lstStyle/>
                    <a:p>
                      <a:pPr algn="ctr"/>
                      <a:r>
                        <a:rPr lang="es-MX" sz="1500" dirty="0" smtClean="0"/>
                        <a:t>CUCSH</a:t>
                      </a:r>
                      <a:endParaRPr lang="es-MX" sz="1500" dirty="0"/>
                    </a:p>
                  </a:txBody>
                  <a:tcPr marT="34290" marB="34290" vert="vert270"/>
                </a:tc>
              </a:tr>
            </a:tbl>
          </a:graphicData>
        </a:graphic>
      </p:graphicFrame>
    </p:spTree>
    <p:extLst>
      <p:ext uri="{BB962C8B-B14F-4D97-AF65-F5344CB8AC3E}">
        <p14:creationId xmlns:p14="http://schemas.microsoft.com/office/powerpoint/2010/main" val="1335511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286834023"/>
              </p:ext>
            </p:extLst>
          </p:nvPr>
        </p:nvGraphicFramePr>
        <p:xfrm>
          <a:off x="107510" y="51470"/>
          <a:ext cx="8784973" cy="1296144"/>
        </p:xfrm>
        <a:graphic>
          <a:graphicData uri="http://schemas.openxmlformats.org/drawingml/2006/table">
            <a:tbl>
              <a:tblPr firstRow="1" bandRow="1">
                <a:tableStyleId>{5C22544A-7EE6-4342-B048-85BDC9FD1C3A}</a:tableStyleId>
              </a:tblPr>
              <a:tblGrid>
                <a:gridCol w="539429"/>
                <a:gridCol w="715568"/>
                <a:gridCol w="627498"/>
                <a:gridCol w="627498"/>
                <a:gridCol w="627498"/>
                <a:gridCol w="627498"/>
                <a:gridCol w="627498"/>
                <a:gridCol w="627498"/>
                <a:gridCol w="627498"/>
                <a:gridCol w="627498"/>
                <a:gridCol w="627498"/>
                <a:gridCol w="627498"/>
                <a:gridCol w="627498"/>
                <a:gridCol w="627498"/>
              </a:tblGrid>
              <a:tr h="1296144">
                <a:tc>
                  <a:txBody>
                    <a:bodyPr/>
                    <a:lstStyle/>
                    <a:p>
                      <a:pPr algn="ctr"/>
                      <a:r>
                        <a:rPr lang="es-MX" sz="1500" dirty="0" smtClean="0"/>
                        <a:t>CUNORTE</a:t>
                      </a:r>
                    </a:p>
                    <a:p>
                      <a:pPr algn="ctr"/>
                      <a:endParaRPr lang="es-MX" sz="1500" dirty="0"/>
                    </a:p>
                  </a:txBody>
                  <a:tcPr marT="34290" marB="34290" vert="vert270">
                    <a:solidFill>
                      <a:schemeClr val="accent1"/>
                    </a:solidFill>
                  </a:tcPr>
                </a:tc>
                <a:tc>
                  <a:txBody>
                    <a:bodyPr/>
                    <a:lstStyle/>
                    <a:p>
                      <a:pPr algn="ctr"/>
                      <a:r>
                        <a:rPr lang="es-MX" sz="1500" dirty="0" smtClean="0"/>
                        <a:t>CUCS</a:t>
                      </a:r>
                      <a:endParaRPr lang="es-MX" sz="1500" dirty="0"/>
                    </a:p>
                  </a:txBody>
                  <a:tcPr marT="34290" marB="34290" vert="vert270"/>
                </a:tc>
                <a:tc>
                  <a:txBody>
                    <a:bodyPr/>
                    <a:lstStyle/>
                    <a:p>
                      <a:pPr algn="ctr"/>
                      <a:r>
                        <a:rPr lang="es-MX" sz="1500" dirty="0" smtClean="0"/>
                        <a:t>CUCOSTA</a:t>
                      </a:r>
                      <a:endParaRPr lang="es-MX" sz="1500" dirty="0"/>
                    </a:p>
                  </a:txBody>
                  <a:tcPr marT="34290" marB="34290" vert="vert270"/>
                </a:tc>
                <a:tc>
                  <a:txBody>
                    <a:bodyPr/>
                    <a:lstStyle/>
                    <a:p>
                      <a:pPr algn="ctr"/>
                      <a:r>
                        <a:rPr lang="es-MX" sz="1500" dirty="0" smtClean="0"/>
                        <a:t>CUALTOS</a:t>
                      </a:r>
                      <a:endParaRPr lang="es-MX" sz="1500" dirty="0"/>
                    </a:p>
                  </a:txBody>
                  <a:tcPr marT="34290" marB="34290" vert="vert270"/>
                </a:tc>
                <a:tc>
                  <a:txBody>
                    <a:bodyPr/>
                    <a:lstStyle/>
                    <a:p>
                      <a:pPr algn="ctr"/>
                      <a:r>
                        <a:rPr lang="es-MX" sz="1500" dirty="0" smtClean="0"/>
                        <a:t>CULAGOS</a:t>
                      </a:r>
                      <a:endParaRPr lang="es-MX" sz="1500" dirty="0"/>
                    </a:p>
                  </a:txBody>
                  <a:tcPr marT="34290" marB="34290" vert="vert270">
                    <a:solidFill>
                      <a:schemeClr val="accent1"/>
                    </a:solidFill>
                  </a:tcPr>
                </a:tc>
                <a:tc>
                  <a:txBody>
                    <a:bodyPr/>
                    <a:lstStyle/>
                    <a:p>
                      <a:pPr algn="ctr"/>
                      <a:r>
                        <a:rPr lang="es-MX" sz="1500" dirty="0" smtClean="0"/>
                        <a:t>CUCIENEGA</a:t>
                      </a:r>
                      <a:endParaRPr lang="es-MX" sz="1500" dirty="0"/>
                    </a:p>
                  </a:txBody>
                  <a:tcPr marT="34290" marB="34290" vert="vert270">
                    <a:solidFill>
                      <a:schemeClr val="accent1"/>
                    </a:solidFill>
                  </a:tcPr>
                </a:tc>
                <a:tc>
                  <a:txBody>
                    <a:bodyPr/>
                    <a:lstStyle/>
                    <a:p>
                      <a:pPr algn="ctr"/>
                      <a:r>
                        <a:rPr lang="es-MX" sz="1500" dirty="0" smtClean="0"/>
                        <a:t>CUSUR</a:t>
                      </a:r>
                      <a:endParaRPr lang="es-MX" sz="1500" dirty="0"/>
                    </a:p>
                  </a:txBody>
                  <a:tcPr marT="34290" marB="34290" vert="vert270">
                    <a:solidFill>
                      <a:srgbClr val="92D050"/>
                    </a:solidFill>
                  </a:tcPr>
                </a:tc>
                <a:tc>
                  <a:txBody>
                    <a:bodyPr/>
                    <a:lstStyle/>
                    <a:p>
                      <a:pPr algn="ctr"/>
                      <a:r>
                        <a:rPr lang="es-MX" sz="1500" dirty="0" smtClean="0"/>
                        <a:t>CUVALLES</a:t>
                      </a:r>
                      <a:endParaRPr lang="es-MX" sz="1500" dirty="0"/>
                    </a:p>
                  </a:txBody>
                  <a:tcPr marT="34290" marB="34290" vert="vert270"/>
                </a:tc>
                <a:tc>
                  <a:txBody>
                    <a:bodyPr/>
                    <a:lstStyle/>
                    <a:p>
                      <a:pPr algn="ctr"/>
                      <a:r>
                        <a:rPr lang="es-MX" sz="1500" dirty="0" smtClean="0"/>
                        <a:t>CUCEI</a:t>
                      </a:r>
                      <a:endParaRPr lang="es-MX" sz="1500" dirty="0"/>
                    </a:p>
                  </a:txBody>
                  <a:tcPr marT="34290" marB="34290" vert="vert270"/>
                </a:tc>
                <a:tc>
                  <a:txBody>
                    <a:bodyPr/>
                    <a:lstStyle/>
                    <a:p>
                      <a:pPr algn="ctr"/>
                      <a:r>
                        <a:rPr lang="es-MX" sz="1500" dirty="0" smtClean="0"/>
                        <a:t>CUCEA</a:t>
                      </a:r>
                      <a:endParaRPr lang="es-MX" sz="1500" dirty="0"/>
                    </a:p>
                  </a:txBody>
                  <a:tcPr marT="34290" marB="34290" vert="vert270"/>
                </a:tc>
                <a:tc>
                  <a:txBody>
                    <a:bodyPr/>
                    <a:lstStyle/>
                    <a:p>
                      <a:pPr algn="ctr"/>
                      <a:r>
                        <a:rPr lang="es-MX" sz="1500" dirty="0" smtClean="0"/>
                        <a:t>CUCBA</a:t>
                      </a:r>
                      <a:endParaRPr lang="es-MX" sz="1500" dirty="0"/>
                    </a:p>
                  </a:txBody>
                  <a:tcPr marT="34290" marB="34290" vert="vert270"/>
                </a:tc>
                <a:tc>
                  <a:txBody>
                    <a:bodyPr/>
                    <a:lstStyle/>
                    <a:p>
                      <a:pPr algn="ctr"/>
                      <a:r>
                        <a:rPr lang="es-MX" sz="1500" dirty="0" smtClean="0"/>
                        <a:t>CUCSUR</a:t>
                      </a:r>
                      <a:endParaRPr lang="es-MX" sz="1500" dirty="0"/>
                    </a:p>
                  </a:txBody>
                  <a:tcPr marT="34290" marB="34290" vert="vert270"/>
                </a:tc>
                <a:tc>
                  <a:txBody>
                    <a:bodyPr/>
                    <a:lstStyle/>
                    <a:p>
                      <a:pPr algn="ctr"/>
                      <a:r>
                        <a:rPr lang="es-MX" sz="1500" dirty="0" smtClean="0"/>
                        <a:t>CUAAD</a:t>
                      </a:r>
                      <a:endParaRPr lang="es-MX" sz="1500" dirty="0"/>
                    </a:p>
                  </a:txBody>
                  <a:tcPr marT="34290" marB="34290" vert="vert270"/>
                </a:tc>
                <a:tc>
                  <a:txBody>
                    <a:bodyPr/>
                    <a:lstStyle/>
                    <a:p>
                      <a:pPr algn="ctr"/>
                      <a:r>
                        <a:rPr lang="es-MX" sz="1500" dirty="0" smtClean="0"/>
                        <a:t>CUCSH</a:t>
                      </a:r>
                      <a:endParaRPr lang="es-MX" sz="1500" dirty="0"/>
                    </a:p>
                  </a:txBody>
                  <a:tcPr marT="34290" marB="34290" vert="vert270"/>
                </a:tc>
              </a:tr>
            </a:tbl>
          </a:graphicData>
        </a:graphic>
      </p:graphicFrame>
      <p:pic>
        <p:nvPicPr>
          <p:cNvPr id="6" name="5 Imagen"/>
          <p:cNvPicPr/>
          <p:nvPr/>
        </p:nvPicPr>
        <p:blipFill rotWithShape="1">
          <a:blip r:embed="rId3" cstate="screen">
            <a:extLst>
              <a:ext uri="{28A0092B-C50C-407E-A947-70E740481C1C}">
                <a14:useLocalDpi xmlns:a14="http://schemas.microsoft.com/office/drawing/2010/main"/>
              </a:ext>
            </a:extLst>
          </a:blip>
          <a:srcRect l="3125" t="22778" r="2500" b="4445"/>
          <a:stretch/>
        </p:blipFill>
        <p:spPr bwMode="auto">
          <a:xfrm>
            <a:off x="35496" y="1401620"/>
            <a:ext cx="9036496" cy="36184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99419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047442474"/>
              </p:ext>
            </p:extLst>
          </p:nvPr>
        </p:nvGraphicFramePr>
        <p:xfrm>
          <a:off x="36523" y="51470"/>
          <a:ext cx="9036484" cy="1296144"/>
        </p:xfrm>
        <a:graphic>
          <a:graphicData uri="http://schemas.openxmlformats.org/drawingml/2006/table">
            <a:tbl>
              <a:tblPr firstRow="1" bandRow="1">
                <a:tableStyleId>{5C22544A-7EE6-4342-B048-85BDC9FD1C3A}</a:tableStyleId>
              </a:tblPr>
              <a:tblGrid>
                <a:gridCol w="554873"/>
                <a:gridCol w="736055"/>
                <a:gridCol w="645463"/>
                <a:gridCol w="645463"/>
                <a:gridCol w="645463"/>
                <a:gridCol w="645463"/>
                <a:gridCol w="645463"/>
                <a:gridCol w="645463"/>
                <a:gridCol w="645463"/>
                <a:gridCol w="645463"/>
                <a:gridCol w="645463"/>
                <a:gridCol w="645463"/>
                <a:gridCol w="645463"/>
                <a:gridCol w="645463"/>
              </a:tblGrid>
              <a:tr h="1296144">
                <a:tc>
                  <a:txBody>
                    <a:bodyPr/>
                    <a:lstStyle/>
                    <a:p>
                      <a:pPr algn="ctr"/>
                      <a:r>
                        <a:rPr lang="es-MX" sz="1500" dirty="0" smtClean="0"/>
                        <a:t>CUNORTE</a:t>
                      </a:r>
                    </a:p>
                    <a:p>
                      <a:pPr algn="ctr"/>
                      <a:endParaRPr lang="es-MX" sz="1500" dirty="0"/>
                    </a:p>
                  </a:txBody>
                  <a:tcPr marT="34290" marB="34290" vert="vert270">
                    <a:solidFill>
                      <a:schemeClr val="accent1"/>
                    </a:solidFill>
                  </a:tcPr>
                </a:tc>
                <a:tc>
                  <a:txBody>
                    <a:bodyPr/>
                    <a:lstStyle/>
                    <a:p>
                      <a:pPr algn="ctr"/>
                      <a:r>
                        <a:rPr lang="es-MX" sz="1500" dirty="0" smtClean="0"/>
                        <a:t>CUCS</a:t>
                      </a:r>
                      <a:endParaRPr lang="es-MX" sz="1500" dirty="0"/>
                    </a:p>
                  </a:txBody>
                  <a:tcPr marT="34290" marB="34290" vert="vert270"/>
                </a:tc>
                <a:tc>
                  <a:txBody>
                    <a:bodyPr/>
                    <a:lstStyle/>
                    <a:p>
                      <a:pPr algn="ctr"/>
                      <a:r>
                        <a:rPr lang="es-MX" sz="1500" dirty="0" smtClean="0"/>
                        <a:t>CUCOSTA</a:t>
                      </a:r>
                      <a:endParaRPr lang="es-MX" sz="1500" dirty="0"/>
                    </a:p>
                  </a:txBody>
                  <a:tcPr marT="34290" marB="34290" vert="vert270"/>
                </a:tc>
                <a:tc>
                  <a:txBody>
                    <a:bodyPr/>
                    <a:lstStyle/>
                    <a:p>
                      <a:pPr algn="ctr"/>
                      <a:r>
                        <a:rPr lang="es-MX" sz="1500" dirty="0" smtClean="0"/>
                        <a:t>CUALTOS</a:t>
                      </a:r>
                      <a:endParaRPr lang="es-MX" sz="1500" dirty="0"/>
                    </a:p>
                  </a:txBody>
                  <a:tcPr marT="34290" marB="34290" vert="vert270"/>
                </a:tc>
                <a:tc>
                  <a:txBody>
                    <a:bodyPr/>
                    <a:lstStyle/>
                    <a:p>
                      <a:pPr algn="ctr"/>
                      <a:r>
                        <a:rPr lang="es-MX" sz="1500" dirty="0" smtClean="0"/>
                        <a:t>CULAGOS</a:t>
                      </a:r>
                      <a:endParaRPr lang="es-MX" sz="1500" dirty="0"/>
                    </a:p>
                  </a:txBody>
                  <a:tcPr marT="34290" marB="34290" vert="vert270">
                    <a:solidFill>
                      <a:schemeClr val="accent1"/>
                    </a:solidFill>
                  </a:tcPr>
                </a:tc>
                <a:tc>
                  <a:txBody>
                    <a:bodyPr/>
                    <a:lstStyle/>
                    <a:p>
                      <a:pPr algn="ctr"/>
                      <a:r>
                        <a:rPr lang="es-MX" sz="1500" dirty="0" smtClean="0"/>
                        <a:t>CUCIENEGA</a:t>
                      </a:r>
                      <a:endParaRPr lang="es-MX" sz="1500" dirty="0"/>
                    </a:p>
                  </a:txBody>
                  <a:tcPr marT="34290" marB="34290" vert="vert270">
                    <a:solidFill>
                      <a:schemeClr val="accent1"/>
                    </a:solidFill>
                  </a:tcPr>
                </a:tc>
                <a:tc>
                  <a:txBody>
                    <a:bodyPr/>
                    <a:lstStyle/>
                    <a:p>
                      <a:pPr algn="ctr"/>
                      <a:r>
                        <a:rPr lang="es-MX" sz="1500" dirty="0" smtClean="0"/>
                        <a:t>CUSUR</a:t>
                      </a:r>
                      <a:endParaRPr lang="es-MX" sz="1500" dirty="0"/>
                    </a:p>
                  </a:txBody>
                  <a:tcPr marT="34290" marB="34290" vert="vert270">
                    <a:solidFill>
                      <a:schemeClr val="accent1"/>
                    </a:solidFill>
                  </a:tcPr>
                </a:tc>
                <a:tc>
                  <a:txBody>
                    <a:bodyPr/>
                    <a:lstStyle/>
                    <a:p>
                      <a:pPr algn="ctr"/>
                      <a:r>
                        <a:rPr lang="es-MX" sz="1500" dirty="0" smtClean="0"/>
                        <a:t>CUVALLES</a:t>
                      </a:r>
                      <a:endParaRPr lang="es-MX" sz="1500" dirty="0"/>
                    </a:p>
                  </a:txBody>
                  <a:tcPr marT="34290" marB="34290" vert="vert270">
                    <a:solidFill>
                      <a:srgbClr val="92D050"/>
                    </a:solidFill>
                  </a:tcPr>
                </a:tc>
                <a:tc>
                  <a:txBody>
                    <a:bodyPr/>
                    <a:lstStyle/>
                    <a:p>
                      <a:pPr algn="ctr"/>
                      <a:r>
                        <a:rPr lang="es-MX" sz="1500" dirty="0" smtClean="0"/>
                        <a:t>CUCEI</a:t>
                      </a:r>
                      <a:endParaRPr lang="es-MX" sz="1500" dirty="0"/>
                    </a:p>
                  </a:txBody>
                  <a:tcPr marT="34290" marB="34290" vert="vert270"/>
                </a:tc>
                <a:tc>
                  <a:txBody>
                    <a:bodyPr/>
                    <a:lstStyle/>
                    <a:p>
                      <a:pPr algn="ctr"/>
                      <a:r>
                        <a:rPr lang="es-MX" sz="1500" dirty="0" smtClean="0"/>
                        <a:t>CUCEA</a:t>
                      </a:r>
                      <a:endParaRPr lang="es-MX" sz="1500" dirty="0"/>
                    </a:p>
                  </a:txBody>
                  <a:tcPr marT="34290" marB="34290" vert="vert270"/>
                </a:tc>
                <a:tc>
                  <a:txBody>
                    <a:bodyPr/>
                    <a:lstStyle/>
                    <a:p>
                      <a:pPr algn="ctr"/>
                      <a:r>
                        <a:rPr lang="es-MX" sz="1500" dirty="0" smtClean="0"/>
                        <a:t>CUCBA</a:t>
                      </a:r>
                      <a:endParaRPr lang="es-MX" sz="1500" dirty="0"/>
                    </a:p>
                  </a:txBody>
                  <a:tcPr marT="34290" marB="34290" vert="vert270"/>
                </a:tc>
                <a:tc>
                  <a:txBody>
                    <a:bodyPr/>
                    <a:lstStyle/>
                    <a:p>
                      <a:pPr algn="ctr"/>
                      <a:r>
                        <a:rPr lang="es-MX" sz="1500" dirty="0" smtClean="0"/>
                        <a:t>CUCSUR</a:t>
                      </a:r>
                      <a:endParaRPr lang="es-MX" sz="1500" dirty="0"/>
                    </a:p>
                  </a:txBody>
                  <a:tcPr marT="34290" marB="34290" vert="vert270"/>
                </a:tc>
                <a:tc>
                  <a:txBody>
                    <a:bodyPr/>
                    <a:lstStyle/>
                    <a:p>
                      <a:pPr algn="ctr"/>
                      <a:r>
                        <a:rPr lang="es-MX" sz="1500" dirty="0" smtClean="0"/>
                        <a:t>CUAAD</a:t>
                      </a:r>
                      <a:endParaRPr lang="es-MX" sz="1500" dirty="0"/>
                    </a:p>
                  </a:txBody>
                  <a:tcPr marT="34290" marB="34290" vert="vert270"/>
                </a:tc>
                <a:tc>
                  <a:txBody>
                    <a:bodyPr/>
                    <a:lstStyle/>
                    <a:p>
                      <a:pPr algn="ctr"/>
                      <a:r>
                        <a:rPr lang="es-MX" sz="1500" dirty="0" smtClean="0"/>
                        <a:t>CUCSH</a:t>
                      </a:r>
                      <a:endParaRPr lang="es-MX" sz="1500" dirty="0"/>
                    </a:p>
                  </a:txBody>
                  <a:tcPr marT="34290" marB="34290" vert="vert270"/>
                </a:tc>
              </a:tr>
            </a:tbl>
          </a:graphicData>
        </a:graphic>
      </p:graphicFrame>
      <p:pic>
        <p:nvPicPr>
          <p:cNvPr id="7" name="6 Imagen"/>
          <p:cNvPicPr/>
          <p:nvPr/>
        </p:nvPicPr>
        <p:blipFill rotWithShape="1">
          <a:blip r:embed="rId3" cstate="screen">
            <a:extLst>
              <a:ext uri="{28A0092B-C50C-407E-A947-70E740481C1C}">
                <a14:useLocalDpi xmlns:a14="http://schemas.microsoft.com/office/drawing/2010/main"/>
              </a:ext>
            </a:extLst>
          </a:blip>
          <a:srcRect l="3750" t="25000" r="2500" b="6389"/>
          <a:stretch/>
        </p:blipFill>
        <p:spPr bwMode="auto">
          <a:xfrm>
            <a:off x="36512" y="1401620"/>
            <a:ext cx="9144000" cy="37058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47908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628647682"/>
              </p:ext>
            </p:extLst>
          </p:nvPr>
        </p:nvGraphicFramePr>
        <p:xfrm>
          <a:off x="11" y="36004"/>
          <a:ext cx="9143991" cy="1296144"/>
        </p:xfrm>
        <a:graphic>
          <a:graphicData uri="http://schemas.openxmlformats.org/drawingml/2006/table">
            <a:tbl>
              <a:tblPr firstRow="1" bandRow="1">
                <a:tableStyleId>{5C22544A-7EE6-4342-B048-85BDC9FD1C3A}</a:tableStyleId>
              </a:tblPr>
              <a:tblGrid>
                <a:gridCol w="561475"/>
                <a:gridCol w="744812"/>
                <a:gridCol w="653142"/>
                <a:gridCol w="653142"/>
                <a:gridCol w="653142"/>
                <a:gridCol w="653142"/>
                <a:gridCol w="653142"/>
                <a:gridCol w="653142"/>
                <a:gridCol w="653142"/>
                <a:gridCol w="653142"/>
                <a:gridCol w="653142"/>
                <a:gridCol w="653142"/>
                <a:gridCol w="653142"/>
                <a:gridCol w="653142"/>
              </a:tblGrid>
              <a:tr h="1296144">
                <a:tc>
                  <a:txBody>
                    <a:bodyPr/>
                    <a:lstStyle/>
                    <a:p>
                      <a:pPr algn="ctr"/>
                      <a:r>
                        <a:rPr lang="es-MX" sz="1500" dirty="0" smtClean="0"/>
                        <a:t>CUNORTE</a:t>
                      </a:r>
                    </a:p>
                    <a:p>
                      <a:pPr algn="ctr"/>
                      <a:endParaRPr lang="es-MX" sz="1500" dirty="0"/>
                    </a:p>
                  </a:txBody>
                  <a:tcPr marT="34290" marB="34290" vert="vert270">
                    <a:solidFill>
                      <a:schemeClr val="accent1"/>
                    </a:solidFill>
                  </a:tcPr>
                </a:tc>
                <a:tc>
                  <a:txBody>
                    <a:bodyPr/>
                    <a:lstStyle/>
                    <a:p>
                      <a:pPr algn="ctr"/>
                      <a:r>
                        <a:rPr lang="es-MX" sz="1500" dirty="0" smtClean="0"/>
                        <a:t>CUCS</a:t>
                      </a:r>
                      <a:endParaRPr lang="es-MX" sz="1500" dirty="0"/>
                    </a:p>
                  </a:txBody>
                  <a:tcPr marT="34290" marB="34290" vert="vert270"/>
                </a:tc>
                <a:tc>
                  <a:txBody>
                    <a:bodyPr/>
                    <a:lstStyle/>
                    <a:p>
                      <a:pPr algn="ctr"/>
                      <a:r>
                        <a:rPr lang="es-MX" sz="1500" dirty="0" smtClean="0"/>
                        <a:t>CUCOSTA</a:t>
                      </a:r>
                      <a:endParaRPr lang="es-MX" sz="1500" dirty="0"/>
                    </a:p>
                  </a:txBody>
                  <a:tcPr marT="34290" marB="34290" vert="vert270"/>
                </a:tc>
                <a:tc>
                  <a:txBody>
                    <a:bodyPr/>
                    <a:lstStyle/>
                    <a:p>
                      <a:pPr algn="ctr"/>
                      <a:r>
                        <a:rPr lang="es-MX" sz="1500" dirty="0" smtClean="0"/>
                        <a:t>CUALTOS</a:t>
                      </a:r>
                      <a:endParaRPr lang="es-MX" sz="1500" dirty="0"/>
                    </a:p>
                  </a:txBody>
                  <a:tcPr marT="34290" marB="34290" vert="vert270"/>
                </a:tc>
                <a:tc>
                  <a:txBody>
                    <a:bodyPr/>
                    <a:lstStyle/>
                    <a:p>
                      <a:pPr algn="ctr"/>
                      <a:r>
                        <a:rPr lang="es-MX" sz="1500" dirty="0" smtClean="0"/>
                        <a:t>CULAGOS</a:t>
                      </a:r>
                      <a:endParaRPr lang="es-MX" sz="1500" dirty="0"/>
                    </a:p>
                  </a:txBody>
                  <a:tcPr marT="34290" marB="34290" vert="vert270">
                    <a:solidFill>
                      <a:schemeClr val="accent1"/>
                    </a:solidFill>
                  </a:tcPr>
                </a:tc>
                <a:tc>
                  <a:txBody>
                    <a:bodyPr/>
                    <a:lstStyle/>
                    <a:p>
                      <a:pPr algn="ctr"/>
                      <a:r>
                        <a:rPr lang="es-MX" sz="1500" dirty="0" smtClean="0"/>
                        <a:t>CUCIENEGA</a:t>
                      </a:r>
                      <a:endParaRPr lang="es-MX" sz="1500" dirty="0"/>
                    </a:p>
                  </a:txBody>
                  <a:tcPr marT="34290" marB="34290" vert="vert270">
                    <a:solidFill>
                      <a:schemeClr val="accent1"/>
                    </a:solidFill>
                  </a:tcPr>
                </a:tc>
                <a:tc>
                  <a:txBody>
                    <a:bodyPr/>
                    <a:lstStyle/>
                    <a:p>
                      <a:pPr algn="ctr"/>
                      <a:r>
                        <a:rPr lang="es-MX" sz="1500" dirty="0" smtClean="0"/>
                        <a:t>CUSUR</a:t>
                      </a:r>
                      <a:endParaRPr lang="es-MX" sz="1500" dirty="0"/>
                    </a:p>
                  </a:txBody>
                  <a:tcPr marT="34290" marB="34290" vert="vert270">
                    <a:solidFill>
                      <a:schemeClr val="accent1"/>
                    </a:solidFill>
                  </a:tcPr>
                </a:tc>
                <a:tc>
                  <a:txBody>
                    <a:bodyPr/>
                    <a:lstStyle/>
                    <a:p>
                      <a:pPr algn="ctr"/>
                      <a:r>
                        <a:rPr lang="es-MX" sz="1500" dirty="0" smtClean="0"/>
                        <a:t>CUVALLES</a:t>
                      </a:r>
                      <a:endParaRPr lang="es-MX" sz="1500" dirty="0"/>
                    </a:p>
                  </a:txBody>
                  <a:tcPr marT="34290" marB="34290" vert="vert270"/>
                </a:tc>
                <a:tc>
                  <a:txBody>
                    <a:bodyPr/>
                    <a:lstStyle/>
                    <a:p>
                      <a:pPr algn="ctr"/>
                      <a:r>
                        <a:rPr lang="es-MX" sz="1500" dirty="0" smtClean="0"/>
                        <a:t>CUCEI</a:t>
                      </a:r>
                      <a:endParaRPr lang="es-MX" sz="1500" dirty="0"/>
                    </a:p>
                  </a:txBody>
                  <a:tcPr marT="34290" marB="34290" vert="vert270">
                    <a:solidFill>
                      <a:srgbClr val="92D050"/>
                    </a:solidFill>
                  </a:tcPr>
                </a:tc>
                <a:tc>
                  <a:txBody>
                    <a:bodyPr/>
                    <a:lstStyle/>
                    <a:p>
                      <a:pPr algn="ctr"/>
                      <a:r>
                        <a:rPr lang="es-MX" sz="1500" dirty="0" smtClean="0"/>
                        <a:t>CUCEA</a:t>
                      </a:r>
                      <a:endParaRPr lang="es-MX" sz="1500" dirty="0"/>
                    </a:p>
                  </a:txBody>
                  <a:tcPr marT="34290" marB="34290" vert="vert270"/>
                </a:tc>
                <a:tc>
                  <a:txBody>
                    <a:bodyPr/>
                    <a:lstStyle/>
                    <a:p>
                      <a:pPr algn="ctr"/>
                      <a:r>
                        <a:rPr lang="es-MX" sz="1500" dirty="0" smtClean="0"/>
                        <a:t>CUCBA</a:t>
                      </a:r>
                      <a:endParaRPr lang="es-MX" sz="1500" dirty="0"/>
                    </a:p>
                  </a:txBody>
                  <a:tcPr marT="34290" marB="34290" vert="vert270"/>
                </a:tc>
                <a:tc>
                  <a:txBody>
                    <a:bodyPr/>
                    <a:lstStyle/>
                    <a:p>
                      <a:pPr algn="ctr"/>
                      <a:r>
                        <a:rPr lang="es-MX" sz="1500" dirty="0" smtClean="0"/>
                        <a:t>CUCSUR</a:t>
                      </a:r>
                      <a:endParaRPr lang="es-MX" sz="1500" dirty="0"/>
                    </a:p>
                  </a:txBody>
                  <a:tcPr marT="34290" marB="34290" vert="vert270"/>
                </a:tc>
                <a:tc>
                  <a:txBody>
                    <a:bodyPr/>
                    <a:lstStyle/>
                    <a:p>
                      <a:pPr algn="ctr"/>
                      <a:r>
                        <a:rPr lang="es-MX" sz="1500" dirty="0" smtClean="0"/>
                        <a:t>CUAAD</a:t>
                      </a:r>
                      <a:endParaRPr lang="es-MX" sz="1500" dirty="0"/>
                    </a:p>
                  </a:txBody>
                  <a:tcPr marT="34290" marB="34290" vert="vert270"/>
                </a:tc>
                <a:tc>
                  <a:txBody>
                    <a:bodyPr/>
                    <a:lstStyle/>
                    <a:p>
                      <a:pPr algn="ctr"/>
                      <a:r>
                        <a:rPr lang="es-MX" sz="1500" dirty="0" smtClean="0"/>
                        <a:t>CUCSH</a:t>
                      </a:r>
                      <a:endParaRPr lang="es-MX" sz="1500" dirty="0"/>
                    </a:p>
                  </a:txBody>
                  <a:tcPr marT="34290" marB="34290" vert="vert270"/>
                </a:tc>
              </a:tr>
            </a:tbl>
          </a:graphicData>
        </a:graphic>
      </p:graphicFrame>
      <p:pic>
        <p:nvPicPr>
          <p:cNvPr id="7" name="6 Imagen"/>
          <p:cNvPicPr/>
          <p:nvPr/>
        </p:nvPicPr>
        <p:blipFill rotWithShape="1">
          <a:blip r:embed="rId3" cstate="screen">
            <a:extLst>
              <a:ext uri="{28A0092B-C50C-407E-A947-70E740481C1C}">
                <a14:useLocalDpi xmlns:a14="http://schemas.microsoft.com/office/drawing/2010/main"/>
              </a:ext>
            </a:extLst>
          </a:blip>
          <a:srcRect l="3801" t="23733" r="2999" b="3200"/>
          <a:stretch/>
        </p:blipFill>
        <p:spPr bwMode="auto">
          <a:xfrm>
            <a:off x="0" y="1332148"/>
            <a:ext cx="9144000" cy="37598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97238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40314"/>
            <a:ext cx="8229600" cy="857250"/>
          </a:xfrm>
        </p:spPr>
        <p:txBody>
          <a:bodyPr>
            <a:normAutofit/>
          </a:bodyPr>
          <a:lstStyle/>
          <a:p>
            <a:pPr algn="r"/>
            <a:r>
              <a:rPr lang="es-MX" sz="2800" b="1" dirty="0" smtClean="0">
                <a:solidFill>
                  <a:schemeClr val="tx2"/>
                </a:solidFill>
              </a:rPr>
              <a:t>Destino de los recursos</a:t>
            </a:r>
            <a:endParaRPr lang="es-MX" sz="2800" b="1" dirty="0">
              <a:solidFill>
                <a:schemeClr val="tx2"/>
              </a:solidFill>
            </a:endParaRPr>
          </a:p>
        </p:txBody>
      </p:sp>
      <p:sp>
        <p:nvSpPr>
          <p:cNvPr id="3" name="2 Marcador de contenido"/>
          <p:cNvSpPr>
            <a:spLocks noGrp="1"/>
          </p:cNvSpPr>
          <p:nvPr>
            <p:ph idx="1"/>
          </p:nvPr>
        </p:nvSpPr>
        <p:spPr>
          <a:xfrm>
            <a:off x="395536" y="1023578"/>
            <a:ext cx="8445624" cy="3636404"/>
          </a:xfrm>
        </p:spPr>
        <p:txBody>
          <a:bodyPr>
            <a:noAutofit/>
          </a:bodyPr>
          <a:lstStyle/>
          <a:p>
            <a:pPr marL="0" indent="0" algn="just">
              <a:lnSpc>
                <a:spcPct val="120000"/>
              </a:lnSpc>
              <a:buNone/>
            </a:pPr>
            <a:r>
              <a:rPr lang="es-MX" sz="1800" dirty="0" smtClean="0"/>
              <a:t>Los recursos </a:t>
            </a:r>
            <a:r>
              <a:rPr lang="es-MX" sz="1800" b="1" dirty="0" smtClean="0"/>
              <a:t>deberán utilizarse</a:t>
            </a:r>
            <a:r>
              <a:rPr lang="es-MX" sz="1800" dirty="0" smtClean="0"/>
              <a:t> para llevar a cabo las estrategias que contribuyan al fortalecimiento de la calidad de las Universidades y que mejoren indicadores como: </a:t>
            </a:r>
          </a:p>
          <a:p>
            <a:pPr marL="0" indent="0" algn="just">
              <a:lnSpc>
                <a:spcPct val="120000"/>
              </a:lnSpc>
              <a:buNone/>
            </a:pPr>
            <a:endParaRPr lang="es-MX" sz="500" dirty="0" smtClean="0"/>
          </a:p>
          <a:p>
            <a:pPr algn="just">
              <a:lnSpc>
                <a:spcPct val="120000"/>
              </a:lnSpc>
            </a:pPr>
            <a:r>
              <a:rPr lang="es-MX" sz="1800" dirty="0" smtClean="0"/>
              <a:t>La eficiencia terminal, </a:t>
            </a:r>
          </a:p>
          <a:p>
            <a:pPr algn="just">
              <a:lnSpc>
                <a:spcPct val="120000"/>
              </a:lnSpc>
            </a:pPr>
            <a:r>
              <a:rPr lang="es-MX" sz="1800" dirty="0" smtClean="0"/>
              <a:t>El incremento en el nuevo ingreso de alumnos, </a:t>
            </a:r>
          </a:p>
          <a:p>
            <a:pPr algn="just">
              <a:lnSpc>
                <a:spcPct val="120000"/>
              </a:lnSpc>
            </a:pPr>
            <a:r>
              <a:rPr lang="es-MX" sz="1800" dirty="0" smtClean="0"/>
              <a:t>El porcentaje de matrícula inscrita en programas acreditados por organismos reconocidos por COPAES o en nivel 1 de los CIEES,</a:t>
            </a:r>
          </a:p>
          <a:p>
            <a:pPr algn="just">
              <a:lnSpc>
                <a:spcPct val="120000"/>
              </a:lnSpc>
            </a:pPr>
            <a:r>
              <a:rPr lang="es-MX" sz="1800" dirty="0" smtClean="0"/>
              <a:t>El porcentaje de matrícula en programas de posgrado inscritos en el PNPC, </a:t>
            </a:r>
          </a:p>
          <a:p>
            <a:pPr algn="just">
              <a:lnSpc>
                <a:spcPct val="120000"/>
              </a:lnSpc>
            </a:pPr>
            <a:r>
              <a:rPr lang="es-MX" sz="1800" dirty="0" smtClean="0"/>
              <a:t>El porcentaje de profesores de tiempo completo perfil PROMEP, y miembros del SNI.</a:t>
            </a:r>
          </a:p>
          <a:p>
            <a:pPr algn="just">
              <a:lnSpc>
                <a:spcPct val="120000"/>
              </a:lnSpc>
            </a:pPr>
            <a:r>
              <a:rPr lang="es-MX" sz="1800" dirty="0" smtClean="0"/>
              <a:t>Otros conceptos que contribuyan con el objetivo del Fondo. </a:t>
            </a:r>
          </a:p>
          <a:p>
            <a:pPr marL="0" indent="0" algn="just">
              <a:buNone/>
            </a:pPr>
            <a:endParaRPr lang="es-MX" sz="1800" dirty="0"/>
          </a:p>
        </p:txBody>
      </p:sp>
      <p:pic>
        <p:nvPicPr>
          <p:cNvPr id="4"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4584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520" y="1455626"/>
            <a:ext cx="9144000" cy="3651870"/>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1349074638"/>
              </p:ext>
            </p:extLst>
          </p:nvPr>
        </p:nvGraphicFramePr>
        <p:xfrm>
          <a:off x="70998" y="51470"/>
          <a:ext cx="8784973" cy="1296144"/>
        </p:xfrm>
        <a:graphic>
          <a:graphicData uri="http://schemas.openxmlformats.org/drawingml/2006/table">
            <a:tbl>
              <a:tblPr firstRow="1" bandRow="1">
                <a:tableStyleId>{5C22544A-7EE6-4342-B048-85BDC9FD1C3A}</a:tableStyleId>
              </a:tblPr>
              <a:tblGrid>
                <a:gridCol w="539429"/>
                <a:gridCol w="715568"/>
                <a:gridCol w="627498"/>
                <a:gridCol w="627498"/>
                <a:gridCol w="627498"/>
                <a:gridCol w="627498"/>
                <a:gridCol w="627498"/>
                <a:gridCol w="627498"/>
                <a:gridCol w="627498"/>
                <a:gridCol w="627498"/>
                <a:gridCol w="627498"/>
                <a:gridCol w="627498"/>
                <a:gridCol w="627498"/>
                <a:gridCol w="627498"/>
              </a:tblGrid>
              <a:tr h="1296144">
                <a:tc>
                  <a:txBody>
                    <a:bodyPr/>
                    <a:lstStyle/>
                    <a:p>
                      <a:pPr algn="ctr"/>
                      <a:r>
                        <a:rPr lang="es-MX" sz="1500" dirty="0" smtClean="0"/>
                        <a:t>CUNORTE</a:t>
                      </a:r>
                    </a:p>
                    <a:p>
                      <a:pPr algn="ctr"/>
                      <a:endParaRPr lang="es-MX" sz="1500" dirty="0"/>
                    </a:p>
                  </a:txBody>
                  <a:tcPr marT="34290" marB="34290" vert="vert270">
                    <a:solidFill>
                      <a:schemeClr val="accent1"/>
                    </a:solidFill>
                  </a:tcPr>
                </a:tc>
                <a:tc>
                  <a:txBody>
                    <a:bodyPr/>
                    <a:lstStyle/>
                    <a:p>
                      <a:pPr algn="ctr"/>
                      <a:r>
                        <a:rPr lang="es-MX" sz="1500" dirty="0" smtClean="0"/>
                        <a:t>CUCS</a:t>
                      </a:r>
                      <a:endParaRPr lang="es-MX" sz="1500" dirty="0"/>
                    </a:p>
                  </a:txBody>
                  <a:tcPr marT="34290" marB="34290" vert="vert270"/>
                </a:tc>
                <a:tc>
                  <a:txBody>
                    <a:bodyPr/>
                    <a:lstStyle/>
                    <a:p>
                      <a:pPr algn="ctr"/>
                      <a:r>
                        <a:rPr lang="es-MX" sz="1500" dirty="0" smtClean="0"/>
                        <a:t>CUCOSTA</a:t>
                      </a:r>
                      <a:endParaRPr lang="es-MX" sz="1500" dirty="0"/>
                    </a:p>
                  </a:txBody>
                  <a:tcPr marT="34290" marB="34290" vert="vert270"/>
                </a:tc>
                <a:tc>
                  <a:txBody>
                    <a:bodyPr/>
                    <a:lstStyle/>
                    <a:p>
                      <a:pPr algn="ctr"/>
                      <a:r>
                        <a:rPr lang="es-MX" sz="1500" dirty="0" smtClean="0"/>
                        <a:t>CUALTOS</a:t>
                      </a:r>
                      <a:endParaRPr lang="es-MX" sz="1500" dirty="0"/>
                    </a:p>
                  </a:txBody>
                  <a:tcPr marT="34290" marB="34290" vert="vert270"/>
                </a:tc>
                <a:tc>
                  <a:txBody>
                    <a:bodyPr/>
                    <a:lstStyle/>
                    <a:p>
                      <a:pPr algn="ctr"/>
                      <a:r>
                        <a:rPr lang="es-MX" sz="1500" dirty="0" smtClean="0"/>
                        <a:t>CULAGOS</a:t>
                      </a:r>
                      <a:endParaRPr lang="es-MX" sz="1500" dirty="0"/>
                    </a:p>
                  </a:txBody>
                  <a:tcPr marT="34290" marB="34290" vert="vert270">
                    <a:solidFill>
                      <a:schemeClr val="accent1"/>
                    </a:solidFill>
                  </a:tcPr>
                </a:tc>
                <a:tc>
                  <a:txBody>
                    <a:bodyPr/>
                    <a:lstStyle/>
                    <a:p>
                      <a:pPr algn="ctr"/>
                      <a:r>
                        <a:rPr lang="es-MX" sz="1500" dirty="0" smtClean="0"/>
                        <a:t>CUCIENEGA</a:t>
                      </a:r>
                      <a:endParaRPr lang="es-MX" sz="1500" dirty="0"/>
                    </a:p>
                  </a:txBody>
                  <a:tcPr marT="34290" marB="34290" vert="vert270">
                    <a:solidFill>
                      <a:schemeClr val="accent1"/>
                    </a:solidFill>
                  </a:tcPr>
                </a:tc>
                <a:tc>
                  <a:txBody>
                    <a:bodyPr/>
                    <a:lstStyle/>
                    <a:p>
                      <a:pPr algn="ctr"/>
                      <a:r>
                        <a:rPr lang="es-MX" sz="1500" dirty="0" smtClean="0"/>
                        <a:t>CUSUR</a:t>
                      </a:r>
                      <a:endParaRPr lang="es-MX" sz="1500" dirty="0"/>
                    </a:p>
                  </a:txBody>
                  <a:tcPr marT="34290" marB="34290" vert="vert270">
                    <a:solidFill>
                      <a:schemeClr val="accent1"/>
                    </a:solidFill>
                  </a:tcPr>
                </a:tc>
                <a:tc>
                  <a:txBody>
                    <a:bodyPr/>
                    <a:lstStyle/>
                    <a:p>
                      <a:pPr algn="ctr"/>
                      <a:r>
                        <a:rPr lang="es-MX" sz="1500" dirty="0" smtClean="0"/>
                        <a:t>CUVALLES</a:t>
                      </a:r>
                      <a:endParaRPr lang="es-MX" sz="1500" dirty="0"/>
                    </a:p>
                  </a:txBody>
                  <a:tcPr marT="34290" marB="34290" vert="vert270"/>
                </a:tc>
                <a:tc>
                  <a:txBody>
                    <a:bodyPr/>
                    <a:lstStyle/>
                    <a:p>
                      <a:pPr algn="ctr"/>
                      <a:r>
                        <a:rPr lang="es-MX" sz="1500" dirty="0" smtClean="0"/>
                        <a:t>CUCEI</a:t>
                      </a:r>
                      <a:endParaRPr lang="es-MX" sz="1500" dirty="0"/>
                    </a:p>
                  </a:txBody>
                  <a:tcPr marT="34290" marB="34290" vert="vert270"/>
                </a:tc>
                <a:tc>
                  <a:txBody>
                    <a:bodyPr/>
                    <a:lstStyle/>
                    <a:p>
                      <a:pPr algn="ctr"/>
                      <a:r>
                        <a:rPr lang="es-MX" sz="1500" dirty="0" smtClean="0"/>
                        <a:t>CUCEA</a:t>
                      </a:r>
                      <a:endParaRPr lang="es-MX" sz="1500" dirty="0"/>
                    </a:p>
                  </a:txBody>
                  <a:tcPr marT="34290" marB="34290" vert="vert270">
                    <a:solidFill>
                      <a:srgbClr val="92D050"/>
                    </a:solidFill>
                  </a:tcPr>
                </a:tc>
                <a:tc>
                  <a:txBody>
                    <a:bodyPr/>
                    <a:lstStyle/>
                    <a:p>
                      <a:pPr algn="ctr"/>
                      <a:r>
                        <a:rPr lang="es-MX" sz="1500" dirty="0" smtClean="0"/>
                        <a:t>CUCBA</a:t>
                      </a:r>
                      <a:endParaRPr lang="es-MX" sz="1500" dirty="0"/>
                    </a:p>
                  </a:txBody>
                  <a:tcPr marT="34290" marB="34290" vert="vert270">
                    <a:solidFill>
                      <a:schemeClr val="accent1"/>
                    </a:solidFill>
                  </a:tcPr>
                </a:tc>
                <a:tc>
                  <a:txBody>
                    <a:bodyPr/>
                    <a:lstStyle/>
                    <a:p>
                      <a:pPr algn="ctr"/>
                      <a:r>
                        <a:rPr lang="es-MX" sz="1500" dirty="0" smtClean="0"/>
                        <a:t>CUCSUR</a:t>
                      </a:r>
                      <a:endParaRPr lang="es-MX" sz="1500" dirty="0"/>
                    </a:p>
                  </a:txBody>
                  <a:tcPr marT="34290" marB="34290" vert="vert270"/>
                </a:tc>
                <a:tc>
                  <a:txBody>
                    <a:bodyPr/>
                    <a:lstStyle/>
                    <a:p>
                      <a:pPr algn="ctr"/>
                      <a:r>
                        <a:rPr lang="es-MX" sz="1500" dirty="0" smtClean="0"/>
                        <a:t>CUAAD</a:t>
                      </a:r>
                      <a:endParaRPr lang="es-MX" sz="1500" dirty="0"/>
                    </a:p>
                  </a:txBody>
                  <a:tcPr marT="34290" marB="34290" vert="vert270"/>
                </a:tc>
                <a:tc>
                  <a:txBody>
                    <a:bodyPr/>
                    <a:lstStyle/>
                    <a:p>
                      <a:pPr algn="ctr"/>
                      <a:r>
                        <a:rPr lang="es-MX" sz="1500" dirty="0" smtClean="0"/>
                        <a:t>CUCSH</a:t>
                      </a:r>
                      <a:endParaRPr lang="es-MX" sz="1500" dirty="0"/>
                    </a:p>
                  </a:txBody>
                  <a:tcPr marT="34290" marB="34290" vert="vert270"/>
                </a:tc>
              </a:tr>
            </a:tbl>
          </a:graphicData>
        </a:graphic>
      </p:graphicFrame>
    </p:spTree>
    <p:extLst>
      <p:ext uri="{BB962C8B-B14F-4D97-AF65-F5344CB8AC3E}">
        <p14:creationId xmlns:p14="http://schemas.microsoft.com/office/powerpoint/2010/main" val="36025954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652120278"/>
              </p:ext>
            </p:extLst>
          </p:nvPr>
        </p:nvGraphicFramePr>
        <p:xfrm>
          <a:off x="35502" y="51470"/>
          <a:ext cx="8784973" cy="1296144"/>
        </p:xfrm>
        <a:graphic>
          <a:graphicData uri="http://schemas.openxmlformats.org/drawingml/2006/table">
            <a:tbl>
              <a:tblPr firstRow="1" bandRow="1">
                <a:tableStyleId>{5C22544A-7EE6-4342-B048-85BDC9FD1C3A}</a:tableStyleId>
              </a:tblPr>
              <a:tblGrid>
                <a:gridCol w="539429"/>
                <a:gridCol w="715568"/>
                <a:gridCol w="627498"/>
                <a:gridCol w="627498"/>
                <a:gridCol w="627498"/>
                <a:gridCol w="627498"/>
                <a:gridCol w="627498"/>
                <a:gridCol w="627498"/>
                <a:gridCol w="627498"/>
                <a:gridCol w="627498"/>
                <a:gridCol w="627498"/>
                <a:gridCol w="627498"/>
                <a:gridCol w="627498"/>
                <a:gridCol w="627498"/>
              </a:tblGrid>
              <a:tr h="1296144">
                <a:tc>
                  <a:txBody>
                    <a:bodyPr/>
                    <a:lstStyle/>
                    <a:p>
                      <a:pPr algn="ctr"/>
                      <a:r>
                        <a:rPr lang="es-MX" sz="1500" dirty="0" smtClean="0"/>
                        <a:t>CUNORTE</a:t>
                      </a:r>
                    </a:p>
                    <a:p>
                      <a:pPr algn="ctr"/>
                      <a:endParaRPr lang="es-MX" sz="1500" dirty="0"/>
                    </a:p>
                  </a:txBody>
                  <a:tcPr marT="34290" marB="34290" vert="vert270">
                    <a:solidFill>
                      <a:schemeClr val="accent1"/>
                    </a:solidFill>
                  </a:tcPr>
                </a:tc>
                <a:tc>
                  <a:txBody>
                    <a:bodyPr/>
                    <a:lstStyle/>
                    <a:p>
                      <a:pPr algn="ctr"/>
                      <a:r>
                        <a:rPr lang="es-MX" sz="1500" dirty="0" smtClean="0"/>
                        <a:t>CUCS</a:t>
                      </a:r>
                      <a:endParaRPr lang="es-MX" sz="1500" dirty="0"/>
                    </a:p>
                  </a:txBody>
                  <a:tcPr marT="34290" marB="34290" vert="vert270"/>
                </a:tc>
                <a:tc>
                  <a:txBody>
                    <a:bodyPr/>
                    <a:lstStyle/>
                    <a:p>
                      <a:pPr algn="ctr"/>
                      <a:r>
                        <a:rPr lang="es-MX" sz="1500" dirty="0" smtClean="0"/>
                        <a:t>CUCOSTA</a:t>
                      </a:r>
                      <a:endParaRPr lang="es-MX" sz="1500" dirty="0"/>
                    </a:p>
                  </a:txBody>
                  <a:tcPr marT="34290" marB="34290" vert="vert270"/>
                </a:tc>
                <a:tc>
                  <a:txBody>
                    <a:bodyPr/>
                    <a:lstStyle/>
                    <a:p>
                      <a:pPr algn="ctr"/>
                      <a:r>
                        <a:rPr lang="es-MX" sz="1500" dirty="0" smtClean="0"/>
                        <a:t>CUALTOS</a:t>
                      </a:r>
                      <a:endParaRPr lang="es-MX" sz="1500" dirty="0"/>
                    </a:p>
                  </a:txBody>
                  <a:tcPr marT="34290" marB="34290" vert="vert270"/>
                </a:tc>
                <a:tc>
                  <a:txBody>
                    <a:bodyPr/>
                    <a:lstStyle/>
                    <a:p>
                      <a:pPr algn="ctr"/>
                      <a:r>
                        <a:rPr lang="es-MX" sz="1500" dirty="0" smtClean="0"/>
                        <a:t>CULAGOS</a:t>
                      </a:r>
                      <a:endParaRPr lang="es-MX" sz="1500" dirty="0"/>
                    </a:p>
                  </a:txBody>
                  <a:tcPr marT="34290" marB="34290" vert="vert270">
                    <a:solidFill>
                      <a:schemeClr val="accent1"/>
                    </a:solidFill>
                  </a:tcPr>
                </a:tc>
                <a:tc>
                  <a:txBody>
                    <a:bodyPr/>
                    <a:lstStyle/>
                    <a:p>
                      <a:pPr algn="ctr"/>
                      <a:r>
                        <a:rPr lang="es-MX" sz="1500" dirty="0" smtClean="0"/>
                        <a:t>CUCIENEGA</a:t>
                      </a:r>
                      <a:endParaRPr lang="es-MX" sz="1500" dirty="0"/>
                    </a:p>
                  </a:txBody>
                  <a:tcPr marT="34290" marB="34290" vert="vert270">
                    <a:solidFill>
                      <a:schemeClr val="accent1"/>
                    </a:solidFill>
                  </a:tcPr>
                </a:tc>
                <a:tc>
                  <a:txBody>
                    <a:bodyPr/>
                    <a:lstStyle/>
                    <a:p>
                      <a:pPr algn="ctr"/>
                      <a:r>
                        <a:rPr lang="es-MX" sz="1500" dirty="0" smtClean="0"/>
                        <a:t>CUSUR</a:t>
                      </a:r>
                      <a:endParaRPr lang="es-MX" sz="1500" dirty="0"/>
                    </a:p>
                  </a:txBody>
                  <a:tcPr marT="34290" marB="34290" vert="vert270">
                    <a:solidFill>
                      <a:schemeClr val="accent1"/>
                    </a:solidFill>
                  </a:tcPr>
                </a:tc>
                <a:tc>
                  <a:txBody>
                    <a:bodyPr/>
                    <a:lstStyle/>
                    <a:p>
                      <a:pPr algn="ctr"/>
                      <a:r>
                        <a:rPr lang="es-MX" sz="1500" dirty="0" smtClean="0"/>
                        <a:t>CUVALLES</a:t>
                      </a:r>
                      <a:endParaRPr lang="es-MX" sz="1500" dirty="0"/>
                    </a:p>
                  </a:txBody>
                  <a:tcPr marT="34290" marB="34290" vert="vert270"/>
                </a:tc>
                <a:tc>
                  <a:txBody>
                    <a:bodyPr/>
                    <a:lstStyle/>
                    <a:p>
                      <a:pPr algn="ctr"/>
                      <a:r>
                        <a:rPr lang="es-MX" sz="1500" dirty="0" smtClean="0"/>
                        <a:t>CUCEI</a:t>
                      </a:r>
                      <a:endParaRPr lang="es-MX" sz="1500" dirty="0"/>
                    </a:p>
                  </a:txBody>
                  <a:tcPr marT="34290" marB="34290" vert="vert270"/>
                </a:tc>
                <a:tc>
                  <a:txBody>
                    <a:bodyPr/>
                    <a:lstStyle/>
                    <a:p>
                      <a:pPr algn="ctr"/>
                      <a:r>
                        <a:rPr lang="es-MX" sz="1500" dirty="0" smtClean="0"/>
                        <a:t>CUCEA</a:t>
                      </a:r>
                      <a:endParaRPr lang="es-MX" sz="1500" dirty="0"/>
                    </a:p>
                  </a:txBody>
                  <a:tcPr marT="34290" marB="34290" vert="vert270"/>
                </a:tc>
                <a:tc>
                  <a:txBody>
                    <a:bodyPr/>
                    <a:lstStyle/>
                    <a:p>
                      <a:pPr algn="ctr"/>
                      <a:r>
                        <a:rPr lang="es-MX" sz="1500" dirty="0" smtClean="0"/>
                        <a:t>CUCBA</a:t>
                      </a:r>
                      <a:endParaRPr lang="es-MX" sz="1500" dirty="0"/>
                    </a:p>
                  </a:txBody>
                  <a:tcPr marT="34290" marB="34290" vert="vert270">
                    <a:solidFill>
                      <a:srgbClr val="92D050"/>
                    </a:solidFill>
                  </a:tcPr>
                </a:tc>
                <a:tc>
                  <a:txBody>
                    <a:bodyPr/>
                    <a:lstStyle/>
                    <a:p>
                      <a:pPr algn="ctr"/>
                      <a:r>
                        <a:rPr lang="es-MX" sz="1500" dirty="0" smtClean="0"/>
                        <a:t>CUCSUR</a:t>
                      </a:r>
                      <a:endParaRPr lang="es-MX" sz="1500" dirty="0"/>
                    </a:p>
                  </a:txBody>
                  <a:tcPr marT="34290" marB="34290" vert="vert270"/>
                </a:tc>
                <a:tc>
                  <a:txBody>
                    <a:bodyPr/>
                    <a:lstStyle/>
                    <a:p>
                      <a:pPr algn="ctr"/>
                      <a:r>
                        <a:rPr lang="es-MX" sz="1500" dirty="0" smtClean="0"/>
                        <a:t>CUAAD</a:t>
                      </a:r>
                      <a:endParaRPr lang="es-MX" sz="1500" dirty="0"/>
                    </a:p>
                  </a:txBody>
                  <a:tcPr marT="34290" marB="34290" vert="vert270"/>
                </a:tc>
                <a:tc>
                  <a:txBody>
                    <a:bodyPr/>
                    <a:lstStyle/>
                    <a:p>
                      <a:pPr algn="ctr"/>
                      <a:r>
                        <a:rPr lang="es-MX" sz="1500" dirty="0" smtClean="0"/>
                        <a:t>CUCSH</a:t>
                      </a:r>
                      <a:endParaRPr lang="es-MX" sz="1500" dirty="0"/>
                    </a:p>
                  </a:txBody>
                  <a:tcPr marT="34290" marB="34290" vert="vert270"/>
                </a:tc>
              </a:tr>
            </a:tbl>
          </a:graphicData>
        </a:graphic>
      </p:graphicFrame>
      <p:pic>
        <p:nvPicPr>
          <p:cNvPr id="6" name="5 Imagen"/>
          <p:cNvPicPr/>
          <p:nvPr/>
        </p:nvPicPr>
        <p:blipFill rotWithShape="1">
          <a:blip r:embed="rId3" cstate="screen">
            <a:extLst>
              <a:ext uri="{28A0092B-C50C-407E-A947-70E740481C1C}">
                <a14:useLocalDpi xmlns:a14="http://schemas.microsoft.com/office/drawing/2010/main"/>
              </a:ext>
            </a:extLst>
          </a:blip>
          <a:srcRect l="3373" t="23281" r="3175" b="4761"/>
          <a:stretch/>
        </p:blipFill>
        <p:spPr bwMode="auto">
          <a:xfrm>
            <a:off x="-36512" y="1455626"/>
            <a:ext cx="9036496" cy="35103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91496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12" y="1442736"/>
            <a:ext cx="9144000" cy="3618402"/>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3342258526"/>
              </p:ext>
            </p:extLst>
          </p:nvPr>
        </p:nvGraphicFramePr>
        <p:xfrm>
          <a:off x="42872" y="51470"/>
          <a:ext cx="9030139" cy="1296144"/>
        </p:xfrm>
        <a:graphic>
          <a:graphicData uri="http://schemas.openxmlformats.org/drawingml/2006/table">
            <a:tbl>
              <a:tblPr firstRow="1" bandRow="1">
                <a:tableStyleId>{5C22544A-7EE6-4342-B048-85BDC9FD1C3A}</a:tableStyleId>
              </a:tblPr>
              <a:tblGrid>
                <a:gridCol w="549975"/>
                <a:gridCol w="729557"/>
                <a:gridCol w="639766"/>
                <a:gridCol w="639766"/>
                <a:gridCol w="639766"/>
                <a:gridCol w="639766"/>
                <a:gridCol w="639766"/>
                <a:gridCol w="639766"/>
                <a:gridCol w="639766"/>
                <a:gridCol w="639766"/>
                <a:gridCol w="639766"/>
                <a:gridCol w="639766"/>
                <a:gridCol w="639766"/>
                <a:gridCol w="713181"/>
              </a:tblGrid>
              <a:tr h="1296144">
                <a:tc>
                  <a:txBody>
                    <a:bodyPr/>
                    <a:lstStyle/>
                    <a:p>
                      <a:pPr algn="ctr"/>
                      <a:r>
                        <a:rPr lang="es-MX" sz="1500" dirty="0" smtClean="0"/>
                        <a:t>CUNORTE</a:t>
                      </a:r>
                    </a:p>
                    <a:p>
                      <a:pPr algn="ctr"/>
                      <a:endParaRPr lang="es-MX" sz="1500" dirty="0"/>
                    </a:p>
                  </a:txBody>
                  <a:tcPr marT="34290" marB="34290" vert="vert270">
                    <a:solidFill>
                      <a:schemeClr val="accent1"/>
                    </a:solidFill>
                  </a:tcPr>
                </a:tc>
                <a:tc>
                  <a:txBody>
                    <a:bodyPr/>
                    <a:lstStyle/>
                    <a:p>
                      <a:pPr algn="ctr"/>
                      <a:r>
                        <a:rPr lang="es-MX" sz="1500" dirty="0" smtClean="0"/>
                        <a:t>CUCS</a:t>
                      </a:r>
                      <a:endParaRPr lang="es-MX" sz="1500" dirty="0"/>
                    </a:p>
                  </a:txBody>
                  <a:tcPr marT="34290" marB="34290" vert="vert270"/>
                </a:tc>
                <a:tc>
                  <a:txBody>
                    <a:bodyPr/>
                    <a:lstStyle/>
                    <a:p>
                      <a:pPr algn="ctr"/>
                      <a:r>
                        <a:rPr lang="es-MX" sz="1500" dirty="0" smtClean="0"/>
                        <a:t>CUCOSTA</a:t>
                      </a:r>
                      <a:endParaRPr lang="es-MX" sz="1500" dirty="0"/>
                    </a:p>
                  </a:txBody>
                  <a:tcPr marT="34290" marB="34290" vert="vert270"/>
                </a:tc>
                <a:tc>
                  <a:txBody>
                    <a:bodyPr/>
                    <a:lstStyle/>
                    <a:p>
                      <a:pPr algn="ctr"/>
                      <a:r>
                        <a:rPr lang="es-MX" sz="1500" dirty="0" smtClean="0"/>
                        <a:t>CUALTOS</a:t>
                      </a:r>
                      <a:endParaRPr lang="es-MX" sz="1500" dirty="0"/>
                    </a:p>
                  </a:txBody>
                  <a:tcPr marT="34290" marB="34290" vert="vert270"/>
                </a:tc>
                <a:tc>
                  <a:txBody>
                    <a:bodyPr/>
                    <a:lstStyle/>
                    <a:p>
                      <a:pPr algn="ctr"/>
                      <a:r>
                        <a:rPr lang="es-MX" sz="1500" dirty="0" smtClean="0"/>
                        <a:t>CULAGOS</a:t>
                      </a:r>
                      <a:endParaRPr lang="es-MX" sz="1500" dirty="0"/>
                    </a:p>
                  </a:txBody>
                  <a:tcPr marT="34290" marB="34290" vert="vert270">
                    <a:solidFill>
                      <a:schemeClr val="accent1"/>
                    </a:solidFill>
                  </a:tcPr>
                </a:tc>
                <a:tc>
                  <a:txBody>
                    <a:bodyPr/>
                    <a:lstStyle/>
                    <a:p>
                      <a:pPr algn="ctr"/>
                      <a:r>
                        <a:rPr lang="es-MX" sz="1500" dirty="0" smtClean="0"/>
                        <a:t>CUCIENEGA</a:t>
                      </a:r>
                      <a:endParaRPr lang="es-MX" sz="1500" dirty="0"/>
                    </a:p>
                  </a:txBody>
                  <a:tcPr marT="34290" marB="34290" vert="vert270">
                    <a:solidFill>
                      <a:schemeClr val="accent1"/>
                    </a:solidFill>
                  </a:tcPr>
                </a:tc>
                <a:tc>
                  <a:txBody>
                    <a:bodyPr/>
                    <a:lstStyle/>
                    <a:p>
                      <a:pPr algn="ctr"/>
                      <a:r>
                        <a:rPr lang="es-MX" sz="1500" dirty="0" smtClean="0"/>
                        <a:t>CUSUR</a:t>
                      </a:r>
                      <a:endParaRPr lang="es-MX" sz="1500" dirty="0"/>
                    </a:p>
                  </a:txBody>
                  <a:tcPr marT="34290" marB="34290" vert="vert270">
                    <a:solidFill>
                      <a:schemeClr val="accent1"/>
                    </a:solidFill>
                  </a:tcPr>
                </a:tc>
                <a:tc>
                  <a:txBody>
                    <a:bodyPr/>
                    <a:lstStyle/>
                    <a:p>
                      <a:pPr algn="ctr"/>
                      <a:r>
                        <a:rPr lang="es-MX" sz="1500" dirty="0" smtClean="0"/>
                        <a:t>CUVALLES</a:t>
                      </a:r>
                      <a:endParaRPr lang="es-MX" sz="1500" dirty="0"/>
                    </a:p>
                  </a:txBody>
                  <a:tcPr marT="34290" marB="34290" vert="vert270"/>
                </a:tc>
                <a:tc>
                  <a:txBody>
                    <a:bodyPr/>
                    <a:lstStyle/>
                    <a:p>
                      <a:pPr algn="ctr"/>
                      <a:r>
                        <a:rPr lang="es-MX" sz="1500" dirty="0" smtClean="0"/>
                        <a:t>CUCEI</a:t>
                      </a:r>
                      <a:endParaRPr lang="es-MX" sz="1500" dirty="0"/>
                    </a:p>
                  </a:txBody>
                  <a:tcPr marT="34290" marB="34290" vert="vert270"/>
                </a:tc>
                <a:tc>
                  <a:txBody>
                    <a:bodyPr/>
                    <a:lstStyle/>
                    <a:p>
                      <a:pPr algn="ctr"/>
                      <a:r>
                        <a:rPr lang="es-MX" sz="1500" dirty="0" smtClean="0"/>
                        <a:t>CUCEA</a:t>
                      </a:r>
                      <a:endParaRPr lang="es-MX" sz="1500" dirty="0"/>
                    </a:p>
                  </a:txBody>
                  <a:tcPr marT="34290" marB="34290" vert="vert270"/>
                </a:tc>
                <a:tc>
                  <a:txBody>
                    <a:bodyPr/>
                    <a:lstStyle/>
                    <a:p>
                      <a:pPr algn="ctr"/>
                      <a:r>
                        <a:rPr lang="es-MX" sz="1500" dirty="0" smtClean="0"/>
                        <a:t>CUCBA</a:t>
                      </a:r>
                      <a:endParaRPr lang="es-MX" sz="1500" dirty="0"/>
                    </a:p>
                  </a:txBody>
                  <a:tcPr marT="34290" marB="34290" vert="vert270"/>
                </a:tc>
                <a:tc>
                  <a:txBody>
                    <a:bodyPr/>
                    <a:lstStyle/>
                    <a:p>
                      <a:pPr algn="ctr"/>
                      <a:r>
                        <a:rPr lang="es-MX" sz="1500" dirty="0" smtClean="0"/>
                        <a:t>CUCSUR</a:t>
                      </a:r>
                      <a:endParaRPr lang="es-MX" sz="1500" dirty="0"/>
                    </a:p>
                  </a:txBody>
                  <a:tcPr marT="34290" marB="34290" vert="vert270">
                    <a:solidFill>
                      <a:srgbClr val="92D050"/>
                    </a:solidFill>
                  </a:tcPr>
                </a:tc>
                <a:tc>
                  <a:txBody>
                    <a:bodyPr/>
                    <a:lstStyle/>
                    <a:p>
                      <a:pPr algn="ctr"/>
                      <a:r>
                        <a:rPr lang="es-MX" sz="1500" dirty="0" smtClean="0"/>
                        <a:t>CUAAD</a:t>
                      </a:r>
                      <a:endParaRPr lang="es-MX" sz="1500" dirty="0"/>
                    </a:p>
                  </a:txBody>
                  <a:tcPr marT="34290" marB="34290" vert="vert270"/>
                </a:tc>
                <a:tc>
                  <a:txBody>
                    <a:bodyPr/>
                    <a:lstStyle/>
                    <a:p>
                      <a:pPr algn="ctr"/>
                      <a:r>
                        <a:rPr lang="es-MX" sz="1500" dirty="0" smtClean="0"/>
                        <a:t>CUCSH</a:t>
                      </a:r>
                      <a:endParaRPr lang="es-MX" sz="1500" dirty="0"/>
                    </a:p>
                  </a:txBody>
                  <a:tcPr marT="34290" marB="34290" vert="vert270"/>
                </a:tc>
              </a:tr>
            </a:tbl>
          </a:graphicData>
        </a:graphic>
      </p:graphicFrame>
    </p:spTree>
    <p:extLst>
      <p:ext uri="{BB962C8B-B14F-4D97-AF65-F5344CB8AC3E}">
        <p14:creationId xmlns:p14="http://schemas.microsoft.com/office/powerpoint/2010/main" val="456267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12" y="1347771"/>
            <a:ext cx="9144000" cy="3705876"/>
          </a:xfrm>
          <a:prstGeom prst="rect">
            <a:avLst/>
          </a:prstGeom>
        </p:spPr>
      </p:pic>
      <p:graphicFrame>
        <p:nvGraphicFramePr>
          <p:cNvPr id="4" name="3 Tabla"/>
          <p:cNvGraphicFramePr>
            <a:graphicFrameLocks noGrp="1"/>
          </p:cNvGraphicFramePr>
          <p:nvPr>
            <p:extLst>
              <p:ext uri="{D42A27DB-BD31-4B8C-83A1-F6EECF244321}">
                <p14:modId xmlns:p14="http://schemas.microsoft.com/office/powerpoint/2010/main" val="3878948595"/>
              </p:ext>
            </p:extLst>
          </p:nvPr>
        </p:nvGraphicFramePr>
        <p:xfrm>
          <a:off x="53247" y="51470"/>
          <a:ext cx="8964482" cy="1296144"/>
        </p:xfrm>
        <a:graphic>
          <a:graphicData uri="http://schemas.openxmlformats.org/drawingml/2006/table">
            <a:tbl>
              <a:tblPr firstRow="1" bandRow="1">
                <a:tableStyleId>{5C22544A-7EE6-4342-B048-85BDC9FD1C3A}</a:tableStyleId>
              </a:tblPr>
              <a:tblGrid>
                <a:gridCol w="550452"/>
                <a:gridCol w="730190"/>
                <a:gridCol w="640320"/>
                <a:gridCol w="640320"/>
                <a:gridCol w="640320"/>
                <a:gridCol w="640320"/>
                <a:gridCol w="640320"/>
                <a:gridCol w="640320"/>
                <a:gridCol w="640320"/>
                <a:gridCol w="640320"/>
                <a:gridCol w="640320"/>
                <a:gridCol w="640320"/>
                <a:gridCol w="640320"/>
                <a:gridCol w="640320"/>
              </a:tblGrid>
              <a:tr h="1296144">
                <a:tc>
                  <a:txBody>
                    <a:bodyPr/>
                    <a:lstStyle/>
                    <a:p>
                      <a:pPr algn="ctr"/>
                      <a:r>
                        <a:rPr lang="es-MX" sz="1500" dirty="0" smtClean="0"/>
                        <a:t>CUNORTE</a:t>
                      </a:r>
                    </a:p>
                    <a:p>
                      <a:pPr algn="ctr"/>
                      <a:endParaRPr lang="es-MX" sz="1500" dirty="0"/>
                    </a:p>
                  </a:txBody>
                  <a:tcPr marT="34290" marB="34290" vert="vert270">
                    <a:solidFill>
                      <a:schemeClr val="accent1"/>
                    </a:solidFill>
                  </a:tcPr>
                </a:tc>
                <a:tc>
                  <a:txBody>
                    <a:bodyPr/>
                    <a:lstStyle/>
                    <a:p>
                      <a:pPr algn="ctr"/>
                      <a:r>
                        <a:rPr lang="es-MX" sz="1500" dirty="0" smtClean="0"/>
                        <a:t>CUCS</a:t>
                      </a:r>
                      <a:endParaRPr lang="es-MX" sz="1500" dirty="0"/>
                    </a:p>
                  </a:txBody>
                  <a:tcPr marT="34290" marB="34290" vert="vert270"/>
                </a:tc>
                <a:tc>
                  <a:txBody>
                    <a:bodyPr/>
                    <a:lstStyle/>
                    <a:p>
                      <a:pPr algn="ctr"/>
                      <a:r>
                        <a:rPr lang="es-MX" sz="1500" dirty="0" smtClean="0"/>
                        <a:t>CUCOSTA</a:t>
                      </a:r>
                      <a:endParaRPr lang="es-MX" sz="1500" dirty="0"/>
                    </a:p>
                  </a:txBody>
                  <a:tcPr marT="34290" marB="34290" vert="vert270"/>
                </a:tc>
                <a:tc>
                  <a:txBody>
                    <a:bodyPr/>
                    <a:lstStyle/>
                    <a:p>
                      <a:pPr algn="ctr"/>
                      <a:r>
                        <a:rPr lang="es-MX" sz="1500" dirty="0" smtClean="0"/>
                        <a:t>CUALTOS</a:t>
                      </a:r>
                      <a:endParaRPr lang="es-MX" sz="1500" dirty="0"/>
                    </a:p>
                  </a:txBody>
                  <a:tcPr marT="34290" marB="34290" vert="vert270"/>
                </a:tc>
                <a:tc>
                  <a:txBody>
                    <a:bodyPr/>
                    <a:lstStyle/>
                    <a:p>
                      <a:pPr algn="ctr"/>
                      <a:r>
                        <a:rPr lang="es-MX" sz="1500" dirty="0" smtClean="0"/>
                        <a:t>CULAGOS</a:t>
                      </a:r>
                      <a:endParaRPr lang="es-MX" sz="1500" dirty="0"/>
                    </a:p>
                  </a:txBody>
                  <a:tcPr marT="34290" marB="34290" vert="vert270">
                    <a:solidFill>
                      <a:schemeClr val="accent1"/>
                    </a:solidFill>
                  </a:tcPr>
                </a:tc>
                <a:tc>
                  <a:txBody>
                    <a:bodyPr/>
                    <a:lstStyle/>
                    <a:p>
                      <a:pPr algn="ctr"/>
                      <a:r>
                        <a:rPr lang="es-MX" sz="1500" dirty="0" smtClean="0"/>
                        <a:t>CUCIENEGA</a:t>
                      </a:r>
                      <a:endParaRPr lang="es-MX" sz="1500" dirty="0"/>
                    </a:p>
                  </a:txBody>
                  <a:tcPr marT="34290" marB="34290" vert="vert270">
                    <a:solidFill>
                      <a:schemeClr val="accent1"/>
                    </a:solidFill>
                  </a:tcPr>
                </a:tc>
                <a:tc>
                  <a:txBody>
                    <a:bodyPr/>
                    <a:lstStyle/>
                    <a:p>
                      <a:pPr algn="ctr"/>
                      <a:r>
                        <a:rPr lang="es-MX" sz="1500" dirty="0" smtClean="0"/>
                        <a:t>CUSUR</a:t>
                      </a:r>
                      <a:endParaRPr lang="es-MX" sz="1500" dirty="0"/>
                    </a:p>
                  </a:txBody>
                  <a:tcPr marT="34290" marB="34290" vert="vert270">
                    <a:solidFill>
                      <a:schemeClr val="accent1"/>
                    </a:solidFill>
                  </a:tcPr>
                </a:tc>
                <a:tc>
                  <a:txBody>
                    <a:bodyPr/>
                    <a:lstStyle/>
                    <a:p>
                      <a:pPr algn="ctr"/>
                      <a:r>
                        <a:rPr lang="es-MX" sz="1500" dirty="0" smtClean="0"/>
                        <a:t>CUVALLES</a:t>
                      </a:r>
                      <a:endParaRPr lang="es-MX" sz="1500" dirty="0"/>
                    </a:p>
                  </a:txBody>
                  <a:tcPr marT="34290" marB="34290" vert="vert270"/>
                </a:tc>
                <a:tc>
                  <a:txBody>
                    <a:bodyPr/>
                    <a:lstStyle/>
                    <a:p>
                      <a:pPr algn="ctr"/>
                      <a:r>
                        <a:rPr lang="es-MX" sz="1500" dirty="0" smtClean="0"/>
                        <a:t>CUCEI</a:t>
                      </a:r>
                      <a:endParaRPr lang="es-MX" sz="1500" dirty="0"/>
                    </a:p>
                  </a:txBody>
                  <a:tcPr marT="34290" marB="34290" vert="vert270"/>
                </a:tc>
                <a:tc>
                  <a:txBody>
                    <a:bodyPr/>
                    <a:lstStyle/>
                    <a:p>
                      <a:pPr algn="ctr"/>
                      <a:r>
                        <a:rPr lang="es-MX" sz="1500" dirty="0" smtClean="0"/>
                        <a:t>CUCEA</a:t>
                      </a:r>
                      <a:endParaRPr lang="es-MX" sz="1500" dirty="0"/>
                    </a:p>
                  </a:txBody>
                  <a:tcPr marT="34290" marB="34290" vert="vert270"/>
                </a:tc>
                <a:tc>
                  <a:txBody>
                    <a:bodyPr/>
                    <a:lstStyle/>
                    <a:p>
                      <a:pPr algn="ctr"/>
                      <a:r>
                        <a:rPr lang="es-MX" sz="1500" dirty="0" smtClean="0"/>
                        <a:t>CUCBA</a:t>
                      </a:r>
                      <a:endParaRPr lang="es-MX" sz="1500" dirty="0"/>
                    </a:p>
                  </a:txBody>
                  <a:tcPr marT="34290" marB="34290" vert="vert270"/>
                </a:tc>
                <a:tc>
                  <a:txBody>
                    <a:bodyPr/>
                    <a:lstStyle/>
                    <a:p>
                      <a:pPr algn="ctr"/>
                      <a:r>
                        <a:rPr lang="es-MX" sz="1500" dirty="0" smtClean="0"/>
                        <a:t>CUCSUR</a:t>
                      </a:r>
                      <a:endParaRPr lang="es-MX" sz="1500" dirty="0"/>
                    </a:p>
                  </a:txBody>
                  <a:tcPr marT="34290" marB="34290" vert="vert270"/>
                </a:tc>
                <a:tc>
                  <a:txBody>
                    <a:bodyPr/>
                    <a:lstStyle/>
                    <a:p>
                      <a:pPr algn="ctr"/>
                      <a:r>
                        <a:rPr lang="es-MX" sz="1500" dirty="0" smtClean="0"/>
                        <a:t>CUAAD</a:t>
                      </a:r>
                      <a:endParaRPr lang="es-MX" sz="1500" dirty="0"/>
                    </a:p>
                  </a:txBody>
                  <a:tcPr marT="34290" marB="34290" vert="vert270">
                    <a:solidFill>
                      <a:srgbClr val="92D050"/>
                    </a:solidFill>
                  </a:tcPr>
                </a:tc>
                <a:tc>
                  <a:txBody>
                    <a:bodyPr/>
                    <a:lstStyle/>
                    <a:p>
                      <a:pPr algn="ctr"/>
                      <a:r>
                        <a:rPr lang="es-MX" sz="1500" dirty="0" smtClean="0"/>
                        <a:t>CUCSH</a:t>
                      </a:r>
                      <a:endParaRPr lang="es-MX" sz="1500" dirty="0"/>
                    </a:p>
                  </a:txBody>
                  <a:tcPr marT="34290" marB="34290" vert="vert270"/>
                </a:tc>
              </a:tr>
            </a:tbl>
          </a:graphicData>
        </a:graphic>
      </p:graphicFrame>
    </p:spTree>
    <p:extLst>
      <p:ext uri="{BB962C8B-B14F-4D97-AF65-F5344CB8AC3E}">
        <p14:creationId xmlns:p14="http://schemas.microsoft.com/office/powerpoint/2010/main" val="211423712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496" y="1419622"/>
            <a:ext cx="8928992" cy="3672408"/>
          </a:xfrm>
          <a:prstGeom prst="rect">
            <a:avLst/>
          </a:prstGeom>
        </p:spPr>
      </p:pic>
      <p:graphicFrame>
        <p:nvGraphicFramePr>
          <p:cNvPr id="4" name="3 Tabla"/>
          <p:cNvGraphicFramePr>
            <a:graphicFrameLocks noGrp="1"/>
          </p:cNvGraphicFramePr>
          <p:nvPr>
            <p:extLst>
              <p:ext uri="{D42A27DB-BD31-4B8C-83A1-F6EECF244321}">
                <p14:modId xmlns:p14="http://schemas.microsoft.com/office/powerpoint/2010/main" val="1043463904"/>
              </p:ext>
            </p:extLst>
          </p:nvPr>
        </p:nvGraphicFramePr>
        <p:xfrm>
          <a:off x="35496" y="44454"/>
          <a:ext cx="8964482" cy="1349993"/>
        </p:xfrm>
        <a:graphic>
          <a:graphicData uri="http://schemas.openxmlformats.org/drawingml/2006/table">
            <a:tbl>
              <a:tblPr firstRow="1" bandRow="1">
                <a:tableStyleId>{5C22544A-7EE6-4342-B048-85BDC9FD1C3A}</a:tableStyleId>
              </a:tblPr>
              <a:tblGrid>
                <a:gridCol w="550452"/>
                <a:gridCol w="730190"/>
                <a:gridCol w="640320"/>
                <a:gridCol w="640320"/>
                <a:gridCol w="640320"/>
                <a:gridCol w="640320"/>
                <a:gridCol w="640320"/>
                <a:gridCol w="640320"/>
                <a:gridCol w="640320"/>
                <a:gridCol w="640320"/>
                <a:gridCol w="640320"/>
                <a:gridCol w="640320"/>
                <a:gridCol w="640320"/>
                <a:gridCol w="640320"/>
              </a:tblGrid>
              <a:tr h="1349993">
                <a:tc>
                  <a:txBody>
                    <a:bodyPr/>
                    <a:lstStyle/>
                    <a:p>
                      <a:pPr algn="ctr"/>
                      <a:r>
                        <a:rPr lang="es-MX" sz="1500" dirty="0" smtClean="0"/>
                        <a:t>CUNORTE</a:t>
                      </a:r>
                    </a:p>
                    <a:p>
                      <a:pPr algn="ctr"/>
                      <a:endParaRPr lang="es-MX" sz="1500" dirty="0"/>
                    </a:p>
                  </a:txBody>
                  <a:tcPr marT="34290" marB="34290" vert="vert270">
                    <a:solidFill>
                      <a:schemeClr val="accent1"/>
                    </a:solidFill>
                  </a:tcPr>
                </a:tc>
                <a:tc>
                  <a:txBody>
                    <a:bodyPr/>
                    <a:lstStyle/>
                    <a:p>
                      <a:pPr algn="ctr"/>
                      <a:r>
                        <a:rPr lang="es-MX" sz="1500" dirty="0" smtClean="0"/>
                        <a:t>CUCS</a:t>
                      </a:r>
                      <a:endParaRPr lang="es-MX" sz="1500" dirty="0"/>
                    </a:p>
                  </a:txBody>
                  <a:tcPr marT="34290" marB="34290" vert="vert270"/>
                </a:tc>
                <a:tc>
                  <a:txBody>
                    <a:bodyPr/>
                    <a:lstStyle/>
                    <a:p>
                      <a:pPr algn="ctr"/>
                      <a:r>
                        <a:rPr lang="es-MX" sz="1500" dirty="0" smtClean="0"/>
                        <a:t>CUCOSTA</a:t>
                      </a:r>
                      <a:endParaRPr lang="es-MX" sz="1500" dirty="0"/>
                    </a:p>
                  </a:txBody>
                  <a:tcPr marT="34290" marB="34290" vert="vert270"/>
                </a:tc>
                <a:tc>
                  <a:txBody>
                    <a:bodyPr/>
                    <a:lstStyle/>
                    <a:p>
                      <a:pPr algn="ctr"/>
                      <a:r>
                        <a:rPr lang="es-MX" sz="1500" dirty="0" smtClean="0"/>
                        <a:t>CUALTOS</a:t>
                      </a:r>
                      <a:endParaRPr lang="es-MX" sz="1500" dirty="0"/>
                    </a:p>
                  </a:txBody>
                  <a:tcPr marT="34290" marB="34290" vert="vert270"/>
                </a:tc>
                <a:tc>
                  <a:txBody>
                    <a:bodyPr/>
                    <a:lstStyle/>
                    <a:p>
                      <a:pPr algn="ctr"/>
                      <a:r>
                        <a:rPr lang="es-MX" sz="1500" dirty="0" smtClean="0"/>
                        <a:t>CULAGOS</a:t>
                      </a:r>
                      <a:endParaRPr lang="es-MX" sz="1500" dirty="0"/>
                    </a:p>
                  </a:txBody>
                  <a:tcPr marT="34290" marB="34290" vert="vert270">
                    <a:solidFill>
                      <a:schemeClr val="accent1"/>
                    </a:solidFill>
                  </a:tcPr>
                </a:tc>
                <a:tc>
                  <a:txBody>
                    <a:bodyPr/>
                    <a:lstStyle/>
                    <a:p>
                      <a:pPr algn="ctr"/>
                      <a:r>
                        <a:rPr lang="es-MX" sz="1500" dirty="0" smtClean="0"/>
                        <a:t>CUCIENEGA</a:t>
                      </a:r>
                      <a:endParaRPr lang="es-MX" sz="1500" dirty="0"/>
                    </a:p>
                  </a:txBody>
                  <a:tcPr marT="34290" marB="34290" vert="vert270">
                    <a:solidFill>
                      <a:schemeClr val="accent1"/>
                    </a:solidFill>
                  </a:tcPr>
                </a:tc>
                <a:tc>
                  <a:txBody>
                    <a:bodyPr/>
                    <a:lstStyle/>
                    <a:p>
                      <a:pPr algn="ctr"/>
                      <a:r>
                        <a:rPr lang="es-MX" sz="1500" dirty="0" smtClean="0"/>
                        <a:t>CUSUR</a:t>
                      </a:r>
                      <a:endParaRPr lang="es-MX" sz="1500" dirty="0"/>
                    </a:p>
                  </a:txBody>
                  <a:tcPr marT="34290" marB="34290" vert="vert270">
                    <a:solidFill>
                      <a:schemeClr val="accent1"/>
                    </a:solidFill>
                  </a:tcPr>
                </a:tc>
                <a:tc>
                  <a:txBody>
                    <a:bodyPr/>
                    <a:lstStyle/>
                    <a:p>
                      <a:pPr algn="ctr"/>
                      <a:r>
                        <a:rPr lang="es-MX" sz="1500" dirty="0" smtClean="0"/>
                        <a:t>CUVALLES</a:t>
                      </a:r>
                      <a:endParaRPr lang="es-MX" sz="1500" dirty="0"/>
                    </a:p>
                  </a:txBody>
                  <a:tcPr marT="34290" marB="34290" vert="vert270"/>
                </a:tc>
                <a:tc>
                  <a:txBody>
                    <a:bodyPr/>
                    <a:lstStyle/>
                    <a:p>
                      <a:pPr algn="ctr"/>
                      <a:r>
                        <a:rPr lang="es-MX" sz="1500" dirty="0" smtClean="0"/>
                        <a:t>CUCEI</a:t>
                      </a:r>
                      <a:endParaRPr lang="es-MX" sz="1500" dirty="0"/>
                    </a:p>
                  </a:txBody>
                  <a:tcPr marT="34290" marB="34290" vert="vert270"/>
                </a:tc>
                <a:tc>
                  <a:txBody>
                    <a:bodyPr/>
                    <a:lstStyle/>
                    <a:p>
                      <a:pPr algn="ctr"/>
                      <a:r>
                        <a:rPr lang="es-MX" sz="1500" dirty="0" smtClean="0"/>
                        <a:t>CUCEA</a:t>
                      </a:r>
                      <a:endParaRPr lang="es-MX" sz="1500" dirty="0"/>
                    </a:p>
                  </a:txBody>
                  <a:tcPr marT="34290" marB="34290" vert="vert270"/>
                </a:tc>
                <a:tc>
                  <a:txBody>
                    <a:bodyPr/>
                    <a:lstStyle/>
                    <a:p>
                      <a:pPr algn="ctr"/>
                      <a:r>
                        <a:rPr lang="es-MX" sz="1500" dirty="0" smtClean="0"/>
                        <a:t>CUCBA</a:t>
                      </a:r>
                      <a:endParaRPr lang="es-MX" sz="1500" dirty="0"/>
                    </a:p>
                  </a:txBody>
                  <a:tcPr marT="34290" marB="34290" vert="vert270"/>
                </a:tc>
                <a:tc>
                  <a:txBody>
                    <a:bodyPr/>
                    <a:lstStyle/>
                    <a:p>
                      <a:pPr algn="ctr"/>
                      <a:r>
                        <a:rPr lang="es-MX" sz="1500" dirty="0" smtClean="0"/>
                        <a:t>CUCSUR</a:t>
                      </a:r>
                      <a:endParaRPr lang="es-MX" sz="1500" dirty="0"/>
                    </a:p>
                  </a:txBody>
                  <a:tcPr marT="34290" marB="34290" vert="vert270"/>
                </a:tc>
                <a:tc>
                  <a:txBody>
                    <a:bodyPr/>
                    <a:lstStyle/>
                    <a:p>
                      <a:pPr algn="ctr"/>
                      <a:r>
                        <a:rPr lang="es-MX" sz="1500" dirty="0" smtClean="0"/>
                        <a:t>CUAAD</a:t>
                      </a:r>
                      <a:endParaRPr lang="es-MX" sz="1500" dirty="0"/>
                    </a:p>
                  </a:txBody>
                  <a:tcPr marT="34290" marB="34290" vert="vert270">
                    <a:solidFill>
                      <a:schemeClr val="accent1"/>
                    </a:solidFill>
                  </a:tcPr>
                </a:tc>
                <a:tc>
                  <a:txBody>
                    <a:bodyPr/>
                    <a:lstStyle/>
                    <a:p>
                      <a:pPr algn="ctr"/>
                      <a:r>
                        <a:rPr lang="es-MX" sz="1500" dirty="0" smtClean="0"/>
                        <a:t>CUCSH</a:t>
                      </a:r>
                      <a:endParaRPr lang="es-MX" sz="1500" dirty="0"/>
                    </a:p>
                  </a:txBody>
                  <a:tcPr marT="34290" marB="34290" vert="vert270">
                    <a:solidFill>
                      <a:srgbClr val="92D050"/>
                    </a:solidFill>
                  </a:tcPr>
                </a:tc>
              </a:tr>
            </a:tbl>
          </a:graphicData>
        </a:graphic>
      </p:graphicFrame>
    </p:spTree>
    <p:extLst>
      <p:ext uri="{BB962C8B-B14F-4D97-AF65-F5344CB8AC3E}">
        <p14:creationId xmlns:p14="http://schemas.microsoft.com/office/powerpoint/2010/main" val="22912456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b="1" dirty="0" smtClean="0">
                <a:solidFill>
                  <a:schemeClr val="tx2"/>
                </a:solidFill>
              </a:rPr>
              <a:t>Propuesta</a:t>
            </a:r>
            <a:endParaRPr lang="es-ES" b="1" dirty="0">
              <a:solidFill>
                <a:schemeClr val="tx2"/>
              </a:solidFill>
            </a:endParaRPr>
          </a:p>
        </p:txBody>
      </p:sp>
      <p:pic>
        <p:nvPicPr>
          <p:cNvPr id="3"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267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ítulo 1"/>
          <p:cNvSpPr>
            <a:spLocks noGrp="1"/>
          </p:cNvSpPr>
          <p:nvPr>
            <p:ph type="title"/>
          </p:nvPr>
        </p:nvSpPr>
        <p:spPr>
          <a:xfrm>
            <a:off x="-396552" y="270030"/>
            <a:ext cx="9129382" cy="357504"/>
          </a:xfrm>
        </p:spPr>
        <p:txBody>
          <a:bodyPr>
            <a:noAutofit/>
          </a:bodyPr>
          <a:lstStyle/>
          <a:p>
            <a:pPr algn="r"/>
            <a:r>
              <a:rPr lang="es-ES" sz="2800" b="1" dirty="0" smtClean="0">
                <a:solidFill>
                  <a:schemeClr val="tx2"/>
                </a:solidFill>
              </a:rPr>
              <a:t>Justificación</a:t>
            </a:r>
            <a:r>
              <a:rPr lang="es-ES" sz="2800" dirty="0" smtClean="0">
                <a:solidFill>
                  <a:schemeClr val="tx2"/>
                </a:solidFill>
              </a:rPr>
              <a:t> </a:t>
            </a:r>
            <a:endParaRPr lang="es-ES" sz="2800" dirty="0">
              <a:solidFill>
                <a:schemeClr val="tx2"/>
              </a:solidFill>
            </a:endParaRPr>
          </a:p>
        </p:txBody>
      </p:sp>
      <p:sp>
        <p:nvSpPr>
          <p:cNvPr id="22530" name="Marcador de contenido 2"/>
          <p:cNvSpPr>
            <a:spLocks noGrp="1"/>
          </p:cNvSpPr>
          <p:nvPr>
            <p:ph idx="1"/>
          </p:nvPr>
        </p:nvSpPr>
        <p:spPr>
          <a:xfrm>
            <a:off x="457200" y="1419622"/>
            <a:ext cx="8229600" cy="3600400"/>
          </a:xfrm>
        </p:spPr>
        <p:txBody>
          <a:bodyPr>
            <a:noAutofit/>
          </a:bodyPr>
          <a:lstStyle/>
          <a:p>
            <a:pPr algn="just"/>
            <a:r>
              <a:rPr lang="es-ES_tradnl" sz="2800" dirty="0" smtClean="0"/>
              <a:t>Hoy </a:t>
            </a:r>
            <a:r>
              <a:rPr lang="es-ES_tradnl" sz="2800" dirty="0" smtClean="0"/>
              <a:t>en </a:t>
            </a:r>
            <a:r>
              <a:rPr lang="es-ES_tradnl" sz="2800" dirty="0"/>
              <a:t>día, cada espacio educativo local tiene el potencial de ser </a:t>
            </a:r>
            <a:r>
              <a:rPr lang="es-ES_tradnl" sz="2800" dirty="0" smtClean="0"/>
              <a:t>global e internacional</a:t>
            </a:r>
            <a:endParaRPr lang="es-ES_tradnl" sz="2800" dirty="0" smtClean="0"/>
          </a:p>
          <a:p>
            <a:pPr algn="just"/>
            <a:endParaRPr lang="es-ES_tradnl" sz="1600" dirty="0" smtClean="0"/>
          </a:p>
          <a:p>
            <a:pPr algn="just"/>
            <a:r>
              <a:rPr lang="es-ES_tradnl" sz="2800" dirty="0" smtClean="0"/>
              <a:t>Se hace necesaria </a:t>
            </a:r>
            <a:r>
              <a:rPr lang="es-ES_tradnl" sz="2800" dirty="0"/>
              <a:t>la </a:t>
            </a:r>
            <a:r>
              <a:rPr lang="es-ES_tradnl" sz="2800" dirty="0" smtClean="0"/>
              <a:t>actualizaci</a:t>
            </a:r>
            <a:r>
              <a:rPr lang="es-ES_tradnl" sz="2800" dirty="0" smtClean="0"/>
              <a:t>ó</a:t>
            </a:r>
            <a:r>
              <a:rPr lang="es-ES_tradnl" sz="2800" dirty="0" smtClean="0"/>
              <a:t>n / habilitación </a:t>
            </a:r>
            <a:r>
              <a:rPr lang="es-ES_tradnl" sz="2800" dirty="0"/>
              <a:t>tecnológica en espacios de aprendizaje y en la propia infraestructura </a:t>
            </a:r>
            <a:r>
              <a:rPr lang="es-ES_tradnl" sz="2800" dirty="0" smtClean="0"/>
              <a:t>para avanzar en nuestros objetivos de internacionalización  </a:t>
            </a:r>
            <a:endParaRPr lang="es-ES_tradnl" sz="2800" dirty="0" smtClean="0"/>
          </a:p>
          <a:p>
            <a:pPr algn="just"/>
            <a:endParaRPr lang="es-ES_tradnl" sz="2800" dirty="0"/>
          </a:p>
          <a:p>
            <a:pPr algn="just"/>
            <a:endParaRPr lang="es-ES" sz="2800" dirty="0"/>
          </a:p>
        </p:txBody>
      </p:sp>
      <p:pic>
        <p:nvPicPr>
          <p:cNvPr id="4"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6886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ulo 1"/>
          <p:cNvSpPr>
            <a:spLocks noGrp="1"/>
          </p:cNvSpPr>
          <p:nvPr>
            <p:ph type="title"/>
          </p:nvPr>
        </p:nvSpPr>
        <p:spPr/>
        <p:txBody>
          <a:bodyPr/>
          <a:lstStyle/>
          <a:p>
            <a:pPr algn="r"/>
            <a:r>
              <a:rPr lang="es-ES" sz="2800" b="1" dirty="0">
                <a:solidFill>
                  <a:schemeClr val="tx2"/>
                </a:solidFill>
              </a:rPr>
              <a:t>Justificación</a:t>
            </a:r>
            <a:r>
              <a:rPr lang="es-ES" sz="2800" dirty="0">
                <a:solidFill>
                  <a:schemeClr val="tx2"/>
                </a:solidFill>
              </a:rPr>
              <a:t> </a:t>
            </a:r>
            <a:endParaRPr lang="es-ES" sz="3600" dirty="0">
              <a:solidFill>
                <a:schemeClr val="tx2"/>
              </a:solidFill>
            </a:endParaRPr>
          </a:p>
        </p:txBody>
      </p:sp>
      <p:sp>
        <p:nvSpPr>
          <p:cNvPr id="5" name="Marcador de contenido 4"/>
          <p:cNvSpPr>
            <a:spLocks noGrp="1"/>
          </p:cNvSpPr>
          <p:nvPr>
            <p:ph idx="1"/>
          </p:nvPr>
        </p:nvSpPr>
        <p:spPr>
          <a:xfrm>
            <a:off x="467544" y="1131590"/>
            <a:ext cx="8229600" cy="3744416"/>
          </a:xfrm>
        </p:spPr>
        <p:txBody>
          <a:bodyPr>
            <a:normAutofit fontScale="92500" lnSpcReduction="20000"/>
          </a:bodyPr>
          <a:lstStyle/>
          <a:p>
            <a:pPr algn="just"/>
            <a:r>
              <a:rPr lang="es-ES_tradnl" sz="3000" dirty="0"/>
              <a:t>Los avances de las TIC y el uso que le dan los estudiantes nos inducen a habilitar espacios que atiendan movilidad virtual, videoconferencias, contenidos abiertos digitales en la nube, cursos de idiomas en línea, contenidos y  cursos  internacionales  en otros </a:t>
            </a:r>
            <a:r>
              <a:rPr lang="es-ES_tradnl" sz="3000" dirty="0" smtClean="0"/>
              <a:t>idiomas</a:t>
            </a:r>
          </a:p>
          <a:p>
            <a:pPr algn="just"/>
            <a:r>
              <a:rPr lang="es-ES_tradnl" sz="3000" dirty="0" smtClean="0"/>
              <a:t>Ya </a:t>
            </a:r>
            <a:r>
              <a:rPr lang="es-ES_tradnl" sz="3000" dirty="0"/>
              <a:t>no es opción </a:t>
            </a:r>
            <a:r>
              <a:rPr lang="es-ES_tradnl" sz="3000" dirty="0" smtClean="0"/>
              <a:t>digitalizar, compartir o adquirir contenidos </a:t>
            </a:r>
            <a:r>
              <a:rPr lang="es-ES_tradnl" sz="3000" dirty="0"/>
              <a:t>a través de CD, DVD. </a:t>
            </a:r>
            <a:r>
              <a:rPr lang="es-ES_tradnl" sz="3000" dirty="0" smtClean="0"/>
              <a:t>Hoy, el contenido está en la NUBE, en repositorios de contenidos universitarios </a:t>
            </a:r>
            <a:endParaRPr lang="es-ES_tradnl" sz="3500" dirty="0"/>
          </a:p>
        </p:txBody>
      </p:sp>
      <p:pic>
        <p:nvPicPr>
          <p:cNvPr id="4"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236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470"/>
            <a:ext cx="8229600" cy="857250"/>
          </a:xfrm>
        </p:spPr>
        <p:txBody>
          <a:bodyPr>
            <a:normAutofit/>
          </a:bodyPr>
          <a:lstStyle/>
          <a:p>
            <a:pPr algn="r"/>
            <a:r>
              <a:rPr lang="es-ES" sz="2800" b="1" dirty="0" smtClean="0">
                <a:solidFill>
                  <a:schemeClr val="tx2"/>
                </a:solidFill>
              </a:rPr>
              <a:t>Propuesta</a:t>
            </a:r>
            <a:endParaRPr lang="es-ES" sz="2800" b="1" dirty="0">
              <a:solidFill>
                <a:schemeClr val="tx2"/>
              </a:solidFill>
            </a:endParaRPr>
          </a:p>
        </p:txBody>
      </p:sp>
      <p:sp>
        <p:nvSpPr>
          <p:cNvPr id="3" name="Marcador de contenido 2"/>
          <p:cNvSpPr>
            <a:spLocks noGrp="1"/>
          </p:cNvSpPr>
          <p:nvPr>
            <p:ph idx="1"/>
          </p:nvPr>
        </p:nvSpPr>
        <p:spPr>
          <a:xfrm>
            <a:off x="457200" y="1625550"/>
            <a:ext cx="8229600" cy="3394472"/>
          </a:xfrm>
        </p:spPr>
        <p:txBody>
          <a:bodyPr>
            <a:normAutofit/>
          </a:bodyPr>
          <a:lstStyle/>
          <a:p>
            <a:pPr marL="0" indent="0">
              <a:buNone/>
            </a:pPr>
            <a:r>
              <a:rPr lang="es-ES" sz="2800" dirty="0" smtClean="0"/>
              <a:t>Rehabilitar y reenfocar los espacios de CAA</a:t>
            </a:r>
            <a:r>
              <a:rPr lang="es-ES" sz="2800" dirty="0"/>
              <a:t> </a:t>
            </a:r>
            <a:r>
              <a:rPr lang="es-ES" sz="2800" dirty="0" smtClean="0"/>
              <a:t>y/o laboratorios de idiomas en </a:t>
            </a:r>
            <a:r>
              <a:rPr lang="es-ES" sz="2800" dirty="0"/>
              <a:t>su proceso facilitador de </a:t>
            </a:r>
            <a:r>
              <a:rPr lang="es-ES" sz="2800" dirty="0" smtClean="0"/>
              <a:t>aprendizaje, incluidos el ingl</a:t>
            </a:r>
            <a:r>
              <a:rPr lang="es-ES" sz="2800" dirty="0" smtClean="0"/>
              <a:t>és y nuevas prácticas de internacionalización,</a:t>
            </a:r>
            <a:r>
              <a:rPr lang="es-ES" sz="2800" dirty="0" smtClean="0"/>
              <a:t> </a:t>
            </a:r>
            <a:r>
              <a:rPr lang="es-ES" sz="2800" dirty="0" smtClean="0"/>
              <a:t>acorde con los nuevas tecnologías y las demandas de la sociedad del conocimiento.</a:t>
            </a:r>
            <a:endParaRPr lang="es-ES" sz="2800" dirty="0"/>
          </a:p>
        </p:txBody>
      </p:sp>
      <p:pic>
        <p:nvPicPr>
          <p:cNvPr id="4"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99140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Imagen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25628" y="558404"/>
            <a:ext cx="61071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ítulo 4"/>
          <p:cNvSpPr>
            <a:spLocks noGrp="1"/>
          </p:cNvSpPr>
          <p:nvPr>
            <p:ph type="title"/>
          </p:nvPr>
        </p:nvSpPr>
        <p:spPr>
          <a:xfrm>
            <a:off x="0" y="113184"/>
            <a:ext cx="7620000" cy="514350"/>
          </a:xfrm>
        </p:spPr>
        <p:txBody>
          <a:bodyPr>
            <a:noAutofit/>
          </a:bodyPr>
          <a:lstStyle/>
          <a:p>
            <a:pPr algn="l"/>
            <a:r>
              <a:rPr lang="es-ES" sz="3200" b="1" dirty="0">
                <a:solidFill>
                  <a:schemeClr val="tx2"/>
                </a:solidFill>
                <a:latin typeface="+mn-lt"/>
              </a:rPr>
              <a:t>Nuevos </a:t>
            </a:r>
            <a:r>
              <a:rPr lang="es-ES" sz="3200" b="1" dirty="0" smtClean="0">
                <a:solidFill>
                  <a:schemeClr val="tx2"/>
                </a:solidFill>
                <a:latin typeface="+mn-lt"/>
              </a:rPr>
              <a:t>espacios </a:t>
            </a:r>
            <a:r>
              <a:rPr lang="es-ES_tradnl" sz="3200" b="1" dirty="0">
                <a:solidFill>
                  <a:schemeClr val="tx2"/>
                </a:solidFill>
                <a:latin typeface="+mn-lt"/>
              </a:rPr>
              <a:t>de </a:t>
            </a:r>
            <a:r>
              <a:rPr lang="es-ES_tradnl" sz="3200" b="1" dirty="0" smtClean="0">
                <a:solidFill>
                  <a:schemeClr val="tx2"/>
                </a:solidFill>
                <a:latin typeface="+mn-lt"/>
              </a:rPr>
              <a:t>aprendizaje</a:t>
            </a:r>
            <a:endParaRPr lang="es-ES" sz="3200" b="1" dirty="0">
              <a:solidFill>
                <a:schemeClr val="tx2"/>
              </a:solidFill>
              <a:latin typeface="+mn-lt"/>
            </a:endParaRPr>
          </a:p>
        </p:txBody>
      </p:sp>
      <p:pic>
        <p:nvPicPr>
          <p:cNvPr id="5" name="Picture 17" descr="File blueprin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288" y="555526"/>
            <a:ext cx="562365" cy="762013"/>
          </a:xfrm>
          <a:prstGeom prst="rect">
            <a:avLst/>
          </a:prstGeom>
        </p:spPr>
      </p:pic>
      <p:pic>
        <p:nvPicPr>
          <p:cNvPr id="6" name="Picture 18" descr="File blueprin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99197">
            <a:off x="7705718" y="1172454"/>
            <a:ext cx="562365" cy="762013"/>
          </a:xfrm>
          <a:prstGeom prst="rect">
            <a:avLst/>
          </a:prstGeom>
        </p:spPr>
      </p:pic>
      <p:pic>
        <p:nvPicPr>
          <p:cNvPr id="7" name="Picture 19" descr="File jour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475755">
            <a:off x="8073201" y="2419169"/>
            <a:ext cx="571510" cy="762013"/>
          </a:xfrm>
          <a:prstGeom prst="rect">
            <a:avLst/>
          </a:prstGeom>
        </p:spPr>
      </p:pic>
      <p:pic>
        <p:nvPicPr>
          <p:cNvPr id="8" name="Picture 20" descr="File movie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7294" y="1701515"/>
            <a:ext cx="626374" cy="762013"/>
          </a:xfrm>
          <a:prstGeom prst="rect">
            <a:avLst/>
          </a:prstGeom>
        </p:spPr>
      </p:pic>
      <p:pic>
        <p:nvPicPr>
          <p:cNvPr id="9" name="Picture 21" descr="File wav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88424" y="915566"/>
            <a:ext cx="542553" cy="762013"/>
          </a:xfrm>
          <a:prstGeom prst="rect">
            <a:avLst/>
          </a:prstGeom>
        </p:spPr>
      </p:pic>
      <p:pic>
        <p:nvPicPr>
          <p:cNvPr id="10" name="Picture 22" descr="File picture.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48264" y="1995686"/>
            <a:ext cx="557793" cy="762013"/>
          </a:xfrm>
          <a:prstGeom prst="rect">
            <a:avLst/>
          </a:prstGeom>
        </p:spPr>
      </p:pic>
      <p:pic>
        <p:nvPicPr>
          <p:cNvPr id="11" name="Picture 23" descr="File zip.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24328" y="2499742"/>
            <a:ext cx="627898" cy="762013"/>
          </a:xfrm>
          <a:prstGeom prst="rect">
            <a:avLst/>
          </a:prstGeom>
        </p:spPr>
      </p:pic>
      <p:pic>
        <p:nvPicPr>
          <p:cNvPr id="12" name="Picture 24" descr="File disk image.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80188">
            <a:off x="6810152" y="1118395"/>
            <a:ext cx="609610" cy="762013"/>
          </a:xfrm>
          <a:prstGeom prst="rect">
            <a:avLst/>
          </a:prstGeom>
        </p:spPr>
      </p:pic>
      <p:pic>
        <p:nvPicPr>
          <p:cNvPr id="13" name="Picture 25" descr="File code.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08304" y="1402622"/>
            <a:ext cx="597418" cy="762013"/>
          </a:xfrm>
          <a:prstGeom prst="rect">
            <a:avLst/>
          </a:prstGeom>
        </p:spPr>
      </p:pic>
      <p:pic>
        <p:nvPicPr>
          <p:cNvPr id="14" name="Picture 26" descr="File music.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148983">
            <a:off x="7907835" y="511142"/>
            <a:ext cx="586750" cy="762013"/>
          </a:xfrm>
          <a:prstGeom prst="rect">
            <a:avLst/>
          </a:prstGeom>
        </p:spPr>
      </p:pic>
    </p:spTree>
    <p:extLst>
      <p:ext uri="{BB962C8B-B14F-4D97-AF65-F5344CB8AC3E}">
        <p14:creationId xmlns:p14="http://schemas.microsoft.com/office/powerpoint/2010/main" val="3689054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51470"/>
            <a:ext cx="8229600" cy="857250"/>
          </a:xfrm>
        </p:spPr>
        <p:txBody>
          <a:bodyPr>
            <a:normAutofit/>
          </a:bodyPr>
          <a:lstStyle/>
          <a:p>
            <a:pPr algn="r"/>
            <a:r>
              <a:rPr lang="es-MX" sz="2800" b="1" dirty="0" smtClean="0">
                <a:solidFill>
                  <a:schemeClr val="tx2"/>
                </a:solidFill>
              </a:rPr>
              <a:t>Rubros no autorizados</a:t>
            </a:r>
            <a:endParaRPr lang="es-MX" sz="2800" b="1" dirty="0">
              <a:solidFill>
                <a:schemeClr val="tx2"/>
              </a:solidFill>
            </a:endParaRPr>
          </a:p>
        </p:txBody>
      </p:sp>
      <p:sp>
        <p:nvSpPr>
          <p:cNvPr id="3" name="2 Marcador de contenido"/>
          <p:cNvSpPr>
            <a:spLocks noGrp="1"/>
          </p:cNvSpPr>
          <p:nvPr>
            <p:ph idx="1"/>
          </p:nvPr>
        </p:nvSpPr>
        <p:spPr>
          <a:xfrm>
            <a:off x="662880" y="944922"/>
            <a:ext cx="8229600" cy="3643052"/>
          </a:xfrm>
        </p:spPr>
        <p:txBody>
          <a:bodyPr>
            <a:normAutofit/>
          </a:bodyPr>
          <a:lstStyle/>
          <a:p>
            <a:pPr marL="0" indent="0" algn="just">
              <a:lnSpc>
                <a:spcPct val="120000"/>
              </a:lnSpc>
              <a:buNone/>
            </a:pPr>
            <a:r>
              <a:rPr lang="es-MX" sz="2000" b="1" dirty="0"/>
              <a:t>Los recursos asignados </a:t>
            </a:r>
            <a:r>
              <a:rPr lang="es-MX" sz="2000" b="1" u="sng" dirty="0"/>
              <a:t>no</a:t>
            </a:r>
            <a:r>
              <a:rPr lang="es-MX" sz="2000" b="1" dirty="0"/>
              <a:t> deberán usarse en: </a:t>
            </a:r>
          </a:p>
          <a:p>
            <a:pPr marL="0" indent="0" algn="just">
              <a:lnSpc>
                <a:spcPct val="120000"/>
              </a:lnSpc>
              <a:buNone/>
            </a:pPr>
            <a:endParaRPr lang="es-MX" sz="800" dirty="0" smtClean="0"/>
          </a:p>
          <a:p>
            <a:pPr algn="just">
              <a:lnSpc>
                <a:spcPct val="120000"/>
              </a:lnSpc>
            </a:pPr>
            <a:r>
              <a:rPr lang="es-MX" sz="2000" dirty="0" smtClean="0"/>
              <a:t>Complementos </a:t>
            </a:r>
            <a:r>
              <a:rPr lang="es-MX" sz="2000" dirty="0"/>
              <a:t>salariales, compensaciones, bonos, estímulos a plantilla </a:t>
            </a:r>
            <a:r>
              <a:rPr lang="es-MX" sz="2000" dirty="0" smtClean="0"/>
              <a:t>académica </a:t>
            </a:r>
            <a:r>
              <a:rPr lang="es-MX" sz="2000" dirty="0"/>
              <a:t>y/o administrativa. </a:t>
            </a:r>
          </a:p>
          <a:p>
            <a:pPr algn="just">
              <a:lnSpc>
                <a:spcPct val="120000"/>
              </a:lnSpc>
            </a:pPr>
            <a:r>
              <a:rPr lang="es-MX" sz="2000" dirty="0" smtClean="0"/>
              <a:t>Compra </a:t>
            </a:r>
            <a:r>
              <a:rPr lang="es-MX" sz="2000" dirty="0"/>
              <a:t>de vehículos. </a:t>
            </a:r>
          </a:p>
          <a:p>
            <a:pPr algn="just">
              <a:lnSpc>
                <a:spcPct val="120000"/>
              </a:lnSpc>
            </a:pPr>
            <a:r>
              <a:rPr lang="es-MX" sz="2000" dirty="0" smtClean="0"/>
              <a:t>Becas</a:t>
            </a:r>
            <a:r>
              <a:rPr lang="es-MX" sz="2000" dirty="0"/>
              <a:t>, colegiaturas, </a:t>
            </a:r>
            <a:r>
              <a:rPr lang="es-MX" sz="2000" dirty="0" smtClean="0"/>
              <a:t>inscripciones, entre otros. </a:t>
            </a:r>
            <a:endParaRPr lang="es-MX" sz="2000" dirty="0"/>
          </a:p>
          <a:p>
            <a:pPr algn="just">
              <a:lnSpc>
                <a:spcPct val="120000"/>
              </a:lnSpc>
            </a:pPr>
            <a:r>
              <a:rPr lang="es-MX" sz="2000" dirty="0" smtClean="0"/>
              <a:t>Consultorías </a:t>
            </a:r>
            <a:r>
              <a:rPr lang="es-MX" sz="2000" dirty="0"/>
              <a:t>y asesorías. </a:t>
            </a:r>
          </a:p>
          <a:p>
            <a:pPr algn="just">
              <a:lnSpc>
                <a:spcPct val="120000"/>
              </a:lnSpc>
            </a:pPr>
            <a:r>
              <a:rPr lang="es-MX" sz="2000" dirty="0" smtClean="0"/>
              <a:t>Remodelación </a:t>
            </a:r>
            <a:r>
              <a:rPr lang="es-MX" sz="2000" dirty="0"/>
              <a:t>y equipamiento de espacios administrativos. </a:t>
            </a:r>
          </a:p>
          <a:p>
            <a:pPr algn="just">
              <a:lnSpc>
                <a:spcPct val="120000"/>
              </a:lnSpc>
            </a:pPr>
            <a:r>
              <a:rPr lang="es-MX" sz="2000" dirty="0" smtClean="0"/>
              <a:t>Infraestructura </a:t>
            </a:r>
            <a:r>
              <a:rPr lang="es-MX" sz="2000" dirty="0"/>
              <a:t>física (Obra civil y/o construcción) </a:t>
            </a:r>
          </a:p>
        </p:txBody>
      </p:sp>
      <p:pic>
        <p:nvPicPr>
          <p:cNvPr id="4"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2764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Imagen 11" descr="bg_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48954"/>
            <a:ext cx="9144000" cy="302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Imagen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49400" y="0"/>
            <a:ext cx="60340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Imagen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390650" y="1930004"/>
            <a:ext cx="2413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Imagen 9"/>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494091" y="2128838"/>
            <a:ext cx="24526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magen 10"/>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453066" y="1714501"/>
            <a:ext cx="2363787" cy="205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p:cNvSpPr txBox="1"/>
          <p:nvPr/>
        </p:nvSpPr>
        <p:spPr bwMode="auto">
          <a:xfrm>
            <a:off x="3203849" y="195486"/>
            <a:ext cx="5760640" cy="523220"/>
          </a:xfrm>
          <a:prstGeom prst="rect">
            <a:avLst/>
          </a:prstGeom>
          <a:noFill/>
          <a:ln w="9525">
            <a:noFill/>
            <a:miter lim="800000"/>
            <a:headEnd/>
            <a:tailEnd/>
          </a:ln>
        </p:spPr>
        <p:txBody>
          <a:bodyPr wrap="square">
            <a:spAutoFit/>
          </a:bodyPr>
          <a:lstStyle/>
          <a:p>
            <a:pPr algn="r">
              <a:defRPr/>
            </a:pPr>
            <a:r>
              <a:rPr lang="es-ES" sz="2800" b="1" dirty="0">
                <a:solidFill>
                  <a:schemeClr val="tx2"/>
                </a:solidFill>
              </a:rPr>
              <a:t>Disposición Tecnológica Propuesta </a:t>
            </a:r>
          </a:p>
        </p:txBody>
      </p:sp>
      <p:sp>
        <p:nvSpPr>
          <p:cNvPr id="14" name="CuadroTexto 13"/>
          <p:cNvSpPr txBox="1"/>
          <p:nvPr/>
        </p:nvSpPr>
        <p:spPr bwMode="auto">
          <a:xfrm>
            <a:off x="7362828" y="2744391"/>
            <a:ext cx="838879" cy="261610"/>
          </a:xfrm>
          <a:prstGeom prst="rect">
            <a:avLst/>
          </a:prstGeom>
          <a:noFill/>
          <a:ln w="9525">
            <a:noFill/>
            <a:miter lim="800000"/>
            <a:headEnd/>
            <a:tailEnd/>
          </a:ln>
        </p:spPr>
        <p:txBody>
          <a:bodyPr wrap="none">
            <a:spAutoFit/>
          </a:bodyPr>
          <a:lstStyle/>
          <a:p>
            <a:pPr>
              <a:defRPr/>
            </a:pPr>
            <a:r>
              <a:rPr lang="es-ES" sz="1100" dirty="0">
                <a:solidFill>
                  <a:schemeClr val="bg1">
                    <a:lumMod val="85000"/>
                  </a:schemeClr>
                </a:solidFill>
              </a:rPr>
              <a:t>Nueva Aula</a:t>
            </a:r>
          </a:p>
        </p:txBody>
      </p:sp>
      <p:sp>
        <p:nvSpPr>
          <p:cNvPr id="12296" name="CuadroTexto 14"/>
          <p:cNvSpPr txBox="1">
            <a:spLocks noChangeArrowheads="1"/>
          </p:cNvSpPr>
          <p:nvPr/>
        </p:nvSpPr>
        <p:spPr bwMode="auto">
          <a:xfrm>
            <a:off x="7494591" y="3518299"/>
            <a:ext cx="8531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 sz="1400">
                <a:solidFill>
                  <a:schemeClr val="bg1"/>
                </a:solidFill>
              </a:rPr>
              <a:t>Servidor</a:t>
            </a:r>
          </a:p>
        </p:txBody>
      </p:sp>
      <p:sp>
        <p:nvSpPr>
          <p:cNvPr id="12297" name="CuadroTexto 15"/>
          <p:cNvSpPr txBox="1">
            <a:spLocks noChangeArrowheads="1"/>
          </p:cNvSpPr>
          <p:nvPr/>
        </p:nvSpPr>
        <p:spPr bwMode="auto">
          <a:xfrm>
            <a:off x="7469189" y="3806430"/>
            <a:ext cx="1691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 sz="1400" dirty="0">
                <a:solidFill>
                  <a:schemeClr val="bg1"/>
                </a:solidFill>
              </a:rPr>
              <a:t>Material  educativo</a:t>
            </a:r>
          </a:p>
        </p:txBody>
      </p:sp>
      <p:sp>
        <p:nvSpPr>
          <p:cNvPr id="17" name="CuadroTexto 16"/>
          <p:cNvSpPr txBox="1"/>
          <p:nvPr/>
        </p:nvSpPr>
        <p:spPr bwMode="auto">
          <a:xfrm>
            <a:off x="3122615" y="3927872"/>
            <a:ext cx="838879" cy="261610"/>
          </a:xfrm>
          <a:prstGeom prst="rect">
            <a:avLst/>
          </a:prstGeom>
          <a:noFill/>
          <a:ln w="9525">
            <a:noFill/>
            <a:miter lim="800000"/>
            <a:headEnd/>
            <a:tailEnd/>
          </a:ln>
        </p:spPr>
        <p:txBody>
          <a:bodyPr wrap="none">
            <a:spAutoFit/>
          </a:bodyPr>
          <a:lstStyle/>
          <a:p>
            <a:pPr>
              <a:defRPr/>
            </a:pPr>
            <a:r>
              <a:rPr lang="es-ES" sz="1100" dirty="0">
                <a:solidFill>
                  <a:schemeClr val="bg1">
                    <a:lumMod val="85000"/>
                  </a:schemeClr>
                </a:solidFill>
              </a:rPr>
              <a:t>Nueva Aula</a:t>
            </a:r>
          </a:p>
        </p:txBody>
      </p:sp>
      <p:sp>
        <p:nvSpPr>
          <p:cNvPr id="18" name="CuadroTexto 17"/>
          <p:cNvSpPr txBox="1"/>
          <p:nvPr/>
        </p:nvSpPr>
        <p:spPr bwMode="auto">
          <a:xfrm>
            <a:off x="936628" y="2939654"/>
            <a:ext cx="838879" cy="261610"/>
          </a:xfrm>
          <a:prstGeom prst="rect">
            <a:avLst/>
          </a:prstGeom>
          <a:noFill/>
          <a:ln w="9525">
            <a:noFill/>
            <a:miter lim="800000"/>
            <a:headEnd/>
            <a:tailEnd/>
          </a:ln>
        </p:spPr>
        <p:txBody>
          <a:bodyPr wrap="none">
            <a:spAutoFit/>
          </a:bodyPr>
          <a:lstStyle/>
          <a:p>
            <a:pPr>
              <a:defRPr/>
            </a:pPr>
            <a:r>
              <a:rPr lang="es-ES" sz="1100" dirty="0">
                <a:solidFill>
                  <a:schemeClr val="bg1">
                    <a:lumMod val="85000"/>
                  </a:schemeClr>
                </a:solidFill>
              </a:rPr>
              <a:t>Nueva Aula</a:t>
            </a:r>
          </a:p>
        </p:txBody>
      </p:sp>
      <p:pic>
        <p:nvPicPr>
          <p:cNvPr id="12300" name="Imagen 4"/>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556000" y="1850231"/>
            <a:ext cx="558800" cy="79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Imagen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933950" y="1850231"/>
            <a:ext cx="558800" cy="79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Imagen 7"/>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283075" y="1952625"/>
            <a:ext cx="560388" cy="79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80418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67494"/>
            <a:ext cx="8229600" cy="367550"/>
          </a:xfrm>
        </p:spPr>
        <p:txBody>
          <a:bodyPr>
            <a:noAutofit/>
          </a:bodyPr>
          <a:lstStyle/>
          <a:p>
            <a:pPr algn="r"/>
            <a:r>
              <a:rPr lang="es-ES" sz="2800" b="1" dirty="0">
                <a:solidFill>
                  <a:schemeClr val="tx2"/>
                </a:solidFill>
                <a:latin typeface="+mn-lt"/>
              </a:rPr>
              <a:t>Nuevos espacios </a:t>
            </a:r>
            <a:r>
              <a:rPr lang="es-ES_tradnl" sz="2800" b="1" dirty="0">
                <a:solidFill>
                  <a:schemeClr val="tx2"/>
                </a:solidFill>
                <a:latin typeface="+mn-lt"/>
              </a:rPr>
              <a:t>de </a:t>
            </a:r>
            <a:r>
              <a:rPr lang="es-ES_tradnl" sz="2800" b="1" dirty="0" smtClean="0">
                <a:solidFill>
                  <a:schemeClr val="tx2"/>
                </a:solidFill>
                <a:latin typeface="+mn-lt"/>
              </a:rPr>
              <a:t>aprendizaje</a:t>
            </a:r>
            <a:endParaRPr lang="es-ES" sz="2800" b="1" dirty="0">
              <a:solidFill>
                <a:schemeClr val="tx2"/>
              </a:solidFill>
              <a:latin typeface="+mn-lt"/>
            </a:endParaRPr>
          </a:p>
        </p:txBody>
      </p:sp>
      <p:pic>
        <p:nvPicPr>
          <p:cNvPr id="33" name="Picture 22" descr="C:\Users\pc\AppData\Local\Microsoft\Windows\Temporary Internet Files\Content.IE5\P16B76I3\MC910216337[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1635646"/>
            <a:ext cx="3515940" cy="1950259"/>
          </a:xfrm>
          <a:prstGeom prst="rect">
            <a:avLst/>
          </a:prstGeom>
          <a:noFill/>
        </p:spPr>
      </p:pic>
      <p:pic>
        <p:nvPicPr>
          <p:cNvPr id="50" name="Picture 11" descr="Ana back.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2185" y="3219822"/>
            <a:ext cx="2044419" cy="1358052"/>
          </a:xfrm>
          <a:prstGeom prst="rect">
            <a:avLst/>
          </a:prstGeom>
        </p:spPr>
      </p:pic>
      <p:pic>
        <p:nvPicPr>
          <p:cNvPr id="51" name="Picture 12" descr="Gaby back.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5961" y="3219822"/>
            <a:ext cx="2280548" cy="1463270"/>
          </a:xfrm>
          <a:prstGeom prst="rect">
            <a:avLst/>
          </a:prstGeom>
        </p:spPr>
      </p:pic>
      <p:pic>
        <p:nvPicPr>
          <p:cNvPr id="52" name="Picture 13" descr="Lulu back.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2065" y="3075806"/>
            <a:ext cx="2373531" cy="1585617"/>
          </a:xfrm>
          <a:prstGeom prst="rect">
            <a:avLst/>
          </a:prstGeom>
        </p:spPr>
      </p:pic>
      <p:pic>
        <p:nvPicPr>
          <p:cNvPr id="53" name="Picture 17" descr="Profesor fron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44208" y="1779662"/>
            <a:ext cx="2407245" cy="1421537"/>
          </a:xfrm>
          <a:prstGeom prst="rect">
            <a:avLst/>
          </a:prstGeom>
        </p:spPr>
      </p:pic>
      <p:pic>
        <p:nvPicPr>
          <p:cNvPr id="54" name="Picture 5" descr="C:\Users\pc\Documents\2011 docs varios invest\presentacion OA OER OCW\hd-blogshapes\arrow-black-curve3.png"/>
          <p:cNvPicPr>
            <a:picLocks noChangeAspect="1" noChangeArrowheads="1"/>
          </p:cNvPicPr>
          <p:nvPr/>
        </p:nvPicPr>
        <p:blipFill>
          <a:blip r:embed="rId7" cstate="email">
            <a:lum bright="70000" contrast="-70000"/>
            <a:extLst>
              <a:ext uri="{28A0092B-C50C-407E-A947-70E740481C1C}">
                <a14:useLocalDpi xmlns:a14="http://schemas.microsoft.com/office/drawing/2010/main"/>
              </a:ext>
            </a:extLst>
          </a:blip>
          <a:srcRect/>
          <a:stretch>
            <a:fillRect/>
          </a:stretch>
        </p:blipFill>
        <p:spPr bwMode="auto">
          <a:xfrm rot="16200000" flipV="1">
            <a:off x="4241288" y="1318285"/>
            <a:ext cx="551889" cy="1186610"/>
          </a:xfrm>
          <a:prstGeom prst="rect">
            <a:avLst/>
          </a:prstGeom>
          <a:noFill/>
        </p:spPr>
      </p:pic>
      <p:pic>
        <p:nvPicPr>
          <p:cNvPr id="56" name="Imagen 55" descr="escudo_udg.png"/>
          <p:cNvPicPr>
            <a:picLocks noChangeAspect="1"/>
          </p:cNvPicPr>
          <p:nvPr/>
        </p:nvPicPr>
        <p:blipFill>
          <a:blip r:embed="rId8" cstate="print"/>
          <a:srcRect/>
          <a:stretch>
            <a:fillRect/>
          </a:stretch>
        </p:blipFill>
        <p:spPr bwMode="auto">
          <a:xfrm>
            <a:off x="5148064" y="1203598"/>
            <a:ext cx="1233611" cy="1578099"/>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6451600" y="1257300"/>
            <a:ext cx="2556509" cy="584776"/>
          </a:xfrm>
          <a:prstGeom prst="rect">
            <a:avLst/>
          </a:prstGeom>
          <a:noFill/>
        </p:spPr>
        <p:txBody>
          <a:bodyPr wrap="none" rtlCol="0">
            <a:spAutoFit/>
          </a:bodyPr>
          <a:lstStyle/>
          <a:p>
            <a:r>
              <a:rPr lang="es-ES" sz="3200" dirty="0" smtClean="0"/>
              <a:t>Aulas globales</a:t>
            </a:r>
            <a:endParaRPr lang="es-ES" sz="3200" dirty="0"/>
          </a:p>
        </p:txBody>
      </p:sp>
    </p:spTree>
    <p:extLst>
      <p:ext uri="{BB962C8B-B14F-4D97-AF65-F5344CB8AC3E}">
        <p14:creationId xmlns:p14="http://schemas.microsoft.com/office/powerpoint/2010/main" val="19148072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987574"/>
            <a:ext cx="8208912" cy="4524315"/>
          </a:xfrm>
          <a:prstGeom prst="rect">
            <a:avLst/>
          </a:prstGeom>
          <a:noFill/>
        </p:spPr>
        <p:txBody>
          <a:bodyPr wrap="square">
            <a:spAutoFit/>
          </a:bodyPr>
          <a:lstStyle/>
          <a:p>
            <a:pPr algn="ctr">
              <a:defRPr/>
            </a:pPr>
            <a:endParaRPr lang="es-ES" sz="2800" b="1" dirty="0" smtClean="0">
              <a:solidFill>
                <a:schemeClr val="accent1">
                  <a:lumMod val="50000"/>
                </a:schemeClr>
              </a:solidFill>
              <a:latin typeface="Arial" pitchFamily="34" charset="0"/>
              <a:cs typeface="Arial" pitchFamily="34" charset="0"/>
            </a:endParaRPr>
          </a:p>
          <a:p>
            <a:pPr algn="ctr">
              <a:defRPr/>
            </a:pPr>
            <a:r>
              <a:rPr lang="es-ES" sz="2800" b="1" dirty="0" smtClean="0">
                <a:solidFill>
                  <a:schemeClr val="tx2"/>
                </a:solidFill>
                <a:latin typeface="Arial" pitchFamily="34" charset="0"/>
                <a:cs typeface="Arial" pitchFamily="34" charset="0"/>
              </a:rPr>
              <a:t>Programa </a:t>
            </a:r>
            <a:r>
              <a:rPr lang="es-ES" sz="2800" b="1" dirty="0">
                <a:solidFill>
                  <a:schemeClr val="tx2"/>
                </a:solidFill>
                <a:latin typeface="Arial" pitchFamily="34" charset="0"/>
                <a:cs typeface="Arial" pitchFamily="34" charset="0"/>
              </a:rPr>
              <a:t>de Formación Docente:</a:t>
            </a:r>
          </a:p>
          <a:p>
            <a:pPr algn="ctr">
              <a:defRPr/>
            </a:pPr>
            <a:endParaRPr lang="es-ES" sz="2800" b="1" dirty="0">
              <a:solidFill>
                <a:schemeClr val="tx2"/>
              </a:solidFill>
              <a:latin typeface="Arial" pitchFamily="34" charset="0"/>
              <a:cs typeface="Arial" pitchFamily="34" charset="0"/>
            </a:endParaRPr>
          </a:p>
          <a:p>
            <a:pPr marL="571500" indent="-571500" algn="ctr">
              <a:buFontTx/>
              <a:buAutoNum type="romanUcPeriod"/>
              <a:defRPr/>
            </a:pPr>
            <a:r>
              <a:rPr lang="es-ES" sz="2400" b="1" dirty="0">
                <a:solidFill>
                  <a:schemeClr val="tx2"/>
                </a:solidFill>
                <a:latin typeface="Arial" pitchFamily="34" charset="0"/>
                <a:cs typeface="Arial" pitchFamily="34" charset="0"/>
              </a:rPr>
              <a:t>Propuesta para el Modelo Centrado en el Aprendizaje del Estudiante</a:t>
            </a:r>
          </a:p>
          <a:p>
            <a:pPr marL="571500" indent="-571500" algn="ctr">
              <a:buFontTx/>
              <a:buAutoNum type="romanUcPeriod"/>
              <a:defRPr/>
            </a:pPr>
            <a:endParaRPr lang="es-ES" sz="2400" b="1" dirty="0">
              <a:solidFill>
                <a:schemeClr val="tx2"/>
              </a:solidFill>
              <a:latin typeface="Arial" pitchFamily="34" charset="0"/>
              <a:cs typeface="Arial" pitchFamily="34" charset="0"/>
            </a:endParaRPr>
          </a:p>
          <a:p>
            <a:pPr marL="571500" indent="-571500" algn="ctr">
              <a:buFontTx/>
              <a:buAutoNum type="romanUcPeriod"/>
              <a:defRPr/>
            </a:pPr>
            <a:r>
              <a:rPr lang="es-ES" sz="2400" b="1" dirty="0">
                <a:solidFill>
                  <a:schemeClr val="tx2"/>
                </a:solidFill>
                <a:latin typeface="Arial" charset="0"/>
                <a:cs typeface="Arial" charset="0"/>
              </a:rPr>
              <a:t>Formación Docente para la Internacionalización del Curriculum</a:t>
            </a:r>
            <a:endParaRPr lang="es-ES" sz="2400" b="1" dirty="0">
              <a:solidFill>
                <a:schemeClr val="tx2"/>
              </a:solidFill>
              <a:latin typeface="Arial" pitchFamily="34" charset="0"/>
              <a:cs typeface="Arial" pitchFamily="34" charset="0"/>
            </a:endParaRPr>
          </a:p>
          <a:p>
            <a:pPr marL="571500" indent="-571500" algn="ctr">
              <a:buFontTx/>
              <a:buAutoNum type="romanUcPeriod"/>
              <a:defRPr/>
            </a:pPr>
            <a:endParaRPr lang="es-ES" sz="2800" b="1" dirty="0">
              <a:solidFill>
                <a:schemeClr val="tx2"/>
              </a:solidFill>
              <a:latin typeface="Arial" pitchFamily="34" charset="0"/>
              <a:cs typeface="Arial" pitchFamily="34" charset="0"/>
            </a:endParaRPr>
          </a:p>
          <a:p>
            <a:pPr algn="ctr" eaLnBrk="1" fontAlgn="auto" hangingPunct="1">
              <a:spcBef>
                <a:spcPts val="0"/>
              </a:spcBef>
              <a:spcAft>
                <a:spcPts val="0"/>
              </a:spcAft>
              <a:defRPr/>
            </a:pPr>
            <a:endParaRPr lang="es-ES" sz="2800" b="1" dirty="0">
              <a:solidFill>
                <a:schemeClr val="tx2"/>
              </a:solidFill>
              <a:latin typeface="Arial" pitchFamily="34" charset="0"/>
              <a:cs typeface="Arial" pitchFamily="34" charset="0"/>
            </a:endParaRPr>
          </a:p>
          <a:p>
            <a:pPr algn="ctr" eaLnBrk="1" fontAlgn="auto" hangingPunct="1">
              <a:spcBef>
                <a:spcPts val="0"/>
              </a:spcBef>
              <a:spcAft>
                <a:spcPts val="0"/>
              </a:spcAft>
              <a:defRPr/>
            </a:pPr>
            <a:r>
              <a:rPr lang="es-ES" sz="2800" i="1" dirty="0" smtClean="0">
                <a:solidFill>
                  <a:schemeClr val="tx2"/>
                </a:solidFill>
                <a:latin typeface="Arial" pitchFamily="34" charset="0"/>
                <a:cs typeface="Arial" pitchFamily="34" charset="0"/>
              </a:rPr>
              <a:t> </a:t>
            </a:r>
            <a:endParaRPr lang="es-MX" sz="2800" i="1" dirty="0">
              <a:solidFill>
                <a:schemeClr val="tx2"/>
              </a:solidFill>
              <a:latin typeface="Arial" pitchFamily="34" charset="0"/>
              <a:cs typeface="Arial" pitchFamily="34" charset="0"/>
            </a:endParaRPr>
          </a:p>
        </p:txBody>
      </p:sp>
      <p:pic>
        <p:nvPicPr>
          <p:cNvPr id="3"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5095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875" y="1203598"/>
            <a:ext cx="7920557" cy="3293209"/>
          </a:xfrm>
          <a:prstGeom prst="rect">
            <a:avLst/>
          </a:prstGeom>
          <a:noFill/>
        </p:spPr>
        <p:txBody>
          <a:bodyPr wrap="square">
            <a:spAutoFit/>
          </a:bodyPr>
          <a:lstStyle/>
          <a:p>
            <a:pPr marL="342900" indent="-342900" eaLnBrk="1" fontAlgn="auto" hangingPunct="1">
              <a:spcBef>
                <a:spcPts val="0"/>
              </a:spcBef>
              <a:spcAft>
                <a:spcPts val="0"/>
              </a:spcAft>
              <a:buFont typeface="Arial" panose="020B0604020202020204" pitchFamily="34" charset="0"/>
              <a:buChar char="•"/>
              <a:defRPr/>
            </a:pPr>
            <a:r>
              <a:rPr lang="es-MX" sz="2000" dirty="0" smtClean="0">
                <a:latin typeface="+mn-lt"/>
              </a:rPr>
              <a:t>Formación </a:t>
            </a:r>
            <a:r>
              <a:rPr lang="es-MX" sz="2000" dirty="0">
                <a:latin typeface="+mn-lt"/>
              </a:rPr>
              <a:t>docente es un proceso de desarrollo de la vida profesional.</a:t>
            </a:r>
          </a:p>
          <a:p>
            <a:pPr eaLnBrk="1" fontAlgn="auto" hangingPunct="1">
              <a:spcBef>
                <a:spcPts val="0"/>
              </a:spcBef>
              <a:spcAft>
                <a:spcPts val="0"/>
              </a:spcAft>
              <a:defRPr/>
            </a:pPr>
            <a:endParaRPr lang="es-MX" sz="7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s-MX" sz="2000" dirty="0">
                <a:latin typeface="+mn-lt"/>
              </a:rPr>
              <a:t>Preparación integral de los académicos.</a:t>
            </a:r>
          </a:p>
          <a:p>
            <a:pPr eaLnBrk="1" fontAlgn="auto" hangingPunct="1">
              <a:spcBef>
                <a:spcPts val="0"/>
              </a:spcBef>
              <a:spcAft>
                <a:spcPts val="0"/>
              </a:spcAft>
              <a:defRPr/>
            </a:pPr>
            <a:endParaRPr lang="es-MX" sz="7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s-MX" sz="2000" dirty="0">
                <a:latin typeface="+mn-lt"/>
              </a:rPr>
              <a:t>Estrategia de actualización para adquirir nuevas habilidades para propiciar el aprendizaje.</a:t>
            </a:r>
          </a:p>
          <a:p>
            <a:pPr eaLnBrk="1" fontAlgn="auto" hangingPunct="1">
              <a:spcBef>
                <a:spcPts val="0"/>
              </a:spcBef>
              <a:spcAft>
                <a:spcPts val="0"/>
              </a:spcAft>
              <a:defRPr/>
            </a:pPr>
            <a:endParaRPr lang="es-MX" sz="7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s-MX" sz="2000" dirty="0">
                <a:latin typeface="+mn-lt"/>
              </a:rPr>
              <a:t>Manejarse en un contexto de internacionalización y fortalecer  competencias globales.</a:t>
            </a:r>
          </a:p>
          <a:p>
            <a:pPr eaLnBrk="1" fontAlgn="auto" hangingPunct="1">
              <a:spcBef>
                <a:spcPts val="0"/>
              </a:spcBef>
              <a:spcAft>
                <a:spcPts val="0"/>
              </a:spcAft>
              <a:defRPr/>
            </a:pPr>
            <a:endParaRPr lang="es-MX" sz="700" dirty="0">
              <a:latin typeface="+mn-lt"/>
            </a:endParaRPr>
          </a:p>
          <a:p>
            <a:pPr marL="342900" indent="-342900" eaLnBrk="1" fontAlgn="auto" hangingPunct="1">
              <a:spcBef>
                <a:spcPts val="0"/>
              </a:spcBef>
              <a:spcAft>
                <a:spcPts val="0"/>
              </a:spcAft>
              <a:buFont typeface="Arial" panose="020B0604020202020204" pitchFamily="34" charset="0"/>
              <a:buChar char="•"/>
              <a:defRPr/>
            </a:pPr>
            <a:r>
              <a:rPr lang="es-MX" sz="2000" dirty="0">
                <a:latin typeface="+mn-lt"/>
              </a:rPr>
              <a:t>Aspectos recurrentes  tratados por UNESCO y OCDE, así como la UNAM, UABC, CIEP, diagnostico institucional de ingles, entre otros.</a:t>
            </a:r>
          </a:p>
          <a:p>
            <a:pPr algn="just" eaLnBrk="1" fontAlgn="auto" hangingPunct="1">
              <a:spcBef>
                <a:spcPts val="0"/>
              </a:spcBef>
              <a:spcAft>
                <a:spcPts val="0"/>
              </a:spcAft>
              <a:defRPr/>
            </a:pPr>
            <a:endParaRPr lang="es-MX" sz="2000" dirty="0">
              <a:latin typeface="+mn-lt"/>
            </a:endParaRPr>
          </a:p>
        </p:txBody>
      </p:sp>
      <p:pic>
        <p:nvPicPr>
          <p:cNvPr id="3"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020272" y="298380"/>
            <a:ext cx="1347740" cy="369332"/>
          </a:xfrm>
          <a:prstGeom prst="rect">
            <a:avLst/>
          </a:prstGeom>
        </p:spPr>
        <p:txBody>
          <a:bodyPr wrap="none">
            <a:spAutoFit/>
          </a:bodyPr>
          <a:lstStyle/>
          <a:p>
            <a:pPr algn="r">
              <a:defRPr/>
            </a:pPr>
            <a:r>
              <a:rPr lang="es-MX" b="1" dirty="0">
                <a:solidFill>
                  <a:schemeClr val="accent1">
                    <a:lumMod val="75000"/>
                  </a:schemeClr>
                </a:solidFill>
              </a:rPr>
              <a:t>Justificación</a:t>
            </a:r>
          </a:p>
        </p:txBody>
      </p:sp>
    </p:spTree>
    <p:extLst>
      <p:ext uri="{BB962C8B-B14F-4D97-AF65-F5344CB8AC3E}">
        <p14:creationId xmlns:p14="http://schemas.microsoft.com/office/powerpoint/2010/main" val="405862443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Omar\Downloads\logo_presentación-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921295" y="195486"/>
            <a:ext cx="1723742" cy="492443"/>
          </a:xfrm>
          <a:prstGeom prst="rect">
            <a:avLst/>
          </a:prstGeom>
        </p:spPr>
        <p:txBody>
          <a:bodyPr wrap="none">
            <a:spAutoFit/>
          </a:bodyPr>
          <a:lstStyle/>
          <a:p>
            <a:r>
              <a:rPr lang="es-MX" sz="2600" b="1" dirty="0">
                <a:solidFill>
                  <a:schemeClr val="tx2"/>
                </a:solidFill>
              </a:rPr>
              <a:t>Propuestas</a:t>
            </a:r>
          </a:p>
        </p:txBody>
      </p:sp>
      <p:sp>
        <p:nvSpPr>
          <p:cNvPr id="4" name="3 Rectángulo"/>
          <p:cNvSpPr/>
          <p:nvPr/>
        </p:nvSpPr>
        <p:spPr>
          <a:xfrm>
            <a:off x="107504" y="1018346"/>
            <a:ext cx="8784976" cy="3785652"/>
          </a:xfrm>
          <a:prstGeom prst="rect">
            <a:avLst/>
          </a:prstGeom>
        </p:spPr>
        <p:txBody>
          <a:bodyPr wrap="square">
            <a:spAutoFit/>
          </a:bodyPr>
          <a:lstStyle/>
          <a:p>
            <a:pPr lvl="1" algn="just">
              <a:defRPr/>
            </a:pPr>
            <a:r>
              <a:rPr lang="es-MX" sz="2000" dirty="0"/>
              <a:t>Ante ello ponemos a su consideración la construcción de un Programa Institucional de habilitación y actualización docente a través de dos módulos:</a:t>
            </a:r>
          </a:p>
          <a:p>
            <a:pPr lvl="1" algn="just">
              <a:defRPr/>
            </a:pPr>
            <a:endParaRPr lang="es-MX" sz="2000" dirty="0"/>
          </a:p>
          <a:p>
            <a:pPr marL="857250" lvl="1" indent="-400050" algn="just">
              <a:buFontTx/>
              <a:buAutoNum type="romanUcPeriod"/>
              <a:defRPr/>
            </a:pPr>
            <a:r>
              <a:rPr lang="es-MX" sz="2000" dirty="0"/>
              <a:t>El modelo centrado en el aprendizaje del estudiante, el cual requiere un conjunto de estrategias didáctico pedagógicas que promuevan el papel activo de nuestro alumnado a través de la mediación docente.</a:t>
            </a:r>
          </a:p>
          <a:p>
            <a:pPr marL="857250" lvl="1" indent="-400050" algn="just">
              <a:buFontTx/>
              <a:buAutoNum type="romanUcPeriod"/>
              <a:defRPr/>
            </a:pPr>
            <a:endParaRPr lang="es-MX" sz="2000" dirty="0"/>
          </a:p>
          <a:p>
            <a:pPr marL="857250" lvl="1" indent="-400050" algn="just">
              <a:buFontTx/>
              <a:buAutoNum type="romanUcPeriod"/>
              <a:defRPr/>
            </a:pPr>
            <a:r>
              <a:rPr lang="es-MX" sz="2000" dirty="0" smtClean="0"/>
              <a:t>Este </a:t>
            </a:r>
            <a:r>
              <a:rPr lang="es-MX" sz="2000" dirty="0"/>
              <a:t>modelo, prevé también como parte del aprendizaje del estudiante en un contexto dinámico caracterizado por la mundialización de la educación, la capacidad de comunicación en una segunda lengua, lo que implica la formación de profesores para la impartición de cursos en idioma inglés, así como de profesores de lengua inglesa</a:t>
            </a:r>
            <a:r>
              <a:rPr lang="es-MX" sz="2000" dirty="0" smtClean="0"/>
              <a:t>.</a:t>
            </a:r>
            <a:endParaRPr lang="es-MX" sz="2000" dirty="0"/>
          </a:p>
        </p:txBody>
      </p:sp>
    </p:spTree>
    <p:extLst>
      <p:ext uri="{BB962C8B-B14F-4D97-AF65-F5344CB8AC3E}">
        <p14:creationId xmlns:p14="http://schemas.microsoft.com/office/powerpoint/2010/main" val="22922949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CuadroTexto"/>
          <p:cNvSpPr txBox="1">
            <a:spLocks noChangeArrowheads="1"/>
          </p:cNvSpPr>
          <p:nvPr/>
        </p:nvSpPr>
        <p:spPr bwMode="auto">
          <a:xfrm>
            <a:off x="1008136" y="2067694"/>
            <a:ext cx="7380288" cy="954107"/>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s-ES" sz="2800" b="1" dirty="0">
                <a:solidFill>
                  <a:schemeClr val="tx2"/>
                </a:solidFill>
                <a:latin typeface="+mj-lt"/>
              </a:rPr>
              <a:t>Módulo de Formación docente en didácticas centradas en el aprendizaje del estudiante</a:t>
            </a:r>
            <a:r>
              <a:rPr lang="es-ES" sz="2800" i="1" dirty="0">
                <a:solidFill>
                  <a:schemeClr val="tx2"/>
                </a:solidFill>
                <a:latin typeface="+mj-lt"/>
                <a:cs typeface="Arial" pitchFamily="34" charset="0"/>
              </a:rPr>
              <a:t> </a:t>
            </a:r>
            <a:endParaRPr lang="es-MX" sz="2800" i="1" dirty="0">
              <a:solidFill>
                <a:schemeClr val="tx2"/>
              </a:solidFill>
              <a:latin typeface="+mj-lt"/>
              <a:cs typeface="Arial" pitchFamily="34" charset="0"/>
            </a:endParaRPr>
          </a:p>
        </p:txBody>
      </p:sp>
      <p:pic>
        <p:nvPicPr>
          <p:cNvPr id="3"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13613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CuadroTexto"/>
          <p:cNvSpPr txBox="1">
            <a:spLocks noChangeArrowheads="1"/>
          </p:cNvSpPr>
          <p:nvPr/>
        </p:nvSpPr>
        <p:spPr bwMode="auto">
          <a:xfrm>
            <a:off x="395288" y="915566"/>
            <a:ext cx="8280400" cy="4524315"/>
          </a:xfrm>
          <a:prstGeom prst="rect">
            <a:avLst/>
          </a:prstGeom>
          <a:noFill/>
          <a:ln w="9525">
            <a:noFill/>
            <a:miter lim="800000"/>
            <a:headEnd/>
            <a:tailEnd/>
          </a:ln>
        </p:spPr>
        <p:txBody>
          <a:bodyPr>
            <a:spAutoFit/>
          </a:bodyPr>
          <a:lstStyle/>
          <a:p>
            <a:pPr marL="285750" indent="-285750" algn="just">
              <a:buFont typeface="Arial" pitchFamily="34" charset="0"/>
              <a:buChar char="•"/>
              <a:defRPr/>
            </a:pPr>
            <a:r>
              <a:rPr lang="es-MX" dirty="0" smtClean="0"/>
              <a:t>La </a:t>
            </a:r>
            <a:r>
              <a:rPr lang="es-MX" dirty="0"/>
              <a:t>mundialización de la educación superior demanda que los estudiantes desarrollen las capacidades que les permitan enfrentar exitosamente el entorno profesional de trabajo.</a:t>
            </a:r>
          </a:p>
          <a:p>
            <a:pPr algn="just">
              <a:defRPr/>
            </a:pPr>
            <a:r>
              <a:rPr lang="es-MX" dirty="0"/>
              <a:t> </a:t>
            </a:r>
          </a:p>
          <a:p>
            <a:pPr marL="285750" indent="-285750" algn="just">
              <a:buFont typeface="Arial" pitchFamily="34" charset="0"/>
              <a:buChar char="•"/>
              <a:defRPr/>
            </a:pPr>
            <a:r>
              <a:rPr lang="es-MX" dirty="0"/>
              <a:t>El Eje de Docencia y Aprendizaje del PDI plantea entre sus objetivos impulsar el enfoque pedagógico centrado en el aprendizaje así como la formación integral de los estudiantes. </a:t>
            </a:r>
          </a:p>
          <a:p>
            <a:pPr algn="just">
              <a:defRPr/>
            </a:pPr>
            <a:endParaRPr lang="es-MX" dirty="0"/>
          </a:p>
          <a:p>
            <a:pPr algn="just">
              <a:defRPr/>
            </a:pPr>
            <a:r>
              <a:rPr lang="es-MX" b="1" dirty="0"/>
              <a:t>Objetivo: </a:t>
            </a:r>
            <a:r>
              <a:rPr lang="es-ES" dirty="0"/>
              <a:t>Que el docente se apropie de un paradigma educativo que favorezca el desarrollo de habilidades y aprendizaje del estudiante como parte de múltiples procesos cognoscitivos y sociales, entendiendo a la apropiación como la comprensión y aplicación pertinente </a:t>
            </a:r>
            <a:endParaRPr lang="es-MX" dirty="0"/>
          </a:p>
          <a:p>
            <a:pPr algn="just">
              <a:defRPr/>
            </a:pPr>
            <a:endParaRPr lang="es-MX" sz="1200" dirty="0"/>
          </a:p>
          <a:p>
            <a:pPr algn="just">
              <a:defRPr/>
            </a:pPr>
            <a:r>
              <a:rPr lang="es-MX" dirty="0"/>
              <a:t>Este proyecto pretende actualizar a 3,150 profesores en el enfoque centrado en el aprendizaje del estudiante. </a:t>
            </a:r>
          </a:p>
          <a:p>
            <a:pPr algn="just">
              <a:defRPr/>
            </a:pPr>
            <a:endParaRPr lang="es-ES_tradnl" dirty="0"/>
          </a:p>
        </p:txBody>
      </p:sp>
      <p:pic>
        <p:nvPicPr>
          <p:cNvPr id="3"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508104" y="195486"/>
            <a:ext cx="3530325" cy="492443"/>
          </a:xfrm>
          <a:prstGeom prst="rect">
            <a:avLst/>
          </a:prstGeom>
        </p:spPr>
        <p:txBody>
          <a:bodyPr wrap="none">
            <a:spAutoFit/>
          </a:bodyPr>
          <a:lstStyle/>
          <a:p>
            <a:pPr algn="ctr">
              <a:defRPr/>
            </a:pPr>
            <a:r>
              <a:rPr lang="es-ES" sz="2600" b="1" dirty="0" smtClean="0">
                <a:solidFill>
                  <a:schemeClr val="accent1">
                    <a:lumMod val="75000"/>
                  </a:schemeClr>
                </a:solidFill>
              </a:rPr>
              <a:t>Justificación y objetivo </a:t>
            </a:r>
            <a:endParaRPr lang="es-ES" sz="2600" b="1" dirty="0">
              <a:solidFill>
                <a:schemeClr val="accent1">
                  <a:lumMod val="75000"/>
                </a:schemeClr>
              </a:solidFill>
            </a:endParaRPr>
          </a:p>
        </p:txBody>
      </p:sp>
    </p:spTree>
    <p:extLst>
      <p:ext uri="{BB962C8B-B14F-4D97-AF65-F5344CB8AC3E}">
        <p14:creationId xmlns:p14="http://schemas.microsoft.com/office/powerpoint/2010/main" val="318110188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87378" y="941402"/>
            <a:ext cx="8064500" cy="3924151"/>
          </a:xfrm>
          <a:prstGeom prst="rect">
            <a:avLst/>
          </a:prstGeom>
          <a:noFill/>
        </p:spPr>
        <p:txBody>
          <a:bodyPr>
            <a:spAutoFit/>
          </a:bodyPr>
          <a:lstStyle/>
          <a:p>
            <a:pPr algn="just">
              <a:defRPr/>
            </a:pPr>
            <a:r>
              <a:rPr lang="es-ES" sz="2400" b="1" dirty="0">
                <a:solidFill>
                  <a:schemeClr val="tx2"/>
                </a:solidFill>
              </a:rPr>
              <a:t>Meta 1</a:t>
            </a:r>
          </a:p>
          <a:p>
            <a:pPr algn="just">
              <a:defRPr/>
            </a:pPr>
            <a:r>
              <a:rPr lang="es-ES" sz="2000" dirty="0"/>
              <a:t> 150  diplomados a realizar, capacitando a 3,150 profesores.</a:t>
            </a:r>
            <a:endParaRPr lang="es-MX" sz="2000" dirty="0"/>
          </a:p>
          <a:p>
            <a:pPr algn="just" eaLnBrk="1" fontAlgn="auto" hangingPunct="1">
              <a:spcBef>
                <a:spcPts val="0"/>
              </a:spcBef>
              <a:spcAft>
                <a:spcPts val="0"/>
              </a:spcAft>
              <a:defRPr/>
            </a:pPr>
            <a:endParaRPr lang="es-ES" sz="2400" b="1" dirty="0" smtClean="0">
              <a:solidFill>
                <a:schemeClr val="accent1">
                  <a:lumMod val="75000"/>
                </a:schemeClr>
              </a:solidFill>
              <a:latin typeface="+mn-lt"/>
            </a:endParaRPr>
          </a:p>
          <a:p>
            <a:pPr algn="just" eaLnBrk="1" fontAlgn="auto" hangingPunct="1">
              <a:spcBef>
                <a:spcPts val="0"/>
              </a:spcBef>
              <a:spcAft>
                <a:spcPts val="0"/>
              </a:spcAft>
              <a:defRPr/>
            </a:pPr>
            <a:r>
              <a:rPr lang="es-ES" sz="2400" b="1" dirty="0" smtClean="0">
                <a:solidFill>
                  <a:schemeClr val="tx2"/>
                </a:solidFill>
                <a:latin typeface="+mn-lt"/>
              </a:rPr>
              <a:t>Acción </a:t>
            </a:r>
            <a:r>
              <a:rPr lang="es-ES" sz="2400" b="1" dirty="0">
                <a:solidFill>
                  <a:schemeClr val="tx2"/>
                </a:solidFill>
                <a:latin typeface="+mn-lt"/>
              </a:rPr>
              <a:t>1</a:t>
            </a:r>
          </a:p>
          <a:p>
            <a:pPr algn="just" eaLnBrk="1" fontAlgn="auto" hangingPunct="1">
              <a:spcBef>
                <a:spcPts val="0"/>
              </a:spcBef>
              <a:spcAft>
                <a:spcPts val="0"/>
              </a:spcAft>
              <a:defRPr/>
            </a:pPr>
            <a:r>
              <a:rPr lang="es-MX" sz="1900" dirty="0">
                <a:latin typeface="+mn-lt"/>
              </a:rPr>
              <a:t>Realización de diplomados sobre didácticas centradas en el aprendizaje del estudiante dentro de la Red Universitaria.</a:t>
            </a:r>
          </a:p>
          <a:p>
            <a:pPr algn="just" eaLnBrk="1" fontAlgn="auto" hangingPunct="1">
              <a:spcBef>
                <a:spcPts val="0"/>
              </a:spcBef>
              <a:spcAft>
                <a:spcPts val="0"/>
              </a:spcAft>
              <a:defRPr/>
            </a:pPr>
            <a:endParaRPr lang="es-ES" sz="1900" b="1" i="1" dirty="0">
              <a:latin typeface="+mn-lt"/>
            </a:endParaRPr>
          </a:p>
          <a:p>
            <a:pPr algn="just" eaLnBrk="1" fontAlgn="auto" hangingPunct="1">
              <a:spcBef>
                <a:spcPts val="0"/>
              </a:spcBef>
              <a:spcAft>
                <a:spcPts val="0"/>
              </a:spcAft>
              <a:defRPr/>
            </a:pPr>
            <a:r>
              <a:rPr lang="es-ES" sz="2400" b="1" dirty="0" smtClean="0">
                <a:solidFill>
                  <a:schemeClr val="tx2"/>
                </a:solidFill>
                <a:latin typeface="+mn-lt"/>
              </a:rPr>
              <a:t>Breve </a:t>
            </a:r>
            <a:r>
              <a:rPr lang="es-ES" sz="2400" b="1" dirty="0">
                <a:solidFill>
                  <a:schemeClr val="tx2"/>
                </a:solidFill>
                <a:latin typeface="+mn-lt"/>
              </a:rPr>
              <a:t>justificación</a:t>
            </a:r>
            <a:r>
              <a:rPr lang="es-ES" sz="2000" b="1" dirty="0">
                <a:solidFill>
                  <a:schemeClr val="tx2"/>
                </a:solidFill>
                <a:latin typeface="+mn-lt"/>
              </a:rPr>
              <a:t>: </a:t>
            </a:r>
          </a:p>
          <a:p>
            <a:pPr algn="just" eaLnBrk="1" fontAlgn="auto" hangingPunct="1">
              <a:spcBef>
                <a:spcPts val="0"/>
              </a:spcBef>
              <a:spcAft>
                <a:spcPts val="0"/>
              </a:spcAft>
              <a:defRPr/>
            </a:pPr>
            <a:r>
              <a:rPr lang="es-ES" sz="1900" dirty="0" smtClean="0">
                <a:latin typeface="+mn-lt"/>
              </a:rPr>
              <a:t>De </a:t>
            </a:r>
            <a:r>
              <a:rPr lang="es-ES" sz="1900" dirty="0">
                <a:latin typeface="+mn-lt"/>
              </a:rPr>
              <a:t>acuerdo a estudios y con base a la intencionalidad del PDI en el Eje de Docencia y Aprendizaje es importante capacitar a los docentes en didácticas centradas en el aprendizaje para mejora de su práctica y para la obtención de mejores resultados en los estudiantes.</a:t>
            </a:r>
            <a:endParaRPr lang="es-MX" sz="1900" dirty="0">
              <a:latin typeface="+mn-lt"/>
            </a:endParaRPr>
          </a:p>
        </p:txBody>
      </p:sp>
      <p:pic>
        <p:nvPicPr>
          <p:cNvPr id="5"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07226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contenido 2"/>
          <p:cNvSpPr>
            <a:spLocks noGrp="1"/>
          </p:cNvSpPr>
          <p:nvPr>
            <p:ph idx="1"/>
          </p:nvPr>
        </p:nvSpPr>
        <p:spPr>
          <a:xfrm>
            <a:off x="457200" y="465535"/>
            <a:ext cx="8229600" cy="4427934"/>
          </a:xfrm>
        </p:spPr>
        <p:txBody>
          <a:bodyPr/>
          <a:lstStyle/>
          <a:p>
            <a:pPr marL="0" indent="0" eaLnBrk="1" hangingPunct="1">
              <a:buFont typeface="Arial" charset="0"/>
              <a:buNone/>
            </a:pPr>
            <a:endParaRPr lang="es-ES" altLang="es-ES" sz="2400" dirty="0" smtClean="0"/>
          </a:p>
          <a:p>
            <a:pPr marL="0" indent="0" eaLnBrk="1" hangingPunct="1">
              <a:buFont typeface="Arial" charset="0"/>
              <a:buNone/>
            </a:pPr>
            <a:endParaRPr lang="es-ES" altLang="es-ES" sz="2400" dirty="0" smtClean="0"/>
          </a:p>
          <a:p>
            <a:pPr marL="0" indent="0" eaLnBrk="1" hangingPunct="1">
              <a:buFont typeface="Arial" charset="0"/>
              <a:buNone/>
            </a:pPr>
            <a:r>
              <a:rPr lang="es-ES" altLang="es-ES" sz="2400" dirty="0" smtClean="0"/>
              <a:t>El módulo se estructura en 9 cursos, los cuales son en modalidad presencial y en línea. </a:t>
            </a:r>
          </a:p>
          <a:p>
            <a:pPr marL="0" indent="0" eaLnBrk="1" hangingPunct="1">
              <a:buFont typeface="Arial" charset="0"/>
              <a:buNone/>
            </a:pPr>
            <a:endParaRPr lang="es-ES" altLang="es-ES" sz="2400" dirty="0" smtClean="0"/>
          </a:p>
          <a:p>
            <a:pPr marL="0" indent="0" eaLnBrk="1" hangingPunct="1">
              <a:buFont typeface="Arial" charset="0"/>
              <a:buNone/>
            </a:pPr>
            <a:r>
              <a:rPr lang="es-ES" altLang="es-ES" sz="2400" dirty="0" smtClean="0"/>
              <a:t>Se desarrollarán  entre julio 2014 y febrero de 2015.</a:t>
            </a:r>
          </a:p>
          <a:p>
            <a:pPr marL="0" indent="0" eaLnBrk="1" hangingPunct="1">
              <a:buFont typeface="Arial" charset="0"/>
              <a:buNone/>
            </a:pPr>
            <a:endParaRPr lang="es-ES" altLang="es-ES" sz="2400" dirty="0" smtClean="0"/>
          </a:p>
        </p:txBody>
      </p:sp>
      <p:pic>
        <p:nvPicPr>
          <p:cNvPr id="3"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50743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CuadroTexto"/>
          <p:cNvSpPr txBox="1">
            <a:spLocks noChangeArrowheads="1"/>
          </p:cNvSpPr>
          <p:nvPr/>
        </p:nvSpPr>
        <p:spPr bwMode="auto">
          <a:xfrm>
            <a:off x="971600" y="1834827"/>
            <a:ext cx="73802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s-ES" altLang="es-MX" sz="2800" b="1" dirty="0">
                <a:solidFill>
                  <a:srgbClr val="376092"/>
                </a:solidFill>
                <a:latin typeface="Arial" charset="0"/>
                <a:ea typeface="ＭＳ Ｐゴシック" pitchFamily="34" charset="-128"/>
                <a:cs typeface="Arial" charset="0"/>
              </a:rPr>
              <a:t>II. Módulo: Formación Docente para la Internacionalización del Curriculum</a:t>
            </a:r>
          </a:p>
          <a:p>
            <a:pPr algn="ctr" eaLnBrk="1" hangingPunct="1"/>
            <a:r>
              <a:rPr lang="es-ES" altLang="es-MX" sz="2800" i="1" dirty="0">
                <a:solidFill>
                  <a:srgbClr val="376092"/>
                </a:solidFill>
                <a:latin typeface="Arial" charset="0"/>
                <a:ea typeface="ＭＳ Ｐゴシック" pitchFamily="34" charset="-128"/>
                <a:cs typeface="Arial" charset="0"/>
              </a:rPr>
              <a:t> </a:t>
            </a:r>
            <a:endParaRPr lang="es-MX" altLang="es-MX" sz="2800" i="1" dirty="0">
              <a:solidFill>
                <a:srgbClr val="376092"/>
              </a:solidFill>
              <a:latin typeface="Arial" charset="0"/>
              <a:ea typeface="ＭＳ Ｐゴシック" pitchFamily="34" charset="-128"/>
              <a:cs typeface="Arial" charset="0"/>
            </a:endParaRPr>
          </a:p>
        </p:txBody>
      </p:sp>
      <p:pic>
        <p:nvPicPr>
          <p:cNvPr id="3"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2465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r"/>
            <a:r>
              <a:rPr lang="es-ES" sz="3000" b="1" dirty="0" smtClean="0">
                <a:solidFill>
                  <a:srgbClr val="1F497D"/>
                </a:solidFill>
              </a:rPr>
              <a:t>Propuesta para la aplicación de los </a:t>
            </a:r>
            <a:br>
              <a:rPr lang="es-ES" sz="3000" b="1" dirty="0" smtClean="0">
                <a:solidFill>
                  <a:srgbClr val="1F497D"/>
                </a:solidFill>
              </a:rPr>
            </a:br>
            <a:r>
              <a:rPr lang="es-ES" sz="3000" b="1" dirty="0" smtClean="0">
                <a:solidFill>
                  <a:srgbClr val="1F497D"/>
                </a:solidFill>
              </a:rPr>
              <a:t>recursos FECES 2014 (115 </a:t>
            </a:r>
            <a:r>
              <a:rPr lang="es-ES" sz="3000" b="1" dirty="0" err="1" smtClean="0">
                <a:solidFill>
                  <a:srgbClr val="1F497D"/>
                </a:solidFill>
              </a:rPr>
              <a:t>mdp</a:t>
            </a:r>
            <a:r>
              <a:rPr lang="es-ES" sz="3000" b="1" dirty="0" smtClean="0">
                <a:solidFill>
                  <a:srgbClr val="1F497D"/>
                </a:solidFill>
              </a:rPr>
              <a:t>)</a:t>
            </a:r>
            <a:endParaRPr lang="es-ES" sz="3000" b="1" dirty="0">
              <a:solidFill>
                <a:srgbClr val="1F497D"/>
              </a:solidFill>
            </a:endParaRPr>
          </a:p>
        </p:txBody>
      </p:sp>
      <p:sp>
        <p:nvSpPr>
          <p:cNvPr id="3" name="Marcador de contenido 2"/>
          <p:cNvSpPr>
            <a:spLocks noGrp="1"/>
          </p:cNvSpPr>
          <p:nvPr>
            <p:ph idx="1"/>
          </p:nvPr>
        </p:nvSpPr>
        <p:spPr>
          <a:xfrm>
            <a:off x="467544" y="1491630"/>
            <a:ext cx="8229600" cy="3096344"/>
          </a:xfrm>
        </p:spPr>
        <p:txBody>
          <a:bodyPr>
            <a:normAutofit/>
          </a:bodyPr>
          <a:lstStyle/>
          <a:p>
            <a:pPr fontAlgn="ctr"/>
            <a:r>
              <a:rPr lang="es-ES_tradnl" sz="2800" dirty="0"/>
              <a:t>Equipamiento de los centros de </a:t>
            </a:r>
            <a:r>
              <a:rPr lang="es-ES_tradnl" sz="2800" dirty="0" err="1"/>
              <a:t>autoacceso</a:t>
            </a:r>
            <a:r>
              <a:rPr lang="es-ES_tradnl" sz="2800" dirty="0"/>
              <a:t> y/o laboratorios de </a:t>
            </a:r>
            <a:r>
              <a:rPr lang="es-ES_tradnl" sz="2800" dirty="0" smtClean="0"/>
              <a:t>idiomas</a:t>
            </a:r>
            <a:r>
              <a:rPr lang="es-ES_tradnl" sz="2800" dirty="0"/>
              <a:t> </a:t>
            </a:r>
            <a:r>
              <a:rPr lang="es-ES_tradnl" sz="2800" dirty="0" smtClean="0"/>
              <a:t>en la Red Universitaria.</a:t>
            </a:r>
            <a:endParaRPr lang="es-ES_tradnl" sz="2800" dirty="0"/>
          </a:p>
          <a:p>
            <a:r>
              <a:rPr lang="es-ES_tradnl" sz="2800" dirty="0"/>
              <a:t>Realización de cursos sobre didácticas centradas en el aprendizaje del estudiante en la Red Universitaria.</a:t>
            </a:r>
          </a:p>
          <a:p>
            <a:pPr fontAlgn="ctr"/>
            <a:r>
              <a:rPr lang="es-ES_tradnl" sz="2800" dirty="0"/>
              <a:t>Formación y desarrollo de recursos humanos que </a:t>
            </a:r>
            <a:r>
              <a:rPr lang="es-ES_tradnl" sz="2800" dirty="0" smtClean="0"/>
              <a:t>fomenten </a:t>
            </a:r>
            <a:r>
              <a:rPr lang="es-ES_tradnl" sz="2800" dirty="0"/>
              <a:t>la </a:t>
            </a:r>
            <a:r>
              <a:rPr lang="es-ES_tradnl" sz="2800" dirty="0" smtClean="0"/>
              <a:t>internacionalización.</a:t>
            </a:r>
            <a:endParaRPr lang="es-ES_tradnl" sz="2800" dirty="0"/>
          </a:p>
          <a:p>
            <a:endParaRPr lang="es-ES" sz="2800" dirty="0"/>
          </a:p>
        </p:txBody>
      </p:sp>
      <p:pic>
        <p:nvPicPr>
          <p:cNvPr id="4"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06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CuadroTexto"/>
          <p:cNvSpPr txBox="1">
            <a:spLocks noChangeArrowheads="1"/>
          </p:cNvSpPr>
          <p:nvPr/>
        </p:nvSpPr>
        <p:spPr bwMode="auto">
          <a:xfrm>
            <a:off x="539750" y="865038"/>
            <a:ext cx="813593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buFont typeface="Arial" charset="0"/>
              <a:buChar char="•"/>
            </a:pPr>
            <a:r>
              <a:rPr lang="es-ES" altLang="es-MX" dirty="0" smtClean="0">
                <a:ea typeface="ＭＳ Ｐゴシック" pitchFamily="34" charset="-128"/>
              </a:rPr>
              <a:t>En el PDI 2014-2030</a:t>
            </a:r>
            <a:r>
              <a:rPr lang="es-ES" altLang="es-MX" dirty="0">
                <a:ea typeface="ＭＳ Ｐゴシック" pitchFamily="34" charset="-128"/>
              </a:rPr>
              <a:t>, la Universidad de Guadalajara se comprometió a internacionalizar el currículum de sus programas educativos mediante distintas estrategias. </a:t>
            </a:r>
          </a:p>
          <a:p>
            <a:pPr>
              <a:buFont typeface="Arial" charset="0"/>
              <a:buChar char="•"/>
            </a:pPr>
            <a:endParaRPr lang="es-ES" altLang="es-MX" sz="1000" dirty="0">
              <a:ea typeface="ＭＳ Ｐゴシック" pitchFamily="34" charset="-128"/>
            </a:endParaRPr>
          </a:p>
          <a:p>
            <a:pPr>
              <a:buFont typeface="Arial" charset="0"/>
              <a:buChar char="•"/>
            </a:pPr>
            <a:r>
              <a:rPr lang="es-ES" altLang="es-MX" dirty="0">
                <a:ea typeface="ＭＳ Ｐゴシック" pitchFamily="34" charset="-128"/>
              </a:rPr>
              <a:t>Una de ellas es la incorporación con una meta lingüística específica  y evaluación y certificación externa reconocida, de la enseñanza de lenguas, especialmente del idioma inglés.  </a:t>
            </a:r>
          </a:p>
          <a:p>
            <a:pPr>
              <a:buFont typeface="Arial" charset="0"/>
              <a:buChar char="•"/>
            </a:pPr>
            <a:endParaRPr lang="es-ES" altLang="es-MX" sz="1000" dirty="0">
              <a:ea typeface="ＭＳ Ｐゴシック" pitchFamily="34" charset="-128"/>
            </a:endParaRPr>
          </a:p>
          <a:p>
            <a:pPr>
              <a:buFont typeface="Arial" charset="0"/>
              <a:buChar char="•"/>
            </a:pPr>
            <a:r>
              <a:rPr lang="es-ES" altLang="es-MX" dirty="0">
                <a:ea typeface="ＭＳ Ｐゴシック" pitchFamily="34" charset="-128"/>
              </a:rPr>
              <a:t>Otra de las estrategias a desarrollar es la generación de competencias globales mediante estrategias como la generación de actividades con estudiantes en movilidad y el incremento de los mismos. </a:t>
            </a:r>
          </a:p>
          <a:p>
            <a:pPr>
              <a:buFont typeface="Arial" charset="0"/>
              <a:buChar char="•"/>
            </a:pPr>
            <a:endParaRPr lang="es-ES" altLang="es-MX" sz="1000" dirty="0">
              <a:ea typeface="ＭＳ Ｐゴシック" pitchFamily="34" charset="-128"/>
            </a:endParaRPr>
          </a:p>
          <a:p>
            <a:pPr>
              <a:buFont typeface="Arial" charset="0"/>
              <a:buChar char="•"/>
            </a:pPr>
            <a:r>
              <a:rPr lang="es-ES" altLang="es-MX" dirty="0">
                <a:ea typeface="ＭＳ Ｐゴシック" pitchFamily="34" charset="-128"/>
              </a:rPr>
              <a:t>Para ello, la institución debe ser capaz de ofrecer una serie de cursos que se impartan en idioma inglés que, por un lado sean atractivos para atraer más estudiantes internacionales,  y que, por otro lado, apoyen el proceso de aprendizaje del idioma de nuestros estudiantes de pregrado</a:t>
            </a:r>
            <a:r>
              <a:rPr lang="es-ES" altLang="es-MX" dirty="0" smtClean="0">
                <a:ea typeface="ＭＳ Ｐゴシック" pitchFamily="34" charset="-128"/>
              </a:rPr>
              <a:t>.</a:t>
            </a:r>
            <a:endParaRPr lang="es-MX" altLang="es-MX" sz="2800" i="1" dirty="0">
              <a:solidFill>
                <a:srgbClr val="376092"/>
              </a:solidFill>
              <a:latin typeface="Arial" charset="0"/>
              <a:ea typeface="ＭＳ Ｐゴシック" pitchFamily="34" charset="-128"/>
              <a:cs typeface="Arial" charset="0"/>
            </a:endParaRPr>
          </a:p>
        </p:txBody>
      </p:sp>
      <p:pic>
        <p:nvPicPr>
          <p:cNvPr id="3"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460910" y="267494"/>
            <a:ext cx="1871794" cy="492443"/>
          </a:xfrm>
          <a:prstGeom prst="rect">
            <a:avLst/>
          </a:prstGeom>
        </p:spPr>
        <p:txBody>
          <a:bodyPr wrap="none">
            <a:spAutoFit/>
          </a:bodyPr>
          <a:lstStyle/>
          <a:p>
            <a:r>
              <a:rPr lang="es-ES" altLang="es-MX" sz="2600" b="1" dirty="0">
                <a:solidFill>
                  <a:srgbClr val="376092"/>
                </a:solidFill>
                <a:ea typeface="ＭＳ Ｐゴシック" pitchFamily="34" charset="-128"/>
              </a:rPr>
              <a:t>Justificación</a:t>
            </a:r>
            <a:endParaRPr lang="es-MX" sz="2600" dirty="0"/>
          </a:p>
        </p:txBody>
      </p:sp>
    </p:spTree>
    <p:extLst>
      <p:ext uri="{BB962C8B-B14F-4D97-AF65-F5344CB8AC3E}">
        <p14:creationId xmlns:p14="http://schemas.microsoft.com/office/powerpoint/2010/main" val="146179992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CuadroTexto"/>
          <p:cNvSpPr txBox="1">
            <a:spLocks noChangeArrowheads="1"/>
          </p:cNvSpPr>
          <p:nvPr/>
        </p:nvSpPr>
        <p:spPr bwMode="auto">
          <a:xfrm>
            <a:off x="467544" y="1319213"/>
            <a:ext cx="8208912"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s-ES" altLang="es-MX" sz="2600" b="1" dirty="0">
                <a:solidFill>
                  <a:srgbClr val="376092"/>
                </a:solidFill>
                <a:ea typeface="ＭＳ Ｐゴシック" pitchFamily="34" charset="-128"/>
              </a:rPr>
              <a:t>Objetivo</a:t>
            </a:r>
          </a:p>
          <a:p>
            <a:pPr algn="just" eaLnBrk="1" hangingPunct="1"/>
            <a:endParaRPr lang="es-ES" altLang="es-MX" sz="2400" b="1" dirty="0">
              <a:solidFill>
                <a:srgbClr val="376092"/>
              </a:solidFill>
              <a:ea typeface="ＭＳ Ｐゴシック" pitchFamily="34" charset="-128"/>
            </a:endParaRPr>
          </a:p>
          <a:p>
            <a:pPr algn="just" eaLnBrk="1" hangingPunct="1"/>
            <a:r>
              <a:rPr lang="es-ES" altLang="es-MX" sz="2400" dirty="0">
                <a:ea typeface="ＭＳ Ｐゴシック" pitchFamily="34" charset="-128"/>
              </a:rPr>
              <a:t>Fortalecer la formación y desarrollo de recursos humanos que permitan la internacionalización del currículo y la adquisición de competencias globales en los estudiantes a través de los docentes.</a:t>
            </a:r>
            <a:endParaRPr lang="es-MX" altLang="es-MX" sz="2400" dirty="0">
              <a:ea typeface="ＭＳ Ｐゴシック" pitchFamily="34" charset="-128"/>
            </a:endParaRPr>
          </a:p>
        </p:txBody>
      </p:sp>
      <p:pic>
        <p:nvPicPr>
          <p:cNvPr id="3"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0600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CuadroTexto"/>
          <p:cNvSpPr txBox="1">
            <a:spLocks noChangeArrowheads="1"/>
          </p:cNvSpPr>
          <p:nvPr/>
        </p:nvSpPr>
        <p:spPr bwMode="auto">
          <a:xfrm>
            <a:off x="251520" y="915566"/>
            <a:ext cx="882084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s-ES" altLang="es-MX" sz="2000" b="1" spc="-50" dirty="0" smtClean="0">
                <a:solidFill>
                  <a:schemeClr val="tx2"/>
                </a:solidFill>
                <a:ea typeface="ＭＳ Ｐゴシック" pitchFamily="34" charset="-128"/>
              </a:rPr>
              <a:t>Meta 1</a:t>
            </a:r>
          </a:p>
          <a:p>
            <a:pPr algn="just" eaLnBrk="1" hangingPunct="1"/>
            <a:r>
              <a:rPr lang="es-ES" altLang="es-MX" sz="1900" spc="-50" dirty="0" smtClean="0">
                <a:ea typeface="ＭＳ Ｐゴシック" pitchFamily="34" charset="-128"/>
              </a:rPr>
              <a:t>Formar y certificar a los 142 profesores de lengua inglesa actuales en el nivel pregrado de la institución</a:t>
            </a:r>
            <a:endParaRPr lang="es-MX" altLang="es-MX" sz="1900" spc="-50" dirty="0">
              <a:ea typeface="ＭＳ Ｐゴシック" pitchFamily="34" charset="-128"/>
            </a:endParaRPr>
          </a:p>
        </p:txBody>
      </p:sp>
      <p:sp>
        <p:nvSpPr>
          <p:cNvPr id="12291" name="5 CuadroTexto"/>
          <p:cNvSpPr txBox="1">
            <a:spLocks noChangeArrowheads="1"/>
          </p:cNvSpPr>
          <p:nvPr/>
        </p:nvSpPr>
        <p:spPr bwMode="auto">
          <a:xfrm>
            <a:off x="251519" y="1933838"/>
            <a:ext cx="8640959"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s-ES" altLang="es-MX" sz="2000" b="1" spc="-50" dirty="0" smtClean="0">
                <a:solidFill>
                  <a:schemeClr val="tx2"/>
                </a:solidFill>
                <a:ea typeface="ＭＳ Ｐゴシック" pitchFamily="34" charset="-128"/>
              </a:rPr>
              <a:t>Acción </a:t>
            </a:r>
            <a:r>
              <a:rPr lang="es-ES" altLang="es-MX" sz="2000" b="1" spc="-50" dirty="0">
                <a:solidFill>
                  <a:schemeClr val="tx2"/>
                </a:solidFill>
                <a:ea typeface="ＭＳ Ｐゴシック" pitchFamily="34" charset="-128"/>
              </a:rPr>
              <a:t>1</a:t>
            </a:r>
          </a:p>
          <a:p>
            <a:pPr algn="just" eaLnBrk="1" hangingPunct="1"/>
            <a:r>
              <a:rPr lang="es-ES" altLang="es-MX" sz="1900" spc="-50" dirty="0">
                <a:ea typeface="ＭＳ Ｐゴシック" pitchFamily="34" charset="-128"/>
              </a:rPr>
              <a:t>Formar profesores de inglés y llevarlos a nivel mínimo de B1.</a:t>
            </a:r>
          </a:p>
          <a:p>
            <a:pPr algn="just" eaLnBrk="1" hangingPunct="1"/>
            <a:r>
              <a:rPr lang="es-ES" altLang="es-MX" sz="1900" b="1" i="1" spc="-50" dirty="0">
                <a:ea typeface="ＭＳ Ｐゴシック" pitchFamily="34" charset="-128"/>
              </a:rPr>
              <a:t>Concepto</a:t>
            </a:r>
            <a:r>
              <a:rPr lang="es-ES" altLang="es-MX" sz="1900" spc="-50" dirty="0">
                <a:ea typeface="ＭＳ Ｐゴシック" pitchFamily="34" charset="-128"/>
              </a:rPr>
              <a:t>: Cursos de nivelación en lengua extranjera para alcanzar el nivel mínimo de B1.</a:t>
            </a:r>
          </a:p>
          <a:p>
            <a:pPr algn="just" eaLnBrk="1" hangingPunct="1"/>
            <a:r>
              <a:rPr lang="es-ES" altLang="es-MX" sz="1900" b="1" i="1" spc="-50" dirty="0">
                <a:ea typeface="ＭＳ Ｐゴシック" pitchFamily="34" charset="-128"/>
              </a:rPr>
              <a:t>Breve justificación: </a:t>
            </a:r>
            <a:r>
              <a:rPr lang="es-ES" altLang="es-MX" sz="1900" spc="-50" dirty="0">
                <a:ea typeface="ＭＳ Ｐゴシック" pitchFamily="34" charset="-128"/>
              </a:rPr>
              <a:t>Los profesores de lengua inglesa en el pregrado según el diagnóstico realizado no cuentan con el requisito mínimo establecido por la SEP, el cual es nivel B1 para ser profesor de lengua inglesa.</a:t>
            </a:r>
            <a:endParaRPr lang="es-MX" altLang="es-MX" sz="1900" spc="-50" dirty="0">
              <a:ea typeface="ＭＳ Ｐゴシック" pitchFamily="34" charset="-128"/>
            </a:endParaRPr>
          </a:p>
        </p:txBody>
      </p:sp>
      <p:sp>
        <p:nvSpPr>
          <p:cNvPr id="12292" name="9 CuadroTexto"/>
          <p:cNvSpPr txBox="1">
            <a:spLocks noChangeArrowheads="1"/>
          </p:cNvSpPr>
          <p:nvPr/>
        </p:nvSpPr>
        <p:spPr bwMode="auto">
          <a:xfrm>
            <a:off x="251520" y="3742749"/>
            <a:ext cx="8640959"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s-ES" altLang="es-MX" sz="2000" b="1" spc="-50" dirty="0">
                <a:solidFill>
                  <a:schemeClr val="tx2"/>
                </a:solidFill>
                <a:ea typeface="ＭＳ Ｐゴシック" pitchFamily="34" charset="-128"/>
              </a:rPr>
              <a:t>Acción 2</a:t>
            </a:r>
          </a:p>
          <a:p>
            <a:pPr algn="just" eaLnBrk="1" hangingPunct="1"/>
            <a:r>
              <a:rPr lang="es-ES" altLang="es-MX" sz="1900" spc="-50" dirty="0">
                <a:ea typeface="ＭＳ Ｐゴシック" pitchFamily="34" charset="-128"/>
              </a:rPr>
              <a:t>Certificar a los profesores de inglés que actualmente no cuentan con ella</a:t>
            </a:r>
          </a:p>
          <a:p>
            <a:pPr algn="just" eaLnBrk="1" hangingPunct="1"/>
            <a:r>
              <a:rPr lang="es-ES" altLang="es-MX" sz="1900" b="1" i="1" spc="-50" dirty="0">
                <a:ea typeface="ＭＳ Ｐゴシック" pitchFamily="34" charset="-128"/>
              </a:rPr>
              <a:t>Concepto: </a:t>
            </a:r>
            <a:r>
              <a:rPr lang="es-ES" altLang="es-MX" sz="1900" spc="-50" dirty="0">
                <a:ea typeface="ＭＳ Ｐゴシック" pitchFamily="34" charset="-128"/>
              </a:rPr>
              <a:t>Pago de certificaciones externas de conocimiento de lengua.</a:t>
            </a:r>
          </a:p>
          <a:p>
            <a:pPr algn="just" eaLnBrk="1" hangingPunct="1"/>
            <a:r>
              <a:rPr lang="es-ES" altLang="es-MX" sz="1900" b="1" i="1" spc="-50" dirty="0">
                <a:ea typeface="ＭＳ Ｐゴシック" pitchFamily="34" charset="-128"/>
              </a:rPr>
              <a:t>Breve justificación: </a:t>
            </a:r>
            <a:r>
              <a:rPr lang="es-ES" altLang="es-MX" sz="1900" spc="-50" dirty="0">
                <a:ea typeface="ＭＳ Ｐゴシック" pitchFamily="34" charset="-128"/>
              </a:rPr>
              <a:t>Se requiere tener una certificación reconocida internacionalmente.</a:t>
            </a:r>
            <a:endParaRPr lang="es-MX" altLang="es-MX" sz="1900" spc="-50" dirty="0">
              <a:ea typeface="ＭＳ Ｐゴシック" pitchFamily="34" charset="-128"/>
            </a:endParaRPr>
          </a:p>
        </p:txBody>
      </p:sp>
      <p:pic>
        <p:nvPicPr>
          <p:cNvPr id="5"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68388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CuadroTexto"/>
          <p:cNvSpPr txBox="1">
            <a:spLocks noChangeArrowheads="1"/>
          </p:cNvSpPr>
          <p:nvPr/>
        </p:nvSpPr>
        <p:spPr bwMode="auto">
          <a:xfrm>
            <a:off x="395536" y="2526451"/>
            <a:ext cx="853281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s-ES" altLang="es-MX" sz="2400" b="1" dirty="0">
                <a:solidFill>
                  <a:schemeClr val="tx2"/>
                </a:solidFill>
                <a:ea typeface="ＭＳ Ｐゴシック" pitchFamily="34" charset="-128"/>
              </a:rPr>
              <a:t>Acción </a:t>
            </a:r>
            <a:r>
              <a:rPr lang="es-ES" altLang="es-MX" sz="2400" b="1" dirty="0" smtClean="0">
                <a:solidFill>
                  <a:schemeClr val="tx2"/>
                </a:solidFill>
                <a:ea typeface="ＭＳ Ｐゴシック" pitchFamily="34" charset="-128"/>
              </a:rPr>
              <a:t>3</a:t>
            </a:r>
          </a:p>
          <a:p>
            <a:pPr algn="just" eaLnBrk="1" hangingPunct="1"/>
            <a:endParaRPr lang="es-ES" altLang="es-MX" sz="1400" b="1" dirty="0">
              <a:solidFill>
                <a:srgbClr val="376092"/>
              </a:solidFill>
              <a:ea typeface="ＭＳ Ｐゴシック" pitchFamily="34" charset="-128"/>
            </a:endParaRPr>
          </a:p>
          <a:p>
            <a:pPr algn="just" eaLnBrk="1" hangingPunct="1"/>
            <a:r>
              <a:rPr lang="es-ES" altLang="es-MX" sz="2000" dirty="0">
                <a:ea typeface="ＭＳ Ｐゴシック" pitchFamily="34" charset="-128"/>
              </a:rPr>
              <a:t>Formar profesores en habilidades docentes certificando en </a:t>
            </a:r>
            <a:r>
              <a:rPr lang="es-ES" altLang="es-MX" sz="2000" dirty="0" err="1">
                <a:ea typeface="ＭＳ Ｐゴシック" pitchFamily="34" charset="-128"/>
              </a:rPr>
              <a:t>teacher's</a:t>
            </a:r>
            <a:r>
              <a:rPr lang="es-ES" altLang="es-MX" sz="2000" dirty="0">
                <a:ea typeface="ＭＳ Ｐゴシック" pitchFamily="34" charset="-128"/>
              </a:rPr>
              <a:t> training.</a:t>
            </a:r>
          </a:p>
          <a:p>
            <a:pPr algn="just" eaLnBrk="1" hangingPunct="1"/>
            <a:r>
              <a:rPr lang="es-ES" altLang="es-MX" sz="2000" b="1" i="1" dirty="0">
                <a:ea typeface="ＭＳ Ｐゴシック" pitchFamily="34" charset="-128"/>
              </a:rPr>
              <a:t>Concepto: </a:t>
            </a:r>
            <a:r>
              <a:rPr lang="es-ES" altLang="es-MX" sz="2000" dirty="0">
                <a:ea typeface="ＭＳ Ｐゴシック" pitchFamily="34" charset="-128"/>
              </a:rPr>
              <a:t>Pago de cursos de </a:t>
            </a:r>
            <a:r>
              <a:rPr lang="es-ES" altLang="es-MX" sz="2000" dirty="0" err="1">
                <a:ea typeface="ＭＳ Ｐゴシック" pitchFamily="34" charset="-128"/>
              </a:rPr>
              <a:t>teacher's</a:t>
            </a:r>
            <a:r>
              <a:rPr lang="es-ES" altLang="es-MX" sz="2000" dirty="0">
                <a:ea typeface="ＭＳ Ｐゴシック" pitchFamily="34" charset="-128"/>
              </a:rPr>
              <a:t> training.</a:t>
            </a:r>
          </a:p>
          <a:p>
            <a:pPr algn="just" eaLnBrk="1" hangingPunct="1"/>
            <a:r>
              <a:rPr lang="es-ES" altLang="es-MX" sz="2000" b="1" i="1" dirty="0">
                <a:ea typeface="ＭＳ Ｐゴシック" pitchFamily="34" charset="-128"/>
              </a:rPr>
              <a:t>Breve justificación: </a:t>
            </a:r>
            <a:r>
              <a:rPr lang="es-ES" altLang="es-MX" sz="2000" dirty="0">
                <a:ea typeface="ＭＳ Ｐゴシック" pitchFamily="34" charset="-128"/>
              </a:rPr>
              <a:t>Los profesores de lengua inglesa deben de contar con un nivel mínimo de habilidad docente especializada acreditada. Actualmente 50 de los 142 no cuentan con esta certificación. </a:t>
            </a:r>
            <a:endParaRPr lang="es-MX" altLang="es-MX" sz="2000" dirty="0">
              <a:ea typeface="ＭＳ Ｐゴシック" pitchFamily="34" charset="-128"/>
            </a:endParaRPr>
          </a:p>
        </p:txBody>
      </p:sp>
      <p:sp>
        <p:nvSpPr>
          <p:cNvPr id="13315" name="3 CuadroTexto"/>
          <p:cNvSpPr txBox="1">
            <a:spLocks noChangeArrowheads="1"/>
          </p:cNvSpPr>
          <p:nvPr/>
        </p:nvSpPr>
        <p:spPr bwMode="auto">
          <a:xfrm>
            <a:off x="395536" y="1052031"/>
            <a:ext cx="85328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s-ES" altLang="es-MX" sz="2400" b="1" dirty="0">
                <a:solidFill>
                  <a:schemeClr val="tx2"/>
                </a:solidFill>
                <a:ea typeface="ＭＳ Ｐゴシック" pitchFamily="34" charset="-128"/>
              </a:rPr>
              <a:t>Meta </a:t>
            </a:r>
            <a:r>
              <a:rPr lang="es-ES" altLang="es-MX" sz="2400" b="1" dirty="0" smtClean="0">
                <a:solidFill>
                  <a:schemeClr val="tx2"/>
                </a:solidFill>
                <a:ea typeface="ＭＳ Ｐゴシック" pitchFamily="34" charset="-128"/>
              </a:rPr>
              <a:t>1</a:t>
            </a:r>
          </a:p>
          <a:p>
            <a:pPr algn="just" eaLnBrk="1" hangingPunct="1"/>
            <a:endParaRPr lang="es-ES" altLang="es-MX" sz="1400" b="1" dirty="0">
              <a:solidFill>
                <a:schemeClr val="tx2"/>
              </a:solidFill>
              <a:ea typeface="ＭＳ Ｐゴシック" pitchFamily="34" charset="-128"/>
            </a:endParaRPr>
          </a:p>
          <a:p>
            <a:pPr algn="just" eaLnBrk="1" hangingPunct="1"/>
            <a:r>
              <a:rPr lang="es-ES" altLang="es-MX" sz="2000" dirty="0">
                <a:ea typeface="ＭＳ Ｐゴシック" pitchFamily="34" charset="-128"/>
              </a:rPr>
              <a:t>Formar y certificar a los 142 profesores de lengua inglesa actuales en el nivel pregrado de la institución</a:t>
            </a:r>
            <a:endParaRPr lang="es-MX" altLang="es-MX" sz="2000" dirty="0">
              <a:ea typeface="ＭＳ Ｐゴシック" pitchFamily="34" charset="-128"/>
            </a:endParaRPr>
          </a:p>
        </p:txBody>
      </p:sp>
      <p:pic>
        <p:nvPicPr>
          <p:cNvPr id="4"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80012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843558"/>
            <a:ext cx="8604448" cy="984885"/>
          </a:xfrm>
          <a:prstGeom prst="rect">
            <a:avLst/>
          </a:prstGeom>
          <a:noFill/>
        </p:spPr>
        <p:txBody>
          <a:bodyPr wrap="square">
            <a:spAutoFit/>
          </a:bodyPr>
          <a:lstStyle/>
          <a:p>
            <a:pPr algn="just" eaLnBrk="1" fontAlgn="auto" hangingPunct="1">
              <a:spcBef>
                <a:spcPts val="0"/>
              </a:spcBef>
              <a:spcAft>
                <a:spcPts val="0"/>
              </a:spcAft>
              <a:defRPr/>
            </a:pPr>
            <a:r>
              <a:rPr lang="es-ES" sz="2400" b="1" dirty="0">
                <a:solidFill>
                  <a:schemeClr val="tx2"/>
                </a:solidFill>
                <a:latin typeface="+mn-lt"/>
              </a:rPr>
              <a:t>Meta </a:t>
            </a:r>
            <a:r>
              <a:rPr lang="es-ES" sz="2400" b="1" dirty="0" smtClean="0">
                <a:solidFill>
                  <a:schemeClr val="tx2"/>
                </a:solidFill>
                <a:latin typeface="+mn-lt"/>
              </a:rPr>
              <a:t>2</a:t>
            </a:r>
          </a:p>
          <a:p>
            <a:pPr algn="just" eaLnBrk="1" fontAlgn="auto" hangingPunct="1">
              <a:spcBef>
                <a:spcPts val="0"/>
              </a:spcBef>
              <a:spcAft>
                <a:spcPts val="0"/>
              </a:spcAft>
              <a:defRPr/>
            </a:pPr>
            <a:endParaRPr lang="es-ES" sz="1400" b="1" dirty="0">
              <a:solidFill>
                <a:schemeClr val="tx2"/>
              </a:solidFill>
              <a:latin typeface="+mn-lt"/>
            </a:endParaRPr>
          </a:p>
          <a:p>
            <a:pPr algn="just" eaLnBrk="1" fontAlgn="auto" hangingPunct="1">
              <a:spcBef>
                <a:spcPts val="0"/>
              </a:spcBef>
              <a:spcAft>
                <a:spcPts val="0"/>
              </a:spcAft>
              <a:defRPr/>
            </a:pPr>
            <a:r>
              <a:rPr lang="es-ES" sz="2000" dirty="0">
                <a:latin typeface="+mn-lt"/>
              </a:rPr>
              <a:t>Formar y desarrollar a postulantes a ser profesores de lengua inglesa. </a:t>
            </a:r>
            <a:endParaRPr lang="es-MX" sz="2000" dirty="0">
              <a:latin typeface="+mn-lt"/>
            </a:endParaRPr>
          </a:p>
        </p:txBody>
      </p:sp>
      <p:sp>
        <p:nvSpPr>
          <p:cNvPr id="14339" name="5 CuadroTexto"/>
          <p:cNvSpPr txBox="1">
            <a:spLocks noChangeArrowheads="1"/>
          </p:cNvSpPr>
          <p:nvPr/>
        </p:nvSpPr>
        <p:spPr bwMode="auto">
          <a:xfrm>
            <a:off x="467544" y="2067694"/>
            <a:ext cx="7992244"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s-ES" altLang="es-MX" sz="2400" b="1" dirty="0">
                <a:solidFill>
                  <a:srgbClr val="376092"/>
                </a:solidFill>
                <a:ea typeface="ＭＳ Ｐゴシック" pitchFamily="34" charset="-128"/>
              </a:rPr>
              <a:t>Acción </a:t>
            </a:r>
            <a:r>
              <a:rPr lang="es-ES" altLang="es-MX" sz="2400" b="1" dirty="0" smtClean="0">
                <a:solidFill>
                  <a:srgbClr val="376092"/>
                </a:solidFill>
                <a:ea typeface="ＭＳ Ｐゴシック" pitchFamily="34" charset="-128"/>
              </a:rPr>
              <a:t>1</a:t>
            </a:r>
          </a:p>
          <a:p>
            <a:pPr algn="just" eaLnBrk="1" hangingPunct="1"/>
            <a:endParaRPr lang="es-ES" altLang="es-MX" sz="1400" b="1" dirty="0">
              <a:solidFill>
                <a:srgbClr val="376092"/>
              </a:solidFill>
              <a:ea typeface="ＭＳ Ｐゴシック" pitchFamily="34" charset="-128"/>
            </a:endParaRPr>
          </a:p>
          <a:p>
            <a:pPr algn="just" eaLnBrk="1" hangingPunct="1"/>
            <a:r>
              <a:rPr lang="es-ES" altLang="es-MX" sz="2000" dirty="0">
                <a:ea typeface="ＭＳ Ｐゴシック" pitchFamily="34" charset="-128"/>
              </a:rPr>
              <a:t>Formación de </a:t>
            </a:r>
            <a:r>
              <a:rPr lang="es-ES" altLang="es-MX" sz="2000" dirty="0" err="1">
                <a:ea typeface="ＭＳ Ｐゴシック" pitchFamily="34" charset="-128"/>
              </a:rPr>
              <a:t>teacher's</a:t>
            </a:r>
            <a:r>
              <a:rPr lang="es-ES" altLang="es-MX" sz="2000" dirty="0">
                <a:ea typeface="ＭＳ Ｐゴシック" pitchFamily="34" charset="-128"/>
              </a:rPr>
              <a:t> training.</a:t>
            </a:r>
          </a:p>
          <a:p>
            <a:pPr algn="just" eaLnBrk="1" hangingPunct="1"/>
            <a:r>
              <a:rPr lang="es-ES" altLang="es-MX" sz="2000" b="1" i="1" dirty="0">
                <a:ea typeface="ＭＳ Ｐゴシック" pitchFamily="34" charset="-128"/>
              </a:rPr>
              <a:t>Concepto</a:t>
            </a:r>
            <a:r>
              <a:rPr lang="es-ES" altLang="es-MX" sz="2000" dirty="0">
                <a:ea typeface="ＭＳ Ｐゴシック" pitchFamily="34" charset="-128"/>
              </a:rPr>
              <a:t>: Curso de </a:t>
            </a:r>
            <a:r>
              <a:rPr lang="es-ES" altLang="es-MX" sz="2000" dirty="0" err="1">
                <a:ea typeface="ＭＳ Ｐゴシック" pitchFamily="34" charset="-128"/>
              </a:rPr>
              <a:t>teacher's</a:t>
            </a:r>
            <a:r>
              <a:rPr lang="es-ES" altLang="es-MX" sz="2000" dirty="0">
                <a:ea typeface="ＭＳ Ｐゴシック" pitchFamily="34" charset="-128"/>
              </a:rPr>
              <a:t> training.</a:t>
            </a:r>
          </a:p>
          <a:p>
            <a:pPr algn="just" eaLnBrk="1" hangingPunct="1"/>
            <a:r>
              <a:rPr lang="es-ES" altLang="es-MX" sz="2000" b="1" i="1" dirty="0">
                <a:ea typeface="ＭＳ Ｐゴシック" pitchFamily="34" charset="-128"/>
              </a:rPr>
              <a:t>Breve justificación: </a:t>
            </a:r>
            <a:r>
              <a:rPr lang="es-ES" altLang="es-MX" sz="2000" dirty="0">
                <a:ea typeface="ＭＳ Ｐゴシック" pitchFamily="34" charset="-128"/>
              </a:rPr>
              <a:t>Existe una escasez de lengua inglesa así como la necesidad de relevo generacional, por lo que se requiere identificar cuadros para posibles nuevas profesiones entre los estudiantes de posgrado de la propia institución y formarlos en habilidades docentes en la enseñanza de la lengua inglesa.</a:t>
            </a:r>
            <a:endParaRPr lang="es-MX" altLang="es-MX" sz="2000" dirty="0">
              <a:ea typeface="ＭＳ Ｐゴシック" pitchFamily="34" charset="-128"/>
            </a:endParaRPr>
          </a:p>
        </p:txBody>
      </p:sp>
      <p:pic>
        <p:nvPicPr>
          <p:cNvPr id="5"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4812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CuadroTexto"/>
          <p:cNvSpPr txBox="1">
            <a:spLocks noChangeArrowheads="1"/>
          </p:cNvSpPr>
          <p:nvPr/>
        </p:nvSpPr>
        <p:spPr bwMode="auto">
          <a:xfrm>
            <a:off x="251520" y="51470"/>
            <a:ext cx="864096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s-ES" altLang="es-MX" sz="2000" b="1" dirty="0">
                <a:solidFill>
                  <a:srgbClr val="376092"/>
                </a:solidFill>
                <a:ea typeface="ＭＳ Ｐゴシック" pitchFamily="34" charset="-128"/>
              </a:rPr>
              <a:t>Meta 3</a:t>
            </a:r>
          </a:p>
          <a:p>
            <a:pPr algn="just" eaLnBrk="1" hangingPunct="1"/>
            <a:r>
              <a:rPr lang="es-ES" altLang="es-MX" sz="1900" spc="-50" dirty="0">
                <a:ea typeface="ＭＳ Ｐゴシック" pitchFamily="34" charset="-128"/>
              </a:rPr>
              <a:t>Desarrollar y formar a profesores actuales y postulantes a profesores de unidades de aprendizaje de los planes de estudio para la impartición de su materia en idioma inglés.</a:t>
            </a:r>
            <a:endParaRPr lang="es-MX" altLang="es-MX" sz="1900" spc="-50" dirty="0">
              <a:ea typeface="ＭＳ Ｐゴシック" pitchFamily="34" charset="-128"/>
            </a:endParaRPr>
          </a:p>
        </p:txBody>
      </p:sp>
      <p:sp>
        <p:nvSpPr>
          <p:cNvPr id="15363" name="5 CuadroTexto"/>
          <p:cNvSpPr txBox="1">
            <a:spLocks noChangeArrowheads="1"/>
          </p:cNvSpPr>
          <p:nvPr/>
        </p:nvSpPr>
        <p:spPr bwMode="auto">
          <a:xfrm>
            <a:off x="306388" y="987574"/>
            <a:ext cx="8586092"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eaLnBrk="1" hangingPunct="1"/>
            <a:r>
              <a:rPr lang="es-ES" altLang="es-MX" sz="2000" b="1" dirty="0">
                <a:solidFill>
                  <a:srgbClr val="376092"/>
                </a:solidFill>
                <a:ea typeface="ＭＳ Ｐゴシック" pitchFamily="34" charset="-128"/>
              </a:rPr>
              <a:t>Acción 1</a:t>
            </a:r>
          </a:p>
          <a:p>
            <a:pPr algn="just" eaLnBrk="1" hangingPunct="1"/>
            <a:r>
              <a:rPr lang="es-ES" altLang="es-MX" sz="1900" spc="-50" dirty="0">
                <a:ea typeface="ＭＳ Ｐゴシック" pitchFamily="34" charset="-128"/>
              </a:rPr>
              <a:t>Formación de habilidades docentes para la enseñanza de unidades de aprendizaje en idioma inglés de los profesores seleccionados.</a:t>
            </a:r>
          </a:p>
          <a:p>
            <a:pPr algn="just" eaLnBrk="1" hangingPunct="1"/>
            <a:r>
              <a:rPr lang="es-ES" altLang="es-MX" sz="1900" b="1" i="1" spc="-50" dirty="0">
                <a:ea typeface="ＭＳ Ｐゴシック" pitchFamily="34" charset="-128"/>
              </a:rPr>
              <a:t>Concepto</a:t>
            </a:r>
            <a:r>
              <a:rPr lang="es-ES" altLang="es-MX" sz="1900" spc="-50" dirty="0">
                <a:ea typeface="ＭＳ Ｐゴシック" pitchFamily="34" charset="-128"/>
              </a:rPr>
              <a:t>: Pago de cursos especializados en desarrollo de habilidades docentes en idioma inglés.</a:t>
            </a:r>
          </a:p>
          <a:p>
            <a:pPr algn="just" eaLnBrk="1" hangingPunct="1"/>
            <a:r>
              <a:rPr lang="es-ES" altLang="es-MX" sz="1900" b="1" i="1" spc="-50" dirty="0">
                <a:ea typeface="ＭＳ Ｐゴシック" pitchFamily="34" charset="-128"/>
              </a:rPr>
              <a:t>Breve justificación: </a:t>
            </a:r>
            <a:r>
              <a:rPr lang="es-ES" altLang="es-MX" sz="1900" spc="-50" dirty="0">
                <a:ea typeface="ＭＳ Ｐゴシック" pitchFamily="34" charset="-128"/>
              </a:rPr>
              <a:t>La enseñanza de una unidad de aprendizaje en un idioma distinto al propio requiere de una preparación especial.</a:t>
            </a:r>
          </a:p>
          <a:p>
            <a:pPr algn="just" eaLnBrk="1" hangingPunct="1"/>
            <a:r>
              <a:rPr lang="es-MX" altLang="es-MX" sz="1900" b="1" i="1" spc="-50" dirty="0">
                <a:ea typeface="ＭＳ Ｐゴシック" pitchFamily="34" charset="-128"/>
              </a:rPr>
              <a:t>Tipo de cursos: </a:t>
            </a:r>
          </a:p>
          <a:p>
            <a:pPr algn="just" eaLnBrk="1" hangingPunct="1">
              <a:buFont typeface="Arial" charset="0"/>
              <a:buChar char="•"/>
            </a:pPr>
            <a:r>
              <a:rPr lang="es-MX" altLang="es-MX" sz="1600" spc="-50" dirty="0" err="1">
                <a:ea typeface="ＭＳ Ｐゴシック" pitchFamily="34" charset="-128"/>
              </a:rPr>
              <a:t>Essential</a:t>
            </a:r>
            <a:r>
              <a:rPr lang="es-MX" altLang="es-MX" sz="1600" spc="-50" dirty="0">
                <a:ea typeface="ＭＳ Ｐゴシック" pitchFamily="34" charset="-128"/>
              </a:rPr>
              <a:t> </a:t>
            </a:r>
            <a:r>
              <a:rPr lang="es-MX" altLang="es-MX" sz="1600" spc="-50" dirty="0" err="1">
                <a:ea typeface="ＭＳ Ｐゴシック" pitchFamily="34" charset="-128"/>
              </a:rPr>
              <a:t>Spoken</a:t>
            </a:r>
            <a:r>
              <a:rPr lang="es-MX" altLang="es-MX" sz="1600" spc="-50" dirty="0">
                <a:ea typeface="ＭＳ Ｐゴシック" pitchFamily="34" charset="-128"/>
              </a:rPr>
              <a:t> English </a:t>
            </a:r>
            <a:r>
              <a:rPr lang="es-MX" altLang="es-MX" sz="1600" spc="-50" dirty="0" err="1">
                <a:ea typeface="ＭＳ Ｐゴシック" pitchFamily="34" charset="-128"/>
              </a:rPr>
              <a:t>for</a:t>
            </a:r>
            <a:r>
              <a:rPr lang="es-MX" altLang="es-MX" sz="1600" spc="-50" dirty="0">
                <a:ea typeface="ＭＳ Ｐゴシック" pitchFamily="34" charset="-128"/>
              </a:rPr>
              <a:t> </a:t>
            </a:r>
            <a:r>
              <a:rPr lang="es-MX" altLang="es-MX" sz="1600" spc="-50" dirty="0" err="1">
                <a:ea typeface="ＭＳ Ｐゴシック" pitchFamily="34" charset="-128"/>
              </a:rPr>
              <a:t>Instructors</a:t>
            </a:r>
            <a:r>
              <a:rPr lang="es-MX" altLang="es-MX" sz="1600" spc="-50" dirty="0">
                <a:ea typeface="ＭＳ Ｐゴシック" pitchFamily="34" charset="-128"/>
              </a:rPr>
              <a:t>.</a:t>
            </a:r>
          </a:p>
          <a:p>
            <a:pPr algn="just" eaLnBrk="1" hangingPunct="1">
              <a:buFont typeface="Arial" charset="0"/>
              <a:buChar char="•"/>
            </a:pPr>
            <a:r>
              <a:rPr lang="es-MX" altLang="es-MX" sz="1600" spc="-50" dirty="0" err="1">
                <a:ea typeface="ＭＳ Ｐゴシック" pitchFamily="34" charset="-128"/>
              </a:rPr>
              <a:t>Methodology</a:t>
            </a:r>
            <a:r>
              <a:rPr lang="es-MX" altLang="es-MX" sz="1600" spc="-50" dirty="0">
                <a:ea typeface="ＭＳ Ｐゴシック" pitchFamily="34" charset="-128"/>
              </a:rPr>
              <a:t> of </a:t>
            </a:r>
            <a:r>
              <a:rPr lang="es-MX" altLang="es-MX" sz="1600" spc="-50" dirty="0" err="1">
                <a:ea typeface="ＭＳ Ｐゴシック" pitchFamily="34" charset="-128"/>
              </a:rPr>
              <a:t>Teaching</a:t>
            </a:r>
            <a:r>
              <a:rPr lang="es-MX" altLang="es-MX" sz="1600" spc="-50" dirty="0">
                <a:ea typeface="ＭＳ Ｐゴシック" pitchFamily="34" charset="-128"/>
              </a:rPr>
              <a:t> in English.</a:t>
            </a:r>
          </a:p>
          <a:p>
            <a:pPr algn="just" eaLnBrk="1" hangingPunct="1">
              <a:buFont typeface="Arial" charset="0"/>
              <a:buChar char="•"/>
            </a:pPr>
            <a:r>
              <a:rPr lang="es-MX" altLang="es-MX" sz="1600" spc="-50" dirty="0" err="1">
                <a:ea typeface="ＭＳ Ｐゴシック" pitchFamily="34" charset="-128"/>
              </a:rPr>
              <a:t>Academic</a:t>
            </a:r>
            <a:r>
              <a:rPr lang="es-MX" altLang="es-MX" sz="1600" spc="-50" dirty="0">
                <a:ea typeface="ＭＳ Ｐゴシック" pitchFamily="34" charset="-128"/>
              </a:rPr>
              <a:t> English </a:t>
            </a:r>
            <a:r>
              <a:rPr lang="es-MX" altLang="es-MX" sz="1600" spc="-50" dirty="0" err="1">
                <a:ea typeface="ＭＳ Ｐゴシック" pitchFamily="34" charset="-128"/>
              </a:rPr>
              <a:t>Writing</a:t>
            </a:r>
            <a:r>
              <a:rPr lang="es-MX" altLang="es-MX" sz="1600" spc="-50" dirty="0">
                <a:ea typeface="ＭＳ Ｐゴシック" pitchFamily="34" charset="-128"/>
              </a:rPr>
              <a:t> </a:t>
            </a:r>
            <a:r>
              <a:rPr lang="es-MX" altLang="es-MX" sz="1600" spc="-50" dirty="0" err="1">
                <a:ea typeface="ＭＳ Ｐゴシック" pitchFamily="34" charset="-128"/>
              </a:rPr>
              <a:t>Skills</a:t>
            </a:r>
            <a:r>
              <a:rPr lang="es-MX" altLang="es-MX" sz="1600" spc="-50" dirty="0">
                <a:ea typeface="ＭＳ Ｐゴシック" pitchFamily="34" charset="-128"/>
              </a:rPr>
              <a:t> in </a:t>
            </a:r>
            <a:r>
              <a:rPr lang="es-MX" altLang="es-MX" sz="1600" spc="-50" dirty="0" err="1">
                <a:ea typeface="ＭＳ Ｐゴシック" pitchFamily="34" charset="-128"/>
              </a:rPr>
              <a:t>Humanities</a:t>
            </a:r>
            <a:r>
              <a:rPr lang="es-MX" altLang="es-MX" sz="1600" spc="-50" dirty="0">
                <a:ea typeface="ＭＳ Ｐゴシック" pitchFamily="34" charset="-128"/>
              </a:rPr>
              <a:t>, Business           and </a:t>
            </a:r>
            <a:r>
              <a:rPr lang="es-MX" altLang="es-MX" sz="1600" spc="-50" dirty="0" err="1">
                <a:ea typeface="ＭＳ Ｐゴシック" pitchFamily="34" charset="-128"/>
              </a:rPr>
              <a:t>the</a:t>
            </a:r>
            <a:r>
              <a:rPr lang="es-MX" altLang="es-MX" sz="1600" spc="-50" dirty="0">
                <a:ea typeface="ＭＳ Ｐゴシック" pitchFamily="34" charset="-128"/>
              </a:rPr>
              <a:t> Social </a:t>
            </a:r>
            <a:r>
              <a:rPr lang="es-MX" altLang="es-MX" sz="1600" spc="-50" dirty="0" err="1">
                <a:ea typeface="ＭＳ Ｐゴシック" pitchFamily="34" charset="-128"/>
              </a:rPr>
              <a:t>Sciences</a:t>
            </a:r>
            <a:r>
              <a:rPr lang="es-MX" altLang="es-MX" sz="1600" spc="-50" dirty="0">
                <a:ea typeface="ＭＳ Ｐゴシック" pitchFamily="34" charset="-128"/>
              </a:rPr>
              <a:t>.</a:t>
            </a:r>
          </a:p>
          <a:p>
            <a:pPr algn="just" eaLnBrk="1" hangingPunct="1">
              <a:buFont typeface="Arial" charset="0"/>
              <a:buChar char="•"/>
            </a:pPr>
            <a:r>
              <a:rPr lang="es-MX" altLang="es-MX" sz="1600" spc="-50" dirty="0" err="1">
                <a:ea typeface="ＭＳ Ｐゴシック" pitchFamily="34" charset="-128"/>
              </a:rPr>
              <a:t>Academic</a:t>
            </a:r>
            <a:r>
              <a:rPr lang="es-MX" altLang="es-MX" sz="1600" spc="-50" dirty="0">
                <a:ea typeface="ＭＳ Ｐゴシック" pitchFamily="34" charset="-128"/>
              </a:rPr>
              <a:t> English </a:t>
            </a:r>
            <a:r>
              <a:rPr lang="es-MX" altLang="es-MX" sz="1600" spc="-50" dirty="0" err="1">
                <a:ea typeface="ＭＳ Ｐゴシック" pitchFamily="34" charset="-128"/>
              </a:rPr>
              <a:t>Writing</a:t>
            </a:r>
            <a:r>
              <a:rPr lang="es-MX" altLang="es-MX" sz="1600" spc="-50" dirty="0">
                <a:ea typeface="ＭＳ Ｐゴシック" pitchFamily="34" charset="-128"/>
              </a:rPr>
              <a:t> </a:t>
            </a:r>
            <a:r>
              <a:rPr lang="es-MX" altLang="es-MX" sz="1600" spc="-50" dirty="0" err="1">
                <a:ea typeface="ＭＳ Ｐゴシック" pitchFamily="34" charset="-128"/>
              </a:rPr>
              <a:t>Skills</a:t>
            </a:r>
            <a:r>
              <a:rPr lang="es-MX" altLang="es-MX" sz="1600" spc="-50" dirty="0">
                <a:ea typeface="ＭＳ Ｐゴシック" pitchFamily="34" charset="-128"/>
              </a:rPr>
              <a:t> in </a:t>
            </a:r>
            <a:r>
              <a:rPr lang="es-MX" altLang="es-MX" sz="1600" spc="-50" dirty="0" err="1">
                <a:ea typeface="ＭＳ Ｐゴシック" pitchFamily="34" charset="-128"/>
              </a:rPr>
              <a:t>the</a:t>
            </a:r>
            <a:r>
              <a:rPr lang="es-MX" altLang="es-MX" sz="1600" spc="-50" dirty="0">
                <a:ea typeface="ＭＳ Ｐゴシック" pitchFamily="34" charset="-128"/>
              </a:rPr>
              <a:t> Natural and </a:t>
            </a:r>
            <a:r>
              <a:rPr lang="es-MX" altLang="es-MX" sz="1600" spc="-50" dirty="0" err="1">
                <a:ea typeface="ＭＳ Ｐゴシック" pitchFamily="34" charset="-128"/>
              </a:rPr>
              <a:t>Applied</a:t>
            </a:r>
            <a:r>
              <a:rPr lang="es-MX" altLang="es-MX" sz="1600" spc="-50" dirty="0">
                <a:ea typeface="ＭＳ Ｐゴシック" pitchFamily="34" charset="-128"/>
              </a:rPr>
              <a:t> </a:t>
            </a:r>
            <a:r>
              <a:rPr lang="es-MX" altLang="es-MX" sz="1600" spc="-50" dirty="0" err="1">
                <a:ea typeface="ＭＳ Ｐゴシック" pitchFamily="34" charset="-128"/>
              </a:rPr>
              <a:t>Sciences</a:t>
            </a:r>
            <a:endParaRPr lang="es-MX" altLang="es-MX" sz="1600" spc="-50" dirty="0">
              <a:ea typeface="ＭＳ Ｐゴシック" pitchFamily="34" charset="-128"/>
            </a:endParaRPr>
          </a:p>
          <a:p>
            <a:pPr algn="just" eaLnBrk="1" hangingPunct="1">
              <a:buFont typeface="Arial" charset="0"/>
              <a:buChar char="•"/>
            </a:pPr>
            <a:r>
              <a:rPr lang="es-MX" altLang="es-MX" sz="1600" spc="-50" dirty="0" err="1">
                <a:ea typeface="ＭＳ Ｐゴシック" pitchFamily="34" charset="-128"/>
              </a:rPr>
              <a:t>Teaching</a:t>
            </a:r>
            <a:r>
              <a:rPr lang="es-MX" altLang="es-MX" sz="1600" spc="-50" dirty="0">
                <a:ea typeface="ＭＳ Ｐゴシック" pitchFamily="34" charset="-128"/>
              </a:rPr>
              <a:t> </a:t>
            </a:r>
            <a:r>
              <a:rPr lang="es-MX" altLang="es-MX" sz="1600" spc="-50" dirty="0" err="1">
                <a:ea typeface="ＭＳ Ｐゴシック" pitchFamily="34" charset="-128"/>
              </a:rPr>
              <a:t>through</a:t>
            </a:r>
            <a:r>
              <a:rPr lang="es-MX" altLang="es-MX" sz="1600" spc="-50" dirty="0">
                <a:ea typeface="ＭＳ Ｐゴシック" pitchFamily="34" charset="-128"/>
              </a:rPr>
              <a:t> </a:t>
            </a:r>
            <a:r>
              <a:rPr lang="es-MX" altLang="es-MX" sz="1600" spc="-50" dirty="0" err="1">
                <a:ea typeface="ＭＳ Ｐゴシック" pitchFamily="34" charset="-128"/>
              </a:rPr>
              <a:t>Technology</a:t>
            </a:r>
            <a:r>
              <a:rPr lang="es-MX" altLang="es-MX" sz="1600" spc="-50" dirty="0">
                <a:ea typeface="ＭＳ Ｐゴシック" pitchFamily="34" charset="-128"/>
              </a:rPr>
              <a:t> and </a:t>
            </a:r>
            <a:r>
              <a:rPr lang="es-MX" altLang="es-MX" sz="1600" spc="-50" dirty="0" err="1">
                <a:ea typeface="ＭＳ Ｐゴシック" pitchFamily="34" charset="-128"/>
              </a:rPr>
              <a:t>Innovative</a:t>
            </a:r>
            <a:r>
              <a:rPr lang="es-MX" altLang="es-MX" sz="1600" spc="-50" dirty="0">
                <a:ea typeface="ＭＳ Ｐゴシック" pitchFamily="34" charset="-128"/>
              </a:rPr>
              <a:t> </a:t>
            </a:r>
            <a:r>
              <a:rPr lang="es-MX" altLang="es-MX" sz="1600" spc="-50" dirty="0" err="1">
                <a:ea typeface="ＭＳ Ｐゴシック" pitchFamily="34" charset="-128"/>
              </a:rPr>
              <a:t>Practices</a:t>
            </a:r>
            <a:endParaRPr lang="es-MX" altLang="es-MX" sz="1600" spc="-50" dirty="0">
              <a:ea typeface="ＭＳ Ｐゴシック" pitchFamily="34" charset="-128"/>
            </a:endParaRPr>
          </a:p>
          <a:p>
            <a:pPr algn="just" eaLnBrk="1" hangingPunct="1">
              <a:buFont typeface="Arial" charset="0"/>
              <a:buChar char="•"/>
            </a:pPr>
            <a:r>
              <a:rPr lang="es-MX" altLang="es-MX" sz="1600" spc="-50" dirty="0" err="1">
                <a:ea typeface="ＭＳ Ｐゴシック" pitchFamily="34" charset="-128"/>
              </a:rPr>
              <a:t>Academic</a:t>
            </a:r>
            <a:r>
              <a:rPr lang="es-MX" altLang="es-MX" sz="1600" spc="-50" dirty="0">
                <a:ea typeface="ＭＳ Ｐゴシック" pitchFamily="34" charset="-128"/>
              </a:rPr>
              <a:t> and </a:t>
            </a:r>
            <a:r>
              <a:rPr lang="es-MX" altLang="es-MX" sz="1600" spc="-50" dirty="0" err="1">
                <a:ea typeface="ＭＳ Ｐゴシック" pitchFamily="34" charset="-128"/>
              </a:rPr>
              <a:t>Research</a:t>
            </a:r>
            <a:r>
              <a:rPr lang="es-MX" altLang="es-MX" sz="1600" spc="-50" dirty="0">
                <a:ea typeface="ＭＳ Ｐゴシック" pitchFamily="34" charset="-128"/>
              </a:rPr>
              <a:t> </a:t>
            </a:r>
            <a:r>
              <a:rPr lang="es-MX" altLang="es-MX" sz="1600" spc="-50" dirty="0" err="1">
                <a:ea typeface="ＭＳ Ｐゴシック" pitchFamily="34" charset="-128"/>
              </a:rPr>
              <a:t>Presentation</a:t>
            </a:r>
            <a:r>
              <a:rPr lang="es-MX" altLang="es-MX" sz="1600" spc="-50" dirty="0">
                <a:ea typeface="ＭＳ Ｐゴシック" pitchFamily="34" charset="-128"/>
              </a:rPr>
              <a:t> in English</a:t>
            </a:r>
          </a:p>
          <a:p>
            <a:pPr algn="just" eaLnBrk="1" hangingPunct="1">
              <a:buFont typeface="Arial" charset="0"/>
              <a:buChar char="•"/>
            </a:pPr>
            <a:r>
              <a:rPr lang="es-MX" altLang="es-MX" sz="1600" spc="-50" dirty="0" err="1">
                <a:ea typeface="ＭＳ Ｐゴシック" pitchFamily="34" charset="-128"/>
              </a:rPr>
              <a:t>Writing</a:t>
            </a:r>
            <a:r>
              <a:rPr lang="es-MX" altLang="es-MX" sz="1600" spc="-50" dirty="0">
                <a:ea typeface="ＭＳ Ｐゴシック" pitchFamily="34" charset="-128"/>
              </a:rPr>
              <a:t> </a:t>
            </a:r>
            <a:r>
              <a:rPr lang="es-MX" altLang="es-MX" sz="1600" spc="-50" dirty="0" err="1">
                <a:ea typeface="ＭＳ Ｐゴシック" pitchFamily="34" charset="-128"/>
              </a:rPr>
              <a:t>for</a:t>
            </a:r>
            <a:r>
              <a:rPr lang="es-MX" altLang="es-MX" sz="1600" spc="-50" dirty="0">
                <a:ea typeface="ＭＳ Ｐゴシック" pitchFamily="34" charset="-128"/>
              </a:rPr>
              <a:t> </a:t>
            </a:r>
            <a:r>
              <a:rPr lang="es-MX" altLang="es-MX" sz="1600" spc="-50" dirty="0" err="1">
                <a:ea typeface="ＭＳ Ｐゴシック" pitchFamily="34" charset="-128"/>
              </a:rPr>
              <a:t>Publications</a:t>
            </a:r>
            <a:r>
              <a:rPr lang="es-MX" altLang="es-MX" sz="1600" spc="-50" dirty="0">
                <a:ea typeface="ＭＳ Ｐゴシック" pitchFamily="34" charset="-128"/>
              </a:rPr>
              <a:t> in International </a:t>
            </a:r>
            <a:r>
              <a:rPr lang="es-MX" altLang="es-MX" sz="1600" spc="-50" dirty="0" err="1">
                <a:ea typeface="ＭＳ Ｐゴシック" pitchFamily="34" charset="-128"/>
              </a:rPr>
              <a:t>Journals</a:t>
            </a:r>
            <a:r>
              <a:rPr lang="es-MX" altLang="es-MX" sz="1600" spc="-50" dirty="0" smtClean="0">
                <a:ea typeface="ＭＳ Ｐゴシック" pitchFamily="34" charset="-128"/>
              </a:rPr>
              <a:t>.</a:t>
            </a:r>
            <a:endParaRPr lang="es-MX" altLang="es-MX" sz="1600" spc="-50" dirty="0">
              <a:ea typeface="ＭＳ Ｐゴシック" pitchFamily="34" charset="-128"/>
            </a:endParaRPr>
          </a:p>
        </p:txBody>
      </p:sp>
    </p:spTree>
    <p:extLst>
      <p:ext uri="{BB962C8B-B14F-4D97-AF65-F5344CB8AC3E}">
        <p14:creationId xmlns:p14="http://schemas.microsoft.com/office/powerpoint/2010/main" val="135558913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8316"/>
            <a:ext cx="8229600" cy="857250"/>
          </a:xfrm>
        </p:spPr>
        <p:txBody>
          <a:bodyPr>
            <a:normAutofit/>
          </a:bodyPr>
          <a:lstStyle/>
          <a:p>
            <a:pPr algn="r"/>
            <a:r>
              <a:rPr lang="es-MX" sz="2400" b="1" dirty="0" smtClean="0">
                <a:solidFill>
                  <a:schemeClr val="tx2"/>
                </a:solidFill>
              </a:rPr>
              <a:t>Propuesta de distribución</a:t>
            </a:r>
            <a:endParaRPr lang="es-MX" sz="2400" b="1" dirty="0">
              <a:solidFill>
                <a:schemeClr val="tx2"/>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497494809"/>
              </p:ext>
            </p:extLst>
          </p:nvPr>
        </p:nvGraphicFramePr>
        <p:xfrm>
          <a:off x="107505" y="865934"/>
          <a:ext cx="8928993" cy="4101068"/>
        </p:xfrm>
        <a:graphic>
          <a:graphicData uri="http://schemas.openxmlformats.org/drawingml/2006/table">
            <a:tbl>
              <a:tblPr/>
              <a:tblGrid>
                <a:gridCol w="3240361"/>
                <a:gridCol w="1512168"/>
                <a:gridCol w="2736304"/>
                <a:gridCol w="1440160"/>
              </a:tblGrid>
              <a:tr h="525780">
                <a:tc>
                  <a:txBody>
                    <a:bodyPr/>
                    <a:lstStyle/>
                    <a:p>
                      <a:pPr algn="ctr"/>
                      <a:r>
                        <a:rPr lang="es-MX" sz="1500" b="1" cap="small" baseline="0" dirty="0" smtClean="0"/>
                        <a:t>OBJETIVO</a:t>
                      </a:r>
                      <a:endParaRPr lang="es-MX" sz="1500" b="1" cap="small" baseline="0" dirty="0"/>
                    </a:p>
                  </a:txBody>
                  <a:tcPr marT="34290" marB="3429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bg1">
                        <a:lumMod val="95000"/>
                      </a:schemeClr>
                    </a:solidFill>
                  </a:tcPr>
                </a:tc>
                <a:tc>
                  <a:txBody>
                    <a:bodyPr/>
                    <a:lstStyle/>
                    <a:p>
                      <a:pPr algn="ctr"/>
                      <a:r>
                        <a:rPr lang="es-MX" sz="1500" b="1" cap="small" baseline="0" dirty="0" smtClean="0"/>
                        <a:t>BENEFICIADOS </a:t>
                      </a:r>
                      <a:endParaRPr lang="es-MX" sz="1500" b="1" cap="small" baseline="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MX" sz="1500" b="1" cap="small" baseline="0" dirty="0" smtClean="0"/>
                        <a:t>ACCIÓN</a:t>
                      </a:r>
                      <a:endParaRPr lang="es-MX" sz="1500" b="1" cap="small" baseline="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MX" sz="1500" b="1" cap="small" baseline="0" dirty="0" smtClean="0"/>
                        <a:t>MONTO</a:t>
                      </a:r>
                      <a:endParaRPr lang="es-MX" sz="1500" b="1" cap="small" baseline="0" dirty="0"/>
                    </a:p>
                  </a:txBody>
                  <a:tcPr marT="34290" marB="34290" anchor="ct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95000"/>
                      </a:schemeClr>
                    </a:solidFill>
                  </a:tcPr>
                </a:tc>
              </a:tr>
              <a:tr h="1252044">
                <a:tc>
                  <a:txBody>
                    <a:bodyPr/>
                    <a:lstStyle/>
                    <a:p>
                      <a:pPr algn="just"/>
                      <a:r>
                        <a:rPr lang="es-MX" sz="1500" kern="1200" cap="none" baseline="0" dirty="0" smtClean="0">
                          <a:solidFill>
                            <a:schemeClr val="tx1"/>
                          </a:solidFill>
                          <a:latin typeface="+mn-lt"/>
                          <a:ea typeface="+mn-ea"/>
                          <a:cs typeface="+mn-cs"/>
                        </a:rPr>
                        <a:t>Contribuir al desarrollo de competencias globales en los  estudiantes a través del fortalecimiento a la infraestructura y de servicios de apoyo a la internacionalización.</a:t>
                      </a:r>
                      <a:endParaRPr lang="es-MX" sz="1500" kern="1200" cap="none" baseline="0" dirty="0">
                        <a:solidFill>
                          <a:schemeClr val="tx1"/>
                        </a:solidFill>
                        <a:latin typeface="+mn-lt"/>
                        <a:ea typeface="+mn-ea"/>
                        <a:cs typeface="+mn-cs"/>
                      </a:endParaRPr>
                    </a:p>
                  </a:txBody>
                  <a:tcPr marT="34290" marB="34290"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500" cap="none" baseline="0" dirty="0" smtClean="0"/>
                        <a:t>CENTROS UNIVERSITARIOS</a:t>
                      </a:r>
                      <a:endParaRPr lang="es-MX" sz="1500" cap="none" baseline="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1500" cap="none" baseline="0" dirty="0" smtClean="0"/>
                        <a:t>Equipamiento de los centros de autoacceso y/o laboratorios de idiomas. </a:t>
                      </a:r>
                      <a:endParaRPr lang="es-MX" sz="1500" cap="none" baseline="0" dirty="0"/>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500" cap="none" baseline="0" dirty="0" smtClean="0"/>
                        <a:t>$ 80,000,000.00</a:t>
                      </a:r>
                      <a:endParaRPr lang="es-MX" sz="1500" cap="none" baseline="0" dirty="0"/>
                    </a:p>
                  </a:txBody>
                  <a:tcPr marT="34290" marB="3429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2128">
                <a:tc>
                  <a:txBody>
                    <a:bodyPr/>
                    <a:lstStyle/>
                    <a:p>
                      <a:r>
                        <a:rPr lang="es-MX" sz="1500" cap="none" baseline="0" dirty="0" smtClean="0"/>
                        <a:t>Desarrollar un programa de formación  docente centrado en el aprendizaje del estudiante </a:t>
                      </a:r>
                      <a:endParaRPr lang="es-MX" sz="1500" cap="none" baseline="0" dirty="0"/>
                    </a:p>
                  </a:txBody>
                  <a:tcPr marT="34290" marB="34290"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500" kern="1200" cap="none" baseline="0" dirty="0" smtClean="0">
                          <a:solidFill>
                            <a:schemeClr val="tx1"/>
                          </a:solidFill>
                          <a:latin typeface="+mn-lt"/>
                          <a:ea typeface="+mn-ea"/>
                          <a:cs typeface="+mn-cs"/>
                        </a:rPr>
                        <a:t>CENTROS UNIVERSITARIOS</a:t>
                      </a:r>
                    </a:p>
                    <a:p>
                      <a:pPr marL="0" algn="ctr" defTabSz="914400" rtl="0" eaLnBrk="1" latinLnBrk="0" hangingPunct="1"/>
                      <a:endParaRPr lang="es-MX" sz="1500" kern="1200" cap="none" baseline="0" dirty="0">
                        <a:solidFill>
                          <a:schemeClr val="tx1"/>
                        </a:solidFill>
                        <a:latin typeface="+mn-lt"/>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500" kern="1200" cap="none" baseline="0" dirty="0" smtClean="0">
                          <a:solidFill>
                            <a:schemeClr val="tx1"/>
                          </a:solidFill>
                          <a:latin typeface="+mn-lt"/>
                          <a:ea typeface="+mn-ea"/>
                          <a:cs typeface="+mn-cs"/>
                        </a:rPr>
                        <a:t>Realización de cursos sobre didácticas centradas en el aprendizaje del estudiante en la Red Universitaria.</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500" kern="1200" cap="none" baseline="0" dirty="0" smtClean="0">
                          <a:solidFill>
                            <a:schemeClr val="tx1"/>
                          </a:solidFill>
                          <a:latin typeface="+mn-lt"/>
                          <a:ea typeface="+mn-ea"/>
                          <a:cs typeface="+mn-cs"/>
                        </a:rPr>
                        <a:t>$ 27,000,000.00</a:t>
                      </a:r>
                      <a:endParaRPr lang="es-MX" sz="1500" kern="1200" cap="none" baseline="0" dirty="0">
                        <a:solidFill>
                          <a:schemeClr val="tx1"/>
                        </a:solidFill>
                        <a:latin typeface="+mn-lt"/>
                        <a:ea typeface="+mn-ea"/>
                        <a:cs typeface="+mn-cs"/>
                      </a:endParaRPr>
                    </a:p>
                  </a:txBody>
                  <a:tcPr marT="34290" marB="3429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2980">
                <a:tc>
                  <a:txBody>
                    <a:bodyPr/>
                    <a:lstStyle/>
                    <a:p>
                      <a:r>
                        <a:rPr lang="es-MX" sz="1500" cap="none" baseline="0" dirty="0" smtClean="0"/>
                        <a:t>Desarrollar un programa de formación docente para la internacionalización del currículo </a:t>
                      </a:r>
                      <a:endParaRPr lang="es-MX" sz="1500" cap="none" baseline="0" dirty="0"/>
                    </a:p>
                  </a:txBody>
                  <a:tcPr marT="34290" marB="34290" anchor="ctr">
                    <a:lnL w="12700" cmpd="sng">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500" kern="1200" cap="none" baseline="0" dirty="0" smtClean="0">
                          <a:solidFill>
                            <a:schemeClr val="tx1"/>
                          </a:solidFill>
                          <a:latin typeface="+mn-lt"/>
                          <a:ea typeface="+mn-ea"/>
                          <a:cs typeface="+mn-cs"/>
                        </a:rPr>
                        <a:t>CENTROS UNIVERSITARIOS</a:t>
                      </a:r>
                    </a:p>
                    <a:p>
                      <a:pPr marL="0" algn="ctr" defTabSz="914400" rtl="0" eaLnBrk="1" latinLnBrk="0" hangingPunct="1"/>
                      <a:endParaRPr lang="es-MX" sz="1500" kern="1200" cap="none" baseline="0" dirty="0">
                        <a:solidFill>
                          <a:schemeClr val="tx1"/>
                        </a:solidFill>
                        <a:latin typeface="+mn-lt"/>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just"/>
                      <a:r>
                        <a:rPr lang="es-ES" altLang="es-MX" sz="1500" kern="1200" cap="none" baseline="0" dirty="0" smtClean="0">
                          <a:solidFill>
                            <a:schemeClr val="tx1"/>
                          </a:solidFill>
                          <a:latin typeface="+mn-lt"/>
                          <a:ea typeface="+mn-ea"/>
                          <a:cs typeface="+mn-cs"/>
                        </a:rPr>
                        <a:t>Formación y desarrollo de recursos humanos que permitan la internacionalización</a:t>
                      </a:r>
                      <a:endParaRPr lang="es-MX" sz="1500" kern="1200" cap="none" baseline="0" dirty="0">
                        <a:solidFill>
                          <a:schemeClr val="tx1"/>
                        </a:solidFill>
                        <a:latin typeface="+mn-lt"/>
                        <a:ea typeface="+mn-ea"/>
                        <a:cs typeface="+mn-cs"/>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lang="es-MX" sz="1500" kern="1200" cap="none" baseline="0" dirty="0" smtClean="0">
                          <a:solidFill>
                            <a:schemeClr val="tx1"/>
                          </a:solidFill>
                          <a:latin typeface="+mn-lt"/>
                          <a:ea typeface="+mn-ea"/>
                          <a:cs typeface="+mn-cs"/>
                        </a:rPr>
                        <a:t>$ 8,000,000.00</a:t>
                      </a:r>
                      <a:endParaRPr lang="es-MX" sz="1500" kern="1200" cap="none" baseline="0" dirty="0">
                        <a:solidFill>
                          <a:schemeClr val="tx1"/>
                        </a:solidFill>
                        <a:latin typeface="+mn-lt"/>
                        <a:ea typeface="+mn-ea"/>
                        <a:cs typeface="+mn-cs"/>
                      </a:endParaRPr>
                    </a:p>
                  </a:txBody>
                  <a:tcPr marT="34290" marB="34290" anchor="ct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tr>
            </a:tbl>
          </a:graphicData>
        </a:graphic>
      </p:graphicFrame>
      <p:pic>
        <p:nvPicPr>
          <p:cNvPr id="4"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320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85800" y="1829271"/>
            <a:ext cx="7772400" cy="1102519"/>
          </a:xfrm>
        </p:spPr>
        <p:txBody>
          <a:bodyPr>
            <a:noAutofit/>
          </a:bodyPr>
          <a:lstStyle/>
          <a:p>
            <a:r>
              <a:rPr lang="es-MX" sz="3600" b="1" dirty="0">
                <a:solidFill>
                  <a:schemeClr val="tx2"/>
                </a:solidFill>
              </a:rPr>
              <a:t>Estado de los </a:t>
            </a:r>
            <a:r>
              <a:rPr lang="es-MX" sz="3600" b="1" dirty="0" smtClean="0">
                <a:solidFill>
                  <a:schemeClr val="tx2"/>
                </a:solidFill>
              </a:rPr>
              <a:t/>
            </a:r>
            <a:br>
              <a:rPr lang="es-MX" sz="3600" b="1" dirty="0" smtClean="0">
                <a:solidFill>
                  <a:schemeClr val="tx2"/>
                </a:solidFill>
              </a:rPr>
            </a:br>
            <a:r>
              <a:rPr lang="es-MX" sz="3600" b="1" dirty="0" smtClean="0">
                <a:solidFill>
                  <a:schemeClr val="tx2"/>
                </a:solidFill>
              </a:rPr>
              <a:t>Centros </a:t>
            </a:r>
            <a:r>
              <a:rPr lang="es-MX" sz="3600" b="1" dirty="0">
                <a:solidFill>
                  <a:schemeClr val="tx2"/>
                </a:solidFill>
              </a:rPr>
              <a:t>de </a:t>
            </a:r>
            <a:r>
              <a:rPr lang="es-MX" sz="3600" b="1" dirty="0" smtClean="0">
                <a:solidFill>
                  <a:schemeClr val="tx2"/>
                </a:solidFill>
              </a:rPr>
              <a:t>Auto-Acceso </a:t>
            </a:r>
            <a:r>
              <a:rPr lang="es-MX" sz="3600" b="1" dirty="0">
                <a:solidFill>
                  <a:schemeClr val="tx2"/>
                </a:solidFill>
              </a:rPr>
              <a:t>(CAA) </a:t>
            </a:r>
            <a:r>
              <a:rPr lang="es-MX" sz="3600" b="1" dirty="0" smtClean="0">
                <a:solidFill>
                  <a:schemeClr val="tx2"/>
                </a:solidFill>
              </a:rPr>
              <a:t/>
            </a:r>
            <a:br>
              <a:rPr lang="es-MX" sz="3600" b="1" dirty="0" smtClean="0">
                <a:solidFill>
                  <a:schemeClr val="tx2"/>
                </a:solidFill>
              </a:rPr>
            </a:br>
            <a:r>
              <a:rPr lang="es-MX" sz="3600" b="1" dirty="0" smtClean="0">
                <a:solidFill>
                  <a:schemeClr val="tx2"/>
                </a:solidFill>
              </a:rPr>
              <a:t>/ Laboratorios de idiomas </a:t>
            </a:r>
            <a:br>
              <a:rPr lang="es-MX" sz="3600" b="1" dirty="0" smtClean="0">
                <a:solidFill>
                  <a:schemeClr val="tx2"/>
                </a:solidFill>
              </a:rPr>
            </a:br>
            <a:r>
              <a:rPr lang="es-MX" sz="3600" b="1" dirty="0" smtClean="0">
                <a:solidFill>
                  <a:schemeClr val="tx2"/>
                </a:solidFill>
              </a:rPr>
              <a:t>de </a:t>
            </a:r>
            <a:r>
              <a:rPr lang="es-MX" sz="3600" b="1" dirty="0">
                <a:solidFill>
                  <a:schemeClr val="tx2"/>
                </a:solidFill>
              </a:rPr>
              <a:t>la Red Universitaria</a:t>
            </a:r>
            <a:endParaRPr lang="es-ES" sz="3600" b="1" dirty="0">
              <a:solidFill>
                <a:schemeClr val="tx2"/>
              </a:solidFill>
            </a:endParaRPr>
          </a:p>
        </p:txBody>
      </p:sp>
      <p:pic>
        <p:nvPicPr>
          <p:cNvPr id="3"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7313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637579"/>
          </a:xfrm>
        </p:spPr>
        <p:txBody>
          <a:bodyPr>
            <a:noAutofit/>
          </a:bodyPr>
          <a:lstStyle/>
          <a:p>
            <a:pPr algn="r"/>
            <a:r>
              <a:rPr lang="es-MX" sz="2800" b="1" dirty="0" smtClean="0">
                <a:solidFill>
                  <a:schemeClr val="tx2"/>
                </a:solidFill>
              </a:rPr>
              <a:t>Objetivos del PDI</a:t>
            </a:r>
            <a:endParaRPr lang="es-MX" sz="2800" b="1" dirty="0">
              <a:solidFill>
                <a:schemeClr val="tx2"/>
              </a:solidFill>
            </a:endParaRPr>
          </a:p>
        </p:txBody>
      </p:sp>
      <p:sp>
        <p:nvSpPr>
          <p:cNvPr id="3" name="2 Rectángulo"/>
          <p:cNvSpPr/>
          <p:nvPr/>
        </p:nvSpPr>
        <p:spPr>
          <a:xfrm>
            <a:off x="467544" y="1324962"/>
            <a:ext cx="8280920" cy="3046988"/>
          </a:xfrm>
          <a:prstGeom prst="rect">
            <a:avLst/>
          </a:prstGeom>
        </p:spPr>
        <p:txBody>
          <a:bodyPr wrap="square">
            <a:spAutoFit/>
          </a:bodyPr>
          <a:lstStyle/>
          <a:p>
            <a:pPr marL="457200" indent="-457200">
              <a:buFont typeface="Arial"/>
              <a:buChar char="•"/>
            </a:pPr>
            <a:r>
              <a:rPr lang="es-MX" sz="2400" dirty="0"/>
              <a:t>Eje Docencia y aprendizaje</a:t>
            </a:r>
          </a:p>
          <a:p>
            <a:pPr marL="914400" lvl="1" indent="-457200">
              <a:buFont typeface="Arial"/>
              <a:buChar char="•"/>
            </a:pPr>
            <a:r>
              <a:rPr lang="es-MX" sz="2400" dirty="0" smtClean="0"/>
              <a:t>Objetivo</a:t>
            </a:r>
            <a:r>
              <a:rPr lang="es-MX" sz="2400" dirty="0"/>
              <a:t> 2. Mejora de la calidad de los </a:t>
            </a:r>
            <a:r>
              <a:rPr lang="es-MX" sz="2400" dirty="0" smtClean="0"/>
              <a:t>procesos</a:t>
            </a:r>
            <a:r>
              <a:rPr lang="es-MX" sz="2400" dirty="0"/>
              <a:t>, ambientes y resultados de </a:t>
            </a:r>
            <a:r>
              <a:rPr lang="es-MX" sz="2400" dirty="0" smtClean="0"/>
              <a:t>enseñanza- aprendizaje</a:t>
            </a:r>
          </a:p>
          <a:p>
            <a:pPr marL="457200" indent="-457200">
              <a:buFont typeface="Arial"/>
              <a:buChar char="•"/>
            </a:pPr>
            <a:r>
              <a:rPr lang="es-MX" sz="2400" dirty="0"/>
              <a:t>Eje Internacionalización</a:t>
            </a:r>
          </a:p>
          <a:p>
            <a:pPr marL="914400" lvl="1" indent="-457200">
              <a:buFont typeface="Arial"/>
              <a:buChar char="•"/>
            </a:pPr>
            <a:r>
              <a:rPr lang="es-MX" sz="2400" dirty="0" smtClean="0"/>
              <a:t>Objetivo</a:t>
            </a:r>
            <a:r>
              <a:rPr lang="es-MX" sz="2400" dirty="0"/>
              <a:t>: 12. Competencias globales </a:t>
            </a:r>
            <a:r>
              <a:rPr lang="es-MX" sz="2400" dirty="0" smtClean="0"/>
              <a:t>e interculturales </a:t>
            </a:r>
            <a:r>
              <a:rPr lang="es-MX" sz="2400" dirty="0"/>
              <a:t>en los estudiantes.</a:t>
            </a:r>
          </a:p>
          <a:p>
            <a:pPr marL="914400" lvl="1" indent="-457200">
              <a:buFont typeface="Arial"/>
              <a:buChar char="•"/>
            </a:pPr>
            <a:r>
              <a:rPr lang="es-MX" sz="2400" dirty="0" smtClean="0"/>
              <a:t>Objetivo</a:t>
            </a:r>
            <a:r>
              <a:rPr lang="es-MX" sz="2400" dirty="0"/>
              <a:t>: 14. Posicionamiento y </a:t>
            </a:r>
            <a:r>
              <a:rPr lang="es-MX" sz="2400" dirty="0" smtClean="0"/>
              <a:t>gestión </a:t>
            </a:r>
            <a:r>
              <a:rPr lang="es-MX" sz="2400" dirty="0"/>
              <a:t>internacional de </a:t>
            </a:r>
            <a:r>
              <a:rPr lang="es-MX" sz="2400" dirty="0" smtClean="0"/>
              <a:t>la UDG</a:t>
            </a:r>
            <a:endParaRPr lang="es-MX" sz="2400" dirty="0"/>
          </a:p>
        </p:txBody>
      </p:sp>
      <p:pic>
        <p:nvPicPr>
          <p:cNvPr id="4"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4817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3478"/>
            <a:ext cx="8229600" cy="857250"/>
          </a:xfrm>
        </p:spPr>
        <p:txBody>
          <a:bodyPr>
            <a:noAutofit/>
          </a:bodyPr>
          <a:lstStyle/>
          <a:p>
            <a:pPr algn="r"/>
            <a:r>
              <a:rPr lang="es-MX" sz="2800" b="1" dirty="0" smtClean="0">
                <a:solidFill>
                  <a:schemeClr val="tx2"/>
                </a:solidFill>
              </a:rPr>
              <a:t>Contenido </a:t>
            </a:r>
            <a:endParaRPr lang="es-MX" sz="2800" b="1" dirty="0">
              <a:solidFill>
                <a:schemeClr val="tx2"/>
              </a:solidFill>
            </a:endParaRPr>
          </a:p>
        </p:txBody>
      </p:sp>
      <p:sp>
        <p:nvSpPr>
          <p:cNvPr id="3" name="Marcador de contenido 2"/>
          <p:cNvSpPr>
            <a:spLocks noGrp="1"/>
          </p:cNvSpPr>
          <p:nvPr>
            <p:ph sz="half" idx="1"/>
          </p:nvPr>
        </p:nvSpPr>
        <p:spPr>
          <a:xfrm>
            <a:off x="821432" y="1749028"/>
            <a:ext cx="4038600" cy="3394472"/>
          </a:xfrm>
        </p:spPr>
        <p:txBody>
          <a:bodyPr/>
          <a:lstStyle/>
          <a:p>
            <a:r>
              <a:rPr lang="es-MX" b="1" dirty="0"/>
              <a:t>Infraestructura y Equipamiento Tecnológico</a:t>
            </a:r>
            <a:endParaRPr lang="es-ES" b="1" dirty="0"/>
          </a:p>
        </p:txBody>
      </p:sp>
      <p:sp>
        <p:nvSpPr>
          <p:cNvPr id="4" name="Marcador de contenido 3"/>
          <p:cNvSpPr>
            <a:spLocks noGrp="1"/>
          </p:cNvSpPr>
          <p:nvPr>
            <p:ph sz="half" idx="2"/>
          </p:nvPr>
        </p:nvSpPr>
        <p:spPr>
          <a:xfrm>
            <a:off x="4572000" y="1749028"/>
            <a:ext cx="4038600" cy="3394472"/>
          </a:xfrm>
        </p:spPr>
        <p:txBody>
          <a:bodyPr/>
          <a:lstStyle/>
          <a:p>
            <a:r>
              <a:rPr lang="es-MX" b="1" dirty="0"/>
              <a:t>Servicios Académicos </a:t>
            </a:r>
            <a:r>
              <a:rPr lang="es-MX" b="1" dirty="0" smtClean="0"/>
              <a:t>,</a:t>
            </a:r>
            <a:r>
              <a:rPr lang="es-MX" b="1" dirty="0"/>
              <a:t/>
            </a:r>
            <a:br>
              <a:rPr lang="es-MX" b="1" dirty="0"/>
            </a:br>
            <a:r>
              <a:rPr lang="es-MX" b="1" dirty="0"/>
              <a:t>Material </a:t>
            </a:r>
            <a:r>
              <a:rPr lang="es-MX" b="1" dirty="0" smtClean="0"/>
              <a:t>Didáctico y</a:t>
            </a:r>
            <a:r>
              <a:rPr lang="es-MX" b="1" dirty="0"/>
              <a:t/>
            </a:r>
            <a:br>
              <a:rPr lang="es-MX" b="1" dirty="0"/>
            </a:br>
            <a:r>
              <a:rPr lang="es-MX" b="1" dirty="0"/>
              <a:t>Recursos Bibliográficos </a:t>
            </a:r>
            <a:endParaRPr lang="es-ES" b="1" dirty="0"/>
          </a:p>
        </p:txBody>
      </p:sp>
      <p:pic>
        <p:nvPicPr>
          <p:cNvPr id="5" name="Picture 2" descr="C:\Users\Omar\Downloads\logo_presentació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1981200" cy="71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7948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960" y="195486"/>
            <a:ext cx="8748464" cy="270030"/>
          </a:xfrm>
        </p:spPr>
        <p:txBody>
          <a:bodyPr>
            <a:noAutofit/>
          </a:bodyPr>
          <a:lstStyle/>
          <a:p>
            <a:pPr algn="r"/>
            <a:r>
              <a:rPr lang="es-MX" sz="2800" b="1" dirty="0" smtClean="0">
                <a:solidFill>
                  <a:schemeClr val="tx2"/>
                </a:solidFill>
              </a:rPr>
              <a:t>Superficie en mt2</a:t>
            </a:r>
            <a:endParaRPr lang="es-MX" sz="2800" b="1" dirty="0">
              <a:solidFill>
                <a:schemeClr val="tx2"/>
              </a:solidFill>
            </a:endParaRPr>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2706446386"/>
              </p:ext>
            </p:extLst>
          </p:nvPr>
        </p:nvGraphicFramePr>
        <p:xfrm>
          <a:off x="816844" y="2193925"/>
          <a:ext cx="8064897" cy="571500"/>
        </p:xfrm>
        <a:graphic>
          <a:graphicData uri="http://schemas.openxmlformats.org/drawingml/2006/table">
            <a:tbl>
              <a:tblPr firstRow="1" bandRow="1">
                <a:tableStyleId>{5C22544A-7EE6-4342-B048-85BDC9FD1C3A}</a:tableStyleId>
              </a:tblPr>
              <a:tblGrid>
                <a:gridCol w="568488"/>
                <a:gridCol w="568486"/>
                <a:gridCol w="639547"/>
                <a:gridCol w="568486"/>
                <a:gridCol w="535315"/>
                <a:gridCol w="576064"/>
                <a:gridCol w="576064"/>
                <a:gridCol w="576064"/>
                <a:gridCol w="576064"/>
                <a:gridCol w="576064"/>
                <a:gridCol w="576064"/>
                <a:gridCol w="576064"/>
                <a:gridCol w="576064"/>
                <a:gridCol w="576063"/>
              </a:tblGrid>
              <a:tr h="571500">
                <a:tc>
                  <a:txBody>
                    <a:bodyPr/>
                    <a:lstStyle/>
                    <a:p>
                      <a:r>
                        <a:rPr lang="es-MX" sz="1800" b="1" dirty="0" smtClean="0">
                          <a:solidFill>
                            <a:schemeClr val="bg1"/>
                          </a:solidFill>
                        </a:rPr>
                        <a:t>98</a:t>
                      </a:r>
                    </a:p>
                  </a:txBody>
                  <a:tcPr marT="34290" marB="34290" anchor="ctr">
                    <a:solidFill>
                      <a:srgbClr val="FF0000"/>
                    </a:solidFill>
                  </a:tcPr>
                </a:tc>
                <a:tc>
                  <a:txBody>
                    <a:bodyPr/>
                    <a:lstStyle/>
                    <a:p>
                      <a:r>
                        <a:rPr lang="es-MX" sz="1800" b="1" dirty="0" smtClean="0">
                          <a:solidFill>
                            <a:schemeClr val="bg1"/>
                          </a:solidFill>
                        </a:rPr>
                        <a:t>100</a:t>
                      </a:r>
                      <a:endParaRPr lang="es-MX" sz="1800" b="1" dirty="0">
                        <a:solidFill>
                          <a:schemeClr val="bg1"/>
                        </a:solidFill>
                      </a:endParaRPr>
                    </a:p>
                  </a:txBody>
                  <a:tcPr marT="34290" marB="34290" anchor="ctr">
                    <a:solidFill>
                      <a:srgbClr val="FF0000"/>
                    </a:solidFill>
                  </a:tcPr>
                </a:tc>
                <a:tc>
                  <a:txBody>
                    <a:bodyPr/>
                    <a:lstStyle/>
                    <a:p>
                      <a:r>
                        <a:rPr lang="es-MX" sz="1800" b="1" dirty="0" smtClean="0">
                          <a:solidFill>
                            <a:schemeClr val="bg1"/>
                          </a:solidFill>
                        </a:rPr>
                        <a:t>109</a:t>
                      </a:r>
                      <a:endParaRPr lang="es-MX" sz="1800" b="1" dirty="0">
                        <a:solidFill>
                          <a:schemeClr val="bg1"/>
                        </a:solidFill>
                      </a:endParaRPr>
                    </a:p>
                  </a:txBody>
                  <a:tcPr marT="34290" marB="34290" anchor="ctr">
                    <a:solidFill>
                      <a:srgbClr val="FF0000"/>
                    </a:solidFill>
                  </a:tcPr>
                </a:tc>
                <a:tc>
                  <a:txBody>
                    <a:bodyPr/>
                    <a:lstStyle/>
                    <a:p>
                      <a:r>
                        <a:rPr lang="es-MX" sz="1800" b="1" dirty="0" smtClean="0">
                          <a:solidFill>
                            <a:schemeClr val="bg1"/>
                          </a:solidFill>
                        </a:rPr>
                        <a:t>138</a:t>
                      </a:r>
                      <a:endParaRPr lang="es-MX" sz="1800" b="1" dirty="0">
                        <a:solidFill>
                          <a:schemeClr val="bg1"/>
                        </a:solidFill>
                      </a:endParaRPr>
                    </a:p>
                  </a:txBody>
                  <a:tcPr marT="34290" marB="34290" anchor="ctr"/>
                </a:tc>
                <a:tc>
                  <a:txBody>
                    <a:bodyPr/>
                    <a:lstStyle/>
                    <a:p>
                      <a:r>
                        <a:rPr lang="es-MX" sz="1800" b="1" dirty="0" smtClean="0">
                          <a:solidFill>
                            <a:schemeClr val="bg1"/>
                          </a:solidFill>
                        </a:rPr>
                        <a:t>223</a:t>
                      </a:r>
                      <a:endParaRPr lang="es-MX" sz="1800" b="1" dirty="0">
                        <a:solidFill>
                          <a:schemeClr val="bg1"/>
                        </a:solidFill>
                      </a:endParaRPr>
                    </a:p>
                  </a:txBody>
                  <a:tcPr marT="34290" marB="34290" anchor="ctr"/>
                </a:tc>
                <a:tc>
                  <a:txBody>
                    <a:bodyPr/>
                    <a:lstStyle/>
                    <a:p>
                      <a:r>
                        <a:rPr lang="es-MX" sz="1800" b="1" dirty="0" smtClean="0">
                          <a:solidFill>
                            <a:schemeClr val="bg1"/>
                          </a:solidFill>
                        </a:rPr>
                        <a:t>247</a:t>
                      </a:r>
                      <a:endParaRPr lang="es-MX" sz="1800" b="1" dirty="0">
                        <a:solidFill>
                          <a:schemeClr val="bg1"/>
                        </a:solidFill>
                      </a:endParaRPr>
                    </a:p>
                  </a:txBody>
                  <a:tcPr marT="34290" marB="34290" anchor="ctr"/>
                </a:tc>
                <a:tc>
                  <a:txBody>
                    <a:bodyPr/>
                    <a:lstStyle/>
                    <a:p>
                      <a:r>
                        <a:rPr lang="es-MX" sz="1800" b="1" dirty="0" smtClean="0">
                          <a:solidFill>
                            <a:schemeClr val="bg1"/>
                          </a:solidFill>
                        </a:rPr>
                        <a:t>248</a:t>
                      </a:r>
                      <a:endParaRPr lang="es-MX" sz="1800" b="1" dirty="0">
                        <a:solidFill>
                          <a:schemeClr val="bg1"/>
                        </a:solidFill>
                      </a:endParaRPr>
                    </a:p>
                  </a:txBody>
                  <a:tcPr marT="34290" marB="34290" anchor="ctr"/>
                </a:tc>
                <a:tc>
                  <a:txBody>
                    <a:bodyPr/>
                    <a:lstStyle/>
                    <a:p>
                      <a:r>
                        <a:rPr lang="es-MX" sz="1800" b="1" dirty="0" smtClean="0">
                          <a:solidFill>
                            <a:schemeClr val="bg1"/>
                          </a:solidFill>
                        </a:rPr>
                        <a:t>250</a:t>
                      </a:r>
                      <a:endParaRPr lang="es-MX" sz="1800" b="1" dirty="0">
                        <a:solidFill>
                          <a:schemeClr val="bg1"/>
                        </a:solidFill>
                      </a:endParaRPr>
                    </a:p>
                  </a:txBody>
                  <a:tcPr marT="34290" marB="34290" anchor="ctr"/>
                </a:tc>
                <a:tc>
                  <a:txBody>
                    <a:bodyPr/>
                    <a:lstStyle/>
                    <a:p>
                      <a:r>
                        <a:rPr lang="es-MX" sz="1800" b="1" dirty="0" smtClean="0">
                          <a:solidFill>
                            <a:schemeClr val="bg1"/>
                          </a:solidFill>
                        </a:rPr>
                        <a:t>306</a:t>
                      </a:r>
                      <a:endParaRPr lang="es-MX" sz="1800" b="1" dirty="0">
                        <a:solidFill>
                          <a:schemeClr val="bg1"/>
                        </a:solidFill>
                      </a:endParaRPr>
                    </a:p>
                  </a:txBody>
                  <a:tcPr marT="34290" marB="34290" anchor="ctr">
                    <a:solidFill>
                      <a:srgbClr val="92D050"/>
                    </a:solidFill>
                  </a:tcPr>
                </a:tc>
                <a:tc>
                  <a:txBody>
                    <a:bodyPr/>
                    <a:lstStyle/>
                    <a:p>
                      <a:r>
                        <a:rPr lang="es-MX" sz="1800" b="1" dirty="0" smtClean="0">
                          <a:solidFill>
                            <a:schemeClr val="bg1"/>
                          </a:solidFill>
                        </a:rPr>
                        <a:t>365</a:t>
                      </a:r>
                      <a:endParaRPr lang="es-MX" sz="1800" b="1" dirty="0">
                        <a:solidFill>
                          <a:schemeClr val="bg1"/>
                        </a:solidFill>
                      </a:endParaRPr>
                    </a:p>
                  </a:txBody>
                  <a:tcPr marT="34290" marB="34290" anchor="ctr">
                    <a:solidFill>
                      <a:srgbClr val="92D050"/>
                    </a:solidFill>
                  </a:tcPr>
                </a:tc>
                <a:tc>
                  <a:txBody>
                    <a:bodyPr/>
                    <a:lstStyle/>
                    <a:p>
                      <a:r>
                        <a:rPr lang="es-MX" sz="1800" b="1" dirty="0" smtClean="0">
                          <a:solidFill>
                            <a:schemeClr val="bg1"/>
                          </a:solidFill>
                        </a:rPr>
                        <a:t>420</a:t>
                      </a:r>
                      <a:endParaRPr lang="es-MX" sz="1800" b="1" dirty="0">
                        <a:solidFill>
                          <a:schemeClr val="bg1"/>
                        </a:solidFill>
                      </a:endParaRPr>
                    </a:p>
                  </a:txBody>
                  <a:tcPr marT="34290" marB="34290" anchor="ctr">
                    <a:solidFill>
                      <a:srgbClr val="92D050"/>
                    </a:solidFill>
                  </a:tcPr>
                </a:tc>
                <a:tc>
                  <a:txBody>
                    <a:bodyPr/>
                    <a:lstStyle/>
                    <a:p>
                      <a:r>
                        <a:rPr lang="es-MX" sz="1800" b="1" dirty="0" smtClean="0">
                          <a:solidFill>
                            <a:schemeClr val="bg1"/>
                          </a:solidFill>
                        </a:rPr>
                        <a:t>148</a:t>
                      </a:r>
                      <a:endParaRPr lang="es-MX" sz="1800" b="1" dirty="0">
                        <a:solidFill>
                          <a:schemeClr val="bg1"/>
                        </a:solidFill>
                      </a:endParaRPr>
                    </a:p>
                  </a:txBody>
                  <a:tcPr marT="34290" marB="34290" anchor="ctr"/>
                </a:tc>
                <a:tc>
                  <a:txBody>
                    <a:bodyPr/>
                    <a:lstStyle/>
                    <a:p>
                      <a:r>
                        <a:rPr lang="es-MX" sz="1800" b="1" dirty="0" smtClean="0">
                          <a:solidFill>
                            <a:schemeClr val="bg1"/>
                          </a:solidFill>
                        </a:rPr>
                        <a:t>216</a:t>
                      </a:r>
                      <a:endParaRPr lang="es-MX" sz="1800" b="1" dirty="0">
                        <a:solidFill>
                          <a:schemeClr val="bg1"/>
                        </a:solidFill>
                      </a:endParaRPr>
                    </a:p>
                  </a:txBody>
                  <a:tcPr marT="34290" marB="34290" anchor="ctr"/>
                </a:tc>
                <a:tc>
                  <a:txBody>
                    <a:bodyPr/>
                    <a:lstStyle/>
                    <a:p>
                      <a:r>
                        <a:rPr lang="es-MX" sz="1800" b="1" dirty="0" smtClean="0">
                          <a:solidFill>
                            <a:schemeClr val="bg1"/>
                          </a:solidFill>
                        </a:rPr>
                        <a:t>169</a:t>
                      </a:r>
                      <a:endParaRPr lang="es-MX" sz="1800" b="1" dirty="0">
                        <a:solidFill>
                          <a:schemeClr val="bg1"/>
                        </a:solidFill>
                      </a:endParaRPr>
                    </a:p>
                  </a:txBody>
                  <a:tcPr marT="34290" marB="34290" anchor="ctr"/>
                </a:tc>
              </a:tr>
            </a:tbl>
          </a:graphicData>
        </a:graphic>
      </p:graphicFrame>
      <p:sp>
        <p:nvSpPr>
          <p:cNvPr id="8" name="Rectángulo 7"/>
          <p:cNvSpPr/>
          <p:nvPr/>
        </p:nvSpPr>
        <p:spPr>
          <a:xfrm>
            <a:off x="363960" y="4227934"/>
            <a:ext cx="8640960" cy="830997"/>
          </a:xfrm>
          <a:prstGeom prst="rect">
            <a:avLst/>
          </a:prstGeom>
        </p:spPr>
        <p:txBody>
          <a:bodyPr wrap="square">
            <a:spAutoFit/>
          </a:bodyPr>
          <a:lstStyle/>
          <a:p>
            <a:r>
              <a:rPr lang="es-MX" sz="2400" dirty="0"/>
              <a:t>CUTONALÁ: único </a:t>
            </a:r>
            <a:r>
              <a:rPr lang="es-MX" sz="2400" dirty="0" smtClean="0"/>
              <a:t>que </a:t>
            </a:r>
            <a:r>
              <a:rPr lang="es-MX" sz="2400" dirty="0"/>
              <a:t>NO cuenta con instalaciones de </a:t>
            </a:r>
            <a:r>
              <a:rPr lang="es-MX" sz="2400" dirty="0" smtClean="0"/>
              <a:t>CAA</a:t>
            </a:r>
          </a:p>
          <a:p>
            <a:r>
              <a:rPr lang="es-MX" sz="2400" dirty="0" smtClean="0"/>
              <a:t>CUCSH: Opera como laboratorio de idiomas</a:t>
            </a:r>
            <a:endParaRPr lang="es-MX" sz="2400" dirty="0"/>
          </a:p>
        </p:txBody>
      </p:sp>
      <p:graphicFrame>
        <p:nvGraphicFramePr>
          <p:cNvPr id="3" name="2 Tabla"/>
          <p:cNvGraphicFramePr>
            <a:graphicFrameLocks noGrp="1"/>
          </p:cNvGraphicFramePr>
          <p:nvPr>
            <p:extLst>
              <p:ext uri="{D42A27DB-BD31-4B8C-83A1-F6EECF244321}">
                <p14:modId xmlns:p14="http://schemas.microsoft.com/office/powerpoint/2010/main" val="1799318650"/>
              </p:ext>
            </p:extLst>
          </p:nvPr>
        </p:nvGraphicFramePr>
        <p:xfrm>
          <a:off x="359025" y="3427879"/>
          <a:ext cx="8645895" cy="685800"/>
        </p:xfrm>
        <a:graphic>
          <a:graphicData uri="http://schemas.openxmlformats.org/drawingml/2006/table">
            <a:tbl>
              <a:tblPr firstRow="1" bandRow="1">
                <a:tableStyleId>{5C22544A-7EE6-4342-B048-85BDC9FD1C3A}</a:tableStyleId>
              </a:tblPr>
              <a:tblGrid>
                <a:gridCol w="708679"/>
                <a:gridCol w="444107"/>
                <a:gridCol w="590643"/>
                <a:gridCol w="562143"/>
                <a:gridCol w="741751"/>
                <a:gridCol w="566944"/>
                <a:gridCol w="492533"/>
                <a:gridCol w="576393"/>
                <a:gridCol w="504344"/>
                <a:gridCol w="623638"/>
                <a:gridCol w="529148"/>
                <a:gridCol w="576393"/>
                <a:gridCol w="595291"/>
                <a:gridCol w="485446"/>
                <a:gridCol w="648442"/>
              </a:tblGrid>
              <a:tr h="274320">
                <a:tc>
                  <a:txBody>
                    <a:bodyPr/>
                    <a:lstStyle/>
                    <a:p>
                      <a:r>
                        <a:rPr lang="es-MX" sz="1800" b="0" dirty="0" smtClean="0">
                          <a:solidFill>
                            <a:schemeClr val="tx1"/>
                          </a:solidFill>
                        </a:rPr>
                        <a:t>L-V</a:t>
                      </a:r>
                      <a:endParaRPr lang="es-MX" sz="1800" b="0" dirty="0">
                        <a:solidFill>
                          <a:schemeClr val="tx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lumOff val="35000"/>
                      </a:schemeClr>
                    </a:solidFill>
                  </a:tcPr>
                </a:tc>
                <a:tc>
                  <a:txBody>
                    <a:bodyPr/>
                    <a:lstStyle/>
                    <a:p>
                      <a:r>
                        <a:rPr lang="es-MX" sz="1800" b="0" dirty="0" smtClean="0">
                          <a:solidFill>
                            <a:schemeClr val="bg1"/>
                          </a:solidFill>
                        </a:rPr>
                        <a:t>10</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9</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13</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10</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11</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10</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12</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9</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10</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12</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8</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9</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12</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11</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78130">
                <a:tc>
                  <a:txBody>
                    <a:bodyPr/>
                    <a:lstStyle/>
                    <a:p>
                      <a:r>
                        <a:rPr lang="es-MX" sz="1800" dirty="0" smtClean="0">
                          <a:solidFill>
                            <a:schemeClr val="tx1"/>
                          </a:solidFill>
                        </a:rPr>
                        <a:t>Sab</a:t>
                      </a:r>
                      <a:endParaRPr lang="es-MX" sz="1800" dirty="0">
                        <a:solidFill>
                          <a:schemeClr val="tx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lumOff val="35000"/>
                      </a:schemeClr>
                    </a:solidFill>
                  </a:tcPr>
                </a:tc>
                <a:tc>
                  <a:txBody>
                    <a:bodyPr/>
                    <a:lstStyle/>
                    <a:p>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5</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8</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0</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5</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s-MX" sz="1800" b="0" dirty="0" smtClean="0">
                          <a:solidFill>
                            <a:schemeClr val="bg1"/>
                          </a:solidFill>
                        </a:rPr>
                        <a:t>4</a:t>
                      </a: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endParaRPr lang="es-MX" sz="1800" b="0" dirty="0">
                        <a:solidFill>
                          <a:schemeClr val="bg1"/>
                        </a:solidFill>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bl>
          </a:graphicData>
        </a:graphic>
      </p:graphicFrame>
      <p:sp>
        <p:nvSpPr>
          <p:cNvPr id="6" name="5 CuadroTexto"/>
          <p:cNvSpPr txBox="1"/>
          <p:nvPr/>
        </p:nvSpPr>
        <p:spPr>
          <a:xfrm>
            <a:off x="363960" y="2966214"/>
            <a:ext cx="8312496" cy="461665"/>
          </a:xfrm>
          <a:prstGeom prst="rect">
            <a:avLst/>
          </a:prstGeom>
          <a:noFill/>
        </p:spPr>
        <p:txBody>
          <a:bodyPr wrap="square" rtlCol="0">
            <a:spAutoFit/>
          </a:bodyPr>
          <a:lstStyle/>
          <a:p>
            <a:r>
              <a:rPr lang="es-MX" sz="2400" dirty="0" smtClean="0"/>
              <a:t>Horas de atención  en los CAA (Un rango de 8 a 13 horas  de L-V)</a:t>
            </a:r>
            <a:endParaRPr lang="es-MX" sz="2400" dirty="0"/>
          </a:p>
        </p:txBody>
      </p:sp>
      <p:graphicFrame>
        <p:nvGraphicFramePr>
          <p:cNvPr id="7" name="6 Tabla"/>
          <p:cNvGraphicFramePr>
            <a:graphicFrameLocks noGrp="1"/>
          </p:cNvGraphicFramePr>
          <p:nvPr>
            <p:extLst>
              <p:ext uri="{D42A27DB-BD31-4B8C-83A1-F6EECF244321}">
                <p14:modId xmlns:p14="http://schemas.microsoft.com/office/powerpoint/2010/main" val="375972118"/>
              </p:ext>
            </p:extLst>
          </p:nvPr>
        </p:nvGraphicFramePr>
        <p:xfrm>
          <a:off x="852960" y="699542"/>
          <a:ext cx="8039520" cy="1368152"/>
        </p:xfrm>
        <a:graphic>
          <a:graphicData uri="http://schemas.openxmlformats.org/drawingml/2006/table">
            <a:tbl>
              <a:tblPr firstRow="1" bandRow="1">
                <a:tableStyleId>{5C22544A-7EE6-4342-B048-85BDC9FD1C3A}</a:tableStyleId>
              </a:tblPr>
              <a:tblGrid>
                <a:gridCol w="504056"/>
                <a:gridCol w="576064"/>
                <a:gridCol w="648072"/>
                <a:gridCol w="576064"/>
                <a:gridCol w="504056"/>
                <a:gridCol w="576064"/>
                <a:gridCol w="576064"/>
                <a:gridCol w="576064"/>
                <a:gridCol w="576064"/>
                <a:gridCol w="576064"/>
                <a:gridCol w="576064"/>
                <a:gridCol w="576064"/>
                <a:gridCol w="576064"/>
                <a:gridCol w="622696"/>
              </a:tblGrid>
              <a:tr h="1368152">
                <a:tc>
                  <a:txBody>
                    <a:bodyPr/>
                    <a:lstStyle/>
                    <a:p>
                      <a:pPr algn="ctr"/>
                      <a:r>
                        <a:rPr lang="es-MX" sz="1500" dirty="0" smtClean="0"/>
                        <a:t>CUNORTE</a:t>
                      </a:r>
                    </a:p>
                  </a:txBody>
                  <a:tcPr marT="34290" marB="34290" vert="vert270" anchor="ctr">
                    <a:solidFill>
                      <a:srgbClr val="0070C0"/>
                    </a:solidFill>
                  </a:tcPr>
                </a:tc>
                <a:tc>
                  <a:txBody>
                    <a:bodyPr/>
                    <a:lstStyle/>
                    <a:p>
                      <a:pPr algn="ctr"/>
                      <a:r>
                        <a:rPr lang="es-MX" sz="1500" dirty="0" smtClean="0"/>
                        <a:t>CUCS</a:t>
                      </a:r>
                      <a:endParaRPr lang="es-MX" sz="1500" dirty="0"/>
                    </a:p>
                  </a:txBody>
                  <a:tcPr marT="34290" marB="34290" vert="vert270" anchor="ctr">
                    <a:solidFill>
                      <a:srgbClr val="0070C0"/>
                    </a:solidFill>
                  </a:tcPr>
                </a:tc>
                <a:tc>
                  <a:txBody>
                    <a:bodyPr/>
                    <a:lstStyle/>
                    <a:p>
                      <a:pPr algn="ctr"/>
                      <a:r>
                        <a:rPr lang="es-MX" sz="1500" dirty="0" smtClean="0"/>
                        <a:t>CUCOSTA</a:t>
                      </a:r>
                      <a:endParaRPr lang="es-MX" sz="1500" dirty="0"/>
                    </a:p>
                  </a:txBody>
                  <a:tcPr marT="34290" marB="34290" vert="vert270" anchor="ctr">
                    <a:solidFill>
                      <a:srgbClr val="0070C0"/>
                    </a:solidFill>
                  </a:tcPr>
                </a:tc>
                <a:tc>
                  <a:txBody>
                    <a:bodyPr/>
                    <a:lstStyle/>
                    <a:p>
                      <a:pPr marL="0" algn="ctr" defTabSz="914400" rtl="0" eaLnBrk="1" latinLnBrk="0" hangingPunct="1"/>
                      <a:r>
                        <a:rPr lang="es-MX" sz="1500" b="1" kern="1200" dirty="0" smtClean="0">
                          <a:solidFill>
                            <a:schemeClr val="lt1"/>
                          </a:solidFill>
                          <a:latin typeface="+mn-lt"/>
                          <a:ea typeface="+mn-ea"/>
                          <a:cs typeface="+mn-cs"/>
                        </a:rPr>
                        <a:t>CUALTOS</a:t>
                      </a:r>
                      <a:endParaRPr lang="es-MX" sz="1500" b="1" kern="1200" dirty="0">
                        <a:solidFill>
                          <a:schemeClr val="lt1"/>
                        </a:solidFill>
                        <a:latin typeface="+mn-lt"/>
                        <a:ea typeface="+mn-ea"/>
                        <a:cs typeface="+mn-cs"/>
                      </a:endParaRPr>
                    </a:p>
                  </a:txBody>
                  <a:tcPr marT="34290" marB="34290" vert="vert270" anchor="ctr">
                    <a:solidFill>
                      <a:srgbClr val="0070C0"/>
                    </a:solidFill>
                  </a:tcPr>
                </a:tc>
                <a:tc>
                  <a:txBody>
                    <a:bodyPr/>
                    <a:lstStyle/>
                    <a:p>
                      <a:pPr algn="ctr"/>
                      <a:r>
                        <a:rPr lang="es-MX" sz="1500" dirty="0" smtClean="0"/>
                        <a:t>CULAGOS</a:t>
                      </a:r>
                      <a:endParaRPr lang="es-MX" sz="1500" dirty="0"/>
                    </a:p>
                  </a:txBody>
                  <a:tcPr marT="34290" marB="34290" vert="vert270" anchor="ctr">
                    <a:solidFill>
                      <a:srgbClr val="0070C0"/>
                    </a:solidFill>
                  </a:tcPr>
                </a:tc>
                <a:tc>
                  <a:txBody>
                    <a:bodyPr/>
                    <a:lstStyle/>
                    <a:p>
                      <a:pPr algn="ctr"/>
                      <a:r>
                        <a:rPr lang="es-MX" sz="1500" dirty="0" smtClean="0"/>
                        <a:t>CUCIENEGA</a:t>
                      </a:r>
                      <a:endParaRPr lang="es-MX" sz="1500" dirty="0"/>
                    </a:p>
                  </a:txBody>
                  <a:tcPr marT="34290" marB="34290" vert="vert270" anchor="ctr">
                    <a:solidFill>
                      <a:srgbClr val="0070C0"/>
                    </a:solidFill>
                  </a:tcPr>
                </a:tc>
                <a:tc>
                  <a:txBody>
                    <a:bodyPr/>
                    <a:lstStyle/>
                    <a:p>
                      <a:pPr algn="ctr"/>
                      <a:r>
                        <a:rPr lang="es-MX" sz="1500" dirty="0" smtClean="0"/>
                        <a:t>CUSUR</a:t>
                      </a:r>
                      <a:endParaRPr lang="es-MX" sz="1500" dirty="0"/>
                    </a:p>
                  </a:txBody>
                  <a:tcPr marT="34290" marB="34290" vert="vert270" anchor="ctr">
                    <a:solidFill>
                      <a:srgbClr val="0070C0"/>
                    </a:solidFill>
                  </a:tcPr>
                </a:tc>
                <a:tc>
                  <a:txBody>
                    <a:bodyPr/>
                    <a:lstStyle/>
                    <a:p>
                      <a:pPr algn="ctr"/>
                      <a:r>
                        <a:rPr lang="es-MX" sz="1500" dirty="0" smtClean="0"/>
                        <a:t>CUVALLES</a:t>
                      </a:r>
                      <a:endParaRPr lang="es-MX" sz="1500" dirty="0"/>
                    </a:p>
                  </a:txBody>
                  <a:tcPr marT="34290" marB="34290" vert="vert270" anchor="ctr">
                    <a:solidFill>
                      <a:srgbClr val="0070C0"/>
                    </a:solidFill>
                  </a:tcPr>
                </a:tc>
                <a:tc>
                  <a:txBody>
                    <a:bodyPr/>
                    <a:lstStyle/>
                    <a:p>
                      <a:pPr algn="ctr"/>
                      <a:r>
                        <a:rPr lang="es-MX" sz="1500" dirty="0" smtClean="0"/>
                        <a:t>CUCEI</a:t>
                      </a:r>
                      <a:endParaRPr lang="es-MX" sz="1500" dirty="0"/>
                    </a:p>
                  </a:txBody>
                  <a:tcPr marT="34290" marB="34290" vert="vert270" anchor="ctr">
                    <a:solidFill>
                      <a:srgbClr val="0070C0"/>
                    </a:solidFill>
                  </a:tcPr>
                </a:tc>
                <a:tc>
                  <a:txBody>
                    <a:bodyPr/>
                    <a:lstStyle/>
                    <a:p>
                      <a:pPr algn="ctr"/>
                      <a:r>
                        <a:rPr lang="es-MX" sz="1500" dirty="0" smtClean="0"/>
                        <a:t>CUCEA</a:t>
                      </a:r>
                      <a:endParaRPr lang="es-MX" sz="1500" dirty="0"/>
                    </a:p>
                  </a:txBody>
                  <a:tcPr marT="34290" marB="34290" vert="vert270" anchor="ctr">
                    <a:solidFill>
                      <a:srgbClr val="0070C0"/>
                    </a:solidFill>
                  </a:tcPr>
                </a:tc>
                <a:tc>
                  <a:txBody>
                    <a:bodyPr/>
                    <a:lstStyle/>
                    <a:p>
                      <a:pPr algn="ctr"/>
                      <a:r>
                        <a:rPr lang="es-MX" sz="1500" dirty="0" smtClean="0"/>
                        <a:t>CUCBA</a:t>
                      </a:r>
                      <a:endParaRPr lang="es-MX" sz="1500" dirty="0"/>
                    </a:p>
                  </a:txBody>
                  <a:tcPr marT="34290" marB="34290" vert="vert270" anchor="ctr">
                    <a:solidFill>
                      <a:srgbClr val="0070C0"/>
                    </a:solidFill>
                  </a:tcPr>
                </a:tc>
                <a:tc>
                  <a:txBody>
                    <a:bodyPr/>
                    <a:lstStyle/>
                    <a:p>
                      <a:pPr algn="ctr"/>
                      <a:r>
                        <a:rPr lang="es-MX" sz="1500" dirty="0" smtClean="0"/>
                        <a:t>CUCSUR</a:t>
                      </a:r>
                      <a:endParaRPr lang="es-MX" sz="1500" dirty="0"/>
                    </a:p>
                  </a:txBody>
                  <a:tcPr marT="34290" marB="34290" vert="vert270" anchor="ctr">
                    <a:solidFill>
                      <a:srgbClr val="0070C0"/>
                    </a:solidFill>
                  </a:tcPr>
                </a:tc>
                <a:tc>
                  <a:txBody>
                    <a:bodyPr/>
                    <a:lstStyle/>
                    <a:p>
                      <a:pPr algn="ctr"/>
                      <a:r>
                        <a:rPr lang="es-MX" sz="1500" dirty="0" smtClean="0"/>
                        <a:t>CUAAD</a:t>
                      </a:r>
                      <a:endParaRPr lang="es-MX" sz="1500" dirty="0"/>
                    </a:p>
                  </a:txBody>
                  <a:tcPr marT="34290" marB="34290" vert="vert270" anchor="ctr">
                    <a:solidFill>
                      <a:srgbClr val="0070C0"/>
                    </a:solidFill>
                  </a:tcPr>
                </a:tc>
                <a:tc>
                  <a:txBody>
                    <a:bodyPr/>
                    <a:lstStyle/>
                    <a:p>
                      <a:pPr algn="ctr"/>
                      <a:r>
                        <a:rPr lang="es-MX" sz="1500" dirty="0" smtClean="0"/>
                        <a:t>CUCSH</a:t>
                      </a:r>
                      <a:endParaRPr lang="es-MX" sz="1500" dirty="0"/>
                    </a:p>
                  </a:txBody>
                  <a:tcPr marT="34290" marB="34290" vert="vert270" anchor="ctr">
                    <a:solidFill>
                      <a:srgbClr val="0070C0"/>
                    </a:solidFill>
                  </a:tcPr>
                </a:tc>
              </a:tr>
            </a:tbl>
          </a:graphicData>
        </a:graphic>
      </p:graphicFrame>
    </p:spTree>
    <p:extLst>
      <p:ext uri="{BB962C8B-B14F-4D97-AF65-F5344CB8AC3E}">
        <p14:creationId xmlns:p14="http://schemas.microsoft.com/office/powerpoint/2010/main" val="17894239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TotalTime>
  <Words>2473</Words>
  <Application>Microsoft Macintosh PowerPoint</Application>
  <PresentationFormat>Presentación en pantalla (16:9)</PresentationFormat>
  <Paragraphs>889</Paragraphs>
  <Slides>56</Slides>
  <Notes>18</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Tema de Office</vt:lpstr>
      <vt:lpstr>Presentación de PowerPoint</vt:lpstr>
      <vt:lpstr>Objetivo del fondo</vt:lpstr>
      <vt:lpstr>Destino de los recursos</vt:lpstr>
      <vt:lpstr>Rubros no autorizados</vt:lpstr>
      <vt:lpstr>Propuesta para la aplicación de los  recursos FECES 2014 (115 mdp)</vt:lpstr>
      <vt:lpstr>Estado de los  Centros de Auto-Acceso (CAA)  / Laboratorios de idiomas  de la Red Universitaria</vt:lpstr>
      <vt:lpstr>Objetivos del PDI</vt:lpstr>
      <vt:lpstr>Contenido </vt:lpstr>
      <vt:lpstr>Superficie en mt2</vt:lpstr>
      <vt:lpstr>Equipamiento tecnológico</vt:lpstr>
      <vt:lpstr> Capacidad de atención por área y hora </vt:lpstr>
      <vt:lpstr>Capacidad instalada por día</vt:lpstr>
      <vt:lpstr> Conexión a  internet reportada </vt:lpstr>
      <vt:lpstr>Servicios Académicos  Material Didáctico Recursos Bibliográficos </vt:lpstr>
      <vt:lpstr>Material didáctico en inglés</vt:lpstr>
      <vt:lpstr>Material didáctico en inglés </vt:lpstr>
      <vt:lpstr>Oferta de talleres en los CAA</vt:lpstr>
      <vt:lpstr>Conclusiones sobre  infraestructura y equipamiento</vt:lpstr>
      <vt:lpstr>Conclusiones sobre servicios y material </vt:lpstr>
      <vt:lpstr>Imágenes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vt:lpstr>
      <vt:lpstr>Justificación </vt:lpstr>
      <vt:lpstr>Justificación </vt:lpstr>
      <vt:lpstr>Propuesta</vt:lpstr>
      <vt:lpstr>Nuevos espacios de aprendizaje</vt:lpstr>
      <vt:lpstr>Presentación de PowerPoint</vt:lpstr>
      <vt:lpstr>Nuevos espacios de aprendizaje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de distribución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dc:creator>
  <cp:lastModifiedBy>Nadia Paola Mireles Torres</cp:lastModifiedBy>
  <cp:revision>116</cp:revision>
  <dcterms:created xsi:type="dcterms:W3CDTF">2014-06-18T00:29:56Z</dcterms:created>
  <dcterms:modified xsi:type="dcterms:W3CDTF">2014-06-23T13:57:15Z</dcterms:modified>
</cp:coreProperties>
</file>