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9" r:id="rId4"/>
  </p:sldIdLst>
  <p:sldSz cx="9144000" cy="6858000" type="screen4x3"/>
  <p:notesSz cx="6797675" cy="992981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942"/>
    <a:srgbClr val="CA9900"/>
    <a:srgbClr val="4E4E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1332E9-760E-4328-B8CF-905E4C7BA433}" type="datetimeFigureOut">
              <a:rPr lang="es-MX" smtClean="0"/>
              <a:t>08/10/2013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78722"/>
            <a:ext cx="543814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AB7F9F-9B73-4295-8A43-B87E1E659A7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21834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B7F9F-9B73-4295-8A43-B87E1E659A76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05303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243C3-E49F-4967-8E59-D8344F9BAA9C}" type="datetimeFigureOut">
              <a:rPr lang="es-ES" smtClean="0"/>
              <a:t>08/10/2013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016FC-90A9-4EB1-B5E5-2552175F8B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8338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243C3-E49F-4967-8E59-D8344F9BAA9C}" type="datetimeFigureOut">
              <a:rPr lang="es-ES" smtClean="0"/>
              <a:t>08/10/2013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016FC-90A9-4EB1-B5E5-2552175F8B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0594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243C3-E49F-4967-8E59-D8344F9BAA9C}" type="datetimeFigureOut">
              <a:rPr lang="es-ES" smtClean="0"/>
              <a:t>08/10/2013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016FC-90A9-4EB1-B5E5-2552175F8B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1708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243C3-E49F-4967-8E59-D8344F9BAA9C}" type="datetimeFigureOut">
              <a:rPr lang="es-ES" smtClean="0"/>
              <a:t>08/10/2013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016FC-90A9-4EB1-B5E5-2552175F8B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5844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243C3-E49F-4967-8E59-D8344F9BAA9C}" type="datetimeFigureOut">
              <a:rPr lang="es-ES" smtClean="0"/>
              <a:t>08/10/2013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016FC-90A9-4EB1-B5E5-2552175F8B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8369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243C3-E49F-4967-8E59-D8344F9BAA9C}" type="datetimeFigureOut">
              <a:rPr lang="es-ES" smtClean="0"/>
              <a:t>08/10/2013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016FC-90A9-4EB1-B5E5-2552175F8B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7441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243C3-E49F-4967-8E59-D8344F9BAA9C}" type="datetimeFigureOut">
              <a:rPr lang="es-ES" smtClean="0"/>
              <a:t>08/10/2013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016FC-90A9-4EB1-B5E5-2552175F8B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5235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243C3-E49F-4967-8E59-D8344F9BAA9C}" type="datetimeFigureOut">
              <a:rPr lang="es-ES" smtClean="0"/>
              <a:t>08/10/2013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016FC-90A9-4EB1-B5E5-2552175F8B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3743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243C3-E49F-4967-8E59-D8344F9BAA9C}" type="datetimeFigureOut">
              <a:rPr lang="es-ES" smtClean="0"/>
              <a:t>08/10/2013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016FC-90A9-4EB1-B5E5-2552175F8B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38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243C3-E49F-4967-8E59-D8344F9BAA9C}" type="datetimeFigureOut">
              <a:rPr lang="es-ES" smtClean="0"/>
              <a:t>08/10/2013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016FC-90A9-4EB1-B5E5-2552175F8B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2240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243C3-E49F-4967-8E59-D8344F9BAA9C}" type="datetimeFigureOut">
              <a:rPr lang="es-ES" smtClean="0"/>
              <a:t>08/10/2013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016FC-90A9-4EB1-B5E5-2552175F8B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6566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5243C3-E49F-4967-8E59-D8344F9BAA9C}" type="datetimeFigureOut">
              <a:rPr lang="es-ES" smtClean="0"/>
              <a:t>08/10/2013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016FC-90A9-4EB1-B5E5-2552175F8B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506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81676"/>
            <a:ext cx="3157744" cy="1031100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2555776" y="2462071"/>
            <a:ext cx="56886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4000" dirty="0" smtClean="0">
                <a:solidFill>
                  <a:srgbClr val="4E4E52"/>
                </a:solidFill>
                <a:latin typeface="Trajan Pro" panose="02020502050506020301" pitchFamily="18" charset="0"/>
                <a:cs typeface="Arial" pitchFamily="34" charset="0"/>
              </a:rPr>
              <a:t>Programa de para el incremento de matrícula en la red</a:t>
            </a:r>
            <a:endParaRPr lang="es-ES" sz="4000" dirty="0">
              <a:solidFill>
                <a:srgbClr val="4E4E52"/>
              </a:solidFill>
              <a:latin typeface="Trajan Pro" panose="02020502050506020301" pitchFamily="18" charset="0"/>
              <a:cs typeface="Arial" pitchFamily="34" charset="0"/>
            </a:endParaRP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688"/>
            <a:ext cx="4115944" cy="623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491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8110" cy="6858000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2172122" y="386135"/>
            <a:ext cx="5280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002942"/>
                </a:solidFill>
                <a:latin typeface="Arial" pitchFamily="34" charset="0"/>
                <a:cs typeface="Arial" pitchFamily="34" charset="0"/>
              </a:rPr>
              <a:t>Contexto y propuesta</a:t>
            </a:r>
            <a:endParaRPr lang="es-ES" sz="2400" b="1" dirty="0">
              <a:solidFill>
                <a:srgbClr val="00294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1043608" y="908720"/>
            <a:ext cx="7776864" cy="5472608"/>
          </a:xfrm>
        </p:spPr>
        <p:txBody>
          <a:bodyPr>
            <a:normAutofit fontScale="92500"/>
          </a:bodyPr>
          <a:lstStyle/>
          <a:p>
            <a:pPr algn="just">
              <a:spcBef>
                <a:spcPts val="1800"/>
              </a:spcBef>
            </a:pPr>
            <a:r>
              <a:rPr lang="es-MX" sz="2400" dirty="0" smtClean="0"/>
              <a:t>En virtud de la respuesta positiva de los gobiernos federal y estatal a la solicitud presupuestal de la Universidad de Guadalajara, se hace necesario corresponsabilizarnos realizando una valoración detallada de las capacidades de crecimiento de la Red en lo que respecta a su matrícula. </a:t>
            </a:r>
          </a:p>
          <a:p>
            <a:pPr algn="just">
              <a:spcBef>
                <a:spcPts val="1800"/>
              </a:spcBef>
            </a:pPr>
            <a:r>
              <a:rPr lang="es-MX" sz="2400" dirty="0" smtClean="0"/>
              <a:t>Dicha tarea se debe realizar atendiendo a las características particulares de los centros universitarios, sus programas de estudio, las capacidades instaladas y en general, las diferentes variables asociadas a los procesos docentes en su conjunto. </a:t>
            </a:r>
          </a:p>
          <a:p>
            <a:pPr algn="just">
              <a:spcBef>
                <a:spcPts val="1800"/>
              </a:spcBef>
            </a:pPr>
            <a:r>
              <a:rPr lang="es-MX" sz="2400" dirty="0" smtClean="0"/>
              <a:t>Por ello se propone crear una comisión conformada al menos por la COPLADI, la CGRH y la Coordinación de Control Escolar, que visite los centros y sistemas  de la Red, para que, de manera conjunta con estos, realice una estimación real de hasta donde podemos ampliar nuestra matrícula. </a:t>
            </a:r>
          </a:p>
          <a:p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1235093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8110" cy="6858000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1668066" y="386135"/>
            <a:ext cx="6288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002942"/>
                </a:solidFill>
                <a:latin typeface="Arial" pitchFamily="34" charset="0"/>
                <a:cs typeface="Arial" pitchFamily="34" charset="0"/>
              </a:rPr>
              <a:t>Variables a tomar en cuenta</a:t>
            </a:r>
            <a:endParaRPr lang="es-ES" sz="2400" b="1" dirty="0">
              <a:solidFill>
                <a:srgbClr val="00294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1043608" y="908720"/>
            <a:ext cx="7488832" cy="5472608"/>
          </a:xfrm>
        </p:spPr>
        <p:txBody>
          <a:bodyPr>
            <a:normAutofit/>
          </a:bodyPr>
          <a:lstStyle/>
          <a:p>
            <a:pPr algn="just"/>
            <a:r>
              <a:rPr lang="es-MX" sz="2400" dirty="0" smtClean="0"/>
              <a:t>Las particularidades de dicha valoración deben tomar en cuenta: </a:t>
            </a:r>
          </a:p>
          <a:p>
            <a:pPr lvl="1" algn="just"/>
            <a:r>
              <a:rPr lang="es-MX" sz="2000" dirty="0" smtClean="0"/>
              <a:t>Demanda y puntajes mínimos por carrera: no sería deseable incrementar la matrícula a costa de los puntajes mínimos de ingreso. </a:t>
            </a:r>
          </a:p>
          <a:p>
            <a:pPr lvl="1" algn="just"/>
            <a:r>
              <a:rPr lang="es-MX" sz="2000" dirty="0" smtClean="0"/>
              <a:t>Requerimientos de créditos y de trayectorias de los programas de estudio, secciones requeridas y </a:t>
            </a:r>
            <a:r>
              <a:rPr lang="es-MX" sz="2000" dirty="0"/>
              <a:t>capacidad </a:t>
            </a:r>
            <a:r>
              <a:rPr lang="es-MX" sz="2000" dirty="0" smtClean="0"/>
              <a:t>física instalada</a:t>
            </a:r>
            <a:r>
              <a:rPr lang="es-MX" sz="2000" dirty="0"/>
              <a:t>. </a:t>
            </a:r>
          </a:p>
          <a:p>
            <a:pPr lvl="1" algn="just"/>
            <a:r>
              <a:rPr lang="es-MX" sz="2000" dirty="0" smtClean="0"/>
              <a:t>Turnos en que se programan las secciones y extensión de los horarios en que se aprovecha la planta física. </a:t>
            </a:r>
          </a:p>
          <a:p>
            <a:pPr lvl="1" algn="just"/>
            <a:r>
              <a:rPr lang="es-MX" sz="2000" dirty="0" smtClean="0"/>
              <a:t>Planta docente, cargas horarias y bolsa de horas. </a:t>
            </a:r>
          </a:p>
          <a:p>
            <a:pPr lvl="1" algn="just"/>
            <a:r>
              <a:rPr lang="es-MX" sz="2000" dirty="0" smtClean="0"/>
              <a:t>Alumnos promedio por sección. </a:t>
            </a:r>
          </a:p>
          <a:p>
            <a:pPr lvl="1" algn="just"/>
            <a:r>
              <a:rPr lang="es-MX" sz="2000" dirty="0" smtClean="0"/>
              <a:t>Otros requerimientos de laboratorios, biblioteca y equipamiento. </a:t>
            </a:r>
            <a:endParaRPr lang="es-MX" sz="2000" dirty="0" smtClean="0"/>
          </a:p>
          <a:p>
            <a:pPr algn="just"/>
            <a:r>
              <a:rPr lang="es-MX" sz="2400" dirty="0" smtClean="0"/>
              <a:t>Ampliación de oferta programas de profesional medio, técnico superior y licenciatura del los </a:t>
            </a:r>
            <a:r>
              <a:rPr lang="es-MX" sz="2400" dirty="0" err="1" smtClean="0"/>
              <a:t>CU’s</a:t>
            </a:r>
            <a:r>
              <a:rPr lang="es-MX" sz="2400" dirty="0" smtClean="0"/>
              <a:t>. </a:t>
            </a:r>
            <a:endParaRPr lang="es-MX" sz="2400" dirty="0" smtClean="0"/>
          </a:p>
          <a:p>
            <a:pPr lvl="1"/>
            <a:endParaRPr lang="es-MX" sz="2000" dirty="0" smtClean="0"/>
          </a:p>
          <a:p>
            <a:pPr marL="457200" lvl="1" indent="0">
              <a:buNone/>
            </a:pPr>
            <a:endParaRPr lang="es-MX" sz="2000" dirty="0" smtClean="0"/>
          </a:p>
          <a:p>
            <a:pPr lvl="1"/>
            <a:endParaRPr lang="es-MX" sz="2000" dirty="0" smtClean="0"/>
          </a:p>
          <a:p>
            <a:pPr marL="457200" lvl="1" indent="0">
              <a:buNone/>
            </a:pPr>
            <a:endParaRPr lang="es-MX" sz="2000" dirty="0" smtClean="0"/>
          </a:p>
          <a:p>
            <a:pPr lvl="1"/>
            <a:endParaRPr lang="es-MX" sz="1600" dirty="0" smtClean="0"/>
          </a:p>
          <a:p>
            <a:pPr lvl="1"/>
            <a:endParaRPr lang="es-MX" sz="2000" dirty="0" smtClean="0"/>
          </a:p>
        </p:txBody>
      </p:sp>
    </p:spTree>
    <p:extLst>
      <p:ext uri="{BB962C8B-B14F-4D97-AF65-F5344CB8AC3E}">
        <p14:creationId xmlns:p14="http://schemas.microsoft.com/office/powerpoint/2010/main" val="4863213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269</Words>
  <Application>Microsoft Office PowerPoint</Application>
  <PresentationFormat>Presentación en pantalla (4:3)</PresentationFormat>
  <Paragraphs>19</Paragraphs>
  <Slides>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Calibri</vt:lpstr>
      <vt:lpstr>Trajan Pro</vt:lpstr>
      <vt:lpstr>Tema de Office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9413677</dc:creator>
  <cp:lastModifiedBy>Garcia Sanchez, Ruben Juan Sebastian</cp:lastModifiedBy>
  <cp:revision>19</cp:revision>
  <cp:lastPrinted>2013-10-08T16:10:27Z</cp:lastPrinted>
  <dcterms:created xsi:type="dcterms:W3CDTF">2013-06-05T17:48:18Z</dcterms:created>
  <dcterms:modified xsi:type="dcterms:W3CDTF">2013-10-08T16:10:39Z</dcterms:modified>
</cp:coreProperties>
</file>