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4" r:id="rId4"/>
    <p:sldId id="277" r:id="rId5"/>
    <p:sldId id="283" r:id="rId6"/>
    <p:sldId id="285" r:id="rId7"/>
    <p:sldId id="286" r:id="rId8"/>
    <p:sldId id="279" r:id="rId9"/>
    <p:sldId id="280" r:id="rId10"/>
    <p:sldId id="278" r:id="rId11"/>
    <p:sldId id="258" r:id="rId12"/>
    <p:sldId id="259" r:id="rId13"/>
    <p:sldId id="267" r:id="rId14"/>
    <p:sldId id="281" r:id="rId15"/>
    <p:sldId id="282" r:id="rId16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6343" autoAdjust="0"/>
  </p:normalViewPr>
  <p:slideViewPr>
    <p:cSldViewPr>
      <p:cViewPr>
        <p:scale>
          <a:sx n="110" d="100"/>
          <a:sy n="110" d="100"/>
        </p:scale>
        <p:origin x="-160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1E33CC4-C292-4B3A-B76B-751883C8FD7E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D0AA33F-071F-4C98-9B02-910BE58358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9869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B16AC32-F4B2-46BB-BA38-A82A69F800C3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E744FC3-D8AB-4846-8C4E-768A295F40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6749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46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96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2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6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2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63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765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912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63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8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63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07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7EDC-6A9E-4D9C-9289-AC0AD9D3CEA5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B585-B0D2-405A-8CC7-5BC99C4AE5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61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285293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veur" pitchFamily="2" charset="0"/>
              </a:rPr>
              <a:t>	</a:t>
            </a:r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veur" pitchFamily="2" charset="0"/>
              </a:rPr>
              <a:t>   Actualización</a:t>
            </a:r>
            <a:endParaRPr lang="es-MX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raveur" pitchFamily="2" charset="0"/>
            </a:endParaRPr>
          </a:p>
          <a:p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veur" pitchFamily="2" charset="0"/>
              </a:rPr>
              <a:t>                        de los Planes de </a:t>
            </a:r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veur" pitchFamily="2" charset="0"/>
              </a:rPr>
              <a:t>Desarrollo de las                            </a:t>
            </a:r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veur" pitchFamily="2" charset="0"/>
              </a:rPr>
              <a:t>		Entidades de la</a:t>
            </a:r>
          </a:p>
          <a:p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veur" pitchFamily="2" charset="0"/>
              </a:rPr>
              <a:t>	      Red Universitaria.</a:t>
            </a:r>
          </a:p>
          <a:p>
            <a:endParaRPr lang="es-MX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raveur" pitchFamily="2" charset="0"/>
            </a:endParaRPr>
          </a:p>
          <a:p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veur" pitchFamily="2" charset="0"/>
              </a:rPr>
              <a:t>		Programas Generales</a:t>
            </a:r>
            <a:endParaRPr lang="es-MX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raveur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4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88006" y="3137512"/>
            <a:ext cx="633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Actualización de los Planes de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Desarrollo de </a:t>
            </a:r>
          </a:p>
          <a:p>
            <a:pPr algn="ctr"/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las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Entidades de la Red</a:t>
            </a:r>
            <a:endParaRPr lang="es-MX" dirty="0">
              <a:solidFill>
                <a:schemeClr val="tx2">
                  <a:lumMod val="7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1022153" y="1124744"/>
            <a:ext cx="7549924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/>
              <a:t>Características de los Planes de </a:t>
            </a:r>
            <a:r>
              <a:rPr lang="es-ES" sz="1600" b="1" dirty="0" smtClean="0"/>
              <a:t>Desarrollo de las </a:t>
            </a:r>
            <a:r>
              <a:rPr lang="es-ES" sz="1600" b="1" dirty="0" smtClean="0"/>
              <a:t>Entidades de la Red Universitaria</a:t>
            </a:r>
            <a:endParaRPr lang="es-MX" sz="1400" dirty="0"/>
          </a:p>
        </p:txBody>
      </p:sp>
      <p:sp>
        <p:nvSpPr>
          <p:cNvPr id="21" name="20 Rectángulo"/>
          <p:cNvSpPr/>
          <p:nvPr/>
        </p:nvSpPr>
        <p:spPr>
          <a:xfrm>
            <a:off x="467544" y="1916832"/>
            <a:ext cx="810946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Alineación con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Plan de Desarrollo Institucional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2014-2030 y con los programas generales de las funciones sustantivas.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Solidez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académica, sustentado en evidencias y datos relevantes nacionales e internacionales en el contexto de la entidad de red.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mplia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participación de la comunidad universitaria y de la sociedad en general.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que retome las experiencias y mejores prácticas del Centro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Universitario o Sistema,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tenga como base los anteriores planes de desarrollo.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Accesible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claro, de consulta constante y referente para la comunidad.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una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visión de futuro.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número pertinente de indicadores, más cercanos a las prácticas académicas sustantivas (1ra y 2da generación)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Puente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la planeación estratégica y la planeación y programación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operativa (P3e).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62365" y="1988840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elaboración del Plan de la Entidad de la Red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Universitaria (PER)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recomiendan los siguientes cursos de acción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 de un diagnóstico de la entidad de la red.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Taller de consulta para la estructura directiva de la entidad de la red desarrollado por COPLADI.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 comunidad universitaria y sociedad en general en el ámbito de la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entidad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red utilizando algunos de los instrumentos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propuestos: Foros temáticos, conferencias, ponencias, exposición de buenas prácticas, mesas de diálogo, grupos de enfoque,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páneles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foro sectorial.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 del documento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06552" y="1124744"/>
            <a:ext cx="653089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Elaboración del Plan de la Entidad de la Red Universitaria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2657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187624" y="2225047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Plan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Desarrollo Institucional 2014-2030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Programas Generales de las funciones sustantivas.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Plan de la E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ntidad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de la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entidad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Documentos internacionales y nacionales que contengan las principales tendencias en la Educación Superior.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resultados de los diversos instrumentos de consulta aplicados al interior de la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entidad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red.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2014 (CU y SUV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139952" y="1309410"/>
            <a:ext cx="436887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 smtClean="0"/>
          </a:p>
          <a:p>
            <a:pPr algn="ctr"/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286868" y="1340768"/>
            <a:ext cx="276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Insumos básicos de trabajo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31540" y="3068960"/>
            <a:ext cx="8280920" cy="9848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400" dirty="0" smtClean="0"/>
              <a:t>Programas </a:t>
            </a:r>
            <a:r>
              <a:rPr lang="es-MX" sz="2400" dirty="0" smtClean="0"/>
              <a:t>Generales</a:t>
            </a:r>
            <a:r>
              <a:rPr lang="es-MX" sz="2400" dirty="0" smtClean="0"/>
              <a:t>:   		30 de junio de 2014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400" dirty="0" smtClean="0"/>
              <a:t>Planes de las Entidades de la Red: 	15 de septiembre de 2014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45732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small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s-MX" sz="2400" cap="small" dirty="0" smtClean="0">
                <a:solidFill>
                  <a:schemeClr val="tx2">
                    <a:lumMod val="75000"/>
                  </a:schemeClr>
                </a:solidFill>
              </a:rPr>
              <a:t>echas para el desarrollo de los Programas </a:t>
            </a:r>
            <a:r>
              <a:rPr lang="es-MX" sz="2400" cap="small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s-MX" sz="2400" cap="small" dirty="0" smtClean="0">
                <a:solidFill>
                  <a:schemeClr val="tx2">
                    <a:lumMod val="75000"/>
                  </a:schemeClr>
                </a:solidFill>
              </a:rPr>
              <a:t>enerales y los Planes de </a:t>
            </a:r>
            <a:r>
              <a:rPr lang="es-MX" sz="2400" cap="small" dirty="0" smtClean="0">
                <a:solidFill>
                  <a:schemeClr val="tx2">
                    <a:lumMod val="75000"/>
                  </a:schemeClr>
                </a:solidFill>
              </a:rPr>
              <a:t>Desarrollo de las </a:t>
            </a:r>
            <a:r>
              <a:rPr lang="es-MX" sz="2400" cap="small" dirty="0" smtClean="0">
                <a:solidFill>
                  <a:schemeClr val="tx2">
                    <a:lumMod val="75000"/>
                  </a:schemeClr>
                </a:solidFill>
              </a:rPr>
              <a:t>Entidades de la Red</a:t>
            </a:r>
            <a:endParaRPr lang="es-MX" sz="24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Propuesta de cronograma para el taller de consulta directiva en las entidades de la Red Universitaria</a:t>
            </a:r>
            <a:endParaRPr lang="es-MX" dirty="0">
              <a:solidFill>
                <a:schemeClr val="tx2">
                  <a:lumMod val="75000"/>
                </a:schemeClr>
              </a:solidFill>
              <a:latin typeface="Traja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0" y="834971"/>
            <a:ext cx="7992887" cy="53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347864" y="1412776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Planear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decidir, </a:t>
            </a: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ganar el futuro. </a:t>
            </a:r>
            <a:endParaRPr lang="es-ES_tradn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Planear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preservar a la Universidad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generaciones venideras, dándole sentido de transformación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coloque en el escenario de los cambios mundiales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dé viabilidad frente al anquilosamiento.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Hacerlo estratégicamente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fundamental para el proyecto de la Universidad.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debe planear porque ninguna organización tiene asegurado su futuro,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 el riesgo de volverse socialmente prescindible 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irrelevantes.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Mensaje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Rector</a:t>
            </a:r>
            <a:endParaRPr lang="es-MX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PDI 2014 – 2030</a:t>
            </a:r>
            <a:endParaRPr lang="es-MX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3020028"/>
            <a:ext cx="497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El proceso de actualización del PDI</a:t>
            </a:r>
            <a:endParaRPr lang="es-MX" dirty="0">
              <a:solidFill>
                <a:schemeClr val="tx2">
                  <a:lumMod val="7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6" y="309498"/>
            <a:ext cx="1548824" cy="61880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28" y="329391"/>
            <a:ext cx="1548824" cy="6188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20" y="329391"/>
            <a:ext cx="1550644" cy="61880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12" y="309499"/>
            <a:ext cx="1557924" cy="61880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44" y="329390"/>
            <a:ext cx="1548824" cy="618802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>
            <a:off x="1852792" y="516145"/>
            <a:ext cx="324544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derecha"/>
          <p:cNvSpPr/>
          <p:nvPr/>
        </p:nvSpPr>
        <p:spPr>
          <a:xfrm>
            <a:off x="3580984" y="516145"/>
            <a:ext cx="324544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7072864" y="516145"/>
            <a:ext cx="324544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derecha"/>
          <p:cNvSpPr/>
          <p:nvPr/>
        </p:nvSpPr>
        <p:spPr>
          <a:xfrm>
            <a:off x="5309176" y="516145"/>
            <a:ext cx="324544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4"/>
          <a:stretch/>
        </p:blipFill>
        <p:spPr bwMode="auto">
          <a:xfrm>
            <a:off x="1848724" y="1412776"/>
            <a:ext cx="5270912" cy="44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1840" y="3176451"/>
            <a:ext cx="30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Programas Generales</a:t>
            </a:r>
            <a:endParaRPr lang="es-MX" dirty="0">
              <a:solidFill>
                <a:schemeClr val="tx2">
                  <a:lumMod val="7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71600" y="3431219"/>
            <a:ext cx="5856847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 smtClean="0"/>
          </a:p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3431219"/>
            <a:ext cx="74944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Se deberán elaborar los siguientes programas </a:t>
            </a:r>
            <a:r>
              <a:rPr lang="es-MX" b="1" dirty="0">
                <a:solidFill>
                  <a:schemeClr val="bg1"/>
                </a:solidFill>
              </a:rPr>
              <a:t>generales</a:t>
            </a:r>
            <a:r>
              <a:rPr lang="es-MX" b="1" dirty="0">
                <a:solidFill>
                  <a:schemeClr val="bg1"/>
                </a:solidFill>
              </a:rPr>
              <a:t>:</a:t>
            </a:r>
          </a:p>
          <a:p>
            <a:endParaRPr lang="es-MX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Nivel Medio Superior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Pregrado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Posgrado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Investigación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Internacionalización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Vinculación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Extensión y difusión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1196752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Para </a:t>
            </a:r>
            <a:r>
              <a:rPr lang="es-MX" sz="1600" dirty="0"/>
              <a:t>la implementación y el cumplimiento de los objetivos, estrategias y </a:t>
            </a:r>
            <a:r>
              <a:rPr lang="es-MX" sz="1600" dirty="0" smtClean="0"/>
              <a:t>metas del PDI </a:t>
            </a:r>
            <a:r>
              <a:rPr lang="es-MX" sz="1600" dirty="0"/>
              <a:t>se deberán crear planes </a:t>
            </a:r>
            <a:r>
              <a:rPr lang="es-MX" sz="1600" dirty="0" smtClean="0"/>
              <a:t>específicos (programas generales) </a:t>
            </a:r>
            <a:r>
              <a:rPr lang="es-MX" sz="1600" dirty="0"/>
              <a:t>por eje </a:t>
            </a:r>
            <a:r>
              <a:rPr lang="es-MX" sz="1600" dirty="0" smtClean="0"/>
              <a:t>temático (función sustantiva) </a:t>
            </a:r>
            <a:r>
              <a:rPr lang="es-MX" sz="1600" dirty="0"/>
              <a:t>y por nivel educativo, llevados a cabo por las instancias correspondientes de la Administración </a:t>
            </a:r>
            <a:r>
              <a:rPr lang="es-MX" sz="1600" dirty="0" smtClean="0"/>
              <a:t>General. </a:t>
            </a:r>
            <a:r>
              <a:rPr lang="es-MX" sz="1600" dirty="0"/>
              <a:t>Igualmente, los centros universitarios de la Red deberán actualizar sus propios planes de desarrollo, involucrando a sus comunidades universitarias en el proceso</a:t>
            </a:r>
            <a:r>
              <a:rPr lang="es-MX" sz="1600" dirty="0" smtClean="0"/>
              <a:t>. </a:t>
            </a:r>
            <a:endParaRPr lang="es-MX" sz="1600" dirty="0"/>
          </a:p>
          <a:p>
            <a:pPr algn="just"/>
            <a:endParaRPr lang="es-MX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1115616" y="116632"/>
            <a:ext cx="72725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Consideraciones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de implementación</a:t>
            </a:r>
            <a:endParaRPr lang="es-MX" dirty="0">
              <a:solidFill>
                <a:schemeClr val="tx2">
                  <a:lumMod val="75000"/>
                </a:schemeClr>
              </a:solidFill>
              <a:latin typeface="Trajan Pro" pitchFamily="18" charset="0"/>
            </a:endParaRPr>
          </a:p>
          <a:p>
            <a:pPr algn="r"/>
            <a:r>
              <a:rPr lang="es-MX" sz="1400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PDI 2014- 2030</a:t>
            </a:r>
          </a:p>
          <a:p>
            <a:pPr algn="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48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124744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Se propone para la elaboración de los </a:t>
            </a:r>
            <a:r>
              <a:rPr lang="es-MX" sz="1600" dirty="0" smtClean="0"/>
              <a:t>programas </a:t>
            </a:r>
            <a:r>
              <a:rPr lang="es-MX" sz="1600" dirty="0" smtClean="0"/>
              <a:t>generales las siguientes características:</a:t>
            </a:r>
          </a:p>
          <a:p>
            <a:pPr algn="just"/>
            <a:endParaRPr lang="es-MX" sz="1600" dirty="0"/>
          </a:p>
          <a:p>
            <a:pPr marL="285750" indent="-285750" algn="just">
              <a:buBlip>
                <a:blip r:embed="rId2"/>
              </a:buBlip>
            </a:pPr>
            <a:r>
              <a:rPr lang="es-MX" sz="1600" dirty="0" smtClean="0"/>
              <a:t>Un documento con solidez académica, sustentado en evidencias y datos relevantes que refleje las principales tendencias internacionales y nacionales en el contexto de los ejes temáticos.</a:t>
            </a:r>
          </a:p>
          <a:p>
            <a:pPr marL="800100" lvl="1" indent="-342900" algn="just">
              <a:buAutoNum type="alphaLcParenR"/>
            </a:pPr>
            <a:r>
              <a:rPr lang="es-MX" sz="1600" dirty="0"/>
              <a:t>Que analice los principales problemas de las </a:t>
            </a:r>
            <a:r>
              <a:rPr lang="es-MX" sz="1600" dirty="0" smtClean="0"/>
              <a:t>funciones sustantivas,</a:t>
            </a:r>
            <a:endParaRPr lang="es-MX" sz="1600" dirty="0"/>
          </a:p>
          <a:p>
            <a:pPr marL="800100" lvl="1" indent="-342900" algn="just">
              <a:buAutoNum type="alphaLcParenR"/>
            </a:pPr>
            <a:r>
              <a:rPr lang="es-MX" sz="1600" dirty="0"/>
              <a:t>Que contenga un diagnóstico de carácter académico</a:t>
            </a:r>
            <a:r>
              <a:rPr lang="es-MX" sz="1600" dirty="0" smtClean="0"/>
              <a:t>.</a:t>
            </a:r>
          </a:p>
          <a:p>
            <a:pPr marL="800100" lvl="1" indent="-342900" algn="just">
              <a:buAutoNum type="alphaLcParenR"/>
            </a:pPr>
            <a:r>
              <a:rPr lang="es-MX" sz="1600" dirty="0" smtClean="0"/>
              <a:t>Que </a:t>
            </a:r>
            <a:r>
              <a:rPr lang="es-MX" sz="1600" dirty="0" smtClean="0"/>
              <a:t>pueda </a:t>
            </a:r>
            <a:r>
              <a:rPr lang="es-MX" sz="1600" dirty="0"/>
              <a:t>ser usado como referencia para investigaciones y trabajos </a:t>
            </a:r>
            <a:r>
              <a:rPr lang="es-MX" sz="1600" dirty="0" smtClean="0"/>
              <a:t>académicos.</a:t>
            </a:r>
          </a:p>
          <a:p>
            <a:pPr marL="800100" lvl="1" indent="-342900" algn="just">
              <a:buAutoNum type="alphaLcParenR"/>
            </a:pPr>
            <a:r>
              <a:rPr lang="es-MX" sz="1600" dirty="0" smtClean="0"/>
              <a:t>Un documento accesible, claro, de consulta constante y referente para la comunidad.</a:t>
            </a:r>
          </a:p>
          <a:p>
            <a:pPr marL="285750" indent="-285750" algn="just">
              <a:buBlip>
                <a:blip r:embed="rId2"/>
              </a:buBlip>
            </a:pPr>
            <a:endParaRPr lang="es-MX" sz="1600" dirty="0"/>
          </a:p>
          <a:p>
            <a:pPr marL="285750" indent="-285750" algn="just">
              <a:buBlip>
                <a:blip r:embed="rId2"/>
              </a:buBlip>
            </a:pPr>
            <a:r>
              <a:rPr lang="es-MX" sz="1600" dirty="0" smtClean="0"/>
              <a:t>Que sea un instrumento articulador de las estrategias del Plan de Desarrollo Institucional 2014-2030.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Blip>
                <a:blip r:embed="rId2"/>
              </a:buBlip>
            </a:pPr>
            <a:r>
              <a:rPr lang="es-MX" sz="1600" dirty="0" smtClean="0"/>
              <a:t>Con un número pertinente de objetivos e indicadores, más cercanos a las prácticas académicas sustantivas (1ra y 2da generación).</a:t>
            </a:r>
          </a:p>
          <a:p>
            <a:pPr marL="285750" indent="-285750" algn="just">
              <a:buBlip>
                <a:blip r:embed="rId2"/>
              </a:buBlip>
            </a:pPr>
            <a:endParaRPr lang="es-MX" sz="1600" dirty="0" smtClean="0"/>
          </a:p>
          <a:p>
            <a:pPr marL="285750" indent="-285750" algn="just">
              <a:buBlip>
                <a:blip r:embed="rId2"/>
              </a:buBlip>
            </a:pPr>
            <a:r>
              <a:rPr lang="es-MX" sz="1600" dirty="0" smtClean="0"/>
              <a:t>Que sirva de puente entre la planeación estratégica, la planeación de entidades de la red y la programación operativa (P3e).</a:t>
            </a:r>
          </a:p>
          <a:p>
            <a:pPr algn="just"/>
            <a:endParaRPr lang="es-MX" sz="1600" dirty="0"/>
          </a:p>
        </p:txBody>
      </p:sp>
      <p:sp>
        <p:nvSpPr>
          <p:cNvPr id="3" name="2 Rectángulo"/>
          <p:cNvSpPr/>
          <p:nvPr/>
        </p:nvSpPr>
        <p:spPr>
          <a:xfrm>
            <a:off x="539551" y="332656"/>
            <a:ext cx="820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Aspectos para la elaboración de los Programas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Generales</a:t>
            </a:r>
            <a:endParaRPr lang="es-MX" dirty="0">
              <a:solidFill>
                <a:schemeClr val="tx2">
                  <a:lumMod val="75000"/>
                </a:schemeClr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Objetivo de los Programas generales</a:t>
            </a:r>
          </a:p>
          <a:p>
            <a:pPr algn="r"/>
            <a:r>
              <a:rPr lang="es-MX" i="1" dirty="0" smtClean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Alineación con los objetivos y estrategias del PDI</a:t>
            </a:r>
            <a:endParaRPr lang="es-MX" i="1" dirty="0">
              <a:solidFill>
                <a:schemeClr val="tx2">
                  <a:lumMod val="75000"/>
                </a:schemeClr>
              </a:solidFill>
              <a:latin typeface="Trajan Pro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3" y="2492896"/>
            <a:ext cx="7848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Mediante la articulación de las estrategias por eje temático del Plan de Desarrollo Institucional 2014 – 2030, se elaborarán los objetivos, estrategias y líneas de acción que le darán la sintonía necesaria al trabajo conjunto de las coordinación administrativas y las entidades de red, al sistema de educación media y al sistema de universidad virtual.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28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1792561"/>
            <a:ext cx="7704856" cy="36317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000" dirty="0" smtClean="0"/>
              <a:t>Introducción a la función sustantiva y su importancia</a:t>
            </a:r>
          </a:p>
          <a:p>
            <a:pPr marL="342900" indent="-342900">
              <a:spcAft>
                <a:spcPts val="1200"/>
              </a:spcAft>
              <a:buAutoNum type="arabicPeriod" startAt="2"/>
            </a:pPr>
            <a:r>
              <a:rPr lang="es-MX" sz="2000" dirty="0" smtClean="0"/>
              <a:t>Diagnóstico (nivel nacional e internacional)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LcPeriod"/>
            </a:pPr>
            <a:r>
              <a:rPr lang="es-MX" sz="2000" dirty="0" smtClean="0"/>
              <a:t>Antecedentes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LcPeriod"/>
            </a:pPr>
            <a:r>
              <a:rPr lang="es-MX" sz="2000" dirty="0" smtClean="0"/>
              <a:t>Situación actual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LcPeriod"/>
            </a:pPr>
            <a:r>
              <a:rPr lang="es-MX" sz="2000" dirty="0" smtClean="0"/>
              <a:t>Tendencias </a:t>
            </a:r>
            <a:r>
              <a:rPr lang="es-MX" sz="2000" dirty="0"/>
              <a:t>nacionales e </a:t>
            </a:r>
            <a:r>
              <a:rPr lang="es-MX" sz="2000" dirty="0" smtClean="0"/>
              <a:t>internacionales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LcPeriod"/>
            </a:pPr>
            <a:r>
              <a:rPr lang="es-MX" sz="2000" dirty="0" smtClean="0"/>
              <a:t>Retos </a:t>
            </a:r>
            <a:r>
              <a:rPr lang="es-MX" sz="2000" dirty="0"/>
              <a:t>para la Universidad de </a:t>
            </a:r>
            <a:r>
              <a:rPr lang="es-MX" sz="2000" dirty="0" smtClean="0"/>
              <a:t>Guadalajara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s-MX" sz="2000" dirty="0" smtClean="0"/>
              <a:t>Hacia dónde debe ir la función </a:t>
            </a:r>
            <a:r>
              <a:rPr lang="es-MX" sz="2000" dirty="0" smtClean="0"/>
              <a:t>sustantiva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s-MX" sz="2000" dirty="0" smtClean="0"/>
              <a:t>Objetivos</a:t>
            </a:r>
            <a:r>
              <a:rPr lang="es-MX" sz="2000" dirty="0" smtClean="0"/>
              <a:t>, estrategias y líneas de </a:t>
            </a:r>
            <a:r>
              <a:rPr lang="es-MX" sz="2000" dirty="0" smtClean="0"/>
              <a:t>acción</a:t>
            </a:r>
            <a:endParaRPr lang="es-MX" sz="2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457323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Trajan Pro" pitchFamily="18" charset="0"/>
              </a:rPr>
              <a:t>Índice temático para los programas generales</a:t>
            </a:r>
          </a:p>
        </p:txBody>
      </p:sp>
    </p:spTree>
    <p:extLst>
      <p:ext uri="{BB962C8B-B14F-4D97-AF65-F5344CB8AC3E}">
        <p14:creationId xmlns:p14="http://schemas.microsoft.com/office/powerpoint/2010/main" val="20217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844</Words>
  <Application>Microsoft Office PowerPoint</Application>
  <PresentationFormat>Presentación en pantalla (4:3)</PresentationFormat>
  <Paragraphs>83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</dc:creator>
  <cp:lastModifiedBy>CMOYA</cp:lastModifiedBy>
  <cp:revision>50</cp:revision>
  <cp:lastPrinted>2014-05-27T17:06:01Z</cp:lastPrinted>
  <dcterms:created xsi:type="dcterms:W3CDTF">2014-05-09T22:02:19Z</dcterms:created>
  <dcterms:modified xsi:type="dcterms:W3CDTF">2014-05-27T19:23:29Z</dcterms:modified>
</cp:coreProperties>
</file>