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42"/>
    <a:srgbClr val="CA9900"/>
    <a:srgbClr val="4E4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04/07/2014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33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04/07/2014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59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04/07/2014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70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04/07/2014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84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04/07/2014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3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04/07/2014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44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04/07/2014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23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04/07/2014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74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04/07/2014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04/07/2014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24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04/07/2014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56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243C3-E49F-4967-8E59-D8344F9BAA9C}" type="datetimeFigureOut">
              <a:rPr lang="es-ES" smtClean="0"/>
              <a:t>04/07/2014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0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1676"/>
            <a:ext cx="3157744" cy="10311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788024" y="285293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>
                <a:solidFill>
                  <a:srgbClr val="4E4E52"/>
                </a:solidFill>
                <a:latin typeface="Trajan Pro" panose="02020502050506020301" pitchFamily="18" charset="0"/>
                <a:cs typeface="Arial" pitchFamily="34" charset="0"/>
              </a:rPr>
              <a:t>SESIÓN </a:t>
            </a:r>
            <a:r>
              <a:rPr lang="es-ES" sz="4000" dirty="0" smtClean="0">
                <a:solidFill>
                  <a:srgbClr val="4E4E52"/>
                </a:solidFill>
                <a:latin typeface="Trajan Pro" panose="02020502050506020301" pitchFamily="18" charset="0"/>
                <a:cs typeface="Arial" pitchFamily="34" charset="0"/>
              </a:rPr>
              <a:t>301</a:t>
            </a:r>
            <a:endParaRPr lang="es-ES" sz="4000" dirty="0">
              <a:solidFill>
                <a:srgbClr val="4E4E52"/>
              </a:solidFill>
              <a:latin typeface="Trajan Pro" panose="02020502050506020301" pitchFamily="18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115944" cy="623731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932040" y="590921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rgbClr val="4E4E52"/>
                </a:solidFill>
                <a:latin typeface="Arial" pitchFamily="34" charset="0"/>
                <a:cs typeface="Arial" pitchFamily="34" charset="0"/>
              </a:rPr>
              <a:t>4 de julio </a:t>
            </a:r>
            <a:r>
              <a:rPr lang="es-ES" sz="1400" dirty="0">
                <a:solidFill>
                  <a:srgbClr val="4E4E52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1400" dirty="0" smtClean="0">
                <a:solidFill>
                  <a:srgbClr val="4E4E52"/>
                </a:solidFill>
                <a:latin typeface="Arial" pitchFamily="34" charset="0"/>
                <a:cs typeface="Arial" pitchFamily="34" charset="0"/>
              </a:rPr>
              <a:t>2014, 17:30 </a:t>
            </a:r>
            <a:r>
              <a:rPr lang="es-ES" sz="1400" dirty="0">
                <a:solidFill>
                  <a:srgbClr val="4E4E52"/>
                </a:solidFill>
                <a:latin typeface="Arial" pitchFamily="34" charset="0"/>
                <a:cs typeface="Arial" pitchFamily="34" charset="0"/>
              </a:rPr>
              <a:t>HRS.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563888" y="356082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ORDINARIA</a:t>
            </a:r>
            <a:endParaRPr lang="es-ES" sz="2000" dirty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9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36079" y="39646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Previsiones para el inicio del calendario 2014-B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44719" y="1496685"/>
            <a:ext cx="80648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Con la finalidad de solucionar problemas que se presentan al inicio de los semestres en los Centros Universitarios, Sistema de Universidad Virtual y Sistema de Educación Media </a:t>
            </a:r>
            <a:r>
              <a:rPr lang="es-MX" sz="1400" dirty="0" smtClean="0"/>
              <a:t>Superior</a:t>
            </a:r>
            <a:r>
              <a:rPr lang="es-MX" sz="1400" dirty="0"/>
              <a:t>, se proponen las siguientes medidas a adoptarse en el conjunto de la Red Universitaria</a:t>
            </a:r>
            <a:r>
              <a:rPr lang="es-MX" sz="1400" dirty="0" smtClean="0"/>
              <a:t>:</a:t>
            </a:r>
          </a:p>
          <a:p>
            <a:endParaRPr lang="es-MX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s-MX" sz="1400" dirty="0" smtClean="0"/>
              <a:t>Antes </a:t>
            </a:r>
            <a:r>
              <a:rPr lang="es-MX" sz="1400" dirty="0"/>
              <a:t>del período vacacional de verano todos los </a:t>
            </a:r>
            <a:r>
              <a:rPr lang="es-MX" sz="1400" dirty="0" err="1"/>
              <a:t>CU´s</a:t>
            </a:r>
            <a:r>
              <a:rPr lang="es-MX" sz="1400" dirty="0"/>
              <a:t>, SUV y planteles del SEMS deberán hacer los trabajos de mantenimiento, pintura acondicionamiento de aulas, mobiliario jardinería y en general los trabajos pendientes a contar con instalaciones limpias y ordenadas para el inicio de clases el 18 de </a:t>
            </a:r>
            <a:r>
              <a:rPr lang="es-MX" sz="1400" dirty="0" smtClean="0"/>
              <a:t>agosto.</a:t>
            </a:r>
          </a:p>
          <a:p>
            <a:pPr marL="342900" lvl="0" indent="-342900">
              <a:buFont typeface="+mj-lt"/>
              <a:buAutoNum type="arabicPeriod"/>
            </a:pPr>
            <a:endParaRPr lang="es-MX" sz="1400" dirty="0"/>
          </a:p>
          <a:p>
            <a:pPr marL="342900" lvl="0" indent="-342900">
              <a:buFont typeface="+mj-lt"/>
              <a:buAutoNum type="arabicPeriod"/>
            </a:pPr>
            <a:r>
              <a:rPr lang="es-MX" sz="1400" dirty="0" smtClean="0"/>
              <a:t>Las </a:t>
            </a:r>
            <a:r>
              <a:rPr lang="es-MX" sz="1400" dirty="0"/>
              <a:t>clases inician el 18 de agosto a partir de las 7am. La Contraloría General en conjunto con las Secretarias Administrativas y Coordinaciones de </a:t>
            </a:r>
            <a:r>
              <a:rPr lang="es-MX" sz="1400" dirty="0" smtClean="0"/>
              <a:t>Personal </a:t>
            </a:r>
            <a:r>
              <a:rPr lang="es-MX" sz="1400" dirty="0"/>
              <a:t>de los </a:t>
            </a:r>
            <a:r>
              <a:rPr lang="es-MX" sz="1400" dirty="0" err="1"/>
              <a:t>CU´s</a:t>
            </a:r>
            <a:r>
              <a:rPr lang="es-MX" sz="1400" dirty="0"/>
              <a:t>, SUV y de los Secretarios de Escuela en el caso del SEMS, deberán hacer verificación </a:t>
            </a:r>
            <a:r>
              <a:rPr lang="es-MX" sz="1400" i="1" dirty="0"/>
              <a:t>in situ </a:t>
            </a:r>
            <a:r>
              <a:rPr lang="es-MX" sz="1400" dirty="0"/>
              <a:t>desde el primer día de labores. Las clases deberán tener la duración de carga horaria completa desde la primer </a:t>
            </a:r>
            <a:r>
              <a:rPr lang="es-MX" sz="1400" dirty="0" smtClean="0"/>
              <a:t>sesión.</a:t>
            </a:r>
            <a:endParaRPr lang="es-MX" sz="1400" dirty="0" smtClean="0"/>
          </a:p>
          <a:p>
            <a:pPr marL="342900" lvl="0" indent="-342900">
              <a:buFont typeface="+mj-lt"/>
              <a:buAutoNum type="arabicPeriod"/>
            </a:pPr>
            <a:endParaRPr lang="es-MX" sz="1400" dirty="0" smtClean="0"/>
          </a:p>
          <a:p>
            <a:pPr marL="355600" lvl="0"/>
            <a:r>
              <a:rPr lang="es-MX" sz="1400" dirty="0" smtClean="0"/>
              <a:t>Se </a:t>
            </a:r>
            <a:r>
              <a:rPr lang="es-MX" sz="1400" dirty="0"/>
              <a:t>deberá notificar a más tardar el 25 de julio - por escrito- al total del personal académico de cada entidad de la Red Universitaria respecto de esta importante </a:t>
            </a:r>
            <a:r>
              <a:rPr lang="es-MX" sz="1400" dirty="0" smtClean="0"/>
              <a:t>medida.</a:t>
            </a:r>
          </a:p>
          <a:p>
            <a:pPr marL="355600" lvl="0"/>
            <a:endParaRPr lang="es-MX" sz="1400" dirty="0"/>
          </a:p>
          <a:p>
            <a:pPr marL="355600"/>
            <a:r>
              <a:rPr lang="es-MX" sz="1400" dirty="0"/>
              <a:t>También es importante señalar que nuestra Institución fue auditada por la Auditoria Superior de la Federación en 2013 y lo está haciendo también por el año 2014. Sin </a:t>
            </a:r>
            <a:r>
              <a:rPr lang="es-MX" sz="1400" dirty="0" smtClean="0"/>
              <a:t>ánimo </a:t>
            </a:r>
            <a:r>
              <a:rPr lang="es-MX" sz="1400" dirty="0"/>
              <a:t>punitivo, se deberá iniciar la aplicación de descuentos a quienes no acudan a laborar y en términos de la Ley Federal del Trabajo (día no laborado día no </a:t>
            </a:r>
            <a:r>
              <a:rPr lang="es-MX" sz="1400" dirty="0" smtClean="0"/>
              <a:t>devengado</a:t>
            </a:r>
            <a:r>
              <a:rPr lang="es-MX" sz="1400" dirty="0" smtClean="0"/>
              <a:t>).</a:t>
            </a:r>
            <a:endParaRPr lang="es-MX" sz="1400" dirty="0" smtClean="0"/>
          </a:p>
        </p:txBody>
      </p:sp>
    </p:spTree>
    <p:extLst>
      <p:ext uri="{BB962C8B-B14F-4D97-AF65-F5344CB8AC3E}">
        <p14:creationId xmlns:p14="http://schemas.microsoft.com/office/powerpoint/2010/main" val="152935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71600" y="1443841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es-MX" sz="1200" dirty="0">
                <a:latin typeface="Calibri (Cuerpo)"/>
              </a:rPr>
              <a:t>Los cursos de inducción que estén programados para el 18 de agosto para estudiantes de primer ingreso, deberán llevarse a cabo sin </a:t>
            </a:r>
            <a:r>
              <a:rPr lang="es-MX" sz="1200" dirty="0" smtClean="0">
                <a:solidFill>
                  <a:prstClr val="black"/>
                </a:solidFill>
                <a:latin typeface="Calibri (Cuerpo)"/>
              </a:rPr>
              <a:t>suspender </a:t>
            </a:r>
            <a:r>
              <a:rPr lang="es-MX" sz="1200" dirty="0">
                <a:solidFill>
                  <a:prstClr val="black"/>
                </a:solidFill>
                <a:latin typeface="Calibri (Cuerpo)"/>
              </a:rPr>
              <a:t>las clases del resto de los estudiantes de los </a:t>
            </a:r>
            <a:r>
              <a:rPr lang="es-MX" sz="1200" dirty="0" err="1">
                <a:solidFill>
                  <a:prstClr val="black"/>
                </a:solidFill>
                <a:latin typeface="Calibri (Cuerpo)"/>
              </a:rPr>
              <a:t>CU´s</a:t>
            </a:r>
            <a:r>
              <a:rPr lang="es-MX" sz="1200" dirty="0">
                <a:solidFill>
                  <a:prstClr val="black"/>
                </a:solidFill>
                <a:latin typeface="Calibri (Cuerpo)"/>
              </a:rPr>
              <a:t>, SUV y SEMS</a:t>
            </a:r>
            <a:r>
              <a:rPr lang="es-MX" sz="1200" dirty="0" smtClean="0">
                <a:solidFill>
                  <a:prstClr val="black"/>
                </a:solidFill>
                <a:latin typeface="Calibri (Cuerpo)"/>
              </a:rPr>
              <a:t>.</a:t>
            </a:r>
          </a:p>
          <a:p>
            <a:pPr marL="342900" lvl="0" indent="-342900">
              <a:buFont typeface="+mj-lt"/>
              <a:buAutoNum type="arabicPeriod" startAt="3"/>
            </a:pPr>
            <a:endParaRPr lang="es-MX" sz="1200" dirty="0">
              <a:solidFill>
                <a:prstClr val="black"/>
              </a:solidFill>
              <a:latin typeface="Calibri (Cuerpo)"/>
            </a:endParaRPr>
          </a:p>
          <a:p>
            <a:pPr marL="342900" lvl="0" indent="-342900">
              <a:buFont typeface="+mj-lt"/>
              <a:buAutoNum type="arabicPeriod" startAt="3"/>
            </a:pPr>
            <a:r>
              <a:rPr lang="es-MX" sz="1200" dirty="0">
                <a:solidFill>
                  <a:prstClr val="black"/>
                </a:solidFill>
                <a:latin typeface="Calibri (Cuerpo)"/>
              </a:rPr>
              <a:t>Reducir al mínimo las suspensiones de clase. </a:t>
            </a:r>
            <a:endParaRPr lang="es-MX" sz="1200" dirty="0" smtClean="0">
              <a:solidFill>
                <a:prstClr val="black"/>
              </a:solidFill>
              <a:latin typeface="Calibri (Cuerpo)"/>
            </a:endParaRPr>
          </a:p>
          <a:p>
            <a:pPr marL="342900" lvl="0" indent="-342900">
              <a:buFont typeface="+mj-lt"/>
              <a:buAutoNum type="arabicPeriod" startAt="3"/>
            </a:pPr>
            <a:endParaRPr lang="es-MX" sz="1200" dirty="0">
              <a:solidFill>
                <a:prstClr val="black"/>
              </a:solidFill>
              <a:latin typeface="Calibri (Cuerpo)"/>
            </a:endParaRPr>
          </a:p>
          <a:p>
            <a:pPr marL="342900" lvl="0" indent="-342900">
              <a:buFont typeface="+mj-lt"/>
              <a:buAutoNum type="arabicPeriod" startAt="3"/>
            </a:pPr>
            <a:r>
              <a:rPr lang="es-MX" sz="1200" dirty="0">
                <a:solidFill>
                  <a:prstClr val="black"/>
                </a:solidFill>
                <a:latin typeface="Calibri (Cuerpo)"/>
              </a:rPr>
              <a:t>El propósito esencial es garantizar que a partir del calendario 2014-B  la Universidad de Guadalajara tenga estándares de cumplimiento, asistencia y puntualidad al más alto nivel </a:t>
            </a:r>
            <a:r>
              <a:rPr lang="es-MX" sz="1200" dirty="0" smtClean="0">
                <a:solidFill>
                  <a:prstClr val="black"/>
                </a:solidFill>
                <a:latin typeface="Calibri (Cuerpo)"/>
              </a:rPr>
              <a:t>posible.</a:t>
            </a:r>
            <a:endParaRPr lang="es-MX" sz="1200" dirty="0" smtClean="0">
              <a:solidFill>
                <a:prstClr val="black"/>
              </a:solidFill>
              <a:latin typeface="Calibri (Cuerpo)"/>
            </a:endParaRPr>
          </a:p>
          <a:p>
            <a:pPr marL="342900" lvl="0" indent="-342900">
              <a:buFont typeface="+mj-lt"/>
              <a:buAutoNum type="arabicPeriod" startAt="3"/>
            </a:pPr>
            <a:endParaRPr lang="es-MX" sz="1200" dirty="0" smtClean="0">
              <a:solidFill>
                <a:prstClr val="black"/>
              </a:solidFill>
              <a:latin typeface="Calibri (Cuerpo)"/>
            </a:endParaRPr>
          </a:p>
          <a:p>
            <a:pPr marL="342900" indent="-342900">
              <a:buFont typeface="+mj-lt"/>
              <a:buAutoNum type="arabicPeriod" startAt="3"/>
            </a:pPr>
            <a:endParaRPr lang="es-MX" sz="1200" dirty="0">
              <a:latin typeface="Calibri (Cuerpo)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37065" y="53938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Previsiones para el inicio del calendario 2014-B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6899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362</Words>
  <Application>Microsoft Office PowerPoint</Application>
  <PresentationFormat>Presentación en pantalla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9413677</dc:creator>
  <cp:lastModifiedBy>Yorch</cp:lastModifiedBy>
  <cp:revision>16</cp:revision>
  <cp:lastPrinted>2014-07-05T00:46:51Z</cp:lastPrinted>
  <dcterms:created xsi:type="dcterms:W3CDTF">2013-06-05T17:48:18Z</dcterms:created>
  <dcterms:modified xsi:type="dcterms:W3CDTF">2014-07-05T00:47:15Z</dcterms:modified>
</cp:coreProperties>
</file>