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84" r:id="rId4"/>
    <p:sldId id="303" r:id="rId5"/>
    <p:sldId id="285" r:id="rId6"/>
    <p:sldId id="304" r:id="rId7"/>
    <p:sldId id="305" r:id="rId8"/>
    <p:sldId id="286" r:id="rId9"/>
    <p:sldId id="287" r:id="rId10"/>
    <p:sldId id="283" r:id="rId11"/>
    <p:sldId id="290" r:id="rId12"/>
    <p:sldId id="282" r:id="rId13"/>
    <p:sldId id="294" r:id="rId14"/>
    <p:sldId id="295" r:id="rId15"/>
    <p:sldId id="297" r:id="rId16"/>
    <p:sldId id="298" r:id="rId17"/>
    <p:sldId id="302" r:id="rId18"/>
    <p:sldId id="308" r:id="rId19"/>
    <p:sldId id="309" r:id="rId20"/>
    <p:sldId id="307" r:id="rId21"/>
    <p:sldId id="306" r:id="rId22"/>
    <p:sldId id="310" r:id="rId23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090807"/>
    <a:srgbClr val="A18CDE"/>
    <a:srgbClr val="BA9CFF"/>
    <a:srgbClr val="A65B17"/>
    <a:srgbClr val="677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573BE-2704-6C4A-A95A-C88CBCB02BF5}" type="datetime1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smtClean="0"/>
              <a:t>Sistema Integral de Información y Administración Universitaria  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A660-6538-384A-9431-F1ACCE91108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70692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283DC-8A39-B341-97A4-D360D4F75A7C}" type="datetime1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smtClean="0"/>
              <a:t>Sistema Integral de Información y Administración Universitaria  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F5030-E89B-E34C-8131-4A0F9A89C8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80104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Sistema Integral de Información y Administración Universitaria  </a:t>
            </a:r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01_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249" y="817201"/>
            <a:ext cx="6969545" cy="652758"/>
          </a:xfrm>
        </p:spPr>
        <p:txBody>
          <a:bodyPr/>
          <a:lstStyle>
            <a:lvl1pPr>
              <a:defRPr sz="2300">
                <a:solidFill>
                  <a:srgbClr val="800000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249" y="1469959"/>
            <a:ext cx="6969545" cy="459433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  <p:pic>
        <p:nvPicPr>
          <p:cNvPr id="11" name="Imagen 10" descr="escud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73" y="785449"/>
            <a:ext cx="731089" cy="65275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343343" y="817201"/>
            <a:ext cx="45719" cy="621006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gradFill flip="none" rotWithShape="1">
          <a:gsLst>
            <a:gs pos="19000">
              <a:schemeClr val="bg1">
                <a:lumMod val="85000"/>
              </a:schemeClr>
            </a:gs>
            <a:gs pos="87000">
              <a:prstClr val="white"/>
            </a:gs>
            <a:gs pos="1000">
              <a:srgbClr val="800000">
                <a:alpha val="24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395" y="228600"/>
            <a:ext cx="6399404" cy="762000"/>
          </a:xfrm>
        </p:spPr>
        <p:txBody>
          <a:bodyPr/>
          <a:lstStyle>
            <a:lvl1pPr>
              <a:buFontTx/>
              <a:buNone/>
              <a:defRPr sz="1600" b="1">
                <a:solidFill>
                  <a:srgbClr val="800000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141975" y="1300878"/>
            <a:ext cx="6858000" cy="4642722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 rot="5400000">
            <a:off x="8224044" y="68572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51850" y="6499225"/>
            <a:ext cx="660400" cy="358775"/>
          </a:xfrm>
        </p:spPr>
        <p:txBody>
          <a:bodyPr/>
          <a:lstStyle>
            <a:lvl1pPr>
              <a:defRPr/>
            </a:lvl1pPr>
          </a:lstStyle>
          <a:p>
            <a:fld id="{9FBE4328-8125-804F-966B-B85423817CE7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844675" y="228600"/>
            <a:ext cx="45719" cy="38008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837" y="1946256"/>
            <a:ext cx="7010400" cy="762000"/>
          </a:xfr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487" y="2632056"/>
            <a:ext cx="7023100" cy="175260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8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  <p:pic>
        <p:nvPicPr>
          <p:cNvPr id="7" name="Imagen 6" descr="Sin título-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6596950"/>
            <a:ext cx="2260600" cy="17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32606"/>
            <a:ext cx="7620000" cy="6858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828800"/>
            <a:ext cx="6858000" cy="41148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buFont typeface="Arial"/>
              <a:buChar char="•"/>
              <a:defRPr sz="2100">
                <a:solidFill>
                  <a:schemeClr val="tx1"/>
                </a:solidFill>
              </a:defRPr>
            </a:lvl1pPr>
            <a:lvl2pPr>
              <a:defRPr sz="19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452246" y="6499373"/>
            <a:ext cx="659714" cy="358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18AC0-8DF3-5D43-A097-F55ED424AEA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223436" y="68572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Marcador de pie de página 20"/>
          <p:cNvSpPr>
            <a:spLocks noGrp="1"/>
          </p:cNvSpPr>
          <p:nvPr>
            <p:ph type="ftr" sz="quarter" idx="12"/>
          </p:nvPr>
        </p:nvSpPr>
        <p:spPr>
          <a:xfrm>
            <a:off x="4997450" y="6492875"/>
            <a:ext cx="3397250" cy="365125"/>
          </a:xfrm>
        </p:spPr>
        <p:txBody>
          <a:bodyPr/>
          <a:lstStyle>
            <a:lvl1pPr algn="r">
              <a:defRPr sz="900"/>
            </a:lvl1pPr>
          </a:lstStyle>
          <a:p>
            <a:r>
              <a:rPr lang="es-ES_tradnl" smtClean="0"/>
              <a:t>SEP / PIFI</a:t>
            </a:r>
            <a:endParaRPr lang="es-ES_tradnl" dirty="0"/>
          </a:p>
        </p:txBody>
      </p:sp>
      <p:pic>
        <p:nvPicPr>
          <p:cNvPr id="8" name="Imagen 7" descr="Sin título-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6609942"/>
            <a:ext cx="2006600" cy="152807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650879" y="635794"/>
            <a:ext cx="45719" cy="4318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7273" y="167353"/>
            <a:ext cx="7620000" cy="416847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285" y="861738"/>
            <a:ext cx="8588329" cy="5306493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buFont typeface="Arial"/>
              <a:buChar char="•"/>
              <a:defRPr sz="2100">
                <a:solidFill>
                  <a:srgbClr val="3B3732"/>
                </a:solidFill>
              </a:defRPr>
            </a:lvl1pPr>
            <a:lvl2pPr>
              <a:defRPr sz="1900">
                <a:solidFill>
                  <a:srgbClr val="3B3732"/>
                </a:solidFill>
              </a:defRPr>
            </a:lvl2pPr>
            <a:lvl3pPr>
              <a:defRPr sz="1700">
                <a:solidFill>
                  <a:srgbClr val="3B3732"/>
                </a:solidFill>
              </a:defRPr>
            </a:lvl3pPr>
            <a:lvl4pPr>
              <a:defRPr sz="1500">
                <a:solidFill>
                  <a:srgbClr val="3B3732"/>
                </a:solidFill>
              </a:defRPr>
            </a:lvl4pPr>
            <a:lvl5pPr>
              <a:defRPr sz="1400">
                <a:solidFill>
                  <a:srgbClr val="3B3732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452246" y="6499373"/>
            <a:ext cx="659714" cy="358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18AC0-8DF3-5D43-A097-F55ED424AEA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9" name="Conector recto 8"/>
          <p:cNvCxnSpPr/>
          <p:nvPr/>
        </p:nvCxnSpPr>
        <p:spPr>
          <a:xfrm rot="5400000">
            <a:off x="58416" y="349944"/>
            <a:ext cx="265318" cy="1588"/>
          </a:xfrm>
          <a:prstGeom prst="line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rot="5400000">
            <a:off x="8223436" y="68572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Marcador de pie de página 11"/>
          <p:cNvSpPr>
            <a:spLocks noGrp="1"/>
          </p:cNvSpPr>
          <p:nvPr>
            <p:ph type="ftr" sz="quarter" idx="12"/>
          </p:nvPr>
        </p:nvSpPr>
        <p:spPr>
          <a:xfrm>
            <a:off x="4673600" y="6492875"/>
            <a:ext cx="3721100" cy="365125"/>
          </a:xfrm>
        </p:spPr>
        <p:txBody>
          <a:bodyPr/>
          <a:lstStyle>
            <a:lvl1pPr algn="r">
              <a:defRPr sz="1000"/>
            </a:lvl1pPr>
          </a:lstStyle>
          <a:p>
            <a:r>
              <a:rPr lang="es-ES_tradnl" smtClean="0"/>
              <a:t>SEP / PIFI</a:t>
            </a:r>
            <a:endParaRPr lang="es-ES_tradnl" dirty="0"/>
          </a:p>
        </p:txBody>
      </p:sp>
      <p:pic>
        <p:nvPicPr>
          <p:cNvPr id="8" name="Imagen 7" descr="Sin título-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6609942"/>
            <a:ext cx="2006600" cy="15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873" y="154653"/>
            <a:ext cx="7620000" cy="685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285" y="861738"/>
            <a:ext cx="8588329" cy="5306493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buFont typeface="Arial"/>
              <a:buChar char="•"/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452246" y="6499373"/>
            <a:ext cx="659714" cy="358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18AC0-8DF3-5D43-A097-F55ED424AEA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9" name="Conector recto 8"/>
          <p:cNvCxnSpPr/>
          <p:nvPr/>
        </p:nvCxnSpPr>
        <p:spPr>
          <a:xfrm rot="5400000">
            <a:off x="110480" y="409004"/>
            <a:ext cx="361211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rot="5400000">
            <a:off x="8223436" y="68572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Marcador de pie de página 11"/>
          <p:cNvSpPr>
            <a:spLocks noGrp="1"/>
          </p:cNvSpPr>
          <p:nvPr>
            <p:ph type="ftr" sz="quarter" idx="12"/>
          </p:nvPr>
        </p:nvSpPr>
        <p:spPr>
          <a:xfrm>
            <a:off x="4419600" y="6492875"/>
            <a:ext cx="3962400" cy="365125"/>
          </a:xfrm>
        </p:spPr>
        <p:txBody>
          <a:bodyPr/>
          <a:lstStyle>
            <a:lvl1pPr algn="r">
              <a:defRPr sz="1000"/>
            </a:lvl1pPr>
          </a:lstStyle>
          <a:p>
            <a:r>
              <a:rPr lang="es-ES_tradnl" smtClean="0"/>
              <a:t>SEP / PIFI</a:t>
            </a:r>
            <a:endParaRPr lang="es-ES_tradnl"/>
          </a:p>
        </p:txBody>
      </p:sp>
      <p:pic>
        <p:nvPicPr>
          <p:cNvPr id="8" name="Imagen 7" descr="Sin título-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6609942"/>
            <a:ext cx="2006600" cy="15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285" y="465200"/>
            <a:ext cx="8588329" cy="5703032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buFont typeface="Arial"/>
              <a:buChar char="•"/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452246" y="6499373"/>
            <a:ext cx="659714" cy="358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18AC0-8DF3-5D43-A097-F55ED424AEA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8223436" y="68572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Marcador de pie de página 11"/>
          <p:cNvSpPr>
            <a:spLocks noGrp="1"/>
          </p:cNvSpPr>
          <p:nvPr>
            <p:ph type="ftr" sz="quarter" idx="12"/>
          </p:nvPr>
        </p:nvSpPr>
        <p:spPr>
          <a:xfrm>
            <a:off x="4648200" y="6492875"/>
            <a:ext cx="3746500" cy="365125"/>
          </a:xfrm>
        </p:spPr>
        <p:txBody>
          <a:bodyPr/>
          <a:lstStyle>
            <a:lvl1pPr algn="r">
              <a:defRPr sz="1000"/>
            </a:lvl1pPr>
          </a:lstStyle>
          <a:p>
            <a:r>
              <a:rPr lang="es-ES_tradnl" smtClean="0"/>
              <a:t>SEP / PIFI</a:t>
            </a:r>
            <a:endParaRPr lang="es-ES_tradnl"/>
          </a:p>
        </p:txBody>
      </p:sp>
      <p:pic>
        <p:nvPicPr>
          <p:cNvPr id="7" name="Imagen 6" descr="Sin título-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6609942"/>
            <a:ext cx="2006600" cy="15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573208" y="6492875"/>
            <a:ext cx="57079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18AC0-8DF3-5D43-A097-F55ED424AEA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2" name="Conector recto 11"/>
          <p:cNvCxnSpPr/>
          <p:nvPr/>
        </p:nvCxnSpPr>
        <p:spPr>
          <a:xfrm rot="5400000">
            <a:off x="376003" y="4736281"/>
            <a:ext cx="431800" cy="1588"/>
          </a:xfrm>
          <a:prstGeom prst="line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n 9" descr="Sin título-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6609942"/>
            <a:ext cx="2006600" cy="15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prstClr val="white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143000" y="9906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676400" y="17526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452246" y="6492875"/>
            <a:ext cx="69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8AC0-8DF3-5D43-A097-F55ED424AEA6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292600" y="6492875"/>
            <a:ext cx="41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SEP / PIFI</a:t>
            </a: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/>
          <a:ea typeface="ヒラギノ角ゴ Pro W3" pitchFamily="-109" charset="-128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-65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-65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-65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-65" charset="0"/>
          <a:ea typeface="ヒラギノ角ゴ Pro W3" pitchFamily="-109" charset="-128"/>
          <a:cs typeface="ヒラギノ角ゴ Pro W3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Officina Sans Std Book" pitchFamily="-109" charset="0"/>
          <a:ea typeface="ヒラギノ角ゴ Pro W3" pitchFamily="-109" charset="-128"/>
          <a:cs typeface="ヒラギノ角ゴ Pro W3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Officina Sans Std Book" pitchFamily="-109" charset="0"/>
          <a:ea typeface="ヒラギノ角ゴ Pro W3" pitchFamily="-109" charset="-128"/>
          <a:cs typeface="ヒラギノ角ゴ Pro W3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Officina Sans Std Book" pitchFamily="-109" charset="0"/>
          <a:ea typeface="ヒラギノ角ゴ Pro W3" pitchFamily="-109" charset="-128"/>
          <a:cs typeface="ヒラギノ角ゴ Pro W3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Officina Sans Std Book" pitchFamily="-109" charset="0"/>
          <a:ea typeface="ヒラギノ角ゴ Pro W3" pitchFamily="-109" charset="-128"/>
          <a:cs typeface="ヒラギノ角ゴ Pro W3" pitchFamily="-10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9304C"/>
        </a:buClr>
        <a:buSzPct val="100000"/>
        <a:buFont typeface="Arial" pitchFamily="-65" charset="0"/>
        <a:buChar char="•"/>
        <a:defRPr sz="2200" kern="1200">
          <a:solidFill>
            <a:srgbClr val="3B3732"/>
          </a:solidFill>
          <a:latin typeface="Trebuchet MS"/>
          <a:ea typeface="ヒラギノ角ゴ Pro W3" pitchFamily="-109" charset="-128"/>
          <a:cs typeface="Trebuchet M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9146"/>
        </a:buClr>
        <a:buFont typeface="Arial" pitchFamily="-65" charset="0"/>
        <a:buChar char="•"/>
        <a:defRPr sz="2200" kern="1200">
          <a:solidFill>
            <a:srgbClr val="3B3732"/>
          </a:solidFill>
          <a:latin typeface="Trebuchet MS"/>
          <a:ea typeface="ヒラギノ角ゴ Pro W3" pitchFamily="-109" charset="-128"/>
          <a:cs typeface="Trebuchet M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9BB48"/>
        </a:buClr>
        <a:buFont typeface="Arial" pitchFamily="-65" charset="0"/>
        <a:buChar char="•"/>
        <a:defRPr sz="2200" kern="1200">
          <a:solidFill>
            <a:srgbClr val="3B3732"/>
          </a:solidFill>
          <a:latin typeface="Trebuchet MS"/>
          <a:ea typeface="ヒラギノ角ゴ Pro W3" pitchFamily="-109" charset="-128"/>
          <a:cs typeface="Trebuchet M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ourier New" pitchFamily="-65" charset="0"/>
        <a:buChar char="o"/>
        <a:defRPr sz="2000" kern="1200">
          <a:solidFill>
            <a:srgbClr val="3B3732"/>
          </a:solidFill>
          <a:latin typeface="Trebuchet MS"/>
          <a:ea typeface="ヒラギノ角ゴ Pro W3" pitchFamily="-109" charset="-128"/>
          <a:cs typeface="Trebuchet M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-65" charset="2"/>
        <a:buChar char="ü"/>
        <a:defRPr sz="2000" kern="1200">
          <a:solidFill>
            <a:srgbClr val="3B3732"/>
          </a:solidFill>
          <a:latin typeface="Trebuchet MS"/>
          <a:ea typeface="ヒラギノ角ゴ Pro W3" pitchFamily="-109" charset="-128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2400" dirty="0" smtClean="0"/>
              <a:t>PIFI 2011</a:t>
            </a:r>
            <a:endParaRPr lang="es-ES_tradnl" sz="2400" dirty="0"/>
          </a:p>
        </p:txBody>
      </p:sp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>
          <a:xfrm>
            <a:off x="1492249" y="1302594"/>
            <a:ext cx="7305387" cy="459433"/>
          </a:xfrm>
        </p:spPr>
        <p:txBody>
          <a:bodyPr/>
          <a:lstStyle/>
          <a:p>
            <a:r>
              <a:rPr lang="es-ES_tradnl" sz="2400" dirty="0" smtClean="0"/>
              <a:t>Ejercicio y comprobación en el contexto de la Nueva Ley General de Contabilidad Gubernamental</a:t>
            </a:r>
          </a:p>
          <a:p>
            <a:endParaRPr lang="es-ES_tradnl" sz="2400" dirty="0"/>
          </a:p>
        </p:txBody>
      </p:sp>
      <p:pic>
        <p:nvPicPr>
          <p:cNvPr id="7" name="Imagen 6" descr="s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377" y="6313073"/>
            <a:ext cx="672206" cy="430212"/>
          </a:xfrm>
          <a:prstGeom prst="rect">
            <a:avLst/>
          </a:prstGeom>
        </p:spPr>
      </p:pic>
      <p:pic>
        <p:nvPicPr>
          <p:cNvPr id="8" name="Imagen 7" descr="ud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453" y="6305275"/>
            <a:ext cx="1393589" cy="445948"/>
          </a:xfrm>
          <a:prstGeom prst="rect">
            <a:avLst/>
          </a:prstGeom>
        </p:spPr>
      </p:pic>
      <p:pic>
        <p:nvPicPr>
          <p:cNvPr id="9" name="Imagen 8" descr="pif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583" y="6279205"/>
            <a:ext cx="958392" cy="49465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782692" y="549957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Informe presentado al Consejo de Rectores. </a:t>
            </a:r>
          </a:p>
          <a:p>
            <a:r>
              <a:rPr lang="es-MX" sz="1200" dirty="0" smtClean="0"/>
              <a:t> Julio, 2012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Corte al 11 de junio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67082"/>
              </p:ext>
            </p:extLst>
          </p:nvPr>
        </p:nvGraphicFramePr>
        <p:xfrm>
          <a:off x="267273" y="815106"/>
          <a:ext cx="8666917" cy="554443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75508"/>
                <a:gridCol w="1467174"/>
                <a:gridCol w="1452354"/>
                <a:gridCol w="1037395"/>
                <a:gridCol w="1304155"/>
                <a:gridCol w="1081856"/>
                <a:gridCol w="948475"/>
              </a:tblGrid>
              <a:tr h="72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Centro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Universitario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Dependencia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de la AG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Monto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Autorizado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por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la SEP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Trámites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en SISTEMA AFIN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% Pre-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comprometido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Montos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depositados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cta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Concentradora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Anticipos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comprometidos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Monto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pagado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por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entidad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de Red (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comprobado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% </a:t>
                      </a:r>
                      <a:r>
                        <a:rPr lang="en-US" sz="800" b="1" u="none" strike="noStrike" dirty="0" err="1">
                          <a:solidFill>
                            <a:schemeClr val="bg1"/>
                          </a:solidFill>
                        </a:rPr>
                        <a:t>Comprobado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>
                    <a:solidFill>
                      <a:schemeClr val="tx1"/>
                    </a:solidFill>
                  </a:tcPr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CUCBA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/>
                        <a:t>$5,561,440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182,356.89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3.28%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280,272.50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68,983.89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1.24%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CUCEA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/>
                        <a:t>$5,243,500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342,500.00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815,589.93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15.55%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/>
                        <a:t>CUCEI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$6,720,477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520,993.72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7.75%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1,375,434.83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603,738.51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8.98%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/>
                        <a:t>$5,887,142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2,100,730.00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35.68%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871,086.28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3,500.00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CUCSH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$6,660,512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 2,482,068.50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37.27%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1,079,225.42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85,241.85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1.28%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GÉNERO (CUCSH)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$867,667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 -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43,225.00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CUALTOS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$4,107,315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1,442,079.85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35.11%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1,103,810.68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151,615.00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3.69%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CUCIENEGA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$4,245,900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380,548.69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8.96%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327,500.00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53,749.37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1.27%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CUCOSTA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$6,142,471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459,927.57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7.49%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624,987.50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54,304.31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0.88%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CUCOSTA SUR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$5,587,433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1,825,999.56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32.68%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541,977.25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19,819.00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CULAGOS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$5,032,389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2,090,273.71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41.54%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310,793.00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43,117.00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0.86%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CUNORTE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$5,270,491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2,409,021.92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45.71%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 1,813,075.84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CUSUR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$4,144,319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2,288,025.47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55.21%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733,801.78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CUVALLES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$5,735,441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563,226.42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9.82%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 3,238,503.54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6.07%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SUV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$1,995,200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1,063,947.96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53.33%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CGCI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/>
                        <a:t>$2,212,960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/>
                        <a:t> 1,250,052.88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56.49%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459,422.12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 1,173,537.88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53.03%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ctr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CIEP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$647,500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44,375.00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CGSU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$550,000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89,900.00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16.35%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BIBLIOTECAS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$3,279,936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150,000.00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4.57%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0.00%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CGADM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$840,001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69,928.69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8.32%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216,101.24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25.73%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83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CVSS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$148,500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21,576.00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14.53%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11,600.00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7.81%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9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ESTANCIAS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/>
                        <a:t>$4,521,822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3,795,378.17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83.93%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0.00%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/>
                </a:tc>
              </a:tr>
              <a:tr h="19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</a:rPr>
                        <a:t>Total general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08000" marR="108000" marT="10474" marB="46800" anchor="ctr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</a:rPr>
                        <a:t>$85,402,416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FFFFFF"/>
                          </a:solidFill>
                        </a:rPr>
                        <a:t> 23,186,036.00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rgbClr val="FFFFFF"/>
                          </a:solidFill>
                        </a:rPr>
                        <a:t>27.15%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</a:rPr>
                        <a:t>$13,189,991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</a:rPr>
                        <a:t> 3,300,897.98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</a:rPr>
                        <a:t>3.87%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108000" marT="10474" marB="46800" anchor="b">
                    <a:solidFill>
                      <a:srgbClr val="3B37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contenido 17"/>
          <p:cNvSpPr>
            <a:spLocks noGrp="1"/>
          </p:cNvSpPr>
          <p:nvPr>
            <p:ph idx="1"/>
          </p:nvPr>
        </p:nvSpPr>
        <p:spPr>
          <a:xfrm>
            <a:off x="287285" y="465200"/>
            <a:ext cx="3309481" cy="5703032"/>
          </a:xfrm>
        </p:spPr>
        <p:txBody>
          <a:bodyPr/>
          <a:lstStyle/>
          <a:p>
            <a:pPr marL="0" indent="0">
              <a:buNone/>
            </a:pPr>
            <a:r>
              <a:rPr lang="es-ES_tradnl" sz="2000" b="1" dirty="0" smtClean="0"/>
              <a:t>El 2 de julio la SEP envió un oficio dirigido al Rector General donde:</a:t>
            </a:r>
          </a:p>
          <a:p>
            <a:endParaRPr lang="es-ES_tradnl" sz="3200" b="1" dirty="0" smtClean="0"/>
          </a:p>
          <a:p>
            <a:pPr>
              <a:buFont typeface="+mj-lt"/>
              <a:buAutoNum type="arabicPeriod"/>
            </a:pPr>
            <a:r>
              <a:rPr lang="es-ES_tradnl" sz="2000" b="1" dirty="0" smtClean="0"/>
              <a:t>Daba a conocer el 1.46% de comprobación.</a:t>
            </a:r>
          </a:p>
          <a:p>
            <a:pPr>
              <a:buFont typeface="+mj-lt"/>
              <a:buAutoNum type="arabicPeriod"/>
            </a:pPr>
            <a:r>
              <a:rPr lang="es-ES_tradnl" sz="2000" b="1" dirty="0" smtClean="0"/>
              <a:t>Clarificaba la imposibilidad de prórroga.</a:t>
            </a:r>
          </a:p>
          <a:p>
            <a:pPr>
              <a:buFont typeface="+mj-lt"/>
              <a:buAutoNum type="arabicPeriod"/>
            </a:pPr>
            <a:r>
              <a:rPr lang="es-ES_tradnl" sz="2000" b="1" dirty="0" smtClean="0"/>
              <a:t>Advertía el riesgo de no recibir recursos 2012.</a:t>
            </a:r>
          </a:p>
          <a:p>
            <a:endParaRPr lang="es-ES_tradnl" sz="2000" dirty="0" smtClean="0"/>
          </a:p>
          <a:p>
            <a:r>
              <a:rPr lang="es-ES_tradnl" sz="1400" dirty="0" smtClean="0"/>
              <a:t>Este tipo de oficio se compartió por primera vez en la RED en la historia del ejercicio PIFI.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pic>
        <p:nvPicPr>
          <p:cNvPr id="14" name="Picture 5" descr="oficio_SEP.JPG"/>
          <p:cNvPicPr>
            <a:picLocks noChangeAspect="1"/>
          </p:cNvPicPr>
          <p:nvPr/>
        </p:nvPicPr>
        <p:blipFill>
          <a:blip r:embed="rId2"/>
          <a:srcRect t="10620" r="9074" b="9734"/>
          <a:stretch>
            <a:fillRect/>
          </a:stretch>
        </p:blipFill>
        <p:spPr>
          <a:xfrm>
            <a:off x="3799776" y="541713"/>
            <a:ext cx="4992320" cy="5770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Cortes de avance en el ejercicio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Julio </a:t>
            </a:r>
            <a:r>
              <a:rPr lang="es-ES_tradnl" dirty="0" smtClean="0"/>
              <a:t>2012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572500" y="6492875"/>
            <a:ext cx="571500" cy="365125"/>
          </a:xfrm>
        </p:spPr>
        <p:txBody>
          <a:bodyPr/>
          <a:lstStyle/>
          <a:p>
            <a:fld id="{D6018AC0-8DF3-5D43-A097-F55ED424AEA6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1800" b="1" dirty="0" smtClean="0"/>
              <a:t>Corte al lunes 9 de julio</a:t>
            </a:r>
            <a:endParaRPr lang="es-ES_tradnl" sz="1800" b="1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/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62263"/>
              </p:ext>
            </p:extLst>
          </p:nvPr>
        </p:nvGraphicFramePr>
        <p:xfrm>
          <a:off x="7056" y="585611"/>
          <a:ext cx="9171727" cy="592664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8439"/>
                <a:gridCol w="133400"/>
                <a:gridCol w="623211"/>
                <a:gridCol w="711633"/>
                <a:gridCol w="483219"/>
                <a:gridCol w="561956"/>
                <a:gridCol w="623211"/>
                <a:gridCol w="601720"/>
                <a:gridCol w="623211"/>
                <a:gridCol w="795130"/>
                <a:gridCol w="574858"/>
                <a:gridCol w="569485"/>
                <a:gridCol w="639328"/>
                <a:gridCol w="633024"/>
                <a:gridCol w="581161"/>
                <a:gridCol w="558741"/>
              </a:tblGrid>
              <a:tr h="192491">
                <a:tc gridSpan="2"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 dirty="0"/>
                        <a:t>VALIDACIONES Y CAPTURAS AFIN  /  FONDO PIFI2011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14896"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CU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/>
                        <a:t>%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COPLADI/CU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/>
                        <a:t>CU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/>
                        <a:t>CU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COPLADI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/>
                        <a:t>%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CU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%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COPLADI/CU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/>
                        <a:t>%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CU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%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140667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DEFINICIONES  -&gt;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Es la </a:t>
                      </a:r>
                      <a:r>
                        <a:rPr lang="en-US" sz="600" u="none" strike="noStrike" dirty="0" err="1"/>
                        <a:t>totalidad</a:t>
                      </a:r>
                      <a:r>
                        <a:rPr lang="en-US" sz="600" u="none" strike="noStrike" dirty="0"/>
                        <a:t> de </a:t>
                      </a:r>
                      <a:r>
                        <a:rPr lang="en-US" sz="600" u="none" strike="noStrike" dirty="0" err="1"/>
                        <a:t>trámites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que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han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subido</a:t>
                      </a:r>
                      <a:r>
                        <a:rPr lang="en-US" sz="600" u="none" strike="noStrike" dirty="0"/>
                        <a:t> al </a:t>
                      </a:r>
                      <a:r>
                        <a:rPr lang="en-US" sz="600" u="none" strike="noStrike" dirty="0" err="1"/>
                        <a:t>Sistema</a:t>
                      </a:r>
                      <a:r>
                        <a:rPr lang="en-US" sz="600" u="none" strike="noStrike" dirty="0"/>
                        <a:t> AFIN </a:t>
                      </a:r>
                      <a:r>
                        <a:rPr lang="en-US" sz="600" u="none" strike="noStrike" dirty="0" err="1"/>
                        <a:t>y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que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implican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todos</a:t>
                      </a:r>
                      <a:r>
                        <a:rPr lang="en-US" sz="600" u="none" strike="noStrike" dirty="0"/>
                        <a:t> los </a:t>
                      </a:r>
                      <a:r>
                        <a:rPr lang="en-US" sz="600" u="none" strike="noStrike" dirty="0" err="1"/>
                        <a:t>momentos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contables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 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Precomprometido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el CU (</a:t>
                      </a:r>
                      <a:r>
                        <a:rPr lang="en-US" sz="600" u="none" strike="noStrike" dirty="0" err="1"/>
                        <a:t>Aquí</a:t>
                      </a:r>
                      <a:r>
                        <a:rPr lang="en-US" sz="600" u="none" strike="noStrike" dirty="0"/>
                        <a:t> el Centro genera el </a:t>
                      </a:r>
                      <a:r>
                        <a:rPr lang="en-US" sz="600" u="none" strike="noStrike" dirty="0" err="1"/>
                        <a:t>trámite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y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éste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es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validado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COPLADI </a:t>
                      </a:r>
                      <a:r>
                        <a:rPr lang="en-US" sz="600" u="none" strike="noStrike" dirty="0" err="1"/>
                        <a:t>si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cumple</a:t>
                      </a:r>
                      <a:r>
                        <a:rPr lang="en-US" sz="600" u="none" strike="noStrike" dirty="0"/>
                        <a:t> con los </a:t>
                      </a:r>
                      <a:r>
                        <a:rPr lang="en-US" sz="600" u="none" strike="noStrike" dirty="0" err="1"/>
                        <a:t>requisitos</a:t>
                      </a:r>
                      <a:r>
                        <a:rPr lang="en-US" sz="600" u="none" strike="noStrike" dirty="0"/>
                        <a:t> de </a:t>
                      </a:r>
                      <a:r>
                        <a:rPr lang="en-US" sz="600" u="none" strike="noStrike" dirty="0" err="1"/>
                        <a:t>adjudicación</a:t>
                      </a:r>
                      <a:r>
                        <a:rPr lang="en-US" sz="600" u="none" strike="noStrike" dirty="0"/>
                        <a:t>)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Paso </a:t>
                      </a:r>
                      <a:r>
                        <a:rPr lang="en-US" sz="600" u="none" strike="noStrike" dirty="0" err="1"/>
                        <a:t>previo</a:t>
                      </a:r>
                      <a:r>
                        <a:rPr lang="en-US" sz="600" u="none" strike="noStrike" dirty="0"/>
                        <a:t> a </a:t>
                      </a:r>
                      <a:r>
                        <a:rPr lang="en-US" sz="600" u="none" strike="noStrike" dirty="0" err="1"/>
                        <a:t>comprometer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cuando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ya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fue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validado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COPLADI </a:t>
                      </a:r>
                      <a:r>
                        <a:rPr lang="en-US" sz="600" u="none" strike="noStrike" dirty="0" err="1"/>
                        <a:t>y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aún</a:t>
                      </a:r>
                      <a:r>
                        <a:rPr lang="en-US" sz="600" u="none" strike="noStrike" dirty="0"/>
                        <a:t> no </a:t>
                      </a:r>
                      <a:r>
                        <a:rPr lang="en-US" sz="600" u="none" strike="noStrike" dirty="0" err="1"/>
                        <a:t>cuenta</a:t>
                      </a:r>
                      <a:r>
                        <a:rPr lang="en-US" sz="600" u="none" strike="noStrike" dirty="0"/>
                        <a:t> con </a:t>
                      </a:r>
                      <a:r>
                        <a:rPr lang="en-US" sz="600" u="none" strike="noStrike" dirty="0" err="1"/>
                        <a:t>orden</a:t>
                      </a:r>
                      <a:r>
                        <a:rPr lang="en-US" sz="600" u="none" strike="noStrike" dirty="0"/>
                        <a:t> de </a:t>
                      </a:r>
                      <a:r>
                        <a:rPr lang="en-US" sz="600" u="none" strike="noStrike" dirty="0" err="1"/>
                        <a:t>compra</a:t>
                      </a:r>
                      <a:r>
                        <a:rPr lang="en-US" sz="600" u="none" strike="noStrike" dirty="0"/>
                        <a:t>, </a:t>
                      </a:r>
                      <a:r>
                        <a:rPr lang="en-US" sz="600" u="none" strike="noStrike" dirty="0" err="1"/>
                        <a:t>servicio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contrato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Comprometido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el CU (</a:t>
                      </a:r>
                      <a:r>
                        <a:rPr lang="en-US" sz="600" u="none" strike="noStrike" dirty="0" err="1"/>
                        <a:t>aquí</a:t>
                      </a:r>
                      <a:r>
                        <a:rPr lang="en-US" sz="600" u="none" strike="noStrike" dirty="0"/>
                        <a:t> el Centro genera la </a:t>
                      </a:r>
                      <a:r>
                        <a:rPr lang="en-US" sz="600" u="none" strike="noStrike" dirty="0" err="1"/>
                        <a:t>orden</a:t>
                      </a:r>
                      <a:r>
                        <a:rPr lang="en-US" sz="600" u="none" strike="noStrike" dirty="0"/>
                        <a:t> de </a:t>
                      </a:r>
                      <a:r>
                        <a:rPr lang="en-US" sz="600" u="none" strike="noStrike" dirty="0" err="1"/>
                        <a:t>compra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o</a:t>
                      </a:r>
                      <a:r>
                        <a:rPr lang="en-US" sz="600" u="none" strike="noStrike" dirty="0"/>
                        <a:t> el </a:t>
                      </a:r>
                      <a:r>
                        <a:rPr lang="en-US" sz="600" u="none" strike="noStrike" dirty="0" err="1"/>
                        <a:t>contrato</a:t>
                      </a:r>
                      <a:r>
                        <a:rPr lang="en-US" sz="600" u="none" strike="noStrike" dirty="0"/>
                        <a:t>)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La COPLADI </a:t>
                      </a:r>
                      <a:r>
                        <a:rPr lang="en-US" sz="600" u="none" strike="noStrike" dirty="0" err="1"/>
                        <a:t>deposita</a:t>
                      </a:r>
                      <a:r>
                        <a:rPr lang="en-US" sz="600" u="none" strike="noStrike" dirty="0"/>
                        <a:t> a la </a:t>
                      </a:r>
                      <a:r>
                        <a:rPr lang="en-US" sz="600" u="none" strike="noStrike" dirty="0" err="1"/>
                        <a:t>cuenta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concentradora</a:t>
                      </a:r>
                      <a:r>
                        <a:rPr lang="en-US" sz="600" u="none" strike="noStrike" dirty="0"/>
                        <a:t> de la </a:t>
                      </a:r>
                      <a:r>
                        <a:rPr lang="en-US" sz="600" u="none" strike="noStrike" dirty="0" err="1"/>
                        <a:t>dependencia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 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Devengado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el CU (</a:t>
                      </a:r>
                      <a:r>
                        <a:rPr lang="en-US" sz="600" u="none" strike="noStrike" dirty="0" err="1"/>
                        <a:t>aquí</a:t>
                      </a:r>
                      <a:r>
                        <a:rPr lang="en-US" sz="600" u="none" strike="noStrike" dirty="0"/>
                        <a:t> el Centro </a:t>
                      </a:r>
                      <a:r>
                        <a:rPr lang="en-US" sz="600" u="none" strike="noStrike" dirty="0" err="1"/>
                        <a:t>recibe</a:t>
                      </a:r>
                      <a:r>
                        <a:rPr lang="en-US" sz="600" u="none" strike="noStrike" dirty="0"/>
                        <a:t> los </a:t>
                      </a:r>
                      <a:r>
                        <a:rPr lang="en-US" sz="600" u="none" strike="noStrike" dirty="0" err="1"/>
                        <a:t>bienes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y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captura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las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facturas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para</a:t>
                      </a:r>
                      <a:r>
                        <a:rPr lang="en-US" sz="600" u="none" strike="noStrike" dirty="0"/>
                        <a:t> el </a:t>
                      </a:r>
                      <a:r>
                        <a:rPr lang="en-US" sz="600" u="none" strike="noStrike" dirty="0" err="1"/>
                        <a:t>alta</a:t>
                      </a:r>
                      <a:r>
                        <a:rPr lang="en-US" sz="600" u="none" strike="noStrike" dirty="0"/>
                        <a:t> patrimonial, genera </a:t>
                      </a:r>
                      <a:r>
                        <a:rPr lang="en-US" sz="600" u="none" strike="noStrike" dirty="0" err="1"/>
                        <a:t>alta</a:t>
                      </a:r>
                      <a:r>
                        <a:rPr lang="en-US" sz="600" u="none" strike="noStrike" dirty="0"/>
                        <a:t> patrimonial)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 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Ejercido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el CU (</a:t>
                      </a:r>
                      <a:r>
                        <a:rPr lang="en-US" sz="600" u="none" strike="noStrike" dirty="0" err="1"/>
                        <a:t>Aquí</a:t>
                      </a:r>
                      <a:r>
                        <a:rPr lang="en-US" sz="600" u="none" strike="noStrike" dirty="0"/>
                        <a:t> el Centro </a:t>
                      </a:r>
                      <a:r>
                        <a:rPr lang="en-US" sz="600" u="none" strike="noStrike" dirty="0" err="1"/>
                        <a:t>revisa</a:t>
                      </a:r>
                      <a:r>
                        <a:rPr lang="en-US" sz="600" u="none" strike="noStrike" dirty="0"/>
                        <a:t> con </a:t>
                      </a:r>
                      <a:r>
                        <a:rPr lang="en-US" sz="600" u="none" strike="noStrike" dirty="0" err="1"/>
                        <a:t>criterios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fiscales</a:t>
                      </a:r>
                      <a:r>
                        <a:rPr lang="en-US" sz="600" u="none" strike="noStrike" dirty="0"/>
                        <a:t> los </a:t>
                      </a:r>
                      <a:r>
                        <a:rPr lang="en-US" sz="600" u="none" strike="noStrike" dirty="0" err="1"/>
                        <a:t>documentos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comprobatorios</a:t>
                      </a:r>
                      <a:r>
                        <a:rPr lang="en-US" sz="600" u="none" strike="noStrike" dirty="0"/>
                        <a:t> sin ser </a:t>
                      </a:r>
                      <a:r>
                        <a:rPr lang="en-US" sz="600" u="none" strike="noStrike" dirty="0" err="1"/>
                        <a:t>pagados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aún</a:t>
                      </a:r>
                      <a:r>
                        <a:rPr lang="en-US" sz="600" u="none" strike="noStrike" dirty="0"/>
                        <a:t>, genera el </a:t>
                      </a:r>
                      <a:r>
                        <a:rPr lang="en-US" sz="600" u="none" strike="noStrike" dirty="0" err="1"/>
                        <a:t>cheque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y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notifica</a:t>
                      </a:r>
                      <a:r>
                        <a:rPr lang="en-US" sz="600" u="none" strike="noStrike" dirty="0"/>
                        <a:t> al </a:t>
                      </a:r>
                      <a:r>
                        <a:rPr lang="en-US" sz="600" u="none" strike="noStrike" dirty="0" err="1"/>
                        <a:t>proveedor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para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que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cobre</a:t>
                      </a:r>
                      <a:r>
                        <a:rPr lang="en-US" sz="600" u="none" strike="noStrike" dirty="0"/>
                        <a:t>)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 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Pagado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el CU (</a:t>
                      </a:r>
                      <a:r>
                        <a:rPr lang="en-US" sz="600" u="none" strike="noStrike" dirty="0" err="1"/>
                        <a:t>Aquí</a:t>
                      </a:r>
                      <a:r>
                        <a:rPr lang="en-US" sz="600" u="none" strike="noStrike" dirty="0"/>
                        <a:t> el Centro </a:t>
                      </a:r>
                      <a:r>
                        <a:rPr lang="en-US" sz="600" u="none" strike="noStrike" dirty="0" err="1"/>
                        <a:t>captura</a:t>
                      </a:r>
                      <a:r>
                        <a:rPr lang="en-US" sz="600" u="none" strike="noStrike" dirty="0"/>
                        <a:t> la </a:t>
                      </a:r>
                      <a:r>
                        <a:rPr lang="en-US" sz="600" u="none" strike="noStrike" dirty="0" err="1"/>
                        <a:t>póliza</a:t>
                      </a:r>
                      <a:r>
                        <a:rPr lang="en-US" sz="600" u="none" strike="noStrike" dirty="0"/>
                        <a:t> del </a:t>
                      </a:r>
                      <a:r>
                        <a:rPr lang="en-US" sz="600" u="none" strike="noStrike" dirty="0" err="1"/>
                        <a:t>cheque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firmada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el </a:t>
                      </a:r>
                      <a:r>
                        <a:rPr lang="en-US" sz="600" u="none" strike="noStrike" dirty="0" err="1"/>
                        <a:t>proveedor</a:t>
                      </a:r>
                      <a:r>
                        <a:rPr lang="en-US" sz="600" u="none" strike="noStrike" dirty="0"/>
                        <a:t> con </a:t>
                      </a:r>
                      <a:r>
                        <a:rPr lang="en-US" sz="600" u="none" strike="noStrike" dirty="0" err="1"/>
                        <a:t>número</a:t>
                      </a:r>
                      <a:r>
                        <a:rPr lang="en-US" sz="600" u="none" strike="noStrike" dirty="0"/>
                        <a:t> de </a:t>
                      </a:r>
                      <a:r>
                        <a:rPr lang="en-US" sz="600" u="none" strike="noStrike" dirty="0" err="1"/>
                        <a:t>cheque</a:t>
                      </a:r>
                      <a:r>
                        <a:rPr lang="en-US" sz="600" u="none" strike="noStrike" dirty="0"/>
                        <a:t> de </a:t>
                      </a:r>
                      <a:r>
                        <a:rPr lang="en-US" sz="600" u="none" strike="noStrike" dirty="0" err="1"/>
                        <a:t>pago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y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concluye</a:t>
                      </a:r>
                      <a:r>
                        <a:rPr lang="en-US" sz="600" u="none" strike="noStrike" dirty="0"/>
                        <a:t> la </a:t>
                      </a:r>
                      <a:r>
                        <a:rPr lang="en-US" sz="600" u="none" strike="noStrike" dirty="0" err="1"/>
                        <a:t>compra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y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comprobación</a:t>
                      </a:r>
                      <a:r>
                        <a:rPr lang="en-US" sz="600" u="none" strike="noStrike" dirty="0"/>
                        <a:t>, </a:t>
                      </a:r>
                      <a:r>
                        <a:rPr lang="en-US" sz="600" u="none" strike="noStrike" dirty="0" err="1"/>
                        <a:t>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bien</a:t>
                      </a:r>
                      <a:r>
                        <a:rPr lang="en-US" sz="600" u="none" strike="noStrike" dirty="0"/>
                        <a:t> el </a:t>
                      </a:r>
                      <a:r>
                        <a:rPr lang="en-US" sz="600" u="none" strike="noStrike" dirty="0" err="1"/>
                        <a:t>depósito</a:t>
                      </a:r>
                      <a:r>
                        <a:rPr lang="en-US" sz="600" u="none" strike="noStrike" dirty="0"/>
                        <a:t> a </a:t>
                      </a:r>
                      <a:r>
                        <a:rPr lang="en-US" sz="600" u="none" strike="noStrike" dirty="0" err="1"/>
                        <a:t>cuenta</a:t>
                      </a:r>
                      <a:r>
                        <a:rPr lang="en-US" sz="600" u="none" strike="noStrike" dirty="0"/>
                        <a:t> del </a:t>
                      </a:r>
                      <a:r>
                        <a:rPr lang="en-US" sz="600" u="none" strike="noStrike" dirty="0" err="1"/>
                        <a:t>proveedor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y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adjunta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ficha</a:t>
                      </a:r>
                      <a:r>
                        <a:rPr lang="en-US" sz="600" u="none" strike="noStrike" dirty="0"/>
                        <a:t>)</a:t>
                      </a:r>
                      <a:endParaRPr lang="en-US" sz="6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 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4378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Dependencia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Monto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autorizado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SEP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08000" marR="108000" marT="3582" marB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Total </a:t>
                      </a:r>
                      <a:r>
                        <a:rPr lang="en-US" sz="600" u="none" strike="noStrike" dirty="0" err="1"/>
                        <a:t>capturado</a:t>
                      </a:r>
                      <a:r>
                        <a:rPr lang="en-US" sz="600" u="none" strike="noStrike" dirty="0"/>
                        <a:t> en AFIN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% CAPTURADO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Momento</a:t>
                      </a:r>
                      <a:r>
                        <a:rPr lang="en-US" sz="600" u="none" strike="noStrike" dirty="0"/>
                        <a:t> Pre-</a:t>
                      </a:r>
                      <a:r>
                        <a:rPr lang="en-US" sz="600" u="none" strike="noStrike" dirty="0" err="1"/>
                        <a:t>Comprometido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Revisado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Por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comprometer</a:t>
                      </a:r>
                      <a:r>
                        <a:rPr lang="en-US" sz="600" u="none" strike="noStrike" dirty="0"/>
                        <a:t> (Ord. </a:t>
                      </a:r>
                      <a:r>
                        <a:rPr lang="en-US" sz="600" u="none" strike="noStrike" dirty="0" err="1"/>
                        <a:t>Compra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Contrato</a:t>
                      </a:r>
                      <a:r>
                        <a:rPr lang="en-US" sz="600" u="none" strike="noStrike" dirty="0"/>
                        <a:t>)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Momento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Comprometido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Total </a:t>
                      </a:r>
                      <a:r>
                        <a:rPr lang="en-US" sz="600" u="none" strike="noStrike" dirty="0" err="1"/>
                        <a:t>Dispersado</a:t>
                      </a:r>
                      <a:r>
                        <a:rPr lang="en-US" sz="600" u="none" strike="noStrike" dirty="0"/>
                        <a:t> a </a:t>
                      </a:r>
                      <a:r>
                        <a:rPr lang="en-US" sz="600" u="none" strike="noStrike" dirty="0" err="1"/>
                        <a:t>cuenta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concentradora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% CAPITAL DISPERSADO A CONCENTRADORA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Momento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Devengado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% DEVENGADO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Momento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Ejercido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% EJERCIDO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 err="1"/>
                        <a:t>Momento</a:t>
                      </a:r>
                      <a:r>
                        <a:rPr lang="en-US" sz="600" u="none" strike="noStrike" dirty="0"/>
                        <a:t> </a:t>
                      </a:r>
                      <a:r>
                        <a:rPr lang="en-US" sz="600" u="none" strike="noStrike" dirty="0" err="1"/>
                        <a:t>Pagado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% PAGADO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582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CUCBA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$5,561,440.00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3,036,026.85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54.59%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430,358.26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1,020,437.47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1,550,930.51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27.89%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2,010,135.12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36.14%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CUCEA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$9,765,322.00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5,556,817.61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56.90%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1,899,303.97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90,374.09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4,936,242.77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50.55%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3,567,139.55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36.53%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CUCEI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$6,720,477.00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1,652,562.00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24.59%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 118,997.86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994,882.76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520,993.72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2,884,523.76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42.92%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17,687.66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0.26%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$5,887,142.00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3,588,645.87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60.96%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1,835,021.00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392,800.00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2,904,888.42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49.34%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894,741.74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15.20%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CUCSH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$7,528,179.00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4,503,297.68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59.82%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782,101.72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1,143,971.58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3,985,083.91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52.94%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158,637.80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2.11%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2,418,586.58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32.13%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CUALTOS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$4,107,315.00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3,031,069.75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73.80%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208,897.30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777,846.81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2,423,158.64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59.00%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40,920.16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448,186.56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10.91%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1,346,321.62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32.78%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CUCIENEGA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$4,245,900.00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2,801,202.22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65.97%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9,900.00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1,608,196.49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2,796,302.72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65.86%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1,183,105.73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27.86%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CUCOSTA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$6,142,471.00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3,528,433.38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57.44%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66,982.48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3,701,991.88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60.27%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2,489,199.71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40.52%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1,292,370.80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21.04%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222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CUCOSTA SUR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$5,587,433.00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2,846,451.31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50.94%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167,507.00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3,092,254.74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55.34%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2,659,125.31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47.59%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19,819.00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0.35%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CULAGOS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$5,032,389.00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3,067,041.51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60.95%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100,719.00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2,016,777.44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258,789.32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3,460,885.51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68.77%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655,161.55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13.02%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24,694.20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0.49%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CUNORTE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$5,270,491.00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3,893,701.25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73.88%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3,891,604.65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3,624,576.79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68.77%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1,896.60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CUSUR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$4,144,319.00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2,968,667.87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71.63%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284.34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170,874.70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2,854,080.47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68.87%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2,797,508.83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67.50%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CUVALLES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$5,735,441.00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3,286,052.09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57.29%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3,392,065.85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59.14%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3,286,052.09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57.29%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SUV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$1,995,200.00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949,816.12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47.61%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949,816.12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1,063,947.97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53.33%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3301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CGA-BIBLIOTECAS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$3,279,936.00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188,000.00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5.73%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38,000.00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188,000.00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5.73%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150,000.00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4.57%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CGA-CIEP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$647,500.00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303,243.40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46.83%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289,280.02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303,243.44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46.83%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13,963.42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2.16%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CGADM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$840,001.00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329,725.98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39.25%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114,376.00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329,725.98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39.25%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215,349.98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25.64%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CGCI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$2,212,960.00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1,903,036.26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86.00%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1,026,480.00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2,212,960.00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100.00%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753,068.74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34.03%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CGVSS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 dirty="0"/>
                        <a:t>$148,500.00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71,276.90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 -  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71,276.90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71,276.90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222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CGSERVUNIV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$550,000.00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3582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89,900.00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16.35%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 -  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89,900.00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16.35%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 -  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0.00%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 89,900.00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16.35%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 -  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/>
                </a:tc>
              </a:tr>
              <a:tr h="11489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/>
                        <a:t>Totales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E7A5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$85,402,416.00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E7A5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08000" marR="108000" marT="3582" marB="3600" anchor="b">
                    <a:solidFill>
                      <a:srgbClr val="E7A5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$47,594,968.05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F4D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55.73%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F4D3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$5,542,578.79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F1E3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$13,834,787.48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F1E3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$1,548,207.83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F1E3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$45,866,040.26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DBE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53.71%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DBE8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$6,705,122.05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B0C1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7.85%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B0C1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$17,216,521.98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E5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20.16%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E5EA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$2,683,205.62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B5B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3.14</a:t>
                      </a:r>
                      <a:r>
                        <a:rPr lang="en-US" sz="500" u="none" strike="noStrike" dirty="0"/>
                        <a:t>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582" marB="3600" anchor="b">
                    <a:solidFill>
                      <a:srgbClr val="B5B0A8"/>
                    </a:solidFill>
                  </a:tcPr>
                </a:tc>
              </a:tr>
              <a:tr h="11489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 gridSpan="2">
                  <a:txBody>
                    <a:bodyPr/>
                    <a:lstStyle/>
                    <a:p>
                      <a:endParaRPr lang="es-ES_tradnl"/>
                    </a:p>
                  </a:txBody>
                  <a:tcPr marL="72000" marR="72000" marT="3582" marB="360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108000" marR="108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6.49%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16.20%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1.81%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582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582" marB="360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1800" b="1" dirty="0" smtClean="0"/>
              <a:t>Corte al martes 10 de julio 17:00 horas</a:t>
            </a:r>
            <a:endParaRPr lang="es-ES_tradnl" sz="1800" b="1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58672"/>
              </p:ext>
            </p:extLst>
          </p:nvPr>
        </p:nvGraphicFramePr>
        <p:xfrm>
          <a:off x="44305" y="517364"/>
          <a:ext cx="9074630" cy="58927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82597"/>
                <a:gridCol w="643631"/>
                <a:gridCol w="643631"/>
                <a:gridCol w="428280"/>
                <a:gridCol w="698075"/>
                <a:gridCol w="643631"/>
                <a:gridCol w="588146"/>
                <a:gridCol w="643631"/>
                <a:gridCol w="771248"/>
                <a:gridCol w="593694"/>
                <a:gridCol w="549306"/>
                <a:gridCol w="660276"/>
                <a:gridCol w="466077"/>
                <a:gridCol w="737957"/>
                <a:gridCol w="424450"/>
              </a:tblGrid>
              <a:tr h="14298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VALIDACIONES Y CAPTURAS AFIN  /  FONDO PIFI2011</a:t>
                      </a:r>
                      <a:endParaRPr lang="en-US" sz="500" b="1" i="0" u="none" strike="noStrike" dirty="0">
                        <a:solidFill>
                          <a:srgbClr val="C0C0C0"/>
                        </a:solidFill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4031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CU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%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COPLADI/CU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CU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CU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COPLADI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%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CU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%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COPLADI/CU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%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CU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11868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DEFINICIONES  -&gt;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Es la </a:t>
                      </a:r>
                      <a:r>
                        <a:rPr lang="en-US" sz="500" u="none" strike="noStrike" dirty="0" err="1"/>
                        <a:t>totalidad</a:t>
                      </a:r>
                      <a:r>
                        <a:rPr lang="en-US" sz="500" u="none" strike="noStrike" dirty="0"/>
                        <a:t> de </a:t>
                      </a:r>
                      <a:r>
                        <a:rPr lang="en-US" sz="500" u="none" strike="noStrike" dirty="0" err="1"/>
                        <a:t>trámites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que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han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subido</a:t>
                      </a:r>
                      <a:r>
                        <a:rPr lang="en-US" sz="500" u="none" strike="noStrike" dirty="0"/>
                        <a:t> al </a:t>
                      </a:r>
                      <a:r>
                        <a:rPr lang="en-US" sz="500" u="none" strike="noStrike" dirty="0" err="1"/>
                        <a:t>Sistema</a:t>
                      </a:r>
                      <a:r>
                        <a:rPr lang="en-US" sz="500" u="none" strike="noStrike" dirty="0"/>
                        <a:t> AFIN </a:t>
                      </a:r>
                      <a:r>
                        <a:rPr lang="en-US" sz="500" u="none" strike="noStrike" dirty="0" err="1"/>
                        <a:t>y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que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implican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todos</a:t>
                      </a:r>
                      <a:r>
                        <a:rPr lang="en-US" sz="500" u="none" strike="noStrike" dirty="0"/>
                        <a:t> los </a:t>
                      </a:r>
                      <a:r>
                        <a:rPr lang="en-US" sz="500" u="none" strike="noStrike" dirty="0" err="1"/>
                        <a:t>momentos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contables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 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Precomprometido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el CU (</a:t>
                      </a:r>
                      <a:r>
                        <a:rPr lang="en-US" sz="500" u="none" strike="noStrike" dirty="0" err="1"/>
                        <a:t>Aquí</a:t>
                      </a:r>
                      <a:r>
                        <a:rPr lang="en-US" sz="500" u="none" strike="noStrike" dirty="0"/>
                        <a:t> el Centro genera el </a:t>
                      </a:r>
                      <a:r>
                        <a:rPr lang="en-US" sz="500" u="none" strike="noStrike" dirty="0" err="1"/>
                        <a:t>trámite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y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éste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es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validado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COPLADI </a:t>
                      </a:r>
                      <a:r>
                        <a:rPr lang="en-US" sz="500" u="none" strike="noStrike" dirty="0" err="1"/>
                        <a:t>si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cumple</a:t>
                      </a:r>
                      <a:r>
                        <a:rPr lang="en-US" sz="500" u="none" strike="noStrike" dirty="0"/>
                        <a:t> con los </a:t>
                      </a:r>
                      <a:r>
                        <a:rPr lang="en-US" sz="500" u="none" strike="noStrike" dirty="0" err="1"/>
                        <a:t>requisitos</a:t>
                      </a:r>
                      <a:r>
                        <a:rPr lang="en-US" sz="500" u="none" strike="noStrike" dirty="0"/>
                        <a:t> de </a:t>
                      </a:r>
                      <a:r>
                        <a:rPr lang="en-US" sz="500" u="none" strike="noStrike" dirty="0" err="1"/>
                        <a:t>adjudicación</a:t>
                      </a:r>
                      <a:r>
                        <a:rPr lang="en-US" sz="500" u="none" strike="noStrike" dirty="0"/>
                        <a:t>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Paso </a:t>
                      </a:r>
                      <a:r>
                        <a:rPr lang="en-US" sz="500" u="none" strike="noStrike" dirty="0" err="1"/>
                        <a:t>previo</a:t>
                      </a:r>
                      <a:r>
                        <a:rPr lang="en-US" sz="500" u="none" strike="noStrike" dirty="0"/>
                        <a:t> a </a:t>
                      </a:r>
                      <a:r>
                        <a:rPr lang="en-US" sz="500" u="none" strike="noStrike" dirty="0" err="1"/>
                        <a:t>comprometer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cuando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ya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fue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validado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COPLADI </a:t>
                      </a:r>
                      <a:r>
                        <a:rPr lang="en-US" sz="500" u="none" strike="noStrike" dirty="0" err="1"/>
                        <a:t>y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aún</a:t>
                      </a:r>
                      <a:r>
                        <a:rPr lang="en-US" sz="500" u="none" strike="noStrike" dirty="0"/>
                        <a:t> no </a:t>
                      </a:r>
                      <a:r>
                        <a:rPr lang="en-US" sz="500" u="none" strike="noStrike" dirty="0" err="1"/>
                        <a:t>cuenta</a:t>
                      </a:r>
                      <a:r>
                        <a:rPr lang="en-US" sz="500" u="none" strike="noStrike" dirty="0"/>
                        <a:t> con </a:t>
                      </a:r>
                      <a:r>
                        <a:rPr lang="en-US" sz="500" u="none" strike="noStrike" dirty="0" err="1"/>
                        <a:t>orden</a:t>
                      </a:r>
                      <a:r>
                        <a:rPr lang="en-US" sz="500" u="none" strike="noStrike" dirty="0"/>
                        <a:t> de </a:t>
                      </a:r>
                      <a:r>
                        <a:rPr lang="en-US" sz="500" u="none" strike="noStrike" dirty="0" err="1"/>
                        <a:t>compra</a:t>
                      </a:r>
                      <a:r>
                        <a:rPr lang="en-US" sz="500" u="none" strike="noStrike" dirty="0"/>
                        <a:t>, </a:t>
                      </a:r>
                      <a:r>
                        <a:rPr lang="en-US" sz="500" u="none" strike="noStrike" dirty="0" err="1"/>
                        <a:t>servicio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contrato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Comprometido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el CU (</a:t>
                      </a:r>
                      <a:r>
                        <a:rPr lang="en-US" sz="500" u="none" strike="noStrike" dirty="0" err="1"/>
                        <a:t>aquí</a:t>
                      </a:r>
                      <a:r>
                        <a:rPr lang="en-US" sz="500" u="none" strike="noStrike" dirty="0"/>
                        <a:t> el Centro genera la </a:t>
                      </a:r>
                      <a:r>
                        <a:rPr lang="en-US" sz="500" u="none" strike="noStrike" dirty="0" err="1"/>
                        <a:t>orden</a:t>
                      </a:r>
                      <a:r>
                        <a:rPr lang="en-US" sz="500" u="none" strike="noStrike" dirty="0"/>
                        <a:t> de </a:t>
                      </a:r>
                      <a:r>
                        <a:rPr lang="en-US" sz="500" u="none" strike="noStrike" dirty="0" err="1"/>
                        <a:t>compra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o</a:t>
                      </a:r>
                      <a:r>
                        <a:rPr lang="en-US" sz="500" u="none" strike="noStrike" dirty="0"/>
                        <a:t> el </a:t>
                      </a:r>
                      <a:r>
                        <a:rPr lang="en-US" sz="500" u="none" strike="noStrike" dirty="0" err="1"/>
                        <a:t>contrato</a:t>
                      </a:r>
                      <a:r>
                        <a:rPr lang="en-US" sz="500" u="none" strike="noStrike" dirty="0"/>
                        <a:t>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La COPLADI deposita a la cuenta concentradora de la dependencia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 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 Devengado por el CU (aquí el Centro recibe los bienes y captura las facturas para el alta patrimonial, genera alta patrimonial)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Ejercido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el CU (</a:t>
                      </a:r>
                      <a:r>
                        <a:rPr lang="en-US" sz="500" u="none" strike="noStrike" dirty="0" err="1"/>
                        <a:t>Aquí</a:t>
                      </a:r>
                      <a:r>
                        <a:rPr lang="en-US" sz="500" u="none" strike="noStrike" dirty="0"/>
                        <a:t> el Centro </a:t>
                      </a:r>
                      <a:r>
                        <a:rPr lang="en-US" sz="500" u="none" strike="noStrike" dirty="0" err="1"/>
                        <a:t>revisa</a:t>
                      </a:r>
                      <a:r>
                        <a:rPr lang="en-US" sz="500" u="none" strike="noStrike" dirty="0"/>
                        <a:t> con </a:t>
                      </a:r>
                      <a:r>
                        <a:rPr lang="en-US" sz="500" u="none" strike="noStrike" dirty="0" err="1"/>
                        <a:t>criterios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fiscales</a:t>
                      </a:r>
                      <a:r>
                        <a:rPr lang="en-US" sz="500" u="none" strike="noStrike" dirty="0"/>
                        <a:t> los </a:t>
                      </a:r>
                      <a:r>
                        <a:rPr lang="en-US" sz="500" u="none" strike="noStrike" dirty="0" err="1"/>
                        <a:t>documentos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comprobatorios</a:t>
                      </a:r>
                      <a:r>
                        <a:rPr lang="en-US" sz="500" u="none" strike="noStrike" dirty="0"/>
                        <a:t> sin ser </a:t>
                      </a:r>
                      <a:r>
                        <a:rPr lang="en-US" sz="500" u="none" strike="noStrike" dirty="0" err="1"/>
                        <a:t>pagados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aún</a:t>
                      </a:r>
                      <a:r>
                        <a:rPr lang="en-US" sz="500" u="none" strike="noStrike" dirty="0"/>
                        <a:t>, genera el </a:t>
                      </a:r>
                      <a:r>
                        <a:rPr lang="en-US" sz="500" u="none" strike="noStrike" dirty="0" err="1"/>
                        <a:t>cheque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y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notifica</a:t>
                      </a:r>
                      <a:r>
                        <a:rPr lang="en-US" sz="500" u="none" strike="noStrike" dirty="0"/>
                        <a:t> al </a:t>
                      </a:r>
                      <a:r>
                        <a:rPr lang="en-US" sz="500" u="none" strike="noStrike" dirty="0" err="1"/>
                        <a:t>proveedor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para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que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cobre</a:t>
                      </a:r>
                      <a:r>
                        <a:rPr lang="en-US" sz="500" u="none" strike="noStrike" dirty="0"/>
                        <a:t>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Pagado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el CU (</a:t>
                      </a:r>
                      <a:r>
                        <a:rPr lang="en-US" sz="500" u="none" strike="noStrike" dirty="0" err="1"/>
                        <a:t>Aquí</a:t>
                      </a:r>
                      <a:r>
                        <a:rPr lang="en-US" sz="500" u="none" strike="noStrike" dirty="0"/>
                        <a:t> el Centro </a:t>
                      </a:r>
                      <a:r>
                        <a:rPr lang="en-US" sz="500" u="none" strike="noStrike" dirty="0" err="1"/>
                        <a:t>captura</a:t>
                      </a:r>
                      <a:r>
                        <a:rPr lang="en-US" sz="500" u="none" strike="noStrike" dirty="0"/>
                        <a:t> la </a:t>
                      </a:r>
                      <a:r>
                        <a:rPr lang="en-US" sz="500" u="none" strike="noStrike" dirty="0" err="1"/>
                        <a:t>póliza</a:t>
                      </a:r>
                      <a:r>
                        <a:rPr lang="en-US" sz="500" u="none" strike="noStrike" dirty="0"/>
                        <a:t> del </a:t>
                      </a:r>
                      <a:r>
                        <a:rPr lang="en-US" sz="500" u="none" strike="noStrike" dirty="0" err="1"/>
                        <a:t>cheque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firmada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el </a:t>
                      </a:r>
                      <a:r>
                        <a:rPr lang="en-US" sz="500" u="none" strike="noStrike" dirty="0" err="1"/>
                        <a:t>proveedor</a:t>
                      </a:r>
                      <a:r>
                        <a:rPr lang="en-US" sz="500" u="none" strike="noStrike" dirty="0"/>
                        <a:t> con </a:t>
                      </a:r>
                      <a:r>
                        <a:rPr lang="en-US" sz="500" u="none" strike="noStrike" dirty="0" err="1"/>
                        <a:t>número</a:t>
                      </a:r>
                      <a:r>
                        <a:rPr lang="en-US" sz="500" u="none" strike="noStrike" dirty="0"/>
                        <a:t> de </a:t>
                      </a:r>
                      <a:r>
                        <a:rPr lang="en-US" sz="500" u="none" strike="noStrike" dirty="0" err="1"/>
                        <a:t>cheque</a:t>
                      </a:r>
                      <a:r>
                        <a:rPr lang="en-US" sz="500" u="none" strike="noStrike" dirty="0"/>
                        <a:t> de </a:t>
                      </a:r>
                      <a:r>
                        <a:rPr lang="en-US" sz="500" u="none" strike="noStrike" dirty="0" err="1"/>
                        <a:t>pago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y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concluye</a:t>
                      </a:r>
                      <a:r>
                        <a:rPr lang="en-US" sz="500" u="none" strike="noStrike" dirty="0"/>
                        <a:t> la </a:t>
                      </a:r>
                      <a:r>
                        <a:rPr lang="en-US" sz="500" u="none" strike="noStrike" dirty="0" err="1"/>
                        <a:t>compra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y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comprobación</a:t>
                      </a:r>
                      <a:r>
                        <a:rPr lang="en-US" sz="500" u="none" strike="noStrike" dirty="0"/>
                        <a:t>, </a:t>
                      </a:r>
                      <a:r>
                        <a:rPr lang="en-US" sz="500" u="none" strike="noStrike" dirty="0" err="1"/>
                        <a:t>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bien</a:t>
                      </a:r>
                      <a:r>
                        <a:rPr lang="en-US" sz="500" u="none" strike="noStrike" dirty="0"/>
                        <a:t> el </a:t>
                      </a:r>
                      <a:r>
                        <a:rPr lang="en-US" sz="500" u="none" strike="noStrike" dirty="0" err="1"/>
                        <a:t>depósito</a:t>
                      </a:r>
                      <a:r>
                        <a:rPr lang="en-US" sz="500" u="none" strike="noStrike" dirty="0"/>
                        <a:t> a </a:t>
                      </a:r>
                      <a:r>
                        <a:rPr lang="en-US" sz="500" u="none" strike="noStrike" dirty="0" err="1"/>
                        <a:t>cuenta</a:t>
                      </a:r>
                      <a:r>
                        <a:rPr lang="en-US" sz="500" u="none" strike="noStrike" dirty="0"/>
                        <a:t> del </a:t>
                      </a:r>
                      <a:r>
                        <a:rPr lang="en-US" sz="500" u="none" strike="noStrike" dirty="0" err="1"/>
                        <a:t>proveedor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y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adjunta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ficha</a:t>
                      </a:r>
                      <a:r>
                        <a:rPr lang="en-US" sz="500" u="none" strike="noStrike" dirty="0"/>
                        <a:t>)</a:t>
                      </a:r>
                      <a:endParaRPr lang="en-US" sz="5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 </a:t>
                      </a:r>
                      <a:endParaRPr lang="en-US" sz="5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620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Dependencia</a:t>
                      </a:r>
                      <a:endParaRPr lang="en-US" sz="5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Monto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autorizado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SEP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Total </a:t>
                      </a:r>
                      <a:r>
                        <a:rPr lang="en-US" sz="500" u="none" strike="noStrike" dirty="0" err="1"/>
                        <a:t>capturado</a:t>
                      </a:r>
                      <a:r>
                        <a:rPr lang="en-US" sz="500" u="none" strike="noStrike" dirty="0"/>
                        <a:t> en AFIN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CAPTURADO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Momento Pre-Comprometido</a:t>
                      </a:r>
                      <a:endParaRPr lang="en-US" sz="500" b="1" i="0" u="none" strike="noStrike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Revisado Por comprometer (Ord. Compra o Contrato)</a:t>
                      </a:r>
                      <a:endParaRPr lang="en-US" sz="500" b="1" i="0" u="none" strike="noStrike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Momento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Comprometido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Total Dispersado a cuenta concentradora</a:t>
                      </a:r>
                      <a:endParaRPr lang="en-US" sz="500" b="1" i="0" u="none" strike="noStrike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CAPITAL DISPERSADO A CONCENTRADORA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Momento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Devengado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DEVENGADO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Momento Ejercido</a:t>
                      </a:r>
                      <a:endParaRPr lang="en-US" sz="500" b="1" i="0" u="none" strike="noStrike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EJERCIDO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/>
                        <a:t>Momento Pagado</a:t>
                      </a:r>
                      <a:endParaRPr lang="en-US" sz="5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PAGADO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699" marB="36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CUCBA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$5,561,440.00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2,887,336.23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51.92%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269,067.64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352,455.04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2,821,866.50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50.74%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2,005,918.14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36.07%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684,799.41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12.31%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CUCEA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$9,765,322.00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5,568,817.61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57.03%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12,000.00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1,087,189.71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90,374.09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4,936,242.77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50.55%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337,525.36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3.46%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4,029,728.45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41.27%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CUCEI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$6,720,477.00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2,502,508.94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37.24%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57,877.27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1,301,069.07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13,777.29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2,884,523.76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42.92%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1,129,785.31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16.81%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$5,887,142.00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3,782,035.64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64.24%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1,072,912.00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588,369.88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2,904,888.42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49.34%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1,429,261.80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24.28%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CUCSH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$7,528,179.00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4,737,766.00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62.93%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404,861.44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991,598.08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3,985,083.91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52.94%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287,388.65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3.82%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1,016,931.01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13.51%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1,884,613.32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25.03%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CUALTOS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$4,107,315.00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3,127,945.27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76.16%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100,005.00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680,971.29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2,423,158.64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59.00%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2,480,758.97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60.40%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CUCIENEGA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$4,245,900.00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2,828,838.77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66.63%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27,636.55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1,618,096.49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2,796,302.72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65.86%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1,183,105.73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27.86%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CUCOSTA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$6,142,471.00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3,546,433.38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57.74%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48,982.48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206,077.28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3,701,991.88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60.27%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3,639,745.52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59.26%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251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CUCOSTA SUR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$5,587,433.00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2,868,393.02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51.34%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167,507.00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3,092,254.74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55.34%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2,122.71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2,698,763.31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48.30%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CULAGOS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$5,032,389.00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3,309,341.51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65.76%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343,019.00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1,909,777.44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115,478.00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3,460,885.51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68.77%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373,499.09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7.42%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556,667.98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11.06%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CUNORTE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$5,270,491.00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3,893,701.25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73.88%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523,853.36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2,633,265.10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3,624,576.79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68.77%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736,382.79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13.97%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CUSUR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$4,144,319.00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2,968,667.87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71.63%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284.34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170,874.70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2,854,080.47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68.87%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247,068.00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5.96%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2,550,440.83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61.54%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CUVALLES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$5,735,441.00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3,286,052.09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57.29%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3,392,065.85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59.14%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15,000.00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0.26%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3,271,052.09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57.03%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SUV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$1,995,200.00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962,619.27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48.25%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949,816.12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12,803.15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1,063,947.97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53.33%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374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CGA-BIBLIOTECAS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$3,279,936.00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188,000.00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5.73%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38,000.00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188,000.00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5.73%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150,000.00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4.57%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CGA-CIEP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$647,500.00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303,243.40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46.83%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167,780.17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303,243.44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46.83%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13,963.42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2.16%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121,499.85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18.76%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CGADM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$840,001.00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329,725.98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39.25%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58,812.00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329,725.98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39.25%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26,258.71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3.13%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244,655.27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29.13%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CGCI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$2,212,960.00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2,323,036.26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104.97%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606,480.00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2,212,960.00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100.00%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72,354.00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3.27%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1,100,714.74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49.74%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128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CGVSS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$148,500.00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71,276.90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71,276.90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71,276.90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251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CGSERVUNIV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$550,000.00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89,900.00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16.35%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89,900.00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16.35%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 -  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89,900.00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16.35%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0.00%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/>
                </a:tc>
              </a:tr>
              <a:tr h="30117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/>
                        <a:t>Totales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E7A5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$85,402,416.00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E7A5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$49,575,639.39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F4D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58.05%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F4D3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$1,738,320.26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F1E3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$10,992,919.23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F1E3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$3,889,831.49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F1E3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$47,136,976.25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DBE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55.19%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DBE8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$5,203,842.68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E5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6.09%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E5EA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$8,819,926.65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E5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10.33%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E5EA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$18,427,412.03</a:t>
                      </a:r>
                      <a:endParaRPr lang="en-US" sz="500" b="1" i="0" u="none" strike="noStrike" dirty="0">
                        <a:solidFill>
                          <a:srgbClr val="090807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B5B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/>
                        <a:t>21.58%</a:t>
                      </a:r>
                      <a:endParaRPr lang="en-US" sz="800" b="1" i="0" u="none" strike="noStrike" dirty="0">
                        <a:solidFill>
                          <a:srgbClr val="090807"/>
                        </a:solidFill>
                        <a:latin typeface="Calibri"/>
                      </a:endParaRPr>
                    </a:p>
                  </a:txBody>
                  <a:tcPr marL="72000" marR="72000" marT="3699" marB="3600" anchor="b">
                    <a:solidFill>
                      <a:srgbClr val="B5B0A8"/>
                    </a:solidFill>
                  </a:tcPr>
                </a:tc>
              </a:tr>
              <a:tr h="128974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2.04%</a:t>
                      </a:r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12.87%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4.55%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699" marB="36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699" marB="360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8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1800" b="1" dirty="0" smtClean="0"/>
              <a:t>Corte al jueves 12 de julio 19:00 horas.</a:t>
            </a:r>
            <a:endParaRPr lang="es-ES_tradnl" sz="18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55123"/>
              </p:ext>
            </p:extLst>
          </p:nvPr>
        </p:nvGraphicFramePr>
        <p:xfrm>
          <a:off x="66462" y="874889"/>
          <a:ext cx="8991597" cy="48533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84955"/>
                <a:gridCol w="646236"/>
                <a:gridCol w="646236"/>
                <a:gridCol w="484678"/>
                <a:gridCol w="584955"/>
                <a:gridCol w="646236"/>
                <a:gridCol w="590526"/>
                <a:gridCol w="646236"/>
                <a:gridCol w="774368"/>
                <a:gridCol w="596098"/>
                <a:gridCol w="551530"/>
                <a:gridCol w="584955"/>
                <a:gridCol w="417825"/>
                <a:gridCol w="740944"/>
                <a:gridCol w="495819"/>
              </a:tblGrid>
              <a:tr h="735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Dependencia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Monto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autorizado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SEP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Total </a:t>
                      </a:r>
                      <a:r>
                        <a:rPr lang="en-US" sz="500" u="none" strike="noStrike" dirty="0" err="1"/>
                        <a:t>capturado</a:t>
                      </a:r>
                      <a:r>
                        <a:rPr lang="en-US" sz="500" u="none" strike="noStrike" dirty="0"/>
                        <a:t> en AFIN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CAPTURADO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Momento</a:t>
                      </a:r>
                      <a:r>
                        <a:rPr lang="en-US" sz="500" u="none" strike="noStrike" dirty="0"/>
                        <a:t> Pre-</a:t>
                      </a:r>
                      <a:r>
                        <a:rPr lang="en-US" sz="500" u="none" strike="noStrike" dirty="0" err="1"/>
                        <a:t>Comprometido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Revisado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Por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comprometer</a:t>
                      </a:r>
                      <a:r>
                        <a:rPr lang="en-US" sz="500" u="none" strike="noStrike" dirty="0"/>
                        <a:t> (Ord. </a:t>
                      </a:r>
                      <a:r>
                        <a:rPr lang="en-US" sz="500" u="none" strike="noStrike" dirty="0" err="1"/>
                        <a:t>Compra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Contrato</a:t>
                      </a:r>
                      <a:r>
                        <a:rPr lang="en-US" sz="500" u="none" strike="noStrike" dirty="0"/>
                        <a:t>)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Momento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Comprometido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Total </a:t>
                      </a:r>
                      <a:r>
                        <a:rPr lang="en-US" sz="500" u="none" strike="noStrike" dirty="0" err="1"/>
                        <a:t>Dispersado</a:t>
                      </a:r>
                      <a:r>
                        <a:rPr lang="en-US" sz="500" u="none" strike="noStrike" dirty="0"/>
                        <a:t> a </a:t>
                      </a:r>
                      <a:r>
                        <a:rPr lang="en-US" sz="500" u="none" strike="noStrike" dirty="0" err="1"/>
                        <a:t>cuenta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concentradora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CAPITAL DISPERSADO A CONCENTRADORA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Momento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Devengado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DEVENGADO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Momento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Ejercido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EJERCIDO</a:t>
                      </a:r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 err="1"/>
                        <a:t>Momento</a:t>
                      </a:r>
                      <a:r>
                        <a:rPr lang="en-US" sz="500" u="none" strike="noStrike" dirty="0"/>
                        <a:t> </a:t>
                      </a:r>
                      <a:r>
                        <a:rPr lang="en-US" sz="500" u="none" strike="noStrike" dirty="0" err="1"/>
                        <a:t>Pagado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/>
                        <a:t>% PAGADO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72000" marT="3777" marB="360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CUCBA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$5,561,440.00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2,973,399.25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53.46%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241,272.02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78,905.73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7,000.00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2,900,677.98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52.16%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10,000.00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0.18%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 -   </a:t>
                      </a:r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2,595,405.43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0000FF"/>
                          </a:solidFill>
                        </a:rPr>
                        <a:t>46.67%</a:t>
                      </a:r>
                      <a:endParaRPr lang="en-US" sz="5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CUCEA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$9,765,322.00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6,955,553.45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71.23%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17396.95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453.87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15,828.00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6,928,742.77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70.95%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104,126.79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1.07%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6,828,925.62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69.93%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CUCEI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$6,720,477.00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3,204,140.75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47.68%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229,589.19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1,077,748.97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2,884,523.76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42.92%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651.26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413,754.09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6.16%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1,482,397.24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22.06</a:t>
                      </a:r>
                      <a:r>
                        <a:rPr lang="en-US" sz="500" u="none" strike="noStrike" dirty="0"/>
                        <a:t>%</a:t>
                      </a:r>
                      <a:endParaRPr lang="en-US" sz="500" b="0" i="0" u="none" strike="noStrike" dirty="0">
                        <a:solidFill>
                          <a:srgbClr val="DD0806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$5,887,142.00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3,699,174.01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62.83%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34800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199,130.53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342,150.97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2,904,888.42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49.34%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331,159.44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5.63%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1,443,160.92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24.51%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235,454.09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4.00%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CUCSH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$7,528,179.00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5,663,070.59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75.22%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52800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298,732.67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4,917,588.91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65.32%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603,979.86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8.02%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4,707,558.36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62.53%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CUALTOS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$4,107,315.00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3,182,346.27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77.48%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54401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626,570.29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2,423,158.64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59.00%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2,772,735.97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67.51%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CUCIENEGA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$4,245,900.00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 2,848,343.36 </a:t>
                      </a:r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67.08%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47141.14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331,399.32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2,796,302.72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65.86%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923,131.04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21.74%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1,000.18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2,468,802.72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58.15%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CUCOSTA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$6,142,471.00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3,546,433.38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57.74%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48,982.48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3,701,991.88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60.27%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3,845,822.80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62.61%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95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CUCOSTA SUR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$5,587,433.00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3,056,785.48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54.71%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20885.46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21,000.00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3,092,254.74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55.34%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3,035,900.02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54.33%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CULAGOS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$5,032,389.00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3,509,291.51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69.73%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57760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110,099.00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115,478.00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3,460,885.51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68.77%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3,027,621.29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60.16%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CUNORTE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$5,270,491.00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3,835,146.79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72.77%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465298.9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3,624,576.79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68.77%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1,896.60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3,367,751.29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63.90%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CUSUR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$4,144,319.00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3,071,184.91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74.11%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77,199.04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2,854,080.47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68.87%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349,585.04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8.44%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2,644,400.83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63.81%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CUVALLES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$5,735,441.00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3,322,238.09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57.92%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3,392,065.85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59.14%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3,286,052.09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57.29%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SUV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$1,995,200.00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1,063,947.96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53.33%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1,063,947.96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53.33%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1,063,947.96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53.33%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361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CGA-BIBLIOTECAS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$3,279,936.00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218,000.00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6.65%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30,000.00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188,000.00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5.73%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38,000.00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1.16%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92,993.59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2.84%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188,000.00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5.73%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CGA-CIEP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$647,500.00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391,993.44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60.54%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303,243.44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46.83%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13,963.42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2.16%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298,999.85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0000FF"/>
                          </a:solidFill>
                        </a:rPr>
                        <a:t>46.18%</a:t>
                      </a:r>
                      <a:endParaRPr lang="en-US" sz="5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CGADM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$840,001.00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329,725.98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39.25%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58,812.00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329,725.98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39.25%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270,913.98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32.25%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CGCI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$2,212,960.00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2,212,960.00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100.00%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606,480.00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2,212,960.00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100.00%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1,296,556.26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58.59%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CGVSS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$148,500.00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71,276.90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71,276.90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48.00%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71,276.90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0000FF"/>
                          </a:solidFill>
                        </a:rPr>
                        <a:t>48.00%</a:t>
                      </a:r>
                      <a:endParaRPr lang="en-US" sz="5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186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/>
                        <a:t>CGSERVUNIV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u="none" strike="noStrike"/>
                        <a:t>$550,000.00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258,714.80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47.04%</a:t>
                      </a:r>
                      <a:endParaRPr lang="en-US" sz="500" b="0" i="0" u="none" strike="noStrike"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-  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 89,900.00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16.35%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0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0.00%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168,814.80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/>
                        <a:t>30.69%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/>
                        <a:t> 89,900.00 </a:t>
                      </a:r>
                      <a:endParaRPr lang="en-US" sz="500" b="0" i="0" u="none" strike="noStrike">
                        <a:latin typeface="Arial"/>
                      </a:endParaRPr>
                    </a:p>
                  </a:txBody>
                  <a:tcPr marL="72000" marR="72000" marT="3777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rgbClr val="FF0000"/>
                          </a:solidFill>
                        </a:rPr>
                        <a:t>16.35%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/>
                </a:tc>
              </a:tr>
              <a:tr h="20655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/>
                        <a:t>Totales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E7A5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$85,402,416.00</a:t>
                      </a:r>
                      <a:endParaRPr lang="en-US" sz="5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E7A5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solidFill>
                            <a:schemeClr val="bg1"/>
                          </a:solidFill>
                        </a:rPr>
                        <a:t>$53,413,726.92</a:t>
                      </a:r>
                      <a:endParaRPr lang="en-US" sz="5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solidFill>
                            <a:schemeClr val="bg1"/>
                          </a:solidFill>
                        </a:rPr>
                        <a:t>62.54%</a:t>
                      </a:r>
                      <a:endParaRPr lang="en-US" sz="5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$1,251,344.66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F1E3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$3,399,502.86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F1E3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$616,468.01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F1E3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$50,140,792.72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DBE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58.71%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DBE8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$1,316,905.16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CBD6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1.54%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CB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$3,179,311.87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E5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/>
                        <a:t>3.72%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E5EA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/>
                        <a:t>$43,578,422.70</a:t>
                      </a:r>
                      <a:endParaRPr lang="en-US" sz="500" b="1" i="0" u="none" strike="noStrike" dirty="0">
                        <a:solidFill>
                          <a:srgbClr val="090807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B5B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/>
                        <a:t>51.03</a:t>
                      </a:r>
                      <a:r>
                        <a:rPr lang="en-US" sz="500" u="none" strike="noStrike" dirty="0"/>
                        <a:t>%</a:t>
                      </a:r>
                      <a:endParaRPr lang="en-US" sz="500" b="1" i="0" u="none" strike="noStrike" dirty="0">
                        <a:solidFill>
                          <a:srgbClr val="090807"/>
                        </a:solidFill>
                        <a:latin typeface="Calibri"/>
                      </a:endParaRPr>
                    </a:p>
                  </a:txBody>
                  <a:tcPr marL="72000" marR="72000" marT="3777" marB="36000" anchor="b">
                    <a:solidFill>
                      <a:srgbClr val="B5B0A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0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87285" y="984231"/>
            <a:ext cx="3331643" cy="4508582"/>
          </a:xfrm>
        </p:spPr>
        <p:txBody>
          <a:bodyPr/>
          <a:lstStyle/>
          <a:p>
            <a:r>
              <a:rPr lang="es-ES_tradnl" sz="2000" dirty="0" smtClean="0"/>
              <a:t>El 13 de julio, conforme con las reglas de operación se entregó a la SEP la base de datos que contenía la comprobación de la UDG.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También se entregó un archivo con más de 8 GB en imágenes de documentos fiscales.</a:t>
            </a:r>
          </a:p>
          <a:p>
            <a:endParaRPr lang="es-ES_tradnl" sz="20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pic>
        <p:nvPicPr>
          <p:cNvPr id="7" name="Picture 3" descr="RG_XIV_702_2012.JPG"/>
          <p:cNvPicPr>
            <a:picLocks noChangeAspect="1"/>
          </p:cNvPicPr>
          <p:nvPr/>
        </p:nvPicPr>
        <p:blipFill>
          <a:blip r:embed="rId2">
            <a:lum bright="23000" contrast="47000"/>
          </a:blip>
          <a:srcRect t="2222" r="8345" b="3333"/>
          <a:stretch>
            <a:fillRect/>
          </a:stretch>
        </p:blipFill>
        <p:spPr>
          <a:xfrm>
            <a:off x="4182569" y="165593"/>
            <a:ext cx="4454619" cy="614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02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4035" y="414822"/>
            <a:ext cx="8588329" cy="5703032"/>
          </a:xfrm>
        </p:spPr>
        <p:txBody>
          <a:bodyPr/>
          <a:lstStyle/>
          <a:p>
            <a:endParaRPr lang="es-MX" sz="2800" dirty="0" smtClean="0"/>
          </a:p>
          <a:p>
            <a:endParaRPr lang="es-MX" sz="2800" dirty="0" smtClean="0"/>
          </a:p>
          <a:p>
            <a:r>
              <a:rPr lang="es-MX" sz="2800" dirty="0" smtClean="0"/>
              <a:t>De acuerdo con las reglas de operación de PIFI2011, el 15 de noviembre deberemos ejercer el 100% de recursos.  Se reintegrará a la TESOFE el recurso no ejercido.</a:t>
            </a:r>
          </a:p>
          <a:p>
            <a:endParaRPr lang="es-MX" sz="2800" dirty="0"/>
          </a:p>
          <a:p>
            <a:r>
              <a:rPr lang="es-MX" sz="2800" dirty="0" smtClean="0"/>
              <a:t>Para el mes de agosto nos indicarán el recurso asignado para PIFI2012.  Se prevé que depositen a la institución en el mes de octubre.</a:t>
            </a:r>
          </a:p>
          <a:p>
            <a:pPr lvl="1"/>
            <a:endParaRPr lang="es-MX" sz="2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663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GESTIÓN INSTITUCIONAL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 marL="342900" lvl="1" indent="-342900">
              <a:buClr>
                <a:schemeClr val="accent3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s-MX" sz="2400" u="sng" dirty="0" smtClean="0"/>
              <a:t>Eliminación de la doble captura: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SzPct val="100000"/>
              <a:buNone/>
            </a:pPr>
            <a:endParaRPr lang="es-MX" sz="2400" dirty="0" smtClean="0"/>
          </a:p>
          <a:p>
            <a:pPr marL="742950" lvl="2" indent="-342900">
              <a:buClr>
                <a:schemeClr val="accent3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s-MX" sz="2000" dirty="0" smtClean="0"/>
              <a:t>Anteriormente la COPLADI realizaba una captura ante la SEP y otra ante la Dirección de Finanzas.</a:t>
            </a:r>
          </a:p>
          <a:p>
            <a:pPr marL="742950" lvl="2" indent="-342900">
              <a:buClr>
                <a:schemeClr val="accent3">
                  <a:lumMod val="75000"/>
                </a:schemeClr>
              </a:buClr>
              <a:buSzPct val="100000"/>
              <a:buNone/>
            </a:pPr>
            <a:endParaRPr lang="es-MX" sz="2000" dirty="0" smtClean="0"/>
          </a:p>
          <a:p>
            <a:pPr marL="742950" lvl="2" indent="-342900">
              <a:buClr>
                <a:schemeClr val="accent3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s-MX" sz="2000" b="1" dirty="0" smtClean="0"/>
              <a:t>En </a:t>
            </a:r>
            <a:r>
              <a:rPr lang="es-MX" sz="2000" b="1" dirty="0"/>
              <a:t>un comunicado electrónico</a:t>
            </a:r>
            <a:r>
              <a:rPr lang="es-MX" sz="2000" b="1" dirty="0" smtClean="0"/>
              <a:t> la SEP nos indicó el 11 de junio </a:t>
            </a:r>
            <a:r>
              <a:rPr lang="es-MX" sz="2000" b="1" dirty="0"/>
              <a:t>que </a:t>
            </a:r>
            <a:r>
              <a:rPr lang="es-MX" sz="2000" b="1" dirty="0" smtClean="0"/>
              <a:t>habría </a:t>
            </a:r>
            <a:r>
              <a:rPr lang="es-MX" sz="2000" b="1" dirty="0"/>
              <a:t>que capturar en un sistema de la SEP todos los </a:t>
            </a:r>
            <a:r>
              <a:rPr lang="es-MX" sz="2000" b="1" dirty="0" smtClean="0"/>
              <a:t>comprobantes (procesos de compra, facturas, cheques, </a:t>
            </a:r>
            <a:r>
              <a:rPr lang="es-MX" sz="2000" b="1" dirty="0" err="1" smtClean="0"/>
              <a:t>etc</a:t>
            </a:r>
            <a:r>
              <a:rPr lang="es-MX" sz="2000" b="1" dirty="0" smtClean="0"/>
              <a:t>)</a:t>
            </a:r>
            <a:r>
              <a:rPr lang="es-MX" sz="2000" dirty="0" smtClean="0"/>
              <a:t>, </a:t>
            </a:r>
            <a:r>
              <a:rPr lang="es-MX" sz="2000" dirty="0"/>
              <a:t>a lo </a:t>
            </a:r>
            <a:r>
              <a:rPr lang="es-MX" sz="2000" dirty="0" smtClean="0"/>
              <a:t>cual la COPLADI solicitó que en armonía con la Nueva Ley de Contabilidad Gubernamental y con el sistema AFIN nos proporcionaran la estructura de la base de datos para no tener que capturar y solamente cargar los datos.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099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/>
          </a:p>
        </p:txBody>
      </p:sp>
      <p:pic>
        <p:nvPicPr>
          <p:cNvPr id="5" name="Picture 4" descr="14MSU0010Z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75018" y="578648"/>
            <a:ext cx="4246463" cy="5495423"/>
          </a:xfrm>
          <a:prstGeom prst="rect">
            <a:avLst/>
          </a:prstGeom>
        </p:spPr>
      </p:pic>
      <p:pic>
        <p:nvPicPr>
          <p:cNvPr id="6" name="Picture 5" descr="img1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0583" y="660374"/>
            <a:ext cx="4164731" cy="54093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Histórico de asignación de recursos PIFI</a:t>
            </a:r>
            <a:endParaRPr lang="es-ES_tradnl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E4328-8125-804F-966B-B85423817CE7}" type="slidenum">
              <a:rPr lang="es-ES_tradnl" smtClean="0"/>
              <a:pPr/>
              <a:t>2</a:t>
            </a:fld>
            <a:endParaRPr lang="es-ES_tradnl" dirty="0"/>
          </a:p>
        </p:txBody>
      </p:sp>
      <p:graphicFrame>
        <p:nvGraphicFramePr>
          <p:cNvPr id="10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279647"/>
              </p:ext>
            </p:extLst>
          </p:nvPr>
        </p:nvGraphicFramePr>
        <p:xfrm>
          <a:off x="287338" y="862013"/>
          <a:ext cx="8588373" cy="51770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74911"/>
                <a:gridCol w="680432"/>
                <a:gridCol w="572558"/>
                <a:gridCol w="572558"/>
                <a:gridCol w="572558"/>
                <a:gridCol w="572558"/>
                <a:gridCol w="572558"/>
                <a:gridCol w="572558"/>
                <a:gridCol w="572558"/>
                <a:gridCol w="572558"/>
                <a:gridCol w="680432"/>
                <a:gridCol w="67213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s-ES_tradnl" sz="800" b="0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2001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2002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2003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2004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2005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2006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2007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2008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2009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2010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2011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u="none" strike="noStrike" dirty="0"/>
                        <a:t>Problemas comunes de la DES </a:t>
                      </a:r>
                      <a:endParaRPr lang="es-ES_tradnl" sz="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$1,988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$7,518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$10,350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$4,215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$4,087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$4,234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$10,275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$8,771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$18,819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$6,690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u="none" strike="noStrike"/>
                        <a:t>Problemas comunes de la Gestión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$0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$9,503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$3,546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$0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$10,735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$578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$1,756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$3,906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$3,261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$988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$989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20744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u="none" strike="noStrike"/>
                        <a:t>La transversalización de la perspectiva de género en la U. de G.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 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 smtClean="0"/>
                        <a:t>$8,000*</a:t>
                      </a:r>
                      <a:r>
                        <a:rPr lang="es-ES_tradnl" sz="800" u="none" strike="noStrike" dirty="0"/>
                        <a:t> 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700" u="none" strike="noStrike"/>
                        <a:t>$574</a:t>
                      </a:r>
                      <a:endParaRPr lang="es-ES_tradnl" sz="700" b="0" i="1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$868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u="none" strike="noStrike"/>
                        <a:t>Estancias infantiles y guarderias 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 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700" u="none" strike="noStrike"/>
                        <a:t> </a:t>
                      </a:r>
                      <a:endParaRPr lang="es-ES_tradnl" sz="700" b="0" i="1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$4,522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CUAAD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$7,987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$1,911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$4,874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$3,009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$3,342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$3,991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$4,281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CUCBA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$4,180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$4,700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$4,350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$530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$1,706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$5,341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$3,505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$3,761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$4,351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$5,561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CUCEA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$361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$1,871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$6,970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$2,475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$1,337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$3,475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$4,273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$4,072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$4,182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$4,802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$5,244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CUCEI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$6,277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$2,829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$6,216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$11,300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$8,178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$16,756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$4,503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$5,501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$5,924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$5,206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$6,720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CUCS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$6,667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$11,927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$11,271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$2,601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$4,306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$4,716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$4,748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$5,094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$5,235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$5,887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CUCSH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$1,513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$3,266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$3,637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$5,300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$5,438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$657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$1,319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$4,449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$4,791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$5,121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$6,661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CUALTOS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$4,000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$3,751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$5,753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$4,867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$5,586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$3,180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$3,484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$3,568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$3,842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$3,158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$4,107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CUCIENEGA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$4,007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$8,349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$4,690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$6,275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$3,512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$4,530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$4,878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$3,931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$4,246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CUCOSTA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$2,157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$3,086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$3,200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$846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$3,192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$3,532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$3,804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$4,723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$6,142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CUCOSTASUR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$4,294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$685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$15,550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$4,938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$1,809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$4,071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$4,126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$4,443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$4,296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$5,587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CULAGOS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$2,824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$4,544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$3,263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$3,514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$3,869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$5,032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CUNORTE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$4,116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$2,684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$2,126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$1,058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$3,653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$4,396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$4,734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$4,052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$5,270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CUSUR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$6,811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$6,348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$2,763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$3,514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$2,858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$3,078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$3,129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$4,144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CUVALLES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$4,325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$1,350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$2,392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$2,170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$2,070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$4,765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$5,131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$4,410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$5,735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/>
                        <a:t>SUV</a:t>
                      </a:r>
                      <a:endParaRPr lang="es-ES_tradnl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$1,511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$1,453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$3,935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$4,237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/>
                        <a:t>$3,140</a:t>
                      </a:r>
                      <a:endParaRPr lang="es-ES_tradnl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/>
                        <a:t>$1,995</a:t>
                      </a:r>
                      <a:endParaRPr lang="es-ES_tradnl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Total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$43,432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$59,489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$56,091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$62,102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$63,860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$52,924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$58,977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$75,418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>
                          <a:solidFill>
                            <a:srgbClr val="FFFFFF"/>
                          </a:solidFill>
                        </a:rPr>
                        <a:t>$77,727</a:t>
                      </a:r>
                      <a:endParaRPr lang="es-ES_tradnl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$79,803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800" u="none" strike="noStrike" dirty="0">
                          <a:solidFill>
                            <a:srgbClr val="FFFFFF"/>
                          </a:solidFill>
                        </a:rPr>
                        <a:t>$85,402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108000" marR="72000" marT="72000" marB="46800" anchor="b">
                    <a:solidFill>
                      <a:srgbClr val="3B37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ELEMENTOS MULTIFACTORIALES QUE INCIDIERON EN LA CRISIS</a:t>
            </a:r>
          </a:p>
          <a:p>
            <a:endParaRPr lang="es-MX" dirty="0"/>
          </a:p>
          <a:p>
            <a:pPr lvl="1"/>
            <a:r>
              <a:rPr lang="es-MX" sz="2100" dirty="0" smtClean="0"/>
              <a:t>Cumplir con los requerimientos de la nueva Ley General de Contabilidad Gubernamental: procesos sistematizados rigurosamente a través de un sistema nuevo.</a:t>
            </a:r>
          </a:p>
          <a:p>
            <a:pPr lvl="1"/>
            <a:r>
              <a:rPr lang="es-MX" sz="2100" dirty="0" smtClean="0"/>
              <a:t>Al tener sistemas nuevos es natural tener una curva de aprendizaje del personal que manejará los sistemas (AG y </a:t>
            </a:r>
            <a:r>
              <a:rPr lang="es-MX" sz="2100" dirty="0" err="1" smtClean="0"/>
              <a:t>CUs</a:t>
            </a:r>
            <a:r>
              <a:rPr lang="es-MX" sz="2100" dirty="0" smtClean="0"/>
              <a:t>), a pesar de contar con los procesos de capacitación.</a:t>
            </a:r>
          </a:p>
          <a:p>
            <a:pPr lvl="1"/>
            <a:r>
              <a:rPr lang="es-MX" sz="2100" dirty="0" smtClean="0"/>
              <a:t>Se desconcentró el proceso de pagos en los Centros Universitarios, por lo que las coordinaciones de finanzas ingresaron en el ejercicio PIFI.</a:t>
            </a:r>
          </a:p>
          <a:p>
            <a:pPr lvl="1"/>
            <a:r>
              <a:rPr lang="es-MX" sz="2100" dirty="0"/>
              <a:t>La necesidad de trabajar en conjunto las coordinaciones de planeación, coordinaciones de servicios generales y coordinaciones de finanzas; lo anterior como un elemento nuevo en el proceso.</a:t>
            </a:r>
          </a:p>
          <a:p>
            <a:pPr lvl="1"/>
            <a:endParaRPr lang="es-MX" sz="2100" dirty="0" smtClean="0"/>
          </a:p>
          <a:p>
            <a:pPr lvl="1"/>
            <a:endParaRPr lang="es-MX" sz="2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6850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7285" y="922400"/>
            <a:ext cx="8588329" cy="5703032"/>
          </a:xfrm>
        </p:spPr>
        <p:txBody>
          <a:bodyPr/>
          <a:lstStyle/>
          <a:p>
            <a:r>
              <a:rPr lang="es-MX" b="1" dirty="0" smtClean="0"/>
              <a:t>APRENDIZAJE INSTITUCIONAL</a:t>
            </a:r>
            <a:endParaRPr lang="es-MX" b="1" dirty="0"/>
          </a:p>
          <a:p>
            <a:endParaRPr lang="es-MX" dirty="0" smtClean="0"/>
          </a:p>
          <a:p>
            <a:r>
              <a:rPr lang="es-ES_tradnl" sz="2300" dirty="0" smtClean="0"/>
              <a:t>La </a:t>
            </a:r>
            <a:r>
              <a:rPr lang="es-ES_tradnl" sz="2300" dirty="0"/>
              <a:t>responsabilidad de la alta dirección es fundamental para ejercer los proyectos apoyados con fondos extraordinarios.</a:t>
            </a:r>
            <a:endParaRPr lang="es-MX" sz="2300" dirty="0"/>
          </a:p>
          <a:p>
            <a:r>
              <a:rPr lang="es-ES_tradnl" sz="2300" dirty="0" smtClean="0"/>
              <a:t>En </a:t>
            </a:r>
            <a:r>
              <a:rPr lang="es-ES_tradnl" sz="2300" dirty="0"/>
              <a:t>el nuevo contexto es indispensable que dialoguen el área de </a:t>
            </a:r>
            <a:r>
              <a:rPr lang="es-ES_tradnl" sz="2300" dirty="0" smtClean="0"/>
              <a:t>planeación </a:t>
            </a:r>
            <a:r>
              <a:rPr lang="es-ES_tradnl" sz="2300" dirty="0"/>
              <a:t>con el área de compras y éstas con el área de finanzas.</a:t>
            </a:r>
            <a:endParaRPr lang="es-MX" sz="2300" dirty="0"/>
          </a:p>
          <a:p>
            <a:r>
              <a:rPr lang="es-ES_tradnl" sz="2300" dirty="0" smtClean="0"/>
              <a:t>A través del Consejo Técnico de Planeación se compartirán experiencias </a:t>
            </a:r>
            <a:r>
              <a:rPr lang="es-ES_tradnl" sz="2300" dirty="0"/>
              <a:t>a manera de círculos de calidad.</a:t>
            </a:r>
            <a:endParaRPr lang="es-MX" sz="2300" dirty="0"/>
          </a:p>
          <a:p>
            <a:r>
              <a:rPr lang="es-ES_tradnl" sz="2300" dirty="0"/>
              <a:t>Debemos buscar que se liciten o concursen los proyectos PIFI en los meses de enero y febrero a más tardar.</a:t>
            </a:r>
            <a:endParaRPr lang="es-MX" sz="2300" dirty="0"/>
          </a:p>
          <a:p>
            <a:r>
              <a:rPr lang="es-ES_tradnl" sz="2300" dirty="0"/>
              <a:t>Es indispensable apostar a la empatía </a:t>
            </a:r>
            <a:r>
              <a:rPr lang="es-ES_tradnl" sz="2300" dirty="0" smtClean="0"/>
              <a:t>de los Centros Universitarios a la Administración </a:t>
            </a:r>
            <a:r>
              <a:rPr lang="es-ES_tradnl" sz="2300" dirty="0"/>
              <a:t>General </a:t>
            </a:r>
            <a:r>
              <a:rPr lang="es-ES_tradnl" sz="2300" dirty="0" smtClean="0"/>
              <a:t>y </a:t>
            </a:r>
            <a:r>
              <a:rPr lang="es-ES_tradnl" sz="2300" dirty="0"/>
              <a:t>viceversa</a:t>
            </a:r>
            <a:r>
              <a:rPr lang="es-ES_tradnl" sz="2300" dirty="0" smtClean="0"/>
              <a:t>.</a:t>
            </a:r>
            <a:endParaRPr lang="es-MX" sz="2300" dirty="0" smtClean="0"/>
          </a:p>
          <a:p>
            <a:endParaRPr lang="es-MX" sz="23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21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099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35367" y="2769054"/>
            <a:ext cx="5781006" cy="2319564"/>
          </a:xfrm>
        </p:spPr>
        <p:txBody>
          <a:bodyPr/>
          <a:lstStyle/>
          <a:p>
            <a:pPr marL="0" indent="0" algn="just">
              <a:buNone/>
            </a:pPr>
            <a:r>
              <a:rPr lang="es-MX" sz="2000" dirty="0" smtClean="0"/>
              <a:t>Un reconocimiento a los titulares de los Centros Universitarios y SUV, a sus secretarios académicos y administrativos, coordinadores de planeación, finanzas y servicios generales, y en particular a sus operativos de PIFI, por cumplir con esta encomienda institucional.</a:t>
            </a:r>
          </a:p>
          <a:p>
            <a:pPr marL="0" indent="0" algn="just">
              <a:buNone/>
            </a:pPr>
            <a:r>
              <a:rPr lang="es-MX" sz="2000" dirty="0" smtClean="0"/>
              <a:t>A las entidades de la AG que intervinieron directamente en este proceso:  Dirección de Finanzas, Oficina del Abogado General, Coordinación General Administrativa y Coordinación General de Patrimonio.</a:t>
            </a:r>
          </a:p>
          <a:p>
            <a:pPr marL="0" indent="0" algn="just">
              <a:buNone/>
            </a:pPr>
            <a:endParaRPr lang="es-MX" sz="2000" dirty="0" smtClean="0"/>
          </a:p>
          <a:p>
            <a:pPr marL="0" indent="0" algn="just">
              <a:buNone/>
            </a:pPr>
            <a:endParaRPr lang="es-MX" sz="20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103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Fechas de ejercicio</a:t>
            </a:r>
            <a:endParaRPr lang="es-ES_tradnl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260763" y="1620982"/>
            <a:ext cx="6858000" cy="4114800"/>
          </a:xfrm>
        </p:spPr>
        <p:txBody>
          <a:bodyPr/>
          <a:lstStyle/>
          <a:p>
            <a:pPr algn="just"/>
            <a:r>
              <a:rPr lang="es-ES_tradnl" dirty="0" smtClean="0"/>
              <a:t>La tabla de fechas de ejercicio y comprobación PIFI se dio a conocer en el Consejo Técnico de Planeación el 16 de enero de 2012.</a:t>
            </a:r>
          </a:p>
          <a:p>
            <a:pPr lvl="1" algn="just"/>
            <a:r>
              <a:rPr lang="es-ES_tradnl" dirty="0" smtClean="0"/>
              <a:t>Se entregaron las reglas de operación publicadas en el Diario Oficial de la Federación para elaboración de PIFI2012-2013, donde se incluyen las fechas de ejercicio de PIFI2011.</a:t>
            </a:r>
          </a:p>
          <a:p>
            <a:pPr lvl="1" algn="just"/>
            <a:endParaRPr lang="es-ES_tradnl" dirty="0" smtClean="0"/>
          </a:p>
          <a:p>
            <a:pPr algn="just"/>
            <a:r>
              <a:rPr lang="es-ES_tradnl" dirty="0" smtClean="0"/>
              <a:t>En la sesión conjunta CTF-CTP del 30 de enero se recordaron las fechas de ejercicio y la integración de PIFI al Sistema de Finanzas de acuerdo con los lineamientos de la nueva Ley General de Contabilidad Gubernamental.</a:t>
            </a:r>
          </a:p>
          <a:p>
            <a:pPr algn="just"/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pic>
        <p:nvPicPr>
          <p:cNvPr id="1026" name="Picture 2" descr="C:\Users\CArmenta\AppData\Local\Microsoft\Windows\Temporary Internet Files\Content.Outlook\DHQ5041L\_MG_8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91" y="3607609"/>
            <a:ext cx="4332700" cy="28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menta\AppData\Local\Microsoft\Windows\Temporary Internet Files\Content.Outlook\DHQ5041L\_MG_8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958405"/>
            <a:ext cx="4724400" cy="314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1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Fechas clave para el ejercicio PIFI 2011</a:t>
            </a:r>
            <a:br>
              <a:rPr lang="es-MX" dirty="0" smtClean="0"/>
            </a:b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633503"/>
              </p:ext>
            </p:extLst>
          </p:nvPr>
        </p:nvGraphicFramePr>
        <p:xfrm>
          <a:off x="177890" y="622300"/>
          <a:ext cx="8845260" cy="597276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422630"/>
                <a:gridCol w="4422630"/>
              </a:tblGrid>
              <a:tr h="348249">
                <a:tc>
                  <a:txBody>
                    <a:bodyPr/>
                    <a:lstStyle/>
                    <a:p>
                      <a:r>
                        <a:rPr lang="es-ES_tradnl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s-ES_tradnl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Fecha límite o rango de fecha</a:t>
                      </a:r>
                      <a:r>
                        <a:rPr lang="es-ES_tradnl" sz="1000" dirty="0" smtClean="0"/>
                        <a:t> </a:t>
                      </a:r>
                      <a:endParaRPr lang="es-ES_tradnl" sz="1000" dirty="0"/>
                    </a:p>
                  </a:txBody>
                  <a:tcPr/>
                </a:tc>
              </a:tr>
              <a:tr h="515218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Inicio de  Ejercicio PIFI 2011.</a:t>
                      </a:r>
                    </a:p>
                    <a:p>
                      <a:r>
                        <a:rPr lang="es-ES_tradnl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 podrán iniciar el ejercicio aquellas dependencias que no tengan pendientes por comprobar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de febrero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72102">
                <a:tc>
                  <a:txBody>
                    <a:bodyPr/>
                    <a:lstStyle/>
                    <a:p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Alcance del 50% de ejercicio y comprobación ante la SEP para poder participar en PIFI 2012-2013</a:t>
                      </a:r>
                      <a:r>
                        <a:rPr lang="es-ES_tradnl" sz="1200" b="1" dirty="0" smtClean="0"/>
                        <a:t> </a:t>
                      </a:r>
                      <a:endParaRPr lang="es-ES_tradn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de mayo 2012</a:t>
                      </a:r>
                      <a:r>
                        <a:rPr lang="es-ES_tradnl" sz="1200" b="1" dirty="0" smtClean="0"/>
                        <a:t> </a:t>
                      </a:r>
                      <a:endParaRPr lang="es-ES_tradnl" sz="1200" b="1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s-ES_tradn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er.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Informe Académico.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al 21 de marzo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do.  Informe Académico.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al 21 de junio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s-ES_tradn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er.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Informe Académico.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al 21 de septiembre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s-ES_tradn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Informe Académico.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al 21 de diciembre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s-ES_tradn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er.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Informe Financiero de Comprobación y de Fideicomiso.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al 21 de marzo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do.  Informe Financiero de Comprobación y de Fideicomiso.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al 21 de junio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s-ES_tradn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er.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Informe Financiero de Comprobación y de Fideicomiso.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al 21 de septiembre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s-ES_tradn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Informe Financiero de Comprobación y de Fideicomiso.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al 15 de noviembre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s-ES_tradn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er.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Informe Programático.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al 21 de marzo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do  Informe Programático.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al 21 de junio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s-ES_tradn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er.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Informe Programático.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al 21 de septiembre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s-ES_tradn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Informe Programático.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al 21 de diciembre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  <a:tr h="348249"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de ejercicio PIFI 2011.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de octubre 2012</a:t>
                      </a:r>
                      <a:r>
                        <a:rPr lang="es-ES_tradnl" sz="1200" dirty="0" smtClean="0"/>
                        <a:t> </a:t>
                      </a:r>
                      <a:endParaRPr lang="es-ES_tradnl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Manual de lineamientos y ejercicio PIFI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pic>
        <p:nvPicPr>
          <p:cNvPr id="6" name="Picture 5" descr="manual_PIF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273" y="584200"/>
            <a:ext cx="4572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Capacitación Dirección de Finanzas a la R</a:t>
            </a:r>
            <a:r>
              <a:rPr lang="en-US" dirty="0" err="1" smtClean="0"/>
              <a:t>e</a:t>
            </a:r>
            <a:r>
              <a:rPr lang="es-ES_tradnl" dirty="0" err="1" smtClean="0"/>
              <a:t>d</a:t>
            </a:r>
            <a:r>
              <a:rPr lang="es-ES_tradnl" dirty="0" smtClean="0"/>
              <a:t> Universitaria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71440"/>
            <a:ext cx="8242300" cy="558082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228600" y="3895640"/>
            <a:ext cx="8318500" cy="685800"/>
          </a:xfrm>
          <a:prstGeom prst="frame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Nuevas Fechas de ejercicio</a:t>
            </a:r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lunes 11 de junio el Vicerrector Ejecutivo emitió un corte y estableció un nuevo plazo para el ejercicio y la comprobación de recursos PIFI, al reconocer que sólo teníamos el 3.87% </a:t>
            </a:r>
          </a:p>
          <a:p>
            <a:pPr lvl="1"/>
            <a:r>
              <a:rPr lang="es-ES_tradnl" b="1" dirty="0" smtClean="0">
                <a:solidFill>
                  <a:schemeClr val="accent5"/>
                </a:solidFill>
              </a:rPr>
              <a:t>Plazo anterior: </a:t>
            </a:r>
            <a:r>
              <a:rPr lang="es-ES_tradnl" dirty="0" smtClean="0"/>
              <a:t>31 de mayo</a:t>
            </a:r>
          </a:p>
          <a:p>
            <a:pPr lvl="1"/>
            <a:r>
              <a:rPr lang="es-ES_tradnl" b="1" dirty="0" smtClean="0">
                <a:solidFill>
                  <a:schemeClr val="accent5"/>
                </a:solidFill>
              </a:rPr>
              <a:t>Nuevo plazo: </a:t>
            </a:r>
            <a:r>
              <a:rPr lang="es-ES_tradnl" dirty="0" smtClean="0"/>
              <a:t>15 de junio</a:t>
            </a:r>
          </a:p>
          <a:p>
            <a:pPr lvl="1"/>
            <a:r>
              <a:rPr lang="es-ES_tradnl" b="1" dirty="0" smtClean="0">
                <a:solidFill>
                  <a:schemeClr val="accent5"/>
                </a:solidFill>
              </a:rPr>
              <a:t>COPLADI entrega a la SEP: </a:t>
            </a:r>
            <a:r>
              <a:rPr lang="es-ES_tradnl" dirty="0" smtClean="0"/>
              <a:t>30 de junio</a:t>
            </a:r>
          </a:p>
          <a:p>
            <a:pPr lvl="1"/>
            <a:r>
              <a:rPr lang="es-ES_tradnl" b="1" dirty="0" smtClean="0">
                <a:solidFill>
                  <a:schemeClr val="accent5"/>
                </a:solidFill>
              </a:rPr>
              <a:t>Último día para entregar en la SEP de acuerdo con las reglas de operación:  </a:t>
            </a:r>
            <a:r>
              <a:rPr lang="es-ES_tradnl" dirty="0" smtClean="0"/>
              <a:t>13 de julio</a:t>
            </a:r>
          </a:p>
          <a:p>
            <a:pPr lvl="1"/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8AC0-8DF3-5D43-A097-F55ED424AEA6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_tradnl" smtClean="0"/>
              <a:t>SEP / PIFI</a:t>
            </a:r>
            <a:endParaRPr lang="es-ES_tradnl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E8E6DD"/>
              </a:clrFrom>
              <a:clrTo>
                <a:srgbClr val="E8E6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92" y="444025"/>
            <a:ext cx="8752067" cy="566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3e_carmen">
  <a:themeElements>
    <a:clrScheme name="Personalizar 1">
      <a:dk1>
        <a:srgbClr val="3B3732"/>
      </a:dk1>
      <a:lt1>
        <a:sysClr val="window" lastClr="FFFFFF"/>
      </a:lt1>
      <a:dk2>
        <a:srgbClr val="3E4748"/>
      </a:dk2>
      <a:lt2>
        <a:srgbClr val="DBDCD3"/>
      </a:lt2>
      <a:accent1>
        <a:srgbClr val="DCB934"/>
      </a:accent1>
      <a:accent2>
        <a:srgbClr val="7C98BE"/>
      </a:accent2>
      <a:accent3>
        <a:srgbClr val="A9BB48"/>
      </a:accent3>
      <a:accent4>
        <a:srgbClr val="E49146"/>
      </a:accent4>
      <a:accent5>
        <a:srgbClr val="B12F5E"/>
      </a:accent5>
      <a:accent6>
        <a:srgbClr val="78871A"/>
      </a:accent6>
      <a:hlink>
        <a:srgbClr val="65487B"/>
      </a:hlink>
      <a:folHlink>
        <a:srgbClr val="9F346C"/>
      </a:folHlink>
    </a:clrScheme>
    <a:fontScheme name="OFICINA">
      <a:majorFont>
        <a:latin typeface="ITC Officina Sans Std Book"/>
        <a:ea typeface=""/>
        <a:cs typeface=""/>
      </a:majorFont>
      <a:minorFont>
        <a:latin typeface="ITC Officina Sans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p3e_carmen.thmx</Template>
  <TotalTime>690</TotalTime>
  <Words>4213</Words>
  <Application>Microsoft Office PowerPoint</Application>
  <PresentationFormat>Presentación en pantalla (4:3)</PresentationFormat>
  <Paragraphs>1610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p3e_carmen</vt:lpstr>
      <vt:lpstr>PIFI 2011</vt:lpstr>
      <vt:lpstr>Histórico de asignación de recursos PIFI</vt:lpstr>
      <vt:lpstr>Fechas de ejercicio</vt:lpstr>
      <vt:lpstr>Presentación de PowerPoint</vt:lpstr>
      <vt:lpstr>Fechas clave para el ejercicio PIFI 2011 </vt:lpstr>
      <vt:lpstr>Manual de lineamientos y ejercicio PIFI</vt:lpstr>
      <vt:lpstr>Capacitación Dirección de Finanzas a la Red Universitaria</vt:lpstr>
      <vt:lpstr>Nuevas Fechas de ejercicio</vt:lpstr>
      <vt:lpstr>Presentación de PowerPoint</vt:lpstr>
      <vt:lpstr>Corte al 11 de junio</vt:lpstr>
      <vt:lpstr>Presentación de PowerPoint</vt:lpstr>
      <vt:lpstr>Cortes de avance en el ejercicio</vt:lpstr>
      <vt:lpstr>Corte al lunes 9 de julio</vt:lpstr>
      <vt:lpstr>Corte al martes 10 de julio 17:00 horas</vt:lpstr>
      <vt:lpstr>Corte al jueves 12 de julio 19:00 horas.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Neville</dc:creator>
  <cp:lastModifiedBy>TOSHIBA LAPTOP</cp:lastModifiedBy>
  <cp:revision>61</cp:revision>
  <dcterms:created xsi:type="dcterms:W3CDTF">2012-07-18T15:48:20Z</dcterms:created>
  <dcterms:modified xsi:type="dcterms:W3CDTF">2012-07-18T18:49:41Z</dcterms:modified>
</cp:coreProperties>
</file>