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2" r:id="rId4"/>
    <p:sldId id="263" r:id="rId5"/>
    <p:sldId id="264" r:id="rId6"/>
    <p:sldId id="257" r:id="rId7"/>
    <p:sldId id="258" r:id="rId8"/>
    <p:sldId id="268" r:id="rId9"/>
    <p:sldId id="26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1" autoAdjust="0"/>
    <p:restoredTop sz="94660"/>
  </p:normalViewPr>
  <p:slideViewPr>
    <p:cSldViewPr>
      <p:cViewPr>
        <p:scale>
          <a:sx n="82" d="100"/>
          <a:sy n="82" d="100"/>
        </p:scale>
        <p:origin x="-18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76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912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054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808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384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778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908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789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70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207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96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4A915-314F-4381-9C64-5F628DCB722A}" type="datetimeFigureOut">
              <a:rPr lang="es-MX" smtClean="0"/>
              <a:t>11/07/2013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3CE0E-9DB5-4B66-B122-7405D822451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435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PRESENTACIÓN DEL PLAN DE TRABAJO DE LA COORDINACIÓN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5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1000" cy="648072"/>
          </a:xfrm>
        </p:spPr>
        <p:txBody>
          <a:bodyPr>
            <a:norm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Funciones y atribuciones de la coordinación.</a:t>
            </a:r>
            <a:endParaRPr lang="es-MX" sz="11200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988840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Proponer a las autoridades universitarias las políticas y lineamientos en materia de seguridad.</a:t>
            </a:r>
            <a:endParaRPr lang="es-MX" dirty="0"/>
          </a:p>
          <a:p>
            <a:r>
              <a:rPr lang="es-ES" dirty="0"/>
              <a:t>Elaborar el programa institucional de seguridad.</a:t>
            </a:r>
            <a:endParaRPr lang="es-MX" dirty="0"/>
          </a:p>
          <a:p>
            <a:r>
              <a:rPr lang="es-ES" dirty="0"/>
              <a:t>Proponer las normas técnicas en materia de seguridad.</a:t>
            </a:r>
            <a:endParaRPr lang="es-MX" dirty="0"/>
          </a:p>
          <a:p>
            <a:r>
              <a:rPr lang="es-ES" dirty="0"/>
              <a:t>Coordinar y supervisar el funcionamiento del sistema de seguridad universitaria, aprobado por las autoridades universitarias, de conformidad con la estructura de la Red Universitaria.</a:t>
            </a:r>
            <a:endParaRPr lang="es-MX" dirty="0"/>
          </a:p>
          <a:p>
            <a:r>
              <a:rPr lang="es-ES" dirty="0"/>
              <a:t>Proponer programas de capacitación para el personal de vigilancia.</a:t>
            </a:r>
            <a:endParaRPr lang="es-MX" dirty="0"/>
          </a:p>
          <a:p>
            <a:r>
              <a:rPr lang="es-ES" dirty="0"/>
              <a:t>Auxiliar y asesorar a las dependencias de la Red Universitaria en su ámbito de competencia</a:t>
            </a:r>
            <a:endParaRPr lang="es-MX" dirty="0"/>
          </a:p>
          <a:p>
            <a:r>
              <a:rPr lang="es-ES" dirty="0"/>
              <a:t>Coordinar los programas de prevención</a:t>
            </a:r>
            <a:endParaRPr lang="es-MX" dirty="0"/>
          </a:p>
          <a:p>
            <a:r>
              <a:rPr lang="es-ES" dirty="0"/>
              <a:t>Vigilar el cumplimiento de la reglamentación de la materia y</a:t>
            </a:r>
            <a:endParaRPr lang="es-MX" dirty="0"/>
          </a:p>
          <a:p>
            <a:r>
              <a:rPr lang="es-ES" dirty="0"/>
              <a:t>Las demás que le asigne el Rector General en esta materia.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23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9209112" cy="648072"/>
          </a:xfrm>
        </p:spPr>
        <p:txBody>
          <a:bodyPr>
            <a:no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Tareas importantes en las que apoya a la Red Universitaria.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98884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Vinculación con Autoridades de los tres niveles de gobierno.</a:t>
            </a:r>
            <a:endParaRPr lang="es-MX" dirty="0"/>
          </a:p>
          <a:p>
            <a:r>
              <a:rPr lang="es-ES" dirty="0" smtClean="0"/>
              <a:t>Operativos </a:t>
            </a:r>
            <a:r>
              <a:rPr lang="es-ES" dirty="0"/>
              <a:t>con instancias de seguridad para contener y eliminar factores de </a:t>
            </a:r>
            <a:r>
              <a:rPr lang="es-ES" dirty="0" smtClean="0"/>
              <a:t>riesgo tanto al interior como al exterior de cada dependencia.</a:t>
            </a:r>
            <a:endParaRPr lang="es-MX" dirty="0"/>
          </a:p>
          <a:p>
            <a:r>
              <a:rPr lang="es-ES" dirty="0"/>
              <a:t>Realización de diagnósticos de riesgo.</a:t>
            </a:r>
            <a:endParaRPr lang="es-MX" dirty="0"/>
          </a:p>
          <a:p>
            <a:r>
              <a:rPr lang="es-ES" dirty="0" smtClean="0"/>
              <a:t>Implementación </a:t>
            </a:r>
            <a:r>
              <a:rPr lang="es-ES" dirty="0"/>
              <a:t>de cursos – talleres de medidas </a:t>
            </a:r>
            <a:r>
              <a:rPr lang="es-ES" dirty="0" smtClean="0"/>
              <a:t>preventivas y </a:t>
            </a:r>
            <a:r>
              <a:rPr lang="es-ES" dirty="0"/>
              <a:t>cultura de la denuncia.</a:t>
            </a:r>
            <a:endParaRPr lang="es-MX" dirty="0"/>
          </a:p>
          <a:p>
            <a:r>
              <a:rPr lang="es-ES" dirty="0"/>
              <a:t>Generación de programas preventivos y protocolos de seguridad</a:t>
            </a:r>
            <a:r>
              <a:rPr lang="es-ES" dirty="0" smtClean="0"/>
              <a:t>.</a:t>
            </a:r>
            <a:endParaRPr lang="es-MX" dirty="0"/>
          </a:p>
          <a:p>
            <a:r>
              <a:rPr lang="es-ES" dirty="0"/>
              <a:t>Campañas de medidas preventivas</a:t>
            </a:r>
            <a:r>
              <a:rPr lang="es-ES" dirty="0" smtClean="0"/>
              <a:t>.</a:t>
            </a:r>
            <a:endParaRPr lang="es-MX" dirty="0"/>
          </a:p>
          <a:p>
            <a:r>
              <a:rPr lang="es-ES" dirty="0" smtClean="0"/>
              <a:t>Asesoría </a:t>
            </a:r>
            <a:r>
              <a:rPr lang="es-ES" dirty="0"/>
              <a:t>en </a:t>
            </a:r>
            <a:r>
              <a:rPr lang="es-ES" dirty="0" smtClean="0"/>
              <a:t>materia </a:t>
            </a:r>
            <a:r>
              <a:rPr lang="es-ES" dirty="0"/>
              <a:t>de seguridad.</a:t>
            </a:r>
            <a:endParaRPr lang="es-MX" dirty="0"/>
          </a:p>
          <a:p>
            <a:r>
              <a:rPr lang="es-ES" dirty="0"/>
              <a:t>Instalación de comités técnicos de seguridad</a:t>
            </a:r>
            <a:r>
              <a:rPr lang="es-ES" dirty="0" smtClean="0"/>
              <a:t>.</a:t>
            </a:r>
          </a:p>
          <a:p>
            <a:r>
              <a:rPr lang="es-ES" dirty="0"/>
              <a:t>Propiciar la firma de convenio de colaboración con las diferentes autoridades.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56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1000" cy="648072"/>
          </a:xfrm>
        </p:spPr>
        <p:txBody>
          <a:bodyPr>
            <a:norm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Proyectos de trabajo para un año.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988840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Ampliar Cobertura </a:t>
            </a:r>
            <a:r>
              <a:rPr lang="es-MX" dirty="0" smtClean="0"/>
              <a:t>del programa Universidad Segura en la Red </a:t>
            </a:r>
            <a:r>
              <a:rPr lang="es-MX" dirty="0"/>
              <a:t>U</a:t>
            </a:r>
            <a:r>
              <a:rPr lang="es-MX" dirty="0" smtClean="0"/>
              <a:t>niversitaria </a:t>
            </a:r>
          </a:p>
          <a:p>
            <a:r>
              <a:rPr lang="es-MX" dirty="0" smtClean="0"/>
              <a:t>Ampliar la impartición </a:t>
            </a:r>
            <a:r>
              <a:rPr lang="es-MX" dirty="0"/>
              <a:t>de</a:t>
            </a:r>
            <a:r>
              <a:rPr lang="es-ES" dirty="0"/>
              <a:t> cursos – talleres de medidas p</a:t>
            </a:r>
            <a:r>
              <a:rPr lang="es-ES" dirty="0" smtClean="0"/>
              <a:t>reventivas y </a:t>
            </a:r>
            <a:r>
              <a:rPr lang="es-ES" dirty="0"/>
              <a:t>cultura de la </a:t>
            </a:r>
            <a:r>
              <a:rPr lang="es-ES" dirty="0" smtClean="0"/>
              <a:t>denuncia en la Red.</a:t>
            </a:r>
            <a:endParaRPr lang="es-MX" dirty="0"/>
          </a:p>
          <a:p>
            <a:r>
              <a:rPr lang="es-MX" dirty="0"/>
              <a:t>Difusión </a:t>
            </a:r>
            <a:r>
              <a:rPr lang="es-ES" dirty="0"/>
              <a:t>de los programas preventivos y protocolos de seguridad. </a:t>
            </a:r>
            <a:endParaRPr lang="es-MX" dirty="0"/>
          </a:p>
          <a:p>
            <a:r>
              <a:rPr lang="es-ES" dirty="0"/>
              <a:t>Actualización de diagnósticos de riesgo, estadísticas y planos geo referenciados</a:t>
            </a:r>
            <a:r>
              <a:rPr lang="es-ES" dirty="0" smtClean="0"/>
              <a:t>.</a:t>
            </a:r>
          </a:p>
          <a:p>
            <a:r>
              <a:rPr lang="es-ES" dirty="0" smtClean="0"/>
              <a:t>Impulso </a:t>
            </a:r>
            <a:r>
              <a:rPr lang="es-ES" dirty="0"/>
              <a:t>a los trabajos de la red de seguridad de la región centro occidente de la </a:t>
            </a:r>
            <a:r>
              <a:rPr lang="es-ES" dirty="0" smtClean="0"/>
              <a:t>A.N.U.I.E.S</a:t>
            </a:r>
            <a:r>
              <a:rPr lang="es-ES" dirty="0"/>
              <a:t>.</a:t>
            </a:r>
            <a:endParaRPr lang="es-MX" dirty="0"/>
          </a:p>
          <a:p>
            <a:r>
              <a:rPr lang="es-ES" dirty="0"/>
              <a:t>Asesoría externas en materia de seguridad.</a:t>
            </a:r>
            <a:endParaRPr lang="es-MX" dirty="0"/>
          </a:p>
          <a:p>
            <a:r>
              <a:rPr lang="es-ES" dirty="0" smtClean="0"/>
              <a:t>Capacitación </a:t>
            </a:r>
            <a:r>
              <a:rPr lang="es-ES" dirty="0"/>
              <a:t>a facilitadores y multiplicadores de los programas de prevención.</a:t>
            </a:r>
            <a:endParaRPr lang="es-MX" dirty="0"/>
          </a:p>
          <a:p>
            <a:r>
              <a:rPr lang="es-ES" dirty="0"/>
              <a:t>Supervisión y </a:t>
            </a:r>
            <a:r>
              <a:rPr lang="es-ES" dirty="0" smtClean="0"/>
              <a:t>evaluación  de </a:t>
            </a:r>
            <a:r>
              <a:rPr lang="es-ES" dirty="0"/>
              <a:t>la seguridad </a:t>
            </a:r>
            <a:r>
              <a:rPr lang="es-ES" dirty="0" smtClean="0"/>
              <a:t>institucional.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32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648072"/>
          </a:xfrm>
        </p:spPr>
        <p:txBody>
          <a:bodyPr>
            <a:no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Problemas más relevantes que enfrenta en sus funciones.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746682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Falta de reconocimiento </a:t>
            </a:r>
            <a:r>
              <a:rPr lang="es-ES" dirty="0" smtClean="0"/>
              <a:t>oficial y </a:t>
            </a:r>
            <a:r>
              <a:rPr lang="es-ES" dirty="0"/>
              <a:t>aplicación del programa </a:t>
            </a:r>
            <a:r>
              <a:rPr lang="es-ES" dirty="0" smtClean="0"/>
              <a:t>“Universidad </a:t>
            </a:r>
            <a:r>
              <a:rPr lang="es-ES" dirty="0"/>
              <a:t>Segura” por parte de la comunidad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virtud de la falta de firmas de convenios de colaboración con los municipios se dificulta significativamente los apoyos para la implementación del programa “Universidad Segura”</a:t>
            </a:r>
            <a:endParaRPr lang="es-MX" dirty="0"/>
          </a:p>
          <a:p>
            <a:r>
              <a:rPr lang="es-ES" dirty="0"/>
              <a:t>Reconocimiento presupuestal del programa </a:t>
            </a:r>
            <a:r>
              <a:rPr lang="es-ES" dirty="0" smtClean="0"/>
              <a:t>“Universidad </a:t>
            </a:r>
            <a:r>
              <a:rPr lang="es-ES" dirty="0"/>
              <a:t>Segura”.</a:t>
            </a:r>
            <a:endParaRPr lang="es-MX" dirty="0"/>
          </a:p>
          <a:p>
            <a:endParaRPr lang="es-MX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1520" y="3212976"/>
            <a:ext cx="889248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Cuellos de botella identificados en los procesos de los que forma parte.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41490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Suministro desfasado de recursos</a:t>
            </a:r>
            <a:r>
              <a:rPr lang="en-US" dirty="0" smtClean="0"/>
              <a:t>.</a:t>
            </a:r>
            <a:endParaRPr lang="es-MX" dirty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42077" y="4797152"/>
            <a:ext cx="98650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600" b="1" dirty="0" smtClean="0">
                <a:solidFill>
                  <a:schemeClr val="tx1"/>
                </a:solidFill>
              </a:rPr>
              <a:t>Soluciones de corto y mediano plazo visualizadas y en proceso.</a:t>
            </a:r>
            <a:endParaRPr lang="es-MX" sz="2600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2077" y="530120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Reconocimiento Institucional del programa “Universidad Segura”.</a:t>
            </a:r>
            <a:endParaRPr lang="es-MX" dirty="0"/>
          </a:p>
          <a:p>
            <a:r>
              <a:rPr lang="es-ES" dirty="0"/>
              <a:t>Reconocimiento Presupuestal del programa “Universidad Segura”.</a:t>
            </a:r>
            <a:endParaRPr lang="es-MX" dirty="0"/>
          </a:p>
          <a:p>
            <a:r>
              <a:rPr lang="es-ES" dirty="0"/>
              <a:t>Trabajo de la red de seguridad de la región centro occidente de la </a:t>
            </a:r>
            <a:r>
              <a:rPr lang="es-ES" dirty="0" smtClean="0"/>
              <a:t>A.N.U.I.E.S.</a:t>
            </a:r>
          </a:p>
          <a:p>
            <a:r>
              <a:rPr lang="es-ES" dirty="0" smtClean="0"/>
              <a:t>Firma de convenios de colaboración estatal y municipal.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029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31395"/>
              </p:ext>
            </p:extLst>
          </p:nvPr>
        </p:nvGraphicFramePr>
        <p:xfrm>
          <a:off x="539552" y="2204864"/>
          <a:ext cx="8005194" cy="353757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80049"/>
                <a:gridCol w="1338898"/>
                <a:gridCol w="1400937"/>
                <a:gridCol w="1199769"/>
                <a:gridCol w="2169541"/>
                <a:gridCol w="1016000"/>
              </a:tblGrid>
              <a:tr h="38935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+mj-lt"/>
                        </a:rPr>
                        <a:t>PLANTILLA</a:t>
                      </a:r>
                      <a:r>
                        <a:rPr lang="es-ES" sz="2000" dirty="0">
                          <a:effectLst/>
                          <a:latin typeface="+mj-lt"/>
                        </a:rPr>
                        <a:t> </a:t>
                      </a:r>
                      <a:endParaRPr lang="es-MX" sz="4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9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CODIGO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APELLIDO PATERNO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APELLIDO MATERNO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NOMBRE (S)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CATEGORIA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VIGENCIA</a:t>
                      </a:r>
                      <a:endParaRPr lang="es-MX" sz="3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2947059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NAVARRO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PELAYO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SILVIA BERENICE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AUXILIAR ADMVO. "D"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2703572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PEREZ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MARTINEZ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ROSA MARIBEL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2520176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RENTERIA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VILLASEÑOR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LAURA BEATRIZ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TECNICO ADMVO. "A"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64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2951149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ARMENTA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TAPIA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SANDRA </a:t>
                      </a: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MINERVA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TECNICO DE COORDINACION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2606097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GARCIA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ZAMUDIO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NOE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AUXILIAR ADMVO. "C"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556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2951126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LOPEZ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MENDEZ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GENESIS VIRIDIANA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AUXILIAR ADMVO. "C"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2950765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HERNANDEZ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AGUILAR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MARTHA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2022133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RAMIREZ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CHAVIRA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GABRIEL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JEFE DE UNIDAD "D" BIS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2949974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GONZALEZ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PINEDA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JAVIER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6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2951831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NUÑEZ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JOSE MARTIN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2924331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MARAVILLA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TAPIA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EFREN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2312808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GONZALEZ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ONTIVEROS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LUIS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</a:t>
                      </a: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OPERATIVO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9903542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CASTILLO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PEREZ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ROSA MARTHA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TECNICO</a:t>
                      </a:r>
                      <a:r>
                        <a:rPr lang="es-ES" sz="11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ADMVO. “A"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TEMPORAL</a:t>
                      </a:r>
                    </a:p>
                  </a:txBody>
                  <a:tcPr marL="44450" marR="44450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8919224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FERNANDEZ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CORTEZ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MARIO ALBERTO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OPERATIVO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1250757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Plantilla, presupuesto de la dependencia, gasto operativo y monto destinado a contratos.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3637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79934"/>
              </p:ext>
            </p:extLst>
          </p:nvPr>
        </p:nvGraphicFramePr>
        <p:xfrm>
          <a:off x="539552" y="2200583"/>
          <a:ext cx="8005194" cy="414042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80049"/>
                <a:gridCol w="1338898"/>
                <a:gridCol w="1400937"/>
                <a:gridCol w="1199769"/>
                <a:gridCol w="2169541"/>
                <a:gridCol w="1016000"/>
              </a:tblGrid>
              <a:tr h="43632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PLANTILLA</a:t>
                      </a:r>
                      <a:r>
                        <a:rPr lang="es-ES" sz="20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s-MX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7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CODIGO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APELLIDO PATERNO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APELLIDO MATERNO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NOMBRE (S)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CATEGORIA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j-lt"/>
                        </a:rPr>
                        <a:t>VIGENCIA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7909322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SERRANO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CERVANTES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MONTALBERTI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COORDINADOR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2947335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SAAVEDRA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RUELAS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ANA SILVIA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2947059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NAVARRO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PELAYO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SILVIA BERENICE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AUXILIAR ADMVO. "D"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2951877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IÑIGUEZ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RAMIREZ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JESUS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TECNICO DE COORDINACION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4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2947306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CORONADO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DE AVILA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JUAN CARLOS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</a:rPr>
                        <a:t>JEFE DE APOYO ADMINISTRATIVO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2950645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LOPEZ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VIZCARRA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MOISES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2950644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LOPEZ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VIZCARRA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VICTOR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2950643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GALLARDO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CERNA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HUMBERTO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2951722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TABARES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LOPEZ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LUIS RAMIRO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APOYO ADMINISTRATIVO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9808329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ESPINOSA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BAENA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ALVARO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DE UNIDAD "D" BIS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 smtClean="0">
                          <a:effectLst/>
                          <a:latin typeface="+mj-lt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6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2401347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SILVA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VELASCO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MARTHA ALICIA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TECNICO ADMVO. "A"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2943991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AMAYA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CORONADO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FRANCISCO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OPERATIVO ESPECIALIZADO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2234556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BAYARDO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NUÑEZ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JOSE ADRIAN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OPERATIVO ESPECIALIZADO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DEFINITIVA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2519887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GONZALEZ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NORIEGA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LORENZO ISRAEL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JEFE OPERATIVO ESPECIALIZADO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2943991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AMAYA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CORONADO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FRANCISCO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55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2727498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CASTAÑEDA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CASTAÑEDA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NICOLAS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167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2951395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GONZALEZ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NORIEGA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latin typeface="+mj-lt"/>
                          <a:ea typeface="Calibri"/>
                          <a:cs typeface="Times New Roman"/>
                        </a:rPr>
                        <a:t>EDGAR IGNACIO </a:t>
                      </a:r>
                      <a:endParaRPr lang="es-MX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HONORARIOS 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TEMPORAL</a:t>
                      </a:r>
                      <a:endParaRPr lang="es-MX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83568" y="1250757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Plantilla, presupuesto de la dependencia, gasto operativo y monto destinado a contratos.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2875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1000" cy="648072"/>
          </a:xfrm>
        </p:spPr>
        <p:txBody>
          <a:bodyPr>
            <a:norm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Presupuesto.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7504" y="1988840"/>
            <a:ext cx="8892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mtClean="0"/>
              <a:t>GASTO </a:t>
            </a:r>
            <a:r>
              <a:rPr lang="es-ES" dirty="0"/>
              <a:t>DE OPERACIÓN:</a:t>
            </a:r>
            <a:endParaRPr lang="es-MX" dirty="0"/>
          </a:p>
          <a:p>
            <a:r>
              <a:rPr lang="es-ES" dirty="0"/>
              <a:t>	</a:t>
            </a:r>
            <a:endParaRPr lang="es-MX" dirty="0"/>
          </a:p>
          <a:p>
            <a:r>
              <a:rPr lang="es-ES" dirty="0"/>
              <a:t>SERVICIOS PERSONALES	</a:t>
            </a:r>
            <a:r>
              <a:rPr lang="es-ES" dirty="0" smtClean="0"/>
              <a:t>$   4’938,937.00</a:t>
            </a:r>
            <a:endParaRPr lang="es-MX" dirty="0"/>
          </a:p>
          <a:p>
            <a:r>
              <a:rPr lang="es-ES" dirty="0"/>
              <a:t>GASTOS DE OPERACIÓN 	</a:t>
            </a:r>
            <a:r>
              <a:rPr lang="es-ES" dirty="0" smtClean="0"/>
              <a:t>$       891,000.00</a:t>
            </a:r>
            <a:endParaRPr lang="es-MX" dirty="0"/>
          </a:p>
          <a:p>
            <a:r>
              <a:rPr lang="es-ES" dirty="0"/>
              <a:t>SEGURIDAD INSTITUCIONAL 	</a:t>
            </a:r>
            <a:r>
              <a:rPr lang="es-ES" dirty="0" smtClean="0"/>
              <a:t>$ 10’709,795.00  </a:t>
            </a:r>
            <a:r>
              <a:rPr lang="en-US" sz="1100" dirty="0"/>
              <a:t>**</a:t>
            </a:r>
            <a:r>
              <a:rPr lang="es-MX" sz="1100" dirty="0" smtClean="0"/>
              <a:t>154 </a:t>
            </a:r>
            <a:r>
              <a:rPr lang="es-MX" sz="1100" dirty="0"/>
              <a:t>guardias de </a:t>
            </a:r>
            <a:r>
              <a:rPr lang="es-MX" sz="1100" dirty="0" smtClean="0"/>
              <a:t>seguridad primer semestre</a:t>
            </a:r>
            <a:r>
              <a:rPr lang="es-MX" sz="1400" dirty="0" smtClean="0"/>
              <a:t>.</a:t>
            </a:r>
            <a:endParaRPr lang="es-MX" sz="1400" dirty="0"/>
          </a:p>
          <a:p>
            <a:endParaRPr lang="es-ES" dirty="0" smtClean="0"/>
          </a:p>
          <a:p>
            <a:r>
              <a:rPr lang="es-ES" dirty="0" smtClean="0"/>
              <a:t>TOTAL PARCIAL</a:t>
            </a:r>
            <a:r>
              <a:rPr lang="es-ES" dirty="0"/>
              <a:t>		 </a:t>
            </a:r>
            <a:r>
              <a:rPr lang="es-ES" dirty="0" smtClean="0"/>
              <a:t>$</a:t>
            </a:r>
            <a:r>
              <a:rPr lang="es-ES" dirty="0"/>
              <a:t>16’569,732.00</a:t>
            </a:r>
            <a:endParaRPr lang="es-MX" dirty="0"/>
          </a:p>
          <a:p>
            <a:endParaRPr lang="en-US" dirty="0" smtClean="0"/>
          </a:p>
          <a:p>
            <a:r>
              <a:rPr lang="en-US" dirty="0" smtClean="0"/>
              <a:t>PRESUPUESTO AMPLIADO:</a:t>
            </a:r>
          </a:p>
          <a:p>
            <a:endParaRPr lang="en-US" dirty="0" smtClean="0"/>
          </a:p>
          <a:p>
            <a:r>
              <a:rPr lang="es-ES" dirty="0"/>
              <a:t>GUARDIAS DE SEGURIDAD 	</a:t>
            </a:r>
            <a:r>
              <a:rPr lang="es-ES" dirty="0" smtClean="0"/>
              <a:t>$ 13’082,645.00 </a:t>
            </a:r>
            <a:r>
              <a:rPr lang="en-US" sz="1100" dirty="0"/>
              <a:t>**</a:t>
            </a:r>
            <a:r>
              <a:rPr lang="es-MX" sz="1100" dirty="0" smtClean="0"/>
              <a:t>183 </a:t>
            </a:r>
            <a:r>
              <a:rPr lang="es-MX" sz="1100" dirty="0"/>
              <a:t>guardias de seguridad.(29 </a:t>
            </a:r>
            <a:r>
              <a:rPr lang="es-MX" sz="1100" dirty="0" smtClean="0"/>
              <a:t>extras) </a:t>
            </a:r>
            <a:r>
              <a:rPr lang="es-ES" sz="1100" dirty="0"/>
              <a:t>segundo semestre </a:t>
            </a:r>
            <a:r>
              <a:rPr lang="es-ES" dirty="0" smtClean="0"/>
              <a:t>	</a:t>
            </a:r>
            <a:endParaRPr lang="en-US" dirty="0" smtClean="0"/>
          </a:p>
          <a:p>
            <a:r>
              <a:rPr lang="es-ES" dirty="0" smtClean="0"/>
              <a:t>UNIVERSIDAD SEGURA	$   1’679,942.00</a:t>
            </a:r>
          </a:p>
          <a:p>
            <a:endParaRPr lang="es-ES" dirty="0"/>
          </a:p>
          <a:p>
            <a:r>
              <a:rPr lang="es-ES" dirty="0" smtClean="0"/>
              <a:t>TOTAL ANUAL		$ 31’333,319.00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22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1000" cy="648072"/>
          </a:xfrm>
        </p:spPr>
        <p:txBody>
          <a:bodyPr>
            <a:noAutofit/>
          </a:bodyPr>
          <a:lstStyle/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Problemas institucionales que requieren un abordaje en conjunto.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8838" y="2278613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Seguridad </a:t>
            </a:r>
            <a:r>
              <a:rPr lang="es-ES" dirty="0" smtClean="0"/>
              <a:t>personal, patrimonial y </a:t>
            </a:r>
            <a:r>
              <a:rPr lang="es-ES" dirty="0"/>
              <a:t>medidas preventivas para la comunidad universitaria.</a:t>
            </a:r>
            <a:endParaRPr lang="es-MX" dirty="0"/>
          </a:p>
          <a:p>
            <a:endParaRPr lang="es-MX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1520" y="3429000"/>
            <a:ext cx="82010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800" b="1" dirty="0" smtClean="0">
                <a:solidFill>
                  <a:schemeClr val="tx1"/>
                </a:solidFill>
              </a:rPr>
              <a:t>Temas importantes para la construcción de la agenda institucional y del Consejo de Rectores.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8838" y="4449886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Reconocimiento Institucional del programa “Universidad Segura”.</a:t>
            </a:r>
            <a:endParaRPr lang="es-MX" dirty="0" smtClean="0"/>
          </a:p>
          <a:p>
            <a:r>
              <a:rPr lang="es-ES" dirty="0" smtClean="0"/>
              <a:t>Reconocimiento Presupuestal del programa “Universidad Segura”.</a:t>
            </a:r>
            <a:endParaRPr lang="es-MX" dirty="0" smtClean="0"/>
          </a:p>
          <a:p>
            <a:r>
              <a:rPr lang="es-ES" dirty="0" smtClean="0"/>
              <a:t>Trabajo de la red de seguridad de la región centro occidente de la A.N.U.I.E.S.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445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869</Words>
  <Application>Microsoft Office PowerPoint</Application>
  <PresentationFormat>Presentación en pantalla (4:3)</PresentationFormat>
  <Paragraphs>263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Iñiguez</dc:creator>
  <cp:lastModifiedBy>Jesus Iñiguez</cp:lastModifiedBy>
  <cp:revision>27</cp:revision>
  <dcterms:created xsi:type="dcterms:W3CDTF">2013-06-27T14:00:21Z</dcterms:created>
  <dcterms:modified xsi:type="dcterms:W3CDTF">2013-07-11T18:49:23Z</dcterms:modified>
</cp:coreProperties>
</file>