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332" r:id="rId4"/>
    <p:sldId id="322" r:id="rId5"/>
    <p:sldId id="330" r:id="rId6"/>
    <p:sldId id="296" r:id="rId7"/>
    <p:sldId id="259" r:id="rId8"/>
    <p:sldId id="328" r:id="rId9"/>
    <p:sldId id="329" r:id="rId10"/>
    <p:sldId id="334" r:id="rId11"/>
  </p:sldIdLst>
  <p:sldSz cx="9144000" cy="6858000" type="screen4x3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D071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3022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8" y="1"/>
            <a:ext cx="3056414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E287922-5F02-4AC4-A0A9-6A3677EA0766}" type="datetimeFigureOut">
              <a:rPr lang="es-MX" smtClean="0"/>
              <a:pPr/>
              <a:t>08/09/2013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4"/>
            <a:ext cx="564261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8" y="8842030"/>
            <a:ext cx="3056414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98FA336-F2ED-4D36-A22D-8FC79F713B5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93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FA336-F2ED-4D36-A22D-8FC79F713B5D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609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 smtClean="0"/>
          </a:p>
          <a:p>
            <a:r>
              <a:rPr lang="es-MX" baseline="0" dirty="0" smtClean="0"/>
              <a:t>ICA debe proponer diseño genial.                  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Son las fases para</a:t>
            </a:r>
            <a:r>
              <a:rPr lang="es-MX" baseline="0" dirty="0" smtClean="0"/>
              <a:t> la actualización del PDI. Elaborar iconos que identifiquen cada tema (Diagnóstico, Consultas, Sistematización, integración del PDI) diferentes al estilo de los iconos de las líneas estratégicas</a:t>
            </a:r>
          </a:p>
          <a:p>
            <a:endParaRPr lang="es-MX" baseline="0" dirty="0" smtClean="0"/>
          </a:p>
          <a:p>
            <a:r>
              <a:rPr lang="es-MX" baseline="0" dirty="0" smtClean="0"/>
              <a:t>En consultas se necesitan cuatro iconos, uno para cada una de las siguientes:</a:t>
            </a:r>
          </a:p>
          <a:p>
            <a:endParaRPr lang="es-MX" baseline="0" dirty="0" smtClean="0"/>
          </a:p>
          <a:p>
            <a:pPr marL="857250" lvl="1" indent="-400050">
              <a:buFont typeface="Wingdings" pitchFamily="2" charset="2"/>
              <a:buChar char="Ø"/>
            </a:pPr>
            <a:r>
              <a:rPr lang="es-MX" sz="1600" dirty="0" smtClean="0">
                <a:ea typeface="Arial Unicode MS" pitchFamily="34" charset="-128"/>
                <a:cs typeface="Arial Unicode MS" pitchFamily="34" charset="-128"/>
              </a:rPr>
              <a:t>Foros temáticos  (conferencia, exposición de buenas prácticas y mesa de diálogo.)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s-MX" sz="1600" dirty="0" smtClean="0">
                <a:ea typeface="Arial Unicode MS" pitchFamily="34" charset="-128"/>
                <a:cs typeface="Arial Unicode MS" pitchFamily="34" charset="-128"/>
              </a:rPr>
              <a:t>Consulta vía internet 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s-MX" sz="1600" dirty="0" smtClean="0">
                <a:ea typeface="Arial Unicode MS" pitchFamily="34" charset="-128"/>
                <a:cs typeface="Arial Unicode MS" pitchFamily="34" charset="-128"/>
              </a:rPr>
              <a:t>Grupos de enfoque (sesiones o consultas)</a:t>
            </a:r>
          </a:p>
          <a:p>
            <a:pPr marL="857250" lvl="1" indent="-400050">
              <a:buFont typeface="Wingdings" pitchFamily="2" charset="2"/>
              <a:buChar char="Ø"/>
            </a:pPr>
            <a:r>
              <a:rPr lang="es-MX" sz="1600" dirty="0" smtClean="0">
                <a:ea typeface="Arial Unicode MS" pitchFamily="34" charset="-128"/>
                <a:cs typeface="Arial Unicode MS" pitchFamily="34" charset="-128"/>
              </a:rPr>
              <a:t>Censo a la comunidad universitaria (estudiantes, académicos, trabajadores y directivos)</a:t>
            </a:r>
          </a:p>
          <a:p>
            <a:r>
              <a:rPr lang="es-MX" dirty="0" smtClean="0"/>
              <a:t>Que rodeen a la</a:t>
            </a:r>
            <a:r>
              <a:rPr lang="es-MX" baseline="0" dirty="0" smtClean="0"/>
              <a:t> fase de consulta 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FA336-F2ED-4D36-A22D-8FC79F713B5D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88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FA336-F2ED-4D36-A22D-8FC79F713B5D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584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FA336-F2ED-4D36-A22D-8FC79F713B5D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191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D0D38-562D-4B69-9AD7-9E7042810026}" type="slidenum">
              <a:rPr lang="es-MX" smtClean="0">
                <a:solidFill>
                  <a:prstClr val="black"/>
                </a:solidFill>
              </a:rPr>
              <a:pPr/>
              <a:t>7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8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C418-7A55-425F-961C-D8B738405D99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28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726E-D50D-4439-853B-29A5D50FBDA8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73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FEAB-50AA-4CBD-BADC-AB2093278FCB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320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9EE06-1026-42DB-8708-EE67E47465FF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290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7DBCE-13FB-46C4-826D-45D4D600ADE6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37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A373-D2C1-462E-9593-B511E280715C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1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3C08C-CCED-43AD-9DF7-5C1DE2199779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69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B96E-0D93-4B83-8DAB-3CD75F805006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6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5106-553F-4E93-AEAC-F83729BB668A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76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743A-4C23-4C11-BE0D-51AB90D185F6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21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3CFF-EEB2-4B3D-941A-2ABF113783C2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2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59F2F-EE7C-42EA-BE5F-CD99C51496A3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565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89290-0707-4921-803E-31CC6FDFF661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368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E2CAD-0C33-4F37-8862-57F904969AD1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449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71EDC-EA36-4902-9A6F-FDDD8BCB6CFB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02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95681-13D2-4542-BE9C-09346151F0A1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18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E58B3-6F01-413C-9610-A3B4CE002844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8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638F9-C4E5-4B8F-B045-82BEE767071B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21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4218-72F4-4053-A989-D057CAD50DF7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782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2525-0726-4B06-A1EC-A882E8B89525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77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F6FD-9E69-4859-B20E-C6BA59116841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56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F18A-4855-40BE-A047-E038DC2F760D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26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84EA-CF35-4365-A952-D1F40F888DC9}" type="datetime1">
              <a:rPr lang="es-MX" smtClean="0"/>
              <a:pPr/>
              <a:t>08/09/2013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BD04-6654-4D44-AA54-18B92E11DCD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2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A8F2D-5D03-4320-8044-57CA8231600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08/09/2013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4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49069" y="5291916"/>
            <a:ext cx="6399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1">
                    <a:lumMod val="50000"/>
                  </a:schemeClr>
                </a:solidFill>
              </a:rPr>
              <a:t>Actualización del Plan de Desarrollo Institucional</a:t>
            </a:r>
            <a:endParaRPr lang="es-MX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0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16013"/>
            <a:ext cx="8003232" cy="3489251"/>
          </a:xfrm>
        </p:spPr>
        <p:txBody>
          <a:bodyPr>
            <a:normAutofit/>
          </a:bodyPr>
          <a:lstStyle/>
          <a:p>
            <a:pPr marL="609600" algn="just">
              <a:buBlip>
                <a:blip r:embed="rId3"/>
              </a:buBlip>
            </a:pP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renovación de las autoridades universitarias representa una oportunidad para la reflexión y la generación de proyectos para avanzar, de manera incluyente y colegiada, en el fortalecimiento de nuestra casa de estudios. </a:t>
            </a: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609600" algn="just">
              <a:buBlip>
                <a:blip r:embed="rId3"/>
              </a:buBlip>
            </a:pP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Es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un momento para la autocrítica, la revisión de lo que se ha hecho 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bien en los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ltimos PDI,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lo que requiere mayor esfuerzo y los aspectos pendientes para construir la agenda institucional de los próximos años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609600">
              <a:buBlip>
                <a:blip r:embed="rId3"/>
              </a:buBlip>
            </a:pP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necesidad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actualizar el 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PDI responde al cambio en los contextos sociales e institucionales.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2</a:t>
            </a:fld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611560" y="1340768"/>
            <a:ext cx="26697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Presentación</a:t>
            </a:r>
          </a:p>
        </p:txBody>
      </p:sp>
    </p:spTree>
    <p:extLst>
      <p:ext uri="{BB962C8B-B14F-4D97-AF65-F5344CB8AC3E}">
        <p14:creationId xmlns:p14="http://schemas.microsoft.com/office/powerpoint/2010/main" val="94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917407"/>
            <a:ext cx="75518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Integración de la c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omisión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para la actualización del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PDI.</a:t>
            </a:r>
          </a:p>
          <a:p>
            <a:pPr marL="400050" indent="-400050">
              <a:buFontTx/>
              <a:buAutoNum type="romanUcPeriod"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Guía para la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actualización del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PDI (por parte de la comisión  al Consejo de Rectores).</a:t>
            </a:r>
          </a:p>
          <a:p>
            <a:pPr marL="400050" indent="-400050">
              <a:buFontTx/>
              <a:buAutoNum type="romanUcPeriod"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Diagnóstico y análisis de las condiciones actuales.</a:t>
            </a:r>
          </a:p>
          <a:p>
            <a:pPr marL="400050" indent="-400050">
              <a:buFontTx/>
              <a:buAutoNum type="romanUcPeriod"/>
            </a:pP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400050" indent="-400050">
              <a:buFontTx/>
              <a:buAutoNum type="romanUcPeriod"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Consulta :</a:t>
            </a:r>
          </a:p>
          <a:p>
            <a:pPr marL="914400" lvl="1" indent="-200025">
              <a:buBlip>
                <a:blip r:embed="rId2"/>
              </a:buBlip>
            </a:pP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Foros temáticos 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(conferencias, presentación de buenas prácticas y mesas de diálogo).</a:t>
            </a:r>
          </a:p>
          <a:p>
            <a:pPr marL="914400" lvl="1" indent="-200025">
              <a:buBlip>
                <a:blip r:embed="rId2"/>
              </a:buBlip>
            </a:pP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Consulta vía internet. </a:t>
            </a:r>
          </a:p>
          <a:p>
            <a:pPr marL="914400" lvl="1" indent="-200025">
              <a:buBlip>
                <a:blip r:embed="rId2"/>
              </a:buBlip>
            </a:pP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Grupos de enfoque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(sesiones o consultas).</a:t>
            </a:r>
          </a:p>
          <a:p>
            <a:pPr marL="914400" lvl="1" indent="-200025">
              <a:buBlip>
                <a:blip r:embed="rId2"/>
              </a:buBlip>
            </a:pPr>
            <a:r>
              <a:rPr lang="es-MX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Censo a la comunidad universitaria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(estudiantes, académicos, trabajadores y directivos).</a:t>
            </a:r>
          </a:p>
          <a:p>
            <a:pPr lvl="1"/>
            <a:endParaRPr lang="es-MX" sz="1600" dirty="0" smtClean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400050" indent="-400050">
              <a:buFontTx/>
              <a:buAutoNum type="romanUcPeriod"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Sistematización de insumos y hallazgos.</a:t>
            </a:r>
          </a:p>
          <a:p>
            <a:pPr marL="400050" indent="-400050">
              <a:buFontTx/>
              <a:buAutoNum type="romanUcPeriod"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Construcción de propuesta de actualización del PDI.</a:t>
            </a: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400050" indent="-400050">
              <a:buFontTx/>
              <a:buAutoNum type="romanUcPeriod"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Aprobación por el Consejo de Rectores.</a:t>
            </a:r>
            <a:endParaRPr lang="es-MX" sz="1600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400050" indent="-400050">
              <a:buFontTx/>
              <a:buAutoNum type="romanUcPeriod"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Aprobación por el HCGU.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2771800" y="370959"/>
            <a:ext cx="5917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Propuesta preliminar para iniciar los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trabajos</a:t>
            </a:r>
          </a:p>
          <a:p>
            <a:pPr algn="r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para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actualización del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PDI, visión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2030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0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310450" y="2389871"/>
            <a:ext cx="2523920" cy="2523920"/>
          </a:xfrm>
          <a:prstGeom prst="roundRect">
            <a:avLst>
              <a:gd name="adj" fmla="val 30253"/>
            </a:avLst>
          </a:prstGeom>
          <a:ln>
            <a:noFill/>
          </a:ln>
          <a:effectLst>
            <a:glow rad="228600">
              <a:schemeClr val="tx2">
                <a:lumMod val="60000"/>
                <a:lumOff val="40000"/>
                <a:alpha val="15000"/>
              </a:schemeClr>
            </a:glow>
            <a:softEdge rad="1130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effectLst>
                <a:glow rad="1905000">
                  <a:schemeClr val="accent5">
                    <a:satMod val="175000"/>
                  </a:schemeClr>
                </a:glow>
              </a:effectLst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4</a:t>
            </a:fld>
            <a:endParaRPr lang="es-MX"/>
          </a:p>
        </p:txBody>
      </p:sp>
      <p:grpSp>
        <p:nvGrpSpPr>
          <p:cNvPr id="37" name="36 Grupo"/>
          <p:cNvGrpSpPr/>
          <p:nvPr/>
        </p:nvGrpSpPr>
        <p:grpSpPr>
          <a:xfrm>
            <a:off x="2802387" y="2878455"/>
            <a:ext cx="1548142" cy="1864647"/>
            <a:chOff x="2874395" y="1072742"/>
            <a:chExt cx="1548142" cy="1864647"/>
          </a:xfrm>
        </p:grpSpPr>
        <p:pic>
          <p:nvPicPr>
            <p:cNvPr id="13" name="1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4395" y="1072742"/>
              <a:ext cx="1548142" cy="1546752"/>
            </a:xfrm>
            <a:prstGeom prst="rect">
              <a:avLst/>
            </a:prstGeom>
          </p:spPr>
        </p:pic>
        <p:sp>
          <p:nvSpPr>
            <p:cNvPr id="16" name="15 CuadroTexto"/>
            <p:cNvSpPr txBox="1"/>
            <p:nvPr/>
          </p:nvSpPr>
          <p:spPr>
            <a:xfrm>
              <a:off x="3008664" y="2629612"/>
              <a:ext cx="10505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4E87A4"/>
                  </a:solidFill>
                </a:rPr>
                <a:t>CONSULTAS</a:t>
              </a:r>
              <a:endParaRPr lang="es-MX" sz="1400" b="1" dirty="0">
                <a:solidFill>
                  <a:srgbClr val="4E87A4"/>
                </a:solidFill>
              </a:endParaRP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5397343" y="2872896"/>
            <a:ext cx="1550921" cy="1868717"/>
            <a:chOff x="4804651" y="1067183"/>
            <a:chExt cx="1550921" cy="1868717"/>
          </a:xfrm>
        </p:grpSpPr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4651" y="1067183"/>
              <a:ext cx="1550921" cy="1552311"/>
            </a:xfrm>
            <a:prstGeom prst="rect">
              <a:avLst/>
            </a:prstGeom>
          </p:spPr>
        </p:pic>
        <p:sp>
          <p:nvSpPr>
            <p:cNvPr id="17" name="16 CuadroTexto"/>
            <p:cNvSpPr txBox="1"/>
            <p:nvPr/>
          </p:nvSpPr>
          <p:spPr>
            <a:xfrm>
              <a:off x="4810857" y="2628123"/>
              <a:ext cx="1540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4E87A4"/>
                  </a:solidFill>
                </a:rPr>
                <a:t>SISTEMATIZACIÓN</a:t>
              </a:r>
              <a:endParaRPr lang="es-MX" sz="1400" b="1" dirty="0">
                <a:solidFill>
                  <a:srgbClr val="4E87A4"/>
                </a:solidFill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7345728" y="2872896"/>
            <a:ext cx="1546752" cy="2079553"/>
            <a:chOff x="6804248" y="1067183"/>
            <a:chExt cx="1546752" cy="2079553"/>
          </a:xfrm>
        </p:grpSpPr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4248" y="1067183"/>
              <a:ext cx="1546752" cy="1695452"/>
            </a:xfrm>
            <a:prstGeom prst="rect">
              <a:avLst/>
            </a:prstGeom>
          </p:spPr>
        </p:pic>
        <p:sp>
          <p:nvSpPr>
            <p:cNvPr id="18" name="17 CuadroTexto"/>
            <p:cNvSpPr txBox="1"/>
            <p:nvPr/>
          </p:nvSpPr>
          <p:spPr>
            <a:xfrm>
              <a:off x="6962680" y="2623516"/>
              <a:ext cx="12298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400" b="1" dirty="0" smtClean="0">
                  <a:solidFill>
                    <a:srgbClr val="4E87A4"/>
                  </a:solidFill>
                </a:rPr>
                <a:t>INTEGRACIÓN</a:t>
              </a:r>
            </a:p>
            <a:p>
              <a:pPr algn="ctr"/>
              <a:r>
                <a:rPr lang="es-MX" sz="1400" b="1" dirty="0" smtClean="0">
                  <a:solidFill>
                    <a:srgbClr val="4E87A4"/>
                  </a:solidFill>
                </a:rPr>
                <a:t>DEL PDI</a:t>
              </a:r>
              <a:endParaRPr lang="es-MX" sz="1400" b="1" dirty="0">
                <a:solidFill>
                  <a:srgbClr val="4E87A4"/>
                </a:solidFill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3679266" y="1482518"/>
            <a:ext cx="1540806" cy="1381699"/>
            <a:chOff x="6217075" y="-641997"/>
            <a:chExt cx="1540806" cy="1381699"/>
          </a:xfrm>
        </p:grpSpPr>
        <p:pic>
          <p:nvPicPr>
            <p:cNvPr id="70" name="69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0232" y="96867"/>
              <a:ext cx="602510" cy="642835"/>
            </a:xfrm>
            <a:prstGeom prst="rect">
              <a:avLst/>
            </a:prstGeom>
          </p:spPr>
        </p:pic>
        <p:sp>
          <p:nvSpPr>
            <p:cNvPr id="71" name="70 CuadroTexto"/>
            <p:cNvSpPr txBox="1"/>
            <p:nvPr/>
          </p:nvSpPr>
          <p:spPr>
            <a:xfrm>
              <a:off x="6217075" y="-641997"/>
              <a:ext cx="1540806" cy="72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FOROS TEMÁTICOS</a:t>
              </a:r>
            </a:p>
            <a:p>
              <a:pPr algn="ctr"/>
              <a:r>
                <a:rPr lang="es-MX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(Conferencias, exposición</a:t>
              </a:r>
            </a:p>
            <a:p>
              <a:pPr algn="ctr"/>
              <a:r>
                <a:rPr lang="es-MX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de buenas prácticas</a:t>
              </a:r>
            </a:p>
            <a:p>
              <a:pPr algn="ctr"/>
              <a:r>
                <a:rPr lang="es-MX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 mesa de diálogo).</a:t>
              </a:r>
              <a:endParaRPr lang="es-MX" sz="1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79 Grupo"/>
          <p:cNvGrpSpPr/>
          <p:nvPr/>
        </p:nvGrpSpPr>
        <p:grpSpPr>
          <a:xfrm>
            <a:off x="1763688" y="4546702"/>
            <a:ext cx="1688283" cy="1269843"/>
            <a:chOff x="3093156" y="5013176"/>
            <a:chExt cx="1688283" cy="1269843"/>
          </a:xfrm>
        </p:grpSpPr>
        <p:pic>
          <p:nvPicPr>
            <p:cNvPr id="78" name="7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6" y="5013176"/>
              <a:ext cx="531179" cy="531179"/>
            </a:xfrm>
            <a:prstGeom prst="rect">
              <a:avLst/>
            </a:prstGeom>
          </p:spPr>
        </p:pic>
        <p:sp>
          <p:nvSpPr>
            <p:cNvPr id="79" name="78 CuadroTexto"/>
            <p:cNvSpPr txBox="1"/>
            <p:nvPr/>
          </p:nvSpPr>
          <p:spPr>
            <a:xfrm>
              <a:off x="3093156" y="5544355"/>
              <a:ext cx="168828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CENSO A LA COMUNIDAD</a:t>
              </a:r>
            </a:p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UNIVERSITARIA</a:t>
              </a:r>
            </a:p>
            <a:p>
              <a:pPr algn="ctr"/>
              <a:r>
                <a:rPr lang="es-MX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(Estudiantes, académicos,</a:t>
              </a:r>
            </a:p>
            <a:p>
              <a:pPr algn="ctr"/>
              <a:r>
                <a:rPr lang="es-MX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trabajadores y directivos).</a:t>
              </a:r>
              <a:endParaRPr lang="es-MX" sz="10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4139952" y="4376385"/>
            <a:ext cx="952505" cy="1500887"/>
            <a:chOff x="6890150" y="5146693"/>
            <a:chExt cx="952505" cy="1500887"/>
          </a:xfrm>
        </p:grpSpPr>
        <p:pic>
          <p:nvPicPr>
            <p:cNvPr id="82" name="81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2535" y="5146693"/>
              <a:ext cx="687739" cy="762223"/>
            </a:xfrm>
            <a:prstGeom prst="rect">
              <a:avLst/>
            </a:prstGeom>
          </p:spPr>
        </p:pic>
        <p:sp>
          <p:nvSpPr>
            <p:cNvPr id="83" name="82 CuadroTexto"/>
            <p:cNvSpPr txBox="1"/>
            <p:nvPr/>
          </p:nvSpPr>
          <p:spPr>
            <a:xfrm>
              <a:off x="6890150" y="5908916"/>
              <a:ext cx="95250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GRUPOS</a:t>
              </a:r>
            </a:p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DE ENFOQUE</a:t>
              </a:r>
            </a:p>
            <a:p>
              <a:pPr algn="ctr"/>
              <a:r>
                <a:rPr lang="es-MX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(Sesiones</a:t>
              </a:r>
            </a:p>
            <a:p>
              <a:pPr algn="ctr"/>
              <a:r>
                <a:rPr lang="es-MX" sz="1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consultas)</a:t>
              </a:r>
              <a:r>
                <a:rPr lang="es-MX" sz="1000" b="1" dirty="0" smtClean="0">
                  <a:solidFill>
                    <a:schemeClr val="bg1">
                      <a:lumMod val="65000"/>
                    </a:schemeClr>
                  </a:solidFill>
                </a:rPr>
                <a:t>.</a:t>
              </a:r>
              <a:endParaRPr lang="es-MX" sz="1000" b="1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" name="4 Grupo"/>
          <p:cNvGrpSpPr/>
          <p:nvPr/>
        </p:nvGrpSpPr>
        <p:grpSpPr>
          <a:xfrm>
            <a:off x="179512" y="2792209"/>
            <a:ext cx="1579650" cy="1898630"/>
            <a:chOff x="904118" y="2564904"/>
            <a:chExt cx="1579650" cy="1898630"/>
          </a:xfrm>
        </p:grpSpPr>
        <p:sp>
          <p:nvSpPr>
            <p:cNvPr id="15" name="14 CuadroTexto"/>
            <p:cNvSpPr txBox="1"/>
            <p:nvPr/>
          </p:nvSpPr>
          <p:spPr>
            <a:xfrm>
              <a:off x="1051868" y="4155757"/>
              <a:ext cx="12422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400" b="1" dirty="0" smtClean="0">
                  <a:solidFill>
                    <a:srgbClr val="4E87A4"/>
                  </a:solidFill>
                </a:rPr>
                <a:t>DIAGNÓSTICO</a:t>
              </a:r>
              <a:endParaRPr lang="es-MX" sz="1400" b="1" dirty="0">
                <a:solidFill>
                  <a:srgbClr val="4E87A4"/>
                </a:solidFill>
              </a:endParaRPr>
            </a:p>
          </p:txBody>
        </p:sp>
        <p:pic>
          <p:nvPicPr>
            <p:cNvPr id="32" name="31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118" y="2564904"/>
              <a:ext cx="1579650" cy="1590853"/>
            </a:xfrm>
            <a:prstGeom prst="rect">
              <a:avLst/>
            </a:prstGeom>
          </p:spPr>
        </p:pic>
      </p:grpSp>
      <p:grpSp>
        <p:nvGrpSpPr>
          <p:cNvPr id="76" name="75 Grupo"/>
          <p:cNvGrpSpPr/>
          <p:nvPr/>
        </p:nvGrpSpPr>
        <p:grpSpPr>
          <a:xfrm>
            <a:off x="2128039" y="1568073"/>
            <a:ext cx="1003801" cy="1107681"/>
            <a:chOff x="2719601" y="1171707"/>
            <a:chExt cx="1003801" cy="1107681"/>
          </a:xfrm>
        </p:grpSpPr>
        <p:pic>
          <p:nvPicPr>
            <p:cNvPr id="74" name="73 Imagen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5530" y="1708146"/>
              <a:ext cx="511944" cy="571242"/>
            </a:xfrm>
            <a:prstGeom prst="rect">
              <a:avLst/>
            </a:prstGeom>
          </p:spPr>
        </p:pic>
        <p:sp>
          <p:nvSpPr>
            <p:cNvPr id="75" name="74 CuadroTexto"/>
            <p:cNvSpPr txBox="1"/>
            <p:nvPr/>
          </p:nvSpPr>
          <p:spPr>
            <a:xfrm>
              <a:off x="2719601" y="1171707"/>
              <a:ext cx="100380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CONSULTA</a:t>
              </a:r>
            </a:p>
            <a:p>
              <a:pPr algn="ctr"/>
              <a:r>
                <a:rPr lang="es-MX" sz="11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VÍA INTERNET</a:t>
              </a:r>
            </a:p>
          </p:txBody>
        </p:sp>
      </p:grpSp>
      <p:sp>
        <p:nvSpPr>
          <p:cNvPr id="2" name="1 Rectángulo"/>
          <p:cNvSpPr/>
          <p:nvPr/>
        </p:nvSpPr>
        <p:spPr>
          <a:xfrm>
            <a:off x="2166536" y="260648"/>
            <a:ext cx="6653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Etapas propuestas para la actualización del PDI, visión 2030</a:t>
            </a:r>
          </a:p>
        </p:txBody>
      </p:sp>
    </p:spTree>
    <p:extLst>
      <p:ext uri="{BB962C8B-B14F-4D97-AF65-F5344CB8AC3E}">
        <p14:creationId xmlns:p14="http://schemas.microsoft.com/office/powerpoint/2010/main" val="193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836712"/>
            <a:ext cx="75608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propone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 desarrollo de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Plan con las siguientes características generales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/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00050" algn="just">
              <a:buAutoNum type="romanUcPeriod"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documento de carácter académico,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undamentado en datos, evidencias y experiencias previas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s-E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00050" algn="just">
              <a:buAutoNum type="romanUcPeriod"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plan que retome las experiencias y mejores prácticas de la Red Universitaria en casi 20 años, que tenga como base los anteriores planes de desarrollo.</a:t>
            </a:r>
          </a:p>
          <a:p>
            <a:pPr marL="857250" lvl="1" indent="-400050" algn="just">
              <a:buAutoNum type="romanUcPeriod"/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 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amplia participación de la comunidad universitaria y de la sociedad en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general.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00050" algn="just">
              <a:buAutoNum type="romanUcPeriod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documento accesible, claro, de consulta constante y referente para la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comunidad.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00050" algn="just">
              <a:buAutoNum type="romanUcPeriod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 comunique una visión de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futuro. 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00050" algn="just">
              <a:buAutoNum type="romanUcPeriod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 esté alineado con el contexto nacional e internacional de la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universidad.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00050" algn="just">
              <a:buAutoNum type="romanUcPeriod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 un número pertinente de indicadores,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más cercanos a las practicas académicas</a:t>
            </a: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sustantivas (1ra y 2da generación)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1" indent="-400050" algn="just">
              <a:buFontTx/>
              <a:buAutoNum type="romanUcPeriod"/>
            </a:pPr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 guíe las políticas y los programas de la institución en concordancia con las políticas educativas nacionales.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7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99592" y="1559108"/>
            <a:ext cx="77768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Para iniciar los trabajos de actualización del PDI, se sugiere una comisión que coordine y articule. Para ello se propone la participación de:</a:t>
            </a:r>
          </a:p>
          <a:p>
            <a:pPr algn="just"/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Rector General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Vicerrector Ejecutivo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Secretario General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Cinco rectores de centros universitarios 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SUV, dos rectores de CU temáticos y dos de CU regionales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Director del SEMS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Coordinador General de Planeación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Coordinadora General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cadémica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Coordinadora G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eneral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dministrativa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Coordinadora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General de Internacionalización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Coordinador de Vinculación y Servicio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ocial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s-MX" sz="2000" dirty="0" smtClean="0">
              <a:solidFill>
                <a:schemeClr val="tx1">
                  <a:lumMod val="65000"/>
                  <a:lumOff val="3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Esta comisión no es excluyente sino que podrá integrar las opiniones de las diversas instancias de red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BD04-6654-4D44-AA54-18B92E11DCD8}" type="slidenum">
              <a:rPr lang="es-MX" smtClean="0"/>
              <a:pPr/>
              <a:t>6</a:t>
            </a:fld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2892310" y="332656"/>
            <a:ext cx="58561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Propuesta para la integración de la </a:t>
            </a: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Comisión</a:t>
            </a:r>
          </a:p>
          <a:p>
            <a:pPr algn="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para </a:t>
            </a:r>
            <a:r>
              <a:rPr lang="es-MX" sz="2400" b="1" dirty="0">
                <a:solidFill>
                  <a:schemeClr val="accent1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la actualización del </a:t>
            </a: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PDI</a:t>
            </a:r>
            <a:endParaRPr lang="es-MX" sz="2400" b="1" dirty="0">
              <a:solidFill>
                <a:schemeClr val="accent1">
                  <a:lumMod val="7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69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742523" y="312466"/>
            <a:ext cx="6012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Ejes estratégicos  y dimensiones transversales</a:t>
            </a:r>
            <a:endParaRPr lang="es-MX" sz="24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AutoShape 6"/>
          <p:cNvSpPr>
            <a:spLocks noChangeAspect="1" noChangeArrowheads="1" noTextEdit="1"/>
          </p:cNvSpPr>
          <p:nvPr/>
        </p:nvSpPr>
        <p:spPr bwMode="auto">
          <a:xfrm>
            <a:off x="-1764704" y="2780283"/>
            <a:ext cx="57943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22 Grupo"/>
          <p:cNvGrpSpPr/>
          <p:nvPr/>
        </p:nvGrpSpPr>
        <p:grpSpPr>
          <a:xfrm>
            <a:off x="4198646" y="2376216"/>
            <a:ext cx="4130966" cy="2455426"/>
            <a:chOff x="944043" y="1403484"/>
            <a:chExt cx="6469678" cy="3789220"/>
          </a:xfrm>
        </p:grpSpPr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0312" y="1556792"/>
              <a:ext cx="2880320" cy="3606180"/>
            </a:xfrm>
            <a:prstGeom prst="rect">
              <a:avLst/>
            </a:prstGeom>
          </p:spPr>
        </p:pic>
        <p:sp>
          <p:nvSpPr>
            <p:cNvPr id="28" name="27 Rectángulo"/>
            <p:cNvSpPr/>
            <p:nvPr/>
          </p:nvSpPr>
          <p:spPr>
            <a:xfrm>
              <a:off x="3150865" y="1403484"/>
              <a:ext cx="1177338" cy="4274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CALIDAD</a:t>
              </a:r>
              <a:endParaRPr lang="es-MX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28 Rectángulo"/>
            <p:cNvSpPr/>
            <p:nvPr/>
          </p:nvSpPr>
          <p:spPr>
            <a:xfrm>
              <a:off x="5724128" y="1844823"/>
              <a:ext cx="1589266" cy="4274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EVALUACIÓN</a:t>
              </a:r>
              <a:endParaRPr lang="es-MX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0" name="29 Rectángulo"/>
            <p:cNvSpPr/>
            <p:nvPr/>
          </p:nvSpPr>
          <p:spPr>
            <a:xfrm>
              <a:off x="5796136" y="3903713"/>
              <a:ext cx="1617585" cy="4274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INNOVACIÓN</a:t>
              </a:r>
              <a:endParaRPr lang="es-MX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2" name="31 Rectángulo"/>
            <p:cNvSpPr/>
            <p:nvPr/>
          </p:nvSpPr>
          <p:spPr>
            <a:xfrm>
              <a:off x="944043" y="3145108"/>
              <a:ext cx="2556399" cy="71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RESPONSABILIDAD SOCIAL</a:t>
              </a:r>
              <a:endParaRPr lang="es-MX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2731202" y="4765238"/>
              <a:ext cx="2185366" cy="4274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SUSTENTABILIDAD </a:t>
              </a:r>
              <a:endParaRPr lang="es-MX" sz="1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6 Grupo"/>
          <p:cNvGrpSpPr/>
          <p:nvPr/>
        </p:nvGrpSpPr>
        <p:grpSpPr>
          <a:xfrm>
            <a:off x="900113" y="3937700"/>
            <a:ext cx="3137456" cy="750836"/>
            <a:chOff x="900113" y="3573016"/>
            <a:chExt cx="3137456" cy="750836"/>
          </a:xfrm>
        </p:grpSpPr>
        <p:sp>
          <p:nvSpPr>
            <p:cNvPr id="42" name="41 CuadroTexto"/>
            <p:cNvSpPr txBox="1"/>
            <p:nvPr/>
          </p:nvSpPr>
          <p:spPr>
            <a:xfrm>
              <a:off x="1733313" y="3739077"/>
              <a:ext cx="23042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EXTENSIÓN y DIFUSIÓN</a:t>
              </a:r>
              <a:endPara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urora BdCn BT" pitchFamily="34" charset="0"/>
              </a:endParaRPr>
            </a:p>
          </p:txBody>
        </p:sp>
        <p:pic>
          <p:nvPicPr>
            <p:cNvPr id="44" name="43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817"/>
            <a:stretch/>
          </p:blipFill>
          <p:spPr>
            <a:xfrm>
              <a:off x="900113" y="3573016"/>
              <a:ext cx="683087" cy="643428"/>
            </a:xfrm>
            <a:prstGeom prst="rect">
              <a:avLst/>
            </a:prstGeom>
          </p:spPr>
        </p:pic>
      </p:grpSp>
      <p:grpSp>
        <p:nvGrpSpPr>
          <p:cNvPr id="17" name="16 Grupo"/>
          <p:cNvGrpSpPr/>
          <p:nvPr/>
        </p:nvGrpSpPr>
        <p:grpSpPr>
          <a:xfrm>
            <a:off x="883562" y="908720"/>
            <a:ext cx="3052812" cy="800799"/>
            <a:chOff x="883562" y="620688"/>
            <a:chExt cx="3052812" cy="800799"/>
          </a:xfrm>
        </p:grpSpPr>
        <p:pic>
          <p:nvPicPr>
            <p:cNvPr id="34" name="Picture 13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780"/>
            <a:stretch/>
          </p:blipFill>
          <p:spPr bwMode="auto">
            <a:xfrm>
              <a:off x="883562" y="620688"/>
              <a:ext cx="699638" cy="7108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" name="44 CuadroTexto"/>
            <p:cNvSpPr txBox="1"/>
            <p:nvPr/>
          </p:nvSpPr>
          <p:spPr>
            <a:xfrm>
              <a:off x="1747377" y="836712"/>
              <a:ext cx="218899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FORMACIÓN Y DOCENCIA</a:t>
              </a:r>
              <a:endPara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urora BdCn BT" pitchFamily="34" charset="0"/>
              </a:endParaRPr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883563" y="1987768"/>
            <a:ext cx="2671000" cy="690409"/>
            <a:chOff x="883563" y="1514455"/>
            <a:chExt cx="2671000" cy="690409"/>
          </a:xfrm>
        </p:grpSpPr>
        <p:pic>
          <p:nvPicPr>
            <p:cNvPr id="35" name="Picture 9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186"/>
            <a:stretch/>
          </p:blipFill>
          <p:spPr bwMode="auto">
            <a:xfrm>
              <a:off x="883563" y="1514455"/>
              <a:ext cx="699638" cy="690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" name="45 CuadroTexto"/>
            <p:cNvSpPr txBox="1"/>
            <p:nvPr/>
          </p:nvSpPr>
          <p:spPr>
            <a:xfrm>
              <a:off x="1763688" y="1628800"/>
              <a:ext cx="17908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INVESTIGACIÓN</a:t>
              </a:r>
              <a:endPara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urora BdCn BT" pitchFamily="34" charset="0"/>
              </a:endParaRPr>
            </a:p>
          </p:txBody>
        </p:sp>
      </p:grpSp>
      <p:grpSp>
        <p:nvGrpSpPr>
          <p:cNvPr id="8" name="7 Grupo"/>
          <p:cNvGrpSpPr/>
          <p:nvPr/>
        </p:nvGrpSpPr>
        <p:grpSpPr>
          <a:xfrm>
            <a:off x="802480" y="2924030"/>
            <a:ext cx="2545296" cy="720994"/>
            <a:chOff x="802480" y="2533012"/>
            <a:chExt cx="2545296" cy="720994"/>
          </a:xfrm>
        </p:grpSpPr>
        <p:pic>
          <p:nvPicPr>
            <p:cNvPr id="36" name="Picture 12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338"/>
            <a:stretch/>
          </p:blipFill>
          <p:spPr bwMode="auto">
            <a:xfrm>
              <a:off x="802480" y="2533012"/>
              <a:ext cx="861801" cy="7209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7" name="46 CuadroTexto"/>
            <p:cNvSpPr txBox="1"/>
            <p:nvPr/>
          </p:nvSpPr>
          <p:spPr>
            <a:xfrm>
              <a:off x="1763688" y="2708843"/>
              <a:ext cx="15840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VINCULACIÓN</a:t>
              </a:r>
              <a:endPara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urora BdCn BT" pitchFamily="34" charset="0"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900113" y="5778433"/>
            <a:ext cx="4750695" cy="836808"/>
            <a:chOff x="900113" y="5625239"/>
            <a:chExt cx="4750695" cy="836808"/>
          </a:xfrm>
        </p:grpSpPr>
        <p:pic>
          <p:nvPicPr>
            <p:cNvPr id="37" name="Picture 10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110"/>
            <a:stretch/>
          </p:blipFill>
          <p:spPr bwMode="auto">
            <a:xfrm>
              <a:off x="900113" y="5625239"/>
              <a:ext cx="669215" cy="674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19 Rectángulo"/>
            <p:cNvSpPr/>
            <p:nvPr/>
          </p:nvSpPr>
          <p:spPr>
            <a:xfrm>
              <a:off x="1733313" y="5877272"/>
              <a:ext cx="391749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GOBIERNO, </a:t>
              </a:r>
              <a:r>
                <a:rPr lang="es-MX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GESTIÓN Y </a:t>
              </a:r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RENDICIÓN DE CUENTAS</a:t>
              </a:r>
            </a:p>
          </p:txBody>
        </p:sp>
      </p:grpSp>
      <p:grpSp>
        <p:nvGrpSpPr>
          <p:cNvPr id="4" name="3 Grupo"/>
          <p:cNvGrpSpPr/>
          <p:nvPr/>
        </p:nvGrpSpPr>
        <p:grpSpPr>
          <a:xfrm>
            <a:off x="828102" y="4881160"/>
            <a:ext cx="4114678" cy="711389"/>
            <a:chOff x="900113" y="4663561"/>
            <a:chExt cx="3359385" cy="639381"/>
          </a:xfrm>
        </p:grpSpPr>
        <p:pic>
          <p:nvPicPr>
            <p:cNvPr id="38" name="37 Imagen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036"/>
            <a:stretch/>
          </p:blipFill>
          <p:spPr>
            <a:xfrm>
              <a:off x="900113" y="4663561"/>
              <a:ext cx="669215" cy="639381"/>
            </a:xfrm>
            <a:prstGeom prst="rect">
              <a:avLst/>
            </a:prstGeom>
          </p:spPr>
        </p:pic>
        <p:sp>
          <p:nvSpPr>
            <p:cNvPr id="21" name="20 Rectángulo"/>
            <p:cNvSpPr/>
            <p:nvPr/>
          </p:nvSpPr>
          <p:spPr>
            <a:xfrm>
              <a:off x="1747377" y="4851052"/>
              <a:ext cx="2512121" cy="304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INTERNACIONALIZACIÓN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56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8</a:t>
            </a:fld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5868144" y="1213740"/>
            <a:ext cx="3024336" cy="2019907"/>
            <a:chOff x="5868144" y="1268413"/>
            <a:chExt cx="3024336" cy="2019907"/>
          </a:xfrm>
        </p:grpSpPr>
        <p:grpSp>
          <p:nvGrpSpPr>
            <p:cNvPr id="7" name="17 Grupo"/>
            <p:cNvGrpSpPr/>
            <p:nvPr/>
          </p:nvGrpSpPr>
          <p:grpSpPr>
            <a:xfrm>
              <a:off x="5868144" y="2144861"/>
              <a:ext cx="3024336" cy="1143459"/>
              <a:chOff x="5993143" y="4499828"/>
              <a:chExt cx="3024336" cy="1143459"/>
            </a:xfrm>
          </p:grpSpPr>
          <p:sp>
            <p:nvSpPr>
              <p:cNvPr id="20" name="19 CuadroTexto"/>
              <p:cNvSpPr txBox="1"/>
              <p:nvPr/>
            </p:nvSpPr>
            <p:spPr>
              <a:xfrm>
                <a:off x="6426282" y="4499828"/>
                <a:ext cx="24583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6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urora BdCn BT" pitchFamily="34" charset="0"/>
                  </a:rPr>
                  <a:t>GESTIÓN Y GOBIERNO</a:t>
                </a:r>
                <a:endParaRPr lang="es-MX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endParaRPr>
              </a:p>
            </p:txBody>
          </p:sp>
          <p:sp>
            <p:nvSpPr>
              <p:cNvPr id="21" name="20 CuadroTexto"/>
              <p:cNvSpPr txBox="1"/>
              <p:nvPr/>
            </p:nvSpPr>
            <p:spPr>
              <a:xfrm>
                <a:off x="5993143" y="4812290"/>
                <a:ext cx="30243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107950">
                  <a:buFont typeface="Arial" pitchFamily="34" charset="0"/>
                  <a:buChar char="•"/>
                </a:pPr>
                <a:r>
                  <a:rPr lang="es-MX" sz="12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Responsabilidad social</a:t>
                </a:r>
              </a:p>
              <a:p>
                <a:pPr marL="285750" indent="-107950">
                  <a:buFont typeface="Arial" pitchFamily="34" charset="0"/>
                  <a:buChar char="•"/>
                </a:pPr>
                <a:r>
                  <a:rPr lang="es-MX" sz="12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Gobernanza universitaria</a:t>
                </a:r>
              </a:p>
              <a:p>
                <a:pPr marL="285750" indent="-107950">
                  <a:buFont typeface="Arial" pitchFamily="34" charset="0"/>
                  <a:buChar char="•"/>
                </a:pPr>
                <a:r>
                  <a:rPr lang="es-MX" sz="12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Trasparencia y rendición de cuentas</a:t>
                </a:r>
              </a:p>
              <a:p>
                <a:pPr marL="285750" indent="-107950">
                  <a:buFont typeface="Arial" pitchFamily="34" charset="0"/>
                  <a:buChar char="•"/>
                </a:pPr>
                <a:r>
                  <a:rPr lang="es-MX" sz="12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</a:t>
                </a:r>
                <a:r>
                  <a:rPr lang="es-MX" sz="12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inanciamiento justo</a:t>
                </a:r>
                <a:endParaRPr lang="es-MX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  <p:pic>
          <p:nvPicPr>
            <p:cNvPr id="19" name="Picture 10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110"/>
            <a:stretch/>
          </p:blipFill>
          <p:spPr bwMode="auto">
            <a:xfrm>
              <a:off x="6767723" y="1268413"/>
              <a:ext cx="930341" cy="938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" name="13 Grupo"/>
          <p:cNvGrpSpPr/>
          <p:nvPr/>
        </p:nvGrpSpPr>
        <p:grpSpPr>
          <a:xfrm>
            <a:off x="395536" y="1240586"/>
            <a:ext cx="2982585" cy="1822805"/>
            <a:chOff x="467544" y="1270558"/>
            <a:chExt cx="2982585" cy="1822805"/>
          </a:xfrm>
        </p:grpSpPr>
        <p:pic>
          <p:nvPicPr>
            <p:cNvPr id="23" name="Picture 1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780"/>
            <a:stretch/>
          </p:blipFill>
          <p:spPr bwMode="auto">
            <a:xfrm>
              <a:off x="1318123" y="1270558"/>
              <a:ext cx="932895" cy="936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23 Grupo"/>
            <p:cNvGrpSpPr/>
            <p:nvPr/>
          </p:nvGrpSpPr>
          <p:grpSpPr>
            <a:xfrm>
              <a:off x="467544" y="2144861"/>
              <a:ext cx="2982585" cy="948502"/>
              <a:chOff x="755576" y="1197942"/>
              <a:chExt cx="2982585" cy="948502"/>
            </a:xfrm>
          </p:grpSpPr>
          <p:sp>
            <p:nvSpPr>
              <p:cNvPr id="25" name="24 CuadroTexto"/>
              <p:cNvSpPr txBox="1"/>
              <p:nvPr/>
            </p:nvSpPr>
            <p:spPr>
              <a:xfrm>
                <a:off x="975289" y="1197942"/>
                <a:ext cx="27628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6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urora BdCn BT" pitchFamily="34" charset="0"/>
                  </a:rPr>
                  <a:t>FORMACIÓN Y DOCENCIA</a:t>
                </a:r>
                <a:endParaRPr lang="es-MX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endParaRPr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755576" y="1500113"/>
                <a:ext cx="26340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107950">
                  <a:buFont typeface="Arial" pitchFamily="34" charset="0"/>
                  <a:buChar char="•"/>
                </a:pPr>
                <a:r>
                  <a:rPr lang="es-MX" sz="12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Educación de calidad con equidad</a:t>
                </a:r>
              </a:p>
              <a:p>
                <a:pPr marL="285750" indent="-107950">
                  <a:buFont typeface="Arial" pitchFamily="34" charset="0"/>
                  <a:buChar char="•"/>
                </a:pPr>
                <a:r>
                  <a:rPr lang="es-MX" sz="12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Pertinencia y evaluación</a:t>
                </a:r>
              </a:p>
              <a:p>
                <a:pPr marL="285750" indent="-107950">
                  <a:buFont typeface="Arial" pitchFamily="34" charset="0"/>
                  <a:buChar char="•"/>
                </a:pPr>
                <a:r>
                  <a:rPr lang="es-MX" sz="12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Innovación académica </a:t>
                </a:r>
                <a:endParaRPr lang="es-MX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p:grpSp>
      </p:grpSp>
      <p:grpSp>
        <p:nvGrpSpPr>
          <p:cNvPr id="39" name="38 Grupo"/>
          <p:cNvGrpSpPr/>
          <p:nvPr/>
        </p:nvGrpSpPr>
        <p:grpSpPr>
          <a:xfrm>
            <a:off x="5985528" y="3684168"/>
            <a:ext cx="2789568" cy="2140391"/>
            <a:chOff x="5980375" y="3787571"/>
            <a:chExt cx="2789568" cy="2140391"/>
          </a:xfrm>
        </p:grpSpPr>
        <p:sp>
          <p:nvSpPr>
            <p:cNvPr id="28" name="27 CuadroTexto"/>
            <p:cNvSpPr txBox="1"/>
            <p:nvPr/>
          </p:nvSpPr>
          <p:spPr>
            <a:xfrm>
              <a:off x="6092607" y="4727633"/>
              <a:ext cx="26773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INTERNACIONALIZACIÓN</a:t>
              </a:r>
              <a:endPara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urora BdCn BT" pitchFamily="34" charset="0"/>
              </a:endParaRPr>
            </a:p>
          </p:txBody>
        </p:sp>
        <p:pic>
          <p:nvPicPr>
            <p:cNvPr id="29" name="28 Imagen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036"/>
            <a:stretch/>
          </p:blipFill>
          <p:spPr>
            <a:xfrm>
              <a:off x="6696062" y="3787571"/>
              <a:ext cx="1008329" cy="936829"/>
            </a:xfrm>
            <a:prstGeom prst="rect">
              <a:avLst/>
            </a:prstGeom>
          </p:spPr>
        </p:pic>
        <p:sp>
          <p:nvSpPr>
            <p:cNvPr id="30" name="29 CuadroTexto"/>
            <p:cNvSpPr txBox="1"/>
            <p:nvPr/>
          </p:nvSpPr>
          <p:spPr>
            <a:xfrm>
              <a:off x="5980375" y="5096965"/>
              <a:ext cx="22397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079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Universidad global</a:t>
              </a:r>
            </a:p>
            <a:p>
              <a:pPr marL="285750" indent="-1079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Procesos de formación y mundialización</a:t>
              </a:r>
            </a:p>
            <a:p>
              <a:pPr marL="285750" indent="-1079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Universidad Bilingüe 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3240608" y="1196752"/>
            <a:ext cx="2520280" cy="2434249"/>
            <a:chOff x="3707904" y="1249118"/>
            <a:chExt cx="2520280" cy="2434249"/>
          </a:xfrm>
        </p:grpSpPr>
        <p:sp>
          <p:nvSpPr>
            <p:cNvPr id="12" name="11 CuadroTexto"/>
            <p:cNvSpPr txBox="1"/>
            <p:nvPr/>
          </p:nvSpPr>
          <p:spPr>
            <a:xfrm>
              <a:off x="4285004" y="2164318"/>
              <a:ext cx="17908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INVESTIGACIÓN</a:t>
              </a:r>
              <a:endPara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urora BdCn BT" pitchFamily="34" charset="0"/>
              </a:endParaRPr>
            </a:p>
          </p:txBody>
        </p:sp>
        <p:pic>
          <p:nvPicPr>
            <p:cNvPr id="13" name="Picture 9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186"/>
            <a:stretch/>
          </p:blipFill>
          <p:spPr bwMode="auto">
            <a:xfrm>
              <a:off x="4500748" y="1249118"/>
              <a:ext cx="934592" cy="91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23 CuadroTexto"/>
            <p:cNvSpPr txBox="1"/>
            <p:nvPr/>
          </p:nvSpPr>
          <p:spPr>
            <a:xfrm>
              <a:off x="3707904" y="2483038"/>
              <a:ext cx="25202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9250" indent="-1714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Investigación con impacto social</a:t>
              </a:r>
            </a:p>
            <a:p>
              <a:pPr marL="285750" indent="-1079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Impulso a la investigación humanística, social, científica y tecnológica</a:t>
              </a:r>
            </a:p>
            <a:p>
              <a:pPr marL="285750" indent="-1079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Innovación</a:t>
              </a:r>
              <a:endParaRPr lang="es-MX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575379" y="3666148"/>
            <a:ext cx="2309582" cy="2058299"/>
            <a:chOff x="629779" y="3808694"/>
            <a:chExt cx="2309582" cy="2058299"/>
          </a:xfrm>
        </p:grpSpPr>
        <p:sp>
          <p:nvSpPr>
            <p:cNvPr id="15" name="14 CuadroTexto"/>
            <p:cNvSpPr txBox="1"/>
            <p:nvPr/>
          </p:nvSpPr>
          <p:spPr>
            <a:xfrm>
              <a:off x="1026001" y="4715852"/>
              <a:ext cx="16561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VINCULACIÓN</a:t>
              </a:r>
              <a:endPara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urora BdCn BT" pitchFamily="34" charset="0"/>
              </a:endParaRPr>
            </a:p>
          </p:txBody>
        </p:sp>
        <p:pic>
          <p:nvPicPr>
            <p:cNvPr id="16" name="Picture 1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338"/>
            <a:stretch/>
          </p:blipFill>
          <p:spPr bwMode="auto">
            <a:xfrm>
              <a:off x="1236456" y="3808694"/>
              <a:ext cx="1175304" cy="983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26 CuadroTexto"/>
            <p:cNvSpPr txBox="1"/>
            <p:nvPr/>
          </p:nvSpPr>
          <p:spPr>
            <a:xfrm>
              <a:off x="629779" y="5035996"/>
              <a:ext cx="23095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079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Vinculación con la sociedad </a:t>
              </a:r>
            </a:p>
            <a:p>
              <a:pPr marL="285750" indent="-1079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Vinculación con el sector productivo</a:t>
              </a:r>
            </a:p>
            <a:p>
              <a:pPr marL="285750" indent="-107950">
                <a:buFont typeface="Arial" pitchFamily="34" charset="0"/>
                <a:buChar char="•"/>
              </a:pP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Modelo triple hélice</a:t>
              </a: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240608" y="3645024"/>
            <a:ext cx="2541687" cy="2895096"/>
            <a:chOff x="3290453" y="3787570"/>
            <a:chExt cx="2541687" cy="2895096"/>
          </a:xfrm>
        </p:grpSpPr>
        <p:sp>
          <p:nvSpPr>
            <p:cNvPr id="33" name="32 CuadroTexto"/>
            <p:cNvSpPr txBox="1"/>
            <p:nvPr/>
          </p:nvSpPr>
          <p:spPr>
            <a:xfrm>
              <a:off x="3519550" y="4712896"/>
              <a:ext cx="2138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urora BdCn BT" pitchFamily="34" charset="0"/>
                </a:rPr>
                <a:t>EXTENSIÓN y DIFUSIÓN</a:t>
              </a:r>
              <a:endParaRPr lang="es-MX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urora BdCn BT" pitchFamily="34" charset="0"/>
              </a:endParaRPr>
            </a:p>
          </p:txBody>
        </p:sp>
        <p:pic>
          <p:nvPicPr>
            <p:cNvPr id="34" name="33 Imagen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817"/>
            <a:stretch/>
          </p:blipFill>
          <p:spPr>
            <a:xfrm>
              <a:off x="4068184" y="3787570"/>
              <a:ext cx="964819" cy="963669"/>
            </a:xfrm>
            <a:prstGeom prst="rect">
              <a:avLst/>
            </a:prstGeom>
          </p:spPr>
        </p:pic>
        <p:sp>
          <p:nvSpPr>
            <p:cNvPr id="3" name="2 Rectángulo"/>
            <p:cNvSpPr/>
            <p:nvPr/>
          </p:nvSpPr>
          <p:spPr>
            <a:xfrm>
              <a:off x="3290453" y="5297671"/>
              <a:ext cx="254168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s-E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Impulso a programas culturales en la Red Universitaria y en el Estado </a:t>
              </a:r>
              <a:r>
                <a:rPr lang="es-E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 </a:t>
              </a:r>
              <a:r>
                <a:rPr lang="es-E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Jalisco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E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</a:t>
              </a:r>
              <a:r>
                <a:rPr lang="es-E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ifusión científica 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ES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</a:t>
              </a:r>
              <a:r>
                <a:rPr lang="es-ES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dentidad y valores universitarios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s-MX" sz="1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Universidad sustentable y </a:t>
              </a:r>
              <a:r>
                <a:rPr lang="es-MX" sz="12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saludable</a:t>
              </a:r>
              <a:endParaRPr lang="es-ES" sz="12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37" name="36 CuadroTexto"/>
          <p:cNvSpPr txBox="1"/>
          <p:nvPr/>
        </p:nvSpPr>
        <p:spPr>
          <a:xfrm>
            <a:off x="4347087" y="312466"/>
            <a:ext cx="4357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Ejes y algunas líneas estratégicas</a:t>
            </a:r>
            <a:endParaRPr lang="es-MX" sz="2400" b="1" dirty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0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1186-214F-4627-9A5F-279C31A1E8E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9" r="8830"/>
          <a:stretch/>
        </p:blipFill>
        <p:spPr bwMode="auto">
          <a:xfrm>
            <a:off x="1835696" y="4351018"/>
            <a:ext cx="1863564" cy="178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79712" y="260648"/>
            <a:ext cx="699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Algunas propuestas de consulta para el análisis inicial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4047" y="1083663"/>
            <a:ext cx="374655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 desafío de crear universidades de clase mundial. Jamil </a:t>
            </a:r>
            <a:r>
              <a:rPr lang="es-MX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Salmi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(2009)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Creating Entrepreneurial Universities: Organizational Pathways of Transformation. Burton Clark (1998) </a:t>
            </a:r>
            <a:endParaRPr lang="es-MX" sz="13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Informes</a:t>
            </a: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del 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Global University Network for Innovation (</a:t>
            </a:r>
            <a:r>
              <a:rPr lang="en-US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GUNi</a:t>
            </a: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  <a:endParaRPr lang="es-MX" sz="13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Forjar la educación del mañana: Decenio de las Naciones Unidas de la Educación para el Desarrollo Sostenible. UNESCO (2012)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Equidad educativa y diversidad cultural en América Latina. Néstor López, coordinador (2012) 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Reviews of Evaluation and Assessment in Education: Mexico 2012 OECD</a:t>
            </a:r>
            <a:endParaRPr lang="es-MX" sz="13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Las Reformas que Necesita la Educación Mexicana. Propuesta en busca de consensos. Felipe Martínez Rizo y Reyes Tamez Guerra (2012).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Metas educativas al 2021, la educación que queremos para la generación de los Bicentenarios OEI (2008).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27584" y="1083663"/>
            <a:ext cx="363277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Conferencia Mundial sobre la Educación Superior (2009)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educación sí importa. Hacia el  cumplimiento de  los Objetivos de Desarrollo del Milenio. UNESCO, (2010)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Jalisco a Futuro, 2012-2032 Construyendo el porvenir. CESJAL y </a:t>
            </a:r>
            <a:r>
              <a:rPr lang="es-MX" sz="13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UdeG</a:t>
            </a:r>
            <a:r>
              <a:rPr lang="es-MX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(2013)  </a:t>
            </a:r>
            <a:endParaRPr lang="es-MX" sz="13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Megachange</a:t>
            </a:r>
            <a:r>
              <a:rPr lang="es-MX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MX" sz="13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s-MX" sz="1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MX" sz="13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world</a:t>
            </a:r>
            <a:r>
              <a:rPr lang="es-MX" sz="1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es-MX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2050, </a:t>
            </a:r>
            <a:r>
              <a:rPr lang="es-MX" sz="1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Daniel Franklin </a:t>
            </a:r>
            <a:r>
              <a:rPr lang="es-MX" sz="13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Whit</a:t>
            </a:r>
            <a:r>
              <a:rPr lang="es-MX" sz="1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John </a:t>
            </a:r>
            <a:r>
              <a:rPr lang="es-MX" sz="13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Andrews</a:t>
            </a:r>
            <a:r>
              <a:rPr lang="es-MX" sz="1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s-MX" sz="13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edited</a:t>
            </a:r>
            <a:r>
              <a:rPr lang="es-MX" sz="13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MX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(2012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Simpler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MX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es-MX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future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 </a:t>
            </a:r>
            <a:r>
              <a:rPr lang="es-MX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Gobernment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s-MX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Cass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 </a:t>
            </a:r>
            <a:r>
              <a:rPr lang="es-MX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sunstein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(2013)</a:t>
            </a:r>
            <a:endParaRPr lang="es-MX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Education</a:t>
            </a:r>
            <a:r>
              <a:rPr lang="es-MX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at a </a:t>
            </a:r>
            <a:r>
              <a:rPr lang="es-MX" sz="13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Glance</a:t>
            </a:r>
            <a:r>
              <a:rPr lang="es-MX" sz="13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OECD (2013)</a:t>
            </a:r>
            <a:endParaRPr lang="es-MX" sz="13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 </a:t>
            </a:r>
            <a:r>
              <a:rPr lang="es-MX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NacionaI</a:t>
            </a: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Desarrollo,2013-2018, Gobierno de la República 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§"/>
            </a:pPr>
            <a:r>
              <a:rPr lang="es-MX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 Sectorial de Educación  </a:t>
            </a:r>
          </a:p>
        </p:txBody>
      </p:sp>
    </p:spTree>
    <p:extLst>
      <p:ext uri="{BB962C8B-B14F-4D97-AF65-F5344CB8AC3E}">
        <p14:creationId xmlns:p14="http://schemas.microsoft.com/office/powerpoint/2010/main" val="6617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914</Words>
  <Application>Microsoft Office PowerPoint</Application>
  <PresentationFormat>Presentación en pantalla (4:3)</PresentationFormat>
  <Paragraphs>150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 Unicode MS</vt:lpstr>
      <vt:lpstr>Arial</vt:lpstr>
      <vt:lpstr>Aurora BdCn BT</vt:lpstr>
      <vt:lpstr>Calibri</vt:lpstr>
      <vt:lpstr>Times New Roman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udg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Medrano</dc:creator>
  <cp:lastModifiedBy>Choco</cp:lastModifiedBy>
  <cp:revision>235</cp:revision>
  <cp:lastPrinted>2013-09-07T00:41:09Z</cp:lastPrinted>
  <dcterms:created xsi:type="dcterms:W3CDTF">2013-06-25T22:02:31Z</dcterms:created>
  <dcterms:modified xsi:type="dcterms:W3CDTF">2013-09-09T01:43:18Z</dcterms:modified>
</cp:coreProperties>
</file>