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2" r:id="rId4"/>
    <p:sldId id="259" r:id="rId5"/>
    <p:sldId id="271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69" r:id="rId15"/>
    <p:sldId id="273" r:id="rId16"/>
    <p:sldId id="270" r:id="rId17"/>
    <p:sldId id="275" r:id="rId18"/>
  </p:sldIdLst>
  <p:sldSz cx="9144000" cy="6858000" type="screen4x3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2"/>
    <a:srgbClr val="CA9900"/>
    <a:srgbClr val="4E4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8D388-D6A0-46E4-8D90-B14F88C1F42D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63561-002E-4E4E-8B10-089EB87EDF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05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3561-002E-4E4E-8B10-089EB87EDF3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05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3561-002E-4E4E-8B10-089EB87EDF37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5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33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59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70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84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3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44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23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74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24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56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243C3-E49F-4967-8E59-D8344F9BAA9C}" type="datetimeFigureOut">
              <a:rPr lang="es-ES" smtClean="0"/>
              <a:t>03/06/2014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0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1676"/>
            <a:ext cx="3157744" cy="10311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0" y="2852936"/>
            <a:ext cx="838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rgbClr val="4E4E52"/>
                </a:solidFill>
                <a:latin typeface="Trajan Pro" panose="02020502050506020301" pitchFamily="18" charset="0"/>
                <a:cs typeface="Arial" pitchFamily="34" charset="0"/>
              </a:rPr>
              <a:t>Seguridad en la Red </a:t>
            </a:r>
          </a:p>
          <a:p>
            <a:pPr algn="r"/>
            <a:r>
              <a:rPr lang="es-ES" sz="4000" dirty="0" smtClean="0">
                <a:solidFill>
                  <a:srgbClr val="4E4E52"/>
                </a:solidFill>
                <a:latin typeface="Trajan Pro" panose="02020502050506020301" pitchFamily="18" charset="0"/>
                <a:cs typeface="Arial" pitchFamily="34" charset="0"/>
              </a:rPr>
              <a:t>Universitaria</a:t>
            </a:r>
            <a:endParaRPr lang="es-ES" sz="4000" dirty="0">
              <a:solidFill>
                <a:srgbClr val="4E4E52"/>
              </a:solidFill>
              <a:latin typeface="Trajan Pro" panose="02020502050506020301" pitchFamily="18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115944" cy="623731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932040" y="590921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 smtClean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Junio de 2014</a:t>
            </a:r>
            <a:r>
              <a:rPr lang="es-ES" sz="1400" dirty="0" smtClean="0">
                <a:solidFill>
                  <a:srgbClr val="4E4E52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s-ES" sz="1400" dirty="0">
              <a:solidFill>
                <a:srgbClr val="4E4E5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689111"/>
              </p:ext>
            </p:extLst>
          </p:nvPr>
        </p:nvGraphicFramePr>
        <p:xfrm>
          <a:off x="251520" y="1916832"/>
          <a:ext cx="8222396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203"/>
                <a:gridCol w="3528193"/>
              </a:tblGrid>
              <a:tr h="4437047">
                <a:tc>
                  <a:txBody>
                    <a:bodyPr/>
                    <a:lstStyle/>
                    <a:p>
                      <a:pPr algn="ctr"/>
                      <a:endParaRPr lang="es-MX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2800" b="1" dirty="0" smtClean="0">
                          <a:solidFill>
                            <a:schemeClr val="tx1"/>
                          </a:solidFill>
                        </a:rPr>
                        <a:t>Robos en General</a:t>
                      </a:r>
                    </a:p>
                    <a:p>
                      <a:pPr algn="l"/>
                      <a:endParaRPr lang="es-MX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s-MX" sz="2000" b="1" dirty="0" smtClean="0">
                          <a:solidFill>
                            <a:srgbClr val="C00000"/>
                          </a:solidFill>
                        </a:rPr>
                        <a:t>32</a:t>
                      </a:r>
                      <a:r>
                        <a:rPr lang="es-MX" sz="1600" b="1" dirty="0" smtClean="0">
                          <a:solidFill>
                            <a:srgbClr val="002060"/>
                          </a:solidFill>
                        </a:rPr>
                        <a:t>  Robos Denunciados en total en 2013.</a:t>
                      </a:r>
                    </a:p>
                    <a:p>
                      <a:pPr algn="ctr"/>
                      <a:endParaRPr lang="es-MX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s-MX" sz="2000" b="1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r>
                        <a:rPr lang="es-MX" sz="1600" b="1" dirty="0" smtClean="0">
                          <a:solidFill>
                            <a:srgbClr val="002060"/>
                          </a:solidFill>
                        </a:rPr>
                        <a:t>  Robos al Interior de Centros Universitarios o Planteles. </a:t>
                      </a:r>
                      <a:endParaRPr lang="es-MX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s-MX" sz="1600" dirty="0" smtClean="0">
                          <a:solidFill>
                            <a:srgbClr val="002060"/>
                          </a:solidFill>
                        </a:rPr>
                        <a:t>Con Violencia. </a:t>
                      </a:r>
                      <a:r>
                        <a:rPr lang="es-MX" sz="18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s-MX" sz="18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s-MX" sz="1600" dirty="0" smtClean="0">
                          <a:solidFill>
                            <a:srgbClr val="002060"/>
                          </a:solidFill>
                        </a:rPr>
                        <a:t>Sin Violencia. </a:t>
                      </a:r>
                      <a:r>
                        <a:rPr lang="es-MX" sz="1800" b="1" dirty="0" smtClean="0">
                          <a:solidFill>
                            <a:srgbClr val="C00000"/>
                          </a:solidFill>
                        </a:rPr>
                        <a:t>13</a:t>
                      </a:r>
                    </a:p>
                    <a:p>
                      <a:pPr algn="ctr"/>
                      <a:endParaRPr lang="es-MX" sz="16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s-MX" sz="2000" b="1" dirty="0" smtClean="0">
                          <a:solidFill>
                            <a:srgbClr val="C00000"/>
                          </a:solidFill>
                        </a:rPr>
                        <a:t>   17</a:t>
                      </a:r>
                      <a:r>
                        <a:rPr lang="es-MX" sz="1600" b="1" dirty="0" smtClean="0">
                          <a:solidFill>
                            <a:srgbClr val="002060"/>
                          </a:solidFill>
                        </a:rPr>
                        <a:t> Robos al Exterior de Centros Universitarios o Planteles.</a:t>
                      </a:r>
                      <a:endParaRPr lang="es-MX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s-MX" sz="1600" dirty="0" smtClean="0">
                          <a:solidFill>
                            <a:srgbClr val="002060"/>
                          </a:solidFill>
                        </a:rPr>
                        <a:t>Con Violencia. </a:t>
                      </a:r>
                      <a:r>
                        <a:rPr lang="es-MX" sz="1800" b="1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es-MX" sz="18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s-MX" sz="1600" dirty="0" smtClean="0">
                          <a:solidFill>
                            <a:srgbClr val="002060"/>
                          </a:solidFill>
                        </a:rPr>
                        <a:t>Sin Violencia. </a:t>
                      </a:r>
                      <a:r>
                        <a:rPr lang="es-MX" sz="18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s-MX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chemeClr val="tx1"/>
                          </a:solidFill>
                        </a:rPr>
                        <a:t>Robos</a:t>
                      </a:r>
                      <a:r>
                        <a:rPr lang="es-ES" sz="2800" baseline="0" dirty="0" smtClean="0">
                          <a:solidFill>
                            <a:schemeClr val="tx1"/>
                          </a:solidFill>
                        </a:rPr>
                        <a:t> Específicos por Centro Universitario.</a:t>
                      </a:r>
                    </a:p>
                    <a:p>
                      <a:pPr algn="ctr"/>
                      <a:endParaRPr lang="es-ES" sz="200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70085" y="332656"/>
            <a:ext cx="829463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ROBO AL PATRIMONIO UNIVERSITARIO</a:t>
            </a:r>
            <a:r>
              <a:rPr lang="es-MX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s-MX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es-MX" b="1" dirty="0">
                <a:solidFill>
                  <a:srgbClr val="002060"/>
                </a:solidFill>
              </a:rPr>
              <a:t>	</a:t>
            </a:r>
            <a:r>
              <a:rPr lang="es-MX" b="1" dirty="0" smtClean="0">
                <a:solidFill>
                  <a:srgbClr val="002060"/>
                </a:solidFill>
              </a:rPr>
              <a:t>Diagnostico que nos indica las conductas  e incidencias que repercuten en el uso y resguardo de los bienes universitarios. Para con ello sugerir el perfeccionamiento de las normas de la materia. Cabe destacar que el estudio es parcial a la zona metropolitana y solo 2 Centros Regionales teniendo como fuente de información la oficina del Abogado General.</a:t>
            </a:r>
          </a:p>
          <a:p>
            <a:pPr algn="ctr"/>
            <a:endParaRPr lang="es-MX" sz="2000" b="1" dirty="0" smtClean="0">
              <a:solidFill>
                <a:srgbClr val="002060"/>
              </a:solidFill>
            </a:endParaRPr>
          </a:p>
          <a:p>
            <a:pPr algn="ctr"/>
            <a:endParaRPr lang="es-MX" sz="2000" b="1" dirty="0">
              <a:solidFill>
                <a:srgbClr val="002060"/>
              </a:solidFill>
            </a:endParaRPr>
          </a:p>
          <a:p>
            <a:pPr algn="ctr"/>
            <a:endParaRPr lang="es-MX" sz="2000" b="1" dirty="0" smtClean="0">
              <a:solidFill>
                <a:srgbClr val="002060"/>
              </a:solidFill>
            </a:endParaRPr>
          </a:p>
          <a:p>
            <a:pPr algn="ctr"/>
            <a:endParaRPr lang="es-MX" sz="2000" b="1" dirty="0">
              <a:solidFill>
                <a:srgbClr val="002060"/>
              </a:solidFill>
            </a:endParaRPr>
          </a:p>
          <a:p>
            <a:pPr algn="ctr"/>
            <a:endParaRPr lang="es-MX" sz="2000" b="1" dirty="0" smtClean="0">
              <a:solidFill>
                <a:srgbClr val="002060"/>
              </a:solidFill>
            </a:endParaRPr>
          </a:p>
          <a:p>
            <a:pPr algn="ctr"/>
            <a:endParaRPr lang="es-MX" sz="1100" dirty="0">
              <a:solidFill>
                <a:srgbClr val="002060"/>
              </a:solidFill>
            </a:endParaRP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 </a:t>
            </a:r>
            <a:r>
              <a:rPr lang="es-MX" sz="2000" b="1" dirty="0" smtClean="0">
                <a:solidFill>
                  <a:srgbClr val="002060"/>
                </a:solidFill>
              </a:rPr>
              <a:t>.</a:t>
            </a:r>
            <a:endParaRPr lang="es-MX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927053"/>
              </p:ext>
            </p:extLst>
          </p:nvPr>
        </p:nvGraphicFramePr>
        <p:xfrm>
          <a:off x="5076291" y="2852936"/>
          <a:ext cx="3888432" cy="394121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80120"/>
                <a:gridCol w="792088"/>
                <a:gridCol w="1008112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CENTRO UNIVERSITARIO</a:t>
                      </a:r>
                      <a:endParaRPr lang="es-E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CANTIDAD ROBOS</a:t>
                      </a:r>
                      <a:endParaRPr lang="es-E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solidFill>
                            <a:schemeClr val="tx1"/>
                          </a:solidFill>
                        </a:rPr>
                        <a:t>INTERIOR</a:t>
                      </a:r>
                      <a:endParaRPr lang="es-E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solidFill>
                            <a:schemeClr val="tx1"/>
                          </a:solidFill>
                        </a:rPr>
                        <a:t>EXTERIOR</a:t>
                      </a:r>
                      <a:endParaRPr lang="es-E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CUCEA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4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3</a:t>
                      </a:r>
                      <a:r>
                        <a:rPr lang="es-ES" sz="900" b="1" dirty="0" smtClean="0"/>
                        <a:t> sin violencia</a:t>
                      </a:r>
                      <a:endParaRPr lang="es-ES" sz="1100" b="1" dirty="0" smtClean="0"/>
                    </a:p>
                    <a:p>
                      <a:pPr algn="ctr"/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1</a:t>
                      </a:r>
                      <a:r>
                        <a:rPr lang="es-ES" sz="1100" b="1" dirty="0" smtClean="0"/>
                        <a:t> </a:t>
                      </a:r>
                      <a:r>
                        <a:rPr lang="es-ES" sz="900" b="1" dirty="0" smtClean="0"/>
                        <a:t>con</a:t>
                      </a:r>
                      <a:r>
                        <a:rPr lang="es-ES" sz="900" b="1" baseline="0" dirty="0" smtClean="0"/>
                        <a:t> violencia</a:t>
                      </a:r>
                      <a:endParaRPr lang="es-ES" sz="11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CUCSH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4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/>
                        <a:t>3</a:t>
                      </a:r>
                      <a:r>
                        <a:rPr lang="es-ES" sz="1100" b="1" dirty="0" smtClean="0"/>
                        <a:t> </a:t>
                      </a:r>
                      <a:r>
                        <a:rPr lang="es-ES" sz="900" b="1" dirty="0" smtClean="0"/>
                        <a:t>con violencia</a:t>
                      </a:r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1</a:t>
                      </a:r>
                      <a:r>
                        <a:rPr lang="es-ES" sz="1100" b="1" dirty="0" smtClean="0"/>
                        <a:t> </a:t>
                      </a:r>
                      <a:r>
                        <a:rPr lang="es-ES" sz="900" b="1" dirty="0" smtClean="0"/>
                        <a:t>sin violencia</a:t>
                      </a:r>
                      <a:endParaRPr lang="es-E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CUAAD</a:t>
                      </a:r>
                    </a:p>
                    <a:p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3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3</a:t>
                      </a:r>
                      <a:r>
                        <a:rPr lang="es-ES" sz="1100" b="1" dirty="0" smtClean="0"/>
                        <a:t> </a:t>
                      </a:r>
                      <a:r>
                        <a:rPr lang="es-ES" sz="900" b="1" dirty="0" smtClean="0"/>
                        <a:t>con violencia</a:t>
                      </a:r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/>
                        <a:t>0</a:t>
                      </a:r>
                      <a:endParaRPr lang="es-ES" sz="1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CUALTOS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3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3</a:t>
                      </a:r>
                      <a:r>
                        <a:rPr lang="es-ES" sz="1100" b="1" dirty="0" smtClean="0"/>
                        <a:t> </a:t>
                      </a:r>
                      <a:r>
                        <a:rPr lang="es-ES" sz="900" b="1" dirty="0" smtClean="0"/>
                        <a:t>Sin violencia</a:t>
                      </a:r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0</a:t>
                      </a:r>
                      <a:endParaRPr lang="es-ES" sz="1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CUCBA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2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0</a:t>
                      </a:r>
                      <a:endParaRPr lang="es-E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2</a:t>
                      </a:r>
                      <a:r>
                        <a:rPr lang="es-ES" sz="1100" b="1" dirty="0" smtClean="0"/>
                        <a:t> </a:t>
                      </a:r>
                      <a:r>
                        <a:rPr lang="es-ES" sz="900" b="1" dirty="0" smtClean="0"/>
                        <a:t>con</a:t>
                      </a:r>
                      <a:r>
                        <a:rPr lang="es-ES" sz="900" b="1" baseline="0" dirty="0" smtClean="0"/>
                        <a:t> violencia</a:t>
                      </a:r>
                      <a:endParaRPr lang="es-E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CUCEI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2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/>
                        <a:t>0</a:t>
                      </a:r>
                      <a:endParaRPr lang="es-E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2</a:t>
                      </a:r>
                      <a:r>
                        <a:rPr lang="es-ES" sz="1100" b="1" dirty="0" smtClean="0"/>
                        <a:t> </a:t>
                      </a:r>
                      <a:r>
                        <a:rPr lang="es-ES" sz="900" b="1" dirty="0" smtClean="0"/>
                        <a:t>con</a:t>
                      </a:r>
                      <a:r>
                        <a:rPr lang="es-ES" sz="900" b="1" baseline="0" dirty="0" smtClean="0"/>
                        <a:t> violencia</a:t>
                      </a:r>
                      <a:endParaRPr lang="es-ES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CUCS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2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2</a:t>
                      </a:r>
                      <a:r>
                        <a:rPr lang="es-ES" sz="1100" b="1" dirty="0" smtClean="0"/>
                        <a:t> </a:t>
                      </a:r>
                      <a:r>
                        <a:rPr lang="es-ES" sz="900" b="1" dirty="0" smtClean="0"/>
                        <a:t>sin violencia</a:t>
                      </a:r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0</a:t>
                      </a:r>
                      <a:endParaRPr lang="es-ES" sz="1000" b="1" dirty="0"/>
                    </a:p>
                  </a:txBody>
                  <a:tcPr/>
                </a:tc>
              </a:tr>
              <a:tr h="365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CUVALLES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/>
                        <a:t>0</a:t>
                      </a:r>
                      <a:endParaRPr lang="es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1 </a:t>
                      </a:r>
                      <a:r>
                        <a:rPr lang="es-ES" sz="900" b="1" dirty="0" smtClean="0"/>
                        <a:t>con violencia</a:t>
                      </a:r>
                      <a:endParaRPr lang="es-ES" sz="1100" b="1" dirty="0"/>
                    </a:p>
                  </a:txBody>
                  <a:tcPr/>
                </a:tc>
              </a:tr>
              <a:tr h="365328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CUTONALA</a:t>
                      </a:r>
                      <a:endParaRPr lang="es-E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1 </a:t>
                      </a:r>
                      <a:r>
                        <a:rPr lang="es-ES" sz="900" b="1" dirty="0" smtClean="0"/>
                        <a:t>sin violencia</a:t>
                      </a:r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0</a:t>
                      </a:r>
                      <a:endParaRPr lang="es-ES" sz="11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8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60840" y="332656"/>
            <a:ext cx="829463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s-ES" sz="500" b="1" dirty="0" smtClean="0">
              <a:solidFill>
                <a:srgbClr val="002060"/>
              </a:solidFill>
            </a:endParaRPr>
          </a:p>
          <a:p>
            <a:pPr algn="ctr"/>
            <a:r>
              <a:rPr lang="es-MX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INCIDENCIAS RECURRENTES EN LA UNIVERSIDAD DE GUADALAJARA,</a:t>
            </a:r>
          </a:p>
          <a:p>
            <a:pPr algn="ctr"/>
            <a:r>
              <a:rPr lang="es-MX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que repercuten directamente en propiciar actos de inseguridad.</a:t>
            </a:r>
          </a:p>
          <a:p>
            <a:pPr algn="ctr"/>
            <a:endParaRPr lang="es-MX" sz="500" dirty="0" smtClean="0">
              <a:solidFill>
                <a:srgbClr val="002060"/>
              </a:solidFill>
            </a:endParaRPr>
          </a:p>
          <a:p>
            <a:r>
              <a:rPr lang="es-ES" sz="2000" b="1" dirty="0"/>
              <a:t>Interna.</a:t>
            </a:r>
            <a:endParaRPr lang="es-ES" sz="700" b="1" dirty="0"/>
          </a:p>
          <a:p>
            <a:endParaRPr lang="es-MX" sz="2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b="1" dirty="0">
                <a:solidFill>
                  <a:srgbClr val="002060"/>
                </a:solidFill>
              </a:rPr>
              <a:t> </a:t>
            </a:r>
            <a:r>
              <a:rPr lang="es-ES" dirty="0" smtClean="0">
                <a:solidFill>
                  <a:srgbClr val="002060"/>
                </a:solidFill>
              </a:rPr>
              <a:t>Robo </a:t>
            </a:r>
            <a:r>
              <a:rPr lang="es-ES" dirty="0">
                <a:solidFill>
                  <a:srgbClr val="002060"/>
                </a:solidFill>
              </a:rPr>
              <a:t>al patrimonio.</a:t>
            </a:r>
            <a:endParaRPr lang="es-MX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rgbClr val="002060"/>
                </a:solidFill>
              </a:rPr>
              <a:t>Insuficientes Controles </a:t>
            </a:r>
            <a:r>
              <a:rPr lang="es-ES" dirty="0">
                <a:solidFill>
                  <a:srgbClr val="002060"/>
                </a:solidFill>
              </a:rPr>
              <a:t>de </a:t>
            </a:r>
            <a:r>
              <a:rPr lang="es-ES" dirty="0" smtClean="0">
                <a:solidFill>
                  <a:srgbClr val="002060"/>
                </a:solidFill>
              </a:rPr>
              <a:t>Accesos.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rgbClr val="002060"/>
                </a:solidFill>
              </a:rPr>
              <a:t>Inconsistencia  para la aplicación de estrategias de seguridad propuestas. </a:t>
            </a:r>
            <a:r>
              <a:rPr lang="es-ES" sz="1600" b="1" dirty="0" smtClean="0"/>
              <a:t>(Formatos de denuncia, protocolos de seguridad, talleres preventivos, etc.)  </a:t>
            </a:r>
            <a:endParaRPr lang="es-MX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Criterios fuera </a:t>
            </a:r>
            <a:r>
              <a:rPr lang="es-ES" dirty="0" smtClean="0">
                <a:solidFill>
                  <a:srgbClr val="002060"/>
                </a:solidFill>
              </a:rPr>
              <a:t>de especificaciones de </a:t>
            </a:r>
            <a:r>
              <a:rPr lang="es-ES" dirty="0">
                <a:solidFill>
                  <a:srgbClr val="002060"/>
                </a:solidFill>
              </a:rPr>
              <a:t>seguridad en la compra de insumos </a:t>
            </a:r>
            <a:r>
              <a:rPr lang="es-ES" dirty="0" smtClean="0">
                <a:solidFill>
                  <a:srgbClr val="002060"/>
                </a:solidFill>
              </a:rPr>
              <a:t>para aplicarlos a la seguridad</a:t>
            </a:r>
            <a:r>
              <a:rPr lang="es-ES" sz="1600" b="1" dirty="0" smtClean="0"/>
              <a:t>. (C.C.T.V, cámaras, alarmas, chapas, puertas, etc.)</a:t>
            </a:r>
            <a:endParaRPr lang="es-MX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rgbClr val="002060"/>
                </a:solidFill>
              </a:rPr>
              <a:t>Criterios </a:t>
            </a:r>
            <a:r>
              <a:rPr lang="es-ES" dirty="0" smtClean="0">
                <a:solidFill>
                  <a:srgbClr val="002060"/>
                </a:solidFill>
              </a:rPr>
              <a:t>inadecuados </a:t>
            </a:r>
            <a:r>
              <a:rPr lang="es-ES" dirty="0">
                <a:solidFill>
                  <a:srgbClr val="002060"/>
                </a:solidFill>
              </a:rPr>
              <a:t>para la identificación de la problemática de inseguridad.</a:t>
            </a:r>
            <a:endParaRPr lang="es-MX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rgbClr val="002060"/>
                </a:solidFill>
              </a:rPr>
              <a:t>Inconsistencia </a:t>
            </a:r>
            <a:r>
              <a:rPr lang="es-ES" dirty="0" smtClean="0">
                <a:solidFill>
                  <a:srgbClr val="002060"/>
                </a:solidFill>
              </a:rPr>
              <a:t>en la </a:t>
            </a:r>
            <a:r>
              <a:rPr lang="es-ES" dirty="0">
                <a:solidFill>
                  <a:srgbClr val="002060"/>
                </a:solidFill>
              </a:rPr>
              <a:t>coordinación de acciones con los grupos de </a:t>
            </a:r>
            <a:r>
              <a:rPr lang="es-ES" dirty="0" smtClean="0">
                <a:solidFill>
                  <a:srgbClr val="002060"/>
                </a:solidFill>
              </a:rPr>
              <a:t>seguridad </a:t>
            </a:r>
            <a:r>
              <a:rPr lang="es-ES" dirty="0" smtClean="0">
                <a:solidFill>
                  <a:srgbClr val="002060"/>
                </a:solidFill>
              </a:rPr>
              <a:t>interna.</a:t>
            </a:r>
            <a:endParaRPr lang="es-MX" dirty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 </a:t>
            </a:r>
            <a:r>
              <a:rPr lang="es-ES" sz="2000" b="1" dirty="0" smtClean="0"/>
              <a:t>Externa</a:t>
            </a:r>
            <a:r>
              <a:rPr lang="es-ES" b="1" dirty="0">
                <a:solidFill>
                  <a:srgbClr val="002060"/>
                </a:solidFill>
              </a:rPr>
              <a:t>.</a:t>
            </a:r>
            <a:endParaRPr lang="es-MX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</a:rPr>
              <a:t> </a:t>
            </a:r>
            <a:r>
              <a:rPr lang="es-ES" dirty="0" smtClean="0">
                <a:solidFill>
                  <a:srgbClr val="002060"/>
                </a:solidFill>
              </a:rPr>
              <a:t>Robo </a:t>
            </a:r>
            <a:r>
              <a:rPr lang="es-ES" dirty="0">
                <a:solidFill>
                  <a:srgbClr val="002060"/>
                </a:solidFill>
              </a:rPr>
              <a:t>a personas.</a:t>
            </a:r>
            <a:endParaRPr lang="es-MX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Robo autopartes.</a:t>
            </a:r>
            <a:endParaRPr lang="es-MX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Consumo de bebidas embriagantes.</a:t>
            </a:r>
            <a:endParaRPr lang="es-MX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Consumo de drogas.</a:t>
            </a:r>
            <a:endParaRPr lang="es-MX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Ambulantaje no regulados.</a:t>
            </a:r>
            <a:endParaRPr lang="es-MX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Consumo Venta y distribución de </a:t>
            </a:r>
            <a:r>
              <a:rPr lang="es-ES" dirty="0" smtClean="0">
                <a:solidFill>
                  <a:srgbClr val="002060"/>
                </a:solidFill>
              </a:rPr>
              <a:t>Alcohol </a:t>
            </a:r>
            <a:r>
              <a:rPr lang="es-ES" dirty="0">
                <a:solidFill>
                  <a:srgbClr val="002060"/>
                </a:solidFill>
              </a:rPr>
              <a:t>y </a:t>
            </a:r>
            <a:r>
              <a:rPr lang="es-ES" dirty="0" smtClean="0">
                <a:solidFill>
                  <a:srgbClr val="002060"/>
                </a:solidFill>
              </a:rPr>
              <a:t>Drogas</a:t>
            </a:r>
            <a:r>
              <a:rPr lang="es-ES" dirty="0">
                <a:solidFill>
                  <a:srgbClr val="002060"/>
                </a:solidFill>
              </a:rPr>
              <a:t>. Incluso a menores de edad</a:t>
            </a:r>
            <a:r>
              <a:rPr lang="es-ES" dirty="0" smtClean="0">
                <a:solidFill>
                  <a:srgbClr val="002060"/>
                </a:solidFill>
              </a:rPr>
              <a:t>. (Narcomenudeo)</a:t>
            </a:r>
            <a:endParaRPr lang="es-MX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Invasiones a predios propiedad de la Universidad.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70085" y="274678"/>
            <a:ext cx="8294638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b="1" dirty="0" smtClean="0">
              <a:solidFill>
                <a:srgbClr val="002060"/>
              </a:solidFill>
            </a:endParaRPr>
          </a:p>
          <a:p>
            <a:pPr algn="ctr"/>
            <a:endParaRPr lang="es-MX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ACCIONES PARA LA ELIMINACION O CONTENCION </a:t>
            </a:r>
          </a:p>
          <a:p>
            <a:pPr algn="ctr"/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LAS INCIDENCIAS ENUMERADAS.</a:t>
            </a:r>
          </a:p>
          <a:p>
            <a:pPr algn="ctr"/>
            <a:endParaRPr lang="es-MX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ES" sz="2400" b="1" dirty="0" smtClean="0">
                <a:solidFill>
                  <a:srgbClr val="002060"/>
                </a:solidFill>
              </a:rPr>
              <a:t>Acciones Internas.</a:t>
            </a:r>
            <a:endParaRPr lang="es-MX" sz="2400" dirty="0" smtClean="0">
              <a:solidFill>
                <a:srgbClr val="002060"/>
              </a:solidFill>
            </a:endParaRPr>
          </a:p>
          <a:p>
            <a:endParaRPr lang="es-ES" sz="9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002060"/>
                </a:solidFill>
              </a:rPr>
              <a:t>Aplicación </a:t>
            </a:r>
            <a:r>
              <a:rPr lang="es-ES" sz="2400" dirty="0">
                <a:solidFill>
                  <a:srgbClr val="002060"/>
                </a:solidFill>
              </a:rPr>
              <a:t>del programa </a:t>
            </a:r>
            <a:r>
              <a:rPr lang="es-ES" sz="2400" b="1" dirty="0">
                <a:solidFill>
                  <a:srgbClr val="002060"/>
                </a:solidFill>
              </a:rPr>
              <a:t>“Universidad Segura”</a:t>
            </a:r>
            <a:endParaRPr lang="es-MX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2060"/>
                </a:solidFill>
              </a:rPr>
              <a:t>Sanciones </a:t>
            </a:r>
            <a:r>
              <a:rPr lang="es-ES" sz="2400" dirty="0">
                <a:solidFill>
                  <a:srgbClr val="002060"/>
                </a:solidFill>
              </a:rPr>
              <a:t>A</a:t>
            </a:r>
            <a:r>
              <a:rPr lang="es-ES" sz="2400" dirty="0" smtClean="0">
                <a:solidFill>
                  <a:srgbClr val="002060"/>
                </a:solidFill>
              </a:rPr>
              <a:t>dministrativas </a:t>
            </a:r>
            <a:r>
              <a:rPr lang="es-ES" sz="2400" dirty="0">
                <a:solidFill>
                  <a:srgbClr val="002060"/>
                </a:solidFill>
              </a:rPr>
              <a:t>por el uso </a:t>
            </a:r>
            <a:r>
              <a:rPr lang="es-ES" sz="2400" dirty="0" smtClean="0">
                <a:solidFill>
                  <a:srgbClr val="002060"/>
                </a:solidFill>
              </a:rPr>
              <a:t>Negligente </a:t>
            </a:r>
            <a:r>
              <a:rPr lang="es-ES" sz="2400" dirty="0">
                <a:solidFill>
                  <a:srgbClr val="002060"/>
                </a:solidFill>
              </a:rPr>
              <a:t>del </a:t>
            </a:r>
            <a:r>
              <a:rPr lang="es-ES" sz="2400" dirty="0" smtClean="0">
                <a:solidFill>
                  <a:srgbClr val="002060"/>
                </a:solidFill>
              </a:rPr>
              <a:t>Patrimonio Universitario</a:t>
            </a:r>
            <a:r>
              <a:rPr lang="es-ES" sz="2400" dirty="0">
                <a:solidFill>
                  <a:srgbClr val="002060"/>
                </a:solidFill>
              </a:rPr>
              <a:t>.</a:t>
            </a:r>
            <a:endParaRPr lang="es-MX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2060"/>
                </a:solidFill>
              </a:rPr>
              <a:t>Regular reglamentariamente los </a:t>
            </a:r>
            <a:r>
              <a:rPr lang="es-ES" sz="2400" dirty="0" smtClean="0">
                <a:solidFill>
                  <a:srgbClr val="002060"/>
                </a:solidFill>
              </a:rPr>
              <a:t>Accesos </a:t>
            </a:r>
            <a:r>
              <a:rPr lang="es-ES" sz="2400" dirty="0">
                <a:solidFill>
                  <a:srgbClr val="002060"/>
                </a:solidFill>
              </a:rPr>
              <a:t>a </a:t>
            </a:r>
            <a:r>
              <a:rPr lang="es-ES" sz="2400" dirty="0" smtClean="0">
                <a:solidFill>
                  <a:srgbClr val="002060"/>
                </a:solidFill>
              </a:rPr>
              <a:t> Centros Universitarios </a:t>
            </a:r>
            <a:r>
              <a:rPr lang="es-ES" sz="2400" dirty="0" smtClean="0">
                <a:solidFill>
                  <a:srgbClr val="002060"/>
                </a:solidFill>
              </a:rPr>
              <a:t>y P</a:t>
            </a:r>
            <a:r>
              <a:rPr lang="es-ES" sz="2400" dirty="0" smtClean="0">
                <a:solidFill>
                  <a:srgbClr val="002060"/>
                </a:solidFill>
              </a:rPr>
              <a:t>lanteles.</a:t>
            </a:r>
            <a:endParaRPr lang="es-MX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2060"/>
                </a:solidFill>
              </a:rPr>
              <a:t>Aplicación de las </a:t>
            </a:r>
            <a:r>
              <a:rPr lang="es-ES" sz="2400" dirty="0" smtClean="0">
                <a:solidFill>
                  <a:srgbClr val="002060"/>
                </a:solidFill>
              </a:rPr>
              <a:t>Normas Universitarias</a:t>
            </a:r>
            <a:r>
              <a:rPr lang="es-ES" sz="2400" dirty="0">
                <a:solidFill>
                  <a:srgbClr val="002060"/>
                </a:solidFill>
              </a:rPr>
              <a:t>.</a:t>
            </a:r>
            <a:endParaRPr lang="es-MX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2060"/>
                </a:solidFill>
              </a:rPr>
              <a:t>Disposición regulatoria para compras en materia de seguridad.</a:t>
            </a:r>
            <a:endParaRPr lang="es-MX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2060"/>
                </a:solidFill>
              </a:rPr>
              <a:t>Creación de comités técnicos de seguridad.</a:t>
            </a:r>
            <a:endParaRPr lang="es-MX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2060"/>
                </a:solidFill>
              </a:rPr>
              <a:t>Institucionalizar la Coordinación de la Seguridad </a:t>
            </a:r>
            <a:r>
              <a:rPr lang="es-MX" sz="2400" dirty="0">
                <a:solidFill>
                  <a:srgbClr val="002060"/>
                </a:solidFill>
              </a:rPr>
              <a:t>I</a:t>
            </a:r>
            <a:r>
              <a:rPr lang="es-MX" sz="2400" dirty="0" smtClean="0">
                <a:solidFill>
                  <a:srgbClr val="002060"/>
                </a:solidFill>
              </a:rPr>
              <a:t>nterna </a:t>
            </a:r>
            <a:r>
              <a:rPr lang="es-MX" sz="2400" dirty="0">
                <a:solidFill>
                  <a:srgbClr val="002060"/>
                </a:solidFill>
              </a:rPr>
              <a:t>con la Instancia Encargada de Seguridad de la Universidad</a:t>
            </a:r>
            <a:r>
              <a:rPr lang="es-MX" sz="24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rgbClr val="002060"/>
                </a:solidFill>
              </a:rPr>
              <a:t>Comunicación eficaz entre seguridad interna y la Coordinación de Seguridad Universitaria.</a:t>
            </a:r>
            <a:endParaRPr lang="es-MX" sz="24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rgbClr val="002060"/>
              </a:solidFill>
            </a:endParaRPr>
          </a:p>
          <a:p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55576" y="503835"/>
            <a:ext cx="813690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dirty="0">
              <a:solidFill>
                <a:srgbClr val="002060"/>
              </a:solidFill>
            </a:endParaRPr>
          </a:p>
          <a:p>
            <a:pPr algn="ctr"/>
            <a:r>
              <a:rPr lang="es-ES" dirty="0">
                <a:solidFill>
                  <a:srgbClr val="002060"/>
                </a:solidFill>
              </a:rPr>
              <a:t> </a:t>
            </a:r>
            <a:r>
              <a:rPr lang="es-ES" sz="2000" b="1" dirty="0">
                <a:solidFill>
                  <a:srgbClr val="002060"/>
                </a:solidFill>
              </a:rPr>
              <a:t> </a:t>
            </a:r>
            <a:r>
              <a:rPr lang="es-MX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ACCIONES PARA LA ELIMINACION O CONTENCION </a:t>
            </a:r>
          </a:p>
          <a:p>
            <a:pPr algn="ctr"/>
            <a:r>
              <a:rPr lang="es-MX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LAS INCIDENCIAS ENUMERADAS.</a:t>
            </a:r>
          </a:p>
          <a:p>
            <a:r>
              <a:rPr lang="es-ES" sz="2400" b="1" dirty="0" smtClean="0">
                <a:solidFill>
                  <a:srgbClr val="002060"/>
                </a:solidFill>
              </a:rPr>
              <a:t>Acciones </a:t>
            </a:r>
            <a:r>
              <a:rPr lang="es-ES" sz="2400" b="1" dirty="0">
                <a:solidFill>
                  <a:srgbClr val="002060"/>
                </a:solidFill>
              </a:rPr>
              <a:t>Externas</a:t>
            </a:r>
            <a:r>
              <a:rPr lang="es-ES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es-MX" sz="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2060"/>
                </a:solidFill>
              </a:rPr>
              <a:t>Aplicación del programa </a:t>
            </a:r>
            <a:r>
              <a:rPr lang="es-ES" sz="2400" b="1" dirty="0">
                <a:solidFill>
                  <a:srgbClr val="002060"/>
                </a:solidFill>
              </a:rPr>
              <a:t>“Universidad Segura”</a:t>
            </a:r>
            <a:endParaRPr lang="es-MX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2060"/>
                </a:solidFill>
              </a:rPr>
              <a:t>Reuniones de vinculación.</a:t>
            </a:r>
            <a:endParaRPr lang="es-MX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2060"/>
                </a:solidFill>
              </a:rPr>
              <a:t>Actividades de eliminación de factores de riesgo.</a:t>
            </a:r>
            <a:endParaRPr lang="es-MX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2060"/>
                </a:solidFill>
              </a:rPr>
              <a:t>Operativos coordinados  con instancias municipales para la eliminación de factores urbanos de riesgo</a:t>
            </a:r>
            <a:r>
              <a:rPr lang="es-MX" sz="2400" dirty="0" smtClean="0">
                <a:solidFill>
                  <a:srgbClr val="002060"/>
                </a:solidFill>
              </a:rPr>
              <a:t>.</a:t>
            </a:r>
            <a:endParaRPr lang="es-MX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2060"/>
                </a:solidFill>
              </a:rPr>
              <a:t>Implementación institucional de los talleres de cultura de la denuncia y medidas de prevención urbanas. “CALMECAC</a:t>
            </a:r>
            <a:r>
              <a:rPr lang="es-ES" sz="2400" dirty="0" smtClean="0">
                <a:solidFill>
                  <a:srgbClr val="002060"/>
                </a:solidFill>
              </a:rPr>
              <a:t>”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2060"/>
                </a:solidFill>
              </a:rPr>
              <a:t>Creación de comités técnicos de seguridad.</a:t>
            </a:r>
            <a:endParaRPr lang="es-MX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00" dirty="0">
              <a:solidFill>
                <a:srgbClr val="002060"/>
              </a:solidFill>
            </a:endParaRPr>
          </a:p>
          <a:p>
            <a:pPr algn="ctr"/>
            <a:r>
              <a:rPr lang="es-MX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ENTORNO </a:t>
            </a:r>
            <a:r>
              <a:rPr lang="es-MX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SOCIO – DELINCUENCIAL</a:t>
            </a:r>
            <a:r>
              <a:rPr lang="es-MX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s-MX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es-MX" b="1" dirty="0">
                <a:solidFill>
                  <a:srgbClr val="002060"/>
                </a:solidFill>
              </a:rPr>
              <a:t> </a:t>
            </a:r>
            <a:r>
              <a:rPr lang="es-MX" sz="2000" b="1" dirty="0">
                <a:solidFill>
                  <a:srgbClr val="002060"/>
                </a:solidFill>
              </a:rPr>
              <a:t>En lo </a:t>
            </a:r>
            <a:r>
              <a:rPr lang="es-MX" sz="2000" b="1" dirty="0" smtClean="0">
                <a:solidFill>
                  <a:srgbClr val="002060"/>
                </a:solidFill>
              </a:rPr>
              <a:t>General </a:t>
            </a:r>
            <a:r>
              <a:rPr lang="es-MX" sz="2000" b="1" dirty="0">
                <a:solidFill>
                  <a:srgbClr val="002060"/>
                </a:solidFill>
              </a:rPr>
              <a:t>la </a:t>
            </a:r>
            <a:r>
              <a:rPr lang="es-MX" sz="2000" b="1" dirty="0" smtClean="0">
                <a:solidFill>
                  <a:srgbClr val="002060"/>
                </a:solidFill>
              </a:rPr>
              <a:t>Ubicación </a:t>
            </a:r>
            <a:r>
              <a:rPr lang="es-MX" sz="2000" b="1" dirty="0">
                <a:solidFill>
                  <a:srgbClr val="002060"/>
                </a:solidFill>
              </a:rPr>
              <a:t>urbana de la mayoría de nuestros planteles y </a:t>
            </a:r>
            <a:r>
              <a:rPr lang="es-MX" sz="2000" b="1" dirty="0" smtClean="0">
                <a:solidFill>
                  <a:srgbClr val="002060"/>
                </a:solidFill>
              </a:rPr>
              <a:t>Centros Universitarios </a:t>
            </a:r>
            <a:r>
              <a:rPr lang="es-MX" sz="2000" b="1" dirty="0">
                <a:solidFill>
                  <a:srgbClr val="002060"/>
                </a:solidFill>
              </a:rPr>
              <a:t>son propicias para la realización de conductas </a:t>
            </a:r>
            <a:r>
              <a:rPr lang="es-MX" sz="2000" b="1" dirty="0" smtClean="0">
                <a:solidFill>
                  <a:srgbClr val="002060"/>
                </a:solidFill>
              </a:rPr>
              <a:t>antisociales, en su mayoría con colonias </a:t>
            </a:r>
            <a:r>
              <a:rPr lang="es-MX" sz="2000" b="1" dirty="0">
                <a:solidFill>
                  <a:srgbClr val="002060"/>
                </a:solidFill>
              </a:rPr>
              <a:t>cercanas de alto impacto delictivo. </a:t>
            </a:r>
            <a:endParaRPr lang="es-ES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rgbClr val="002060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28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98552" y="246061"/>
            <a:ext cx="82946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PROYECTOS 2014.</a:t>
            </a:r>
          </a:p>
          <a:p>
            <a:pPr algn="ctr"/>
            <a:endParaRPr lang="es-MX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Symbol" pitchFamily="18" charset="2"/>
              <a:buChar char="®"/>
            </a:pPr>
            <a:r>
              <a:rPr lang="es-ES" sz="2200" dirty="0" smtClean="0">
                <a:solidFill>
                  <a:srgbClr val="002060"/>
                </a:solidFill>
              </a:rPr>
              <a:t>Institucionalizar </a:t>
            </a:r>
            <a:r>
              <a:rPr lang="es-ES" sz="2200" dirty="0">
                <a:solidFill>
                  <a:srgbClr val="002060"/>
                </a:solidFill>
              </a:rPr>
              <a:t>el programa </a:t>
            </a:r>
            <a:r>
              <a:rPr lang="es-ES" sz="2200" b="1" dirty="0">
                <a:solidFill>
                  <a:srgbClr val="002060"/>
                </a:solidFill>
              </a:rPr>
              <a:t>UNIVERSIDAD SEGURA</a:t>
            </a:r>
            <a:r>
              <a:rPr lang="es-ES" sz="2200" b="1" dirty="0" smtClean="0">
                <a:solidFill>
                  <a:srgbClr val="002060"/>
                </a:solidFill>
              </a:rPr>
              <a:t>.</a:t>
            </a:r>
          </a:p>
          <a:p>
            <a:pPr marL="285750" lvl="0" indent="-285750">
              <a:buFont typeface="Symbol" pitchFamily="18" charset="2"/>
              <a:buChar char="®"/>
            </a:pPr>
            <a:r>
              <a:rPr lang="es-MX" sz="2200" dirty="0">
                <a:solidFill>
                  <a:srgbClr val="002060"/>
                </a:solidFill>
              </a:rPr>
              <a:t>Instalación de Comités Técnicos de Seguridad en Planteles y Centros Universitarios </a:t>
            </a:r>
            <a:r>
              <a:rPr lang="es-MX" sz="2200" dirty="0"/>
              <a:t>(actualmente hay Instalados solo en C.U.C.E.I.,  C.U.C.S  y  Preparatoria 18)</a:t>
            </a:r>
          </a:p>
          <a:p>
            <a:pPr marL="285750" lvl="0" indent="-285750" algn="just">
              <a:buFont typeface="Symbol" pitchFamily="18" charset="2"/>
              <a:buChar char="®"/>
            </a:pPr>
            <a:r>
              <a:rPr lang="es-ES" sz="2200" dirty="0" smtClean="0">
                <a:solidFill>
                  <a:srgbClr val="002060"/>
                </a:solidFill>
              </a:rPr>
              <a:t>Continuar </a:t>
            </a:r>
            <a:r>
              <a:rPr lang="es-ES" sz="2200" dirty="0">
                <a:solidFill>
                  <a:srgbClr val="002060"/>
                </a:solidFill>
              </a:rPr>
              <a:t>con los trabajos en la </a:t>
            </a:r>
            <a:r>
              <a:rPr lang="es-ES" sz="2200" dirty="0">
                <a:solidFill>
                  <a:srgbClr val="002060"/>
                </a:solidFill>
              </a:rPr>
              <a:t>R</a:t>
            </a:r>
            <a:r>
              <a:rPr lang="es-ES" sz="2200" dirty="0" smtClean="0">
                <a:solidFill>
                  <a:srgbClr val="002060"/>
                </a:solidFill>
              </a:rPr>
              <a:t>ed </a:t>
            </a:r>
            <a:r>
              <a:rPr lang="es-ES" sz="2200" dirty="0">
                <a:solidFill>
                  <a:srgbClr val="002060"/>
                </a:solidFill>
              </a:rPr>
              <a:t>de Seguridad de la Región Centro Occidente de la A.N.U.I.E.S.</a:t>
            </a:r>
            <a:endParaRPr lang="es-MX" sz="22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Symbol" pitchFamily="18" charset="2"/>
              <a:buChar char="®"/>
            </a:pPr>
            <a:r>
              <a:rPr lang="es-MX" sz="2200" dirty="0">
                <a:solidFill>
                  <a:srgbClr val="002060"/>
                </a:solidFill>
              </a:rPr>
              <a:t>Concretar los </a:t>
            </a:r>
            <a:r>
              <a:rPr lang="es-MX" sz="2200" dirty="0" smtClean="0">
                <a:solidFill>
                  <a:srgbClr val="002060"/>
                </a:solidFill>
              </a:rPr>
              <a:t>Proyectos </a:t>
            </a:r>
            <a:r>
              <a:rPr lang="es-MX" sz="2200" dirty="0">
                <a:solidFill>
                  <a:srgbClr val="002060"/>
                </a:solidFill>
              </a:rPr>
              <a:t>presentados por parte de la Universidad de Guadalajara a la </a:t>
            </a:r>
            <a:r>
              <a:rPr lang="es-MX" sz="2200" b="1" dirty="0">
                <a:solidFill>
                  <a:srgbClr val="002060"/>
                </a:solidFill>
              </a:rPr>
              <a:t>Red Jalisco Interinstitucional </a:t>
            </a:r>
            <a:r>
              <a:rPr lang="es-MX" sz="2200" dirty="0">
                <a:solidFill>
                  <a:srgbClr val="002060"/>
                </a:solidFill>
              </a:rPr>
              <a:t>de Prevención Social y Participación Ciudadana de la Fiscalía General del Estado de </a:t>
            </a:r>
            <a:r>
              <a:rPr lang="es-MX" sz="2200" dirty="0" smtClean="0">
                <a:solidFill>
                  <a:srgbClr val="002060"/>
                </a:solidFill>
              </a:rPr>
              <a:t>Jalisco.</a:t>
            </a:r>
            <a:endParaRPr lang="es-MX" sz="22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Symbol" pitchFamily="18" charset="2"/>
              <a:buChar char="®"/>
            </a:pPr>
            <a:r>
              <a:rPr lang="es-ES" sz="2200" dirty="0">
                <a:solidFill>
                  <a:srgbClr val="002060"/>
                </a:solidFill>
              </a:rPr>
              <a:t>Formalizar mediante la </a:t>
            </a:r>
            <a:r>
              <a:rPr lang="es-ES" sz="2200" b="1" dirty="0">
                <a:solidFill>
                  <a:srgbClr val="002060"/>
                </a:solidFill>
              </a:rPr>
              <a:t>firma de convenios </a:t>
            </a:r>
            <a:r>
              <a:rPr lang="es-ES" sz="2200" dirty="0">
                <a:solidFill>
                  <a:srgbClr val="002060"/>
                </a:solidFill>
              </a:rPr>
              <a:t>de colaboración, los apoyos del Estado y  Municipios a la Universidad de Guadalajara mediante el programa UNIVERSIDAD SEGURA</a:t>
            </a:r>
            <a:r>
              <a:rPr lang="es-ES" sz="2200" dirty="0" smtClean="0">
                <a:solidFill>
                  <a:srgbClr val="002060"/>
                </a:solidFill>
              </a:rPr>
              <a:t>.</a:t>
            </a:r>
          </a:p>
          <a:p>
            <a:pPr marL="285750" lvl="0" indent="-285750" algn="just">
              <a:buFont typeface="Symbol" pitchFamily="18" charset="2"/>
              <a:buChar char="®"/>
            </a:pPr>
            <a:r>
              <a:rPr lang="es-ES" sz="2200" dirty="0" smtClean="0">
                <a:solidFill>
                  <a:srgbClr val="002060"/>
                </a:solidFill>
              </a:rPr>
              <a:t>Continuar con la implementación de los talleres de </a:t>
            </a:r>
            <a:r>
              <a:rPr lang="es-ES" sz="2200" b="1" dirty="0" smtClean="0"/>
              <a:t>Cultura </a:t>
            </a:r>
            <a:r>
              <a:rPr lang="es-ES" sz="2200" b="1" dirty="0"/>
              <a:t>de Autoprotección, Prevención de </a:t>
            </a:r>
            <a:r>
              <a:rPr lang="es-ES" sz="2200" b="1" dirty="0" smtClean="0"/>
              <a:t>Riesgos </a:t>
            </a:r>
            <a:r>
              <a:rPr lang="es-ES" sz="2200" b="1" dirty="0"/>
              <a:t>y </a:t>
            </a:r>
            <a:r>
              <a:rPr lang="es-ES" sz="2200" b="1" dirty="0" smtClean="0"/>
              <a:t>Sensibilización </a:t>
            </a:r>
            <a:r>
              <a:rPr lang="es-ES" sz="2200" b="1" dirty="0"/>
              <a:t>de la problemática de </a:t>
            </a:r>
            <a:r>
              <a:rPr lang="es-ES" sz="2200" b="1" dirty="0" smtClean="0"/>
              <a:t>inseguridad.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rgbClr val="002060"/>
                </a:solidFill>
              </a:rPr>
              <a:t>Supervisión permanente del sistema de seguridad institucional</a:t>
            </a:r>
          </a:p>
          <a:p>
            <a:pPr marL="285750" lvl="0" indent="-285750" algn="just">
              <a:buFont typeface="Symbol" pitchFamily="18" charset="2"/>
              <a:buChar char="®"/>
            </a:pPr>
            <a:endParaRPr lang="es-MX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98552" y="246061"/>
            <a:ext cx="8294638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PROYECTOS 2014</a:t>
            </a:r>
            <a:r>
              <a:rPr lang="es-MX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endParaRPr lang="es-MX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 algn="just">
              <a:buFont typeface="Symbol" pitchFamily="18" charset="2"/>
              <a:buChar char="®"/>
            </a:pPr>
            <a:r>
              <a:rPr lang="es-ES" sz="2200" dirty="0" smtClean="0">
                <a:solidFill>
                  <a:srgbClr val="002060"/>
                </a:solidFill>
              </a:rPr>
              <a:t>Lograr </a:t>
            </a:r>
            <a:r>
              <a:rPr lang="es-ES" sz="2200" dirty="0">
                <a:solidFill>
                  <a:srgbClr val="002060"/>
                </a:solidFill>
              </a:rPr>
              <a:t>en la Zona Metropolitana el 100% de la </a:t>
            </a:r>
            <a:r>
              <a:rPr lang="es-ES" sz="2200" b="1" dirty="0">
                <a:solidFill>
                  <a:srgbClr val="002060"/>
                </a:solidFill>
              </a:rPr>
              <a:t>Cobertura</a:t>
            </a:r>
            <a:r>
              <a:rPr lang="es-ES" sz="2200" dirty="0">
                <a:solidFill>
                  <a:srgbClr val="002060"/>
                </a:solidFill>
              </a:rPr>
              <a:t> del programa UNIVERSIDAD SEGURA</a:t>
            </a:r>
            <a:endParaRPr lang="es-MX" sz="2200" dirty="0">
              <a:solidFill>
                <a:srgbClr val="002060"/>
              </a:solidFill>
            </a:endParaRPr>
          </a:p>
          <a:p>
            <a:pPr marL="285750" indent="-285750" algn="just">
              <a:buFont typeface="Symbol" pitchFamily="18" charset="2"/>
              <a:buChar char="®"/>
            </a:pPr>
            <a:r>
              <a:rPr lang="es-MX" sz="2200" dirty="0">
                <a:solidFill>
                  <a:srgbClr val="002060"/>
                </a:solidFill>
              </a:rPr>
              <a:t>Extender el </a:t>
            </a:r>
            <a:r>
              <a:rPr lang="es-MX" sz="2200" dirty="0" smtClean="0">
                <a:solidFill>
                  <a:srgbClr val="002060"/>
                </a:solidFill>
              </a:rPr>
              <a:t>Programa </a:t>
            </a:r>
            <a:r>
              <a:rPr lang="es-MX" sz="2200" dirty="0">
                <a:solidFill>
                  <a:srgbClr val="002060"/>
                </a:solidFill>
              </a:rPr>
              <a:t>UNIVERSIDAD SEGURA al interior del Estado.</a:t>
            </a:r>
          </a:p>
          <a:p>
            <a:pPr marL="285750" indent="-285750" algn="just">
              <a:buFont typeface="Symbol" pitchFamily="18" charset="2"/>
              <a:buChar char="®"/>
            </a:pPr>
            <a:r>
              <a:rPr lang="es-MX" sz="2200" dirty="0">
                <a:solidFill>
                  <a:srgbClr val="002060"/>
                </a:solidFill>
              </a:rPr>
              <a:t>Promover la autorización del proyecto “</a:t>
            </a:r>
            <a:r>
              <a:rPr lang="es-MX" sz="2200" b="1" dirty="0">
                <a:solidFill>
                  <a:srgbClr val="002060"/>
                </a:solidFill>
              </a:rPr>
              <a:t>BOLSA PARTICIPABLE DE SEGURIDAD”</a:t>
            </a:r>
            <a:r>
              <a:rPr lang="es-MX" sz="2200" dirty="0">
                <a:solidFill>
                  <a:srgbClr val="002060"/>
                </a:solidFill>
              </a:rPr>
              <a:t>, para la compra de herramientas tecnológicas, Controles de acceso y C.C.TV. en los Centros Universitarios, Sistema de Educación Superior y Dependencias de la Administración Central, </a:t>
            </a:r>
            <a:r>
              <a:rPr lang="es-MX" sz="2200" dirty="0" smtClean="0">
                <a:solidFill>
                  <a:srgbClr val="002060"/>
                </a:solidFill>
              </a:rPr>
              <a:t>etiquetadas solo para </a:t>
            </a:r>
            <a:r>
              <a:rPr lang="es-MX" sz="2200" dirty="0">
                <a:solidFill>
                  <a:srgbClr val="002060"/>
                </a:solidFill>
              </a:rPr>
              <a:t>aspectos de seguridad</a:t>
            </a:r>
            <a:r>
              <a:rPr lang="es-MX" sz="2200" dirty="0" smtClean="0">
                <a:solidFill>
                  <a:srgbClr val="002060"/>
                </a:solidFill>
              </a:rPr>
              <a:t>. </a:t>
            </a:r>
            <a:r>
              <a:rPr lang="es-MX" sz="2200" b="1" dirty="0" smtClean="0">
                <a:solidFill>
                  <a:srgbClr val="002060"/>
                </a:solidFill>
              </a:rPr>
              <a:t>Que detonaría en la disminución de la contratación de elementos de seguridad privada.</a:t>
            </a:r>
            <a:endParaRPr lang="es-MX" sz="2200" b="1" dirty="0">
              <a:solidFill>
                <a:srgbClr val="002060"/>
              </a:solidFill>
            </a:endParaRPr>
          </a:p>
          <a:p>
            <a:pPr marL="285750" indent="-285750" algn="just">
              <a:buFont typeface="Symbol" pitchFamily="18" charset="2"/>
              <a:buChar char="®"/>
            </a:pPr>
            <a:r>
              <a:rPr lang="es-MX" sz="2200" dirty="0">
                <a:solidFill>
                  <a:srgbClr val="002060"/>
                </a:solidFill>
              </a:rPr>
              <a:t>Actualización del diagnóstico sobre el robo al patrimonio universitario.</a:t>
            </a:r>
          </a:p>
          <a:p>
            <a:pPr marL="285750" indent="-285750" algn="just">
              <a:buFont typeface="Symbol" pitchFamily="18" charset="2"/>
              <a:buChar char="®"/>
            </a:pPr>
            <a:r>
              <a:rPr lang="es-ES" sz="2200" dirty="0">
                <a:solidFill>
                  <a:srgbClr val="002060"/>
                </a:solidFill>
              </a:rPr>
              <a:t>Incremento </a:t>
            </a:r>
            <a:r>
              <a:rPr lang="es-ES" sz="2200" dirty="0" smtClean="0">
                <a:solidFill>
                  <a:srgbClr val="002060"/>
                </a:solidFill>
              </a:rPr>
              <a:t>de la plantilla de </a:t>
            </a:r>
            <a:r>
              <a:rPr lang="es-ES" sz="2200" dirty="0">
                <a:solidFill>
                  <a:srgbClr val="002060"/>
                </a:solidFill>
              </a:rPr>
              <a:t>expositores </a:t>
            </a:r>
            <a:r>
              <a:rPr lang="es-ES" sz="2200" dirty="0" smtClean="0">
                <a:solidFill>
                  <a:srgbClr val="002060"/>
                </a:solidFill>
              </a:rPr>
              <a:t>para los </a:t>
            </a:r>
            <a:r>
              <a:rPr lang="es-ES" sz="2200" dirty="0">
                <a:solidFill>
                  <a:srgbClr val="002060"/>
                </a:solidFill>
              </a:rPr>
              <a:t>talleres CALMECAC.</a:t>
            </a:r>
            <a:endParaRPr lang="es-MX" sz="2200" dirty="0">
              <a:solidFill>
                <a:srgbClr val="002060"/>
              </a:solidFill>
            </a:endParaRPr>
          </a:p>
          <a:p>
            <a:pPr marL="285750" indent="-285750" algn="just">
              <a:buFont typeface="Symbol" pitchFamily="18" charset="2"/>
              <a:buChar char="®"/>
            </a:pPr>
            <a:r>
              <a:rPr lang="es-ES" sz="2200" dirty="0">
                <a:solidFill>
                  <a:srgbClr val="002060"/>
                </a:solidFill>
              </a:rPr>
              <a:t>Extender </a:t>
            </a:r>
            <a:r>
              <a:rPr lang="es-ES" sz="2200" dirty="0" smtClean="0">
                <a:solidFill>
                  <a:srgbClr val="002060"/>
                </a:solidFill>
              </a:rPr>
              <a:t>promoción y difusión </a:t>
            </a:r>
            <a:r>
              <a:rPr lang="es-ES" sz="2200" dirty="0">
                <a:solidFill>
                  <a:srgbClr val="002060"/>
                </a:solidFill>
              </a:rPr>
              <a:t>de las </a:t>
            </a:r>
            <a:r>
              <a:rPr lang="es-MX" sz="2200" dirty="0">
                <a:solidFill>
                  <a:srgbClr val="002060"/>
                </a:solidFill>
              </a:rPr>
              <a:t>medidas de prevención urbana y cultura de la </a:t>
            </a:r>
            <a:r>
              <a:rPr lang="es-MX" sz="2200" dirty="0" smtClean="0">
                <a:solidFill>
                  <a:srgbClr val="002060"/>
                </a:solidFill>
              </a:rPr>
              <a:t>denuncia, </a:t>
            </a:r>
            <a:r>
              <a:rPr lang="es-ES" sz="2200" dirty="0" smtClean="0">
                <a:solidFill>
                  <a:srgbClr val="002060"/>
                </a:solidFill>
              </a:rPr>
              <a:t>en </a:t>
            </a:r>
            <a:r>
              <a:rPr lang="es-ES" sz="2200" dirty="0">
                <a:solidFill>
                  <a:srgbClr val="002060"/>
                </a:solidFill>
              </a:rPr>
              <a:t>foros tales como </a:t>
            </a:r>
            <a:r>
              <a:rPr lang="es-ES" sz="2200" b="1" dirty="0">
                <a:solidFill>
                  <a:srgbClr val="002060"/>
                </a:solidFill>
              </a:rPr>
              <a:t>PAPIROLAS, AYUNTAMIENTOS, FIL, ETC.</a:t>
            </a:r>
            <a:r>
              <a:rPr lang="es-ES" sz="2200" dirty="0">
                <a:solidFill>
                  <a:srgbClr val="002060"/>
                </a:solidFill>
              </a:rPr>
              <a:t> </a:t>
            </a:r>
            <a:endParaRPr lang="es-ES" sz="2200" dirty="0" smtClean="0">
              <a:solidFill>
                <a:srgbClr val="002060"/>
              </a:solidFill>
            </a:endParaRPr>
          </a:p>
          <a:p>
            <a:pPr marL="285750" lvl="0" indent="-285750" algn="just">
              <a:buFont typeface="Symbol" pitchFamily="18" charset="2"/>
              <a:buChar char="®"/>
            </a:pPr>
            <a:r>
              <a:rPr lang="es-MX" sz="2400" dirty="0">
                <a:solidFill>
                  <a:srgbClr val="002060"/>
                </a:solidFill>
              </a:rPr>
              <a:t>Asesorías y </a:t>
            </a:r>
            <a:r>
              <a:rPr lang="es-MX" sz="2400" dirty="0" smtClean="0">
                <a:solidFill>
                  <a:srgbClr val="002060"/>
                </a:solidFill>
              </a:rPr>
              <a:t>capacitación en materia de prevención y seguridad.</a:t>
            </a:r>
            <a:endParaRPr lang="es-MX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Symbol" pitchFamily="18" charset="2"/>
              <a:buChar char="®"/>
            </a:pPr>
            <a:endParaRPr lang="es-ES" sz="22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Symbol" pitchFamily="18" charset="2"/>
              <a:buChar char="®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 algn="just">
              <a:buFont typeface="Symbol" pitchFamily="18" charset="2"/>
              <a:buChar char="®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Symbol" pitchFamily="18" charset="2"/>
              <a:buChar char="®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 algn="just">
              <a:buFont typeface="Symbol" pitchFamily="18" charset="2"/>
              <a:buChar char="®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Symbol" pitchFamily="18" charset="2"/>
              <a:buChar char="®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 algn="just">
              <a:buFont typeface="Symbol" pitchFamily="18" charset="2"/>
              <a:buChar char="®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Symbol" pitchFamily="18" charset="2"/>
              <a:buChar char="®"/>
            </a:pP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42967" y="96301"/>
            <a:ext cx="8425171" cy="7394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OBSTÁCULOS.</a:t>
            </a:r>
          </a:p>
          <a:p>
            <a:pPr algn="ctr"/>
            <a:endParaRPr lang="es-MX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lvl="0" indent="-342900" algn="just">
              <a:buFont typeface="Symbol" pitchFamily="18" charset="2"/>
              <a:buChar char="®"/>
            </a:pPr>
            <a:r>
              <a:rPr lang="es-MX" sz="2200" dirty="0" smtClean="0">
                <a:solidFill>
                  <a:srgbClr val="002060"/>
                </a:solidFill>
              </a:rPr>
              <a:t>Inconsistencias </a:t>
            </a:r>
            <a:r>
              <a:rPr lang="es-MX" sz="2200" dirty="0">
                <a:solidFill>
                  <a:srgbClr val="002060"/>
                </a:solidFill>
              </a:rPr>
              <a:t>en la aplicación de estrategias de Seguridad propuestas en algunos Centros Universitarios y Planteles de S.E.M.S</a:t>
            </a:r>
            <a:r>
              <a:rPr lang="es-MX" sz="2200" dirty="0" smtClean="0">
                <a:solidFill>
                  <a:srgbClr val="002060"/>
                </a:solidFill>
              </a:rPr>
              <a:t>.</a:t>
            </a:r>
          </a:p>
          <a:p>
            <a:pPr lvl="0" algn="just"/>
            <a:endParaRPr lang="es-MX" sz="1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Symbol" pitchFamily="18" charset="2"/>
              <a:buChar char="®"/>
            </a:pPr>
            <a:r>
              <a:rPr lang="es-MX" sz="2200" dirty="0">
                <a:solidFill>
                  <a:srgbClr val="002060"/>
                </a:solidFill>
              </a:rPr>
              <a:t>Inconsistencias en la Compra de material y herramientas </a:t>
            </a:r>
            <a:r>
              <a:rPr lang="es-MX" sz="2200" dirty="0" smtClean="0">
                <a:solidFill>
                  <a:srgbClr val="002060"/>
                </a:solidFill>
              </a:rPr>
              <a:t>para generar condiciones de seguridad</a:t>
            </a:r>
            <a:r>
              <a:rPr lang="es-MX" sz="2200" dirty="0">
                <a:solidFill>
                  <a:srgbClr val="002060"/>
                </a:solidFill>
              </a:rPr>
              <a:t> </a:t>
            </a:r>
            <a:r>
              <a:rPr lang="es-MX" sz="2200" dirty="0" smtClean="0">
                <a:solidFill>
                  <a:srgbClr val="002060"/>
                </a:solidFill>
              </a:rPr>
              <a:t>en algunos centros universitarios y planteles.</a:t>
            </a:r>
          </a:p>
          <a:p>
            <a:pPr lvl="0" algn="just"/>
            <a:endParaRPr lang="es-MX" sz="14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Symbol" pitchFamily="18" charset="2"/>
              <a:buChar char="®"/>
            </a:pPr>
            <a:r>
              <a:rPr lang="es-MX" sz="2200" dirty="0">
                <a:solidFill>
                  <a:srgbClr val="002060"/>
                </a:solidFill>
              </a:rPr>
              <a:t>Parcial Aplicación del Programa “Universidad Segura” en Zona </a:t>
            </a:r>
            <a:r>
              <a:rPr lang="es-MX" sz="2200" dirty="0" smtClean="0">
                <a:solidFill>
                  <a:srgbClr val="002060"/>
                </a:solidFill>
              </a:rPr>
              <a:t>Metropolitana, pero iniciando </a:t>
            </a:r>
            <a:r>
              <a:rPr lang="es-MX" sz="2200" dirty="0">
                <a:solidFill>
                  <a:srgbClr val="002060"/>
                </a:solidFill>
              </a:rPr>
              <a:t>las </a:t>
            </a:r>
            <a:r>
              <a:rPr lang="es-MX" sz="2200" dirty="0" smtClean="0">
                <a:solidFill>
                  <a:srgbClr val="002060"/>
                </a:solidFill>
              </a:rPr>
              <a:t>actividades de este programa </a:t>
            </a:r>
            <a:r>
              <a:rPr lang="es-MX" sz="2200" dirty="0">
                <a:solidFill>
                  <a:srgbClr val="002060"/>
                </a:solidFill>
              </a:rPr>
              <a:t>en el Interior del Estado</a:t>
            </a:r>
            <a:r>
              <a:rPr lang="es-MX" sz="2200" dirty="0" smtClean="0">
                <a:solidFill>
                  <a:srgbClr val="002060"/>
                </a:solidFill>
              </a:rPr>
              <a:t>.</a:t>
            </a:r>
          </a:p>
          <a:p>
            <a:pPr lvl="0" algn="just"/>
            <a:endParaRPr lang="es-MX" sz="14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Symbol" pitchFamily="18" charset="2"/>
              <a:buChar char="®"/>
            </a:pPr>
            <a:r>
              <a:rPr lang="es-MX" sz="2200" dirty="0">
                <a:solidFill>
                  <a:srgbClr val="002060"/>
                </a:solidFill>
              </a:rPr>
              <a:t>Personal y Presupuesto Insuficiente para la cobertura total de la Red Universitaria</a:t>
            </a:r>
            <a:r>
              <a:rPr lang="es-MX" sz="2200" dirty="0" smtClean="0">
                <a:solidFill>
                  <a:srgbClr val="002060"/>
                </a:solidFill>
              </a:rPr>
              <a:t>.</a:t>
            </a:r>
          </a:p>
          <a:p>
            <a:pPr lvl="0" algn="just"/>
            <a:endParaRPr lang="es-MX" sz="14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Symbol" pitchFamily="18" charset="2"/>
              <a:buChar char="®"/>
            </a:pPr>
            <a:r>
              <a:rPr lang="es-MX" sz="2200" dirty="0">
                <a:solidFill>
                  <a:srgbClr val="002060"/>
                </a:solidFill>
              </a:rPr>
              <a:t>Inconsistencias en la coordinación en algunos centros y planteles del S.E.M.S. con la seguridad interna generando confusión en los operativos internos y externos al grado de no aplicar sugerencias operativas, que detonan en incremento de conductas antisociales.</a:t>
            </a:r>
          </a:p>
          <a:p>
            <a:endParaRPr lang="es-MX" sz="500" dirty="0">
              <a:solidFill>
                <a:srgbClr val="002060"/>
              </a:solidFill>
            </a:endParaRPr>
          </a:p>
          <a:p>
            <a:pPr algn="ctr"/>
            <a:r>
              <a:rPr lang="es-MX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OBSERVACIONES.</a:t>
            </a:r>
          </a:p>
          <a:p>
            <a:pPr algn="ctr"/>
            <a:endParaRPr lang="es-MX" sz="1600" dirty="0">
              <a:solidFill>
                <a:srgbClr val="002060"/>
              </a:solidFill>
            </a:endParaRPr>
          </a:p>
          <a:p>
            <a:pPr marL="285750" indent="-285750">
              <a:buFont typeface="Symbol" pitchFamily="18" charset="2"/>
              <a:buChar char="®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5128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115944" cy="623731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4000" dirty="0" smtClean="0"/>
          </a:p>
          <a:p>
            <a:pPr marL="0" indent="0" algn="ctr">
              <a:buNone/>
            </a:pPr>
            <a:r>
              <a:rPr lang="es-ES" sz="6600" dirty="0" smtClean="0"/>
              <a:t>Por su Atención </a:t>
            </a:r>
          </a:p>
          <a:p>
            <a:pPr marL="0" indent="0" algn="ctr">
              <a:buNone/>
            </a:pPr>
            <a:r>
              <a:rPr lang="es-ES" sz="6600" dirty="0" smtClean="0"/>
              <a:t>Gracias!</a:t>
            </a:r>
            <a:endParaRPr lang="es-ES" sz="6600" dirty="0"/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1676"/>
            <a:ext cx="3157744" cy="10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044926" y="116632"/>
            <a:ext cx="7941568" cy="642329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s-MX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INTRODUCCIÓN </a:t>
            </a:r>
            <a:endParaRPr lang="es-ES" sz="8800" dirty="0" smtClean="0"/>
          </a:p>
          <a:p>
            <a:pPr marL="0" lvl="0" indent="0" algn="just">
              <a:lnSpc>
                <a:spcPct val="120000"/>
              </a:lnSpc>
              <a:buNone/>
            </a:pPr>
            <a:r>
              <a:rPr lang="es-ES" sz="9600" dirty="0" smtClean="0"/>
              <a:t>La Coordinación de Seguridad Universitaria, se fijo como meta dar </a:t>
            </a:r>
            <a:r>
              <a:rPr lang="es-ES" sz="9600" dirty="0"/>
              <a:t>solución de manera integral a los diferentes aspectos concernientes a la inseguridad que padece la Comunidad Universitaria </a:t>
            </a:r>
            <a:r>
              <a:rPr lang="es-ES" sz="9600" dirty="0" smtClean="0"/>
              <a:t>al Interior de sus Planteles y Centros Universitarios.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s-ES" sz="9600" dirty="0" smtClean="0"/>
              <a:t>De igual forma en los entornos y senderos por donde transita nuestra comunidad, lo anterior mediante </a:t>
            </a:r>
            <a:r>
              <a:rPr lang="es-ES" sz="9600" dirty="0"/>
              <a:t>la </a:t>
            </a:r>
            <a:r>
              <a:rPr lang="es-ES" sz="9600" b="1" dirty="0"/>
              <a:t>Vinculación Institucional</a:t>
            </a:r>
            <a:r>
              <a:rPr lang="es-ES" sz="9600" dirty="0"/>
              <a:t> con el Gobierno del Estado y </a:t>
            </a:r>
            <a:r>
              <a:rPr lang="es-ES" sz="9600" dirty="0" smtClean="0"/>
              <a:t>Municipios; y así, Generar </a:t>
            </a:r>
            <a:r>
              <a:rPr lang="es-ES" sz="9600" b="1" dirty="0"/>
              <a:t>de forma transversal soluciones integrales</a:t>
            </a:r>
            <a:r>
              <a:rPr lang="es-ES" sz="9600" dirty="0"/>
              <a:t> a la </a:t>
            </a:r>
            <a:r>
              <a:rPr lang="es-ES" sz="9600" dirty="0" smtClean="0"/>
              <a:t>problemática de inseguridad  </a:t>
            </a:r>
            <a:r>
              <a:rPr lang="es-ES" sz="9600" dirty="0"/>
              <a:t>aquí </a:t>
            </a:r>
            <a:r>
              <a:rPr lang="es-ES" sz="9600" dirty="0" smtClean="0"/>
              <a:t>planteada.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s-ES" sz="9600" dirty="0" smtClean="0"/>
              <a:t>Lo anterior respaldado con la estrategia de la</a:t>
            </a:r>
            <a:r>
              <a:rPr lang="es-ES" sz="9600" b="1" dirty="0" smtClean="0"/>
              <a:t> </a:t>
            </a:r>
            <a:r>
              <a:rPr lang="es-ES" sz="9600" dirty="0" smtClean="0"/>
              <a:t>Difusión </a:t>
            </a:r>
            <a:r>
              <a:rPr lang="es-ES" sz="9600" dirty="0"/>
              <a:t>y fortalecimiento de la </a:t>
            </a:r>
            <a:r>
              <a:rPr lang="es-ES" sz="9600" b="1" dirty="0"/>
              <a:t>Cultura de Autoprotección, Prevención de riesgos y sensibilización de la problemática de inseguridad,</a:t>
            </a:r>
            <a:r>
              <a:rPr lang="es-ES" sz="9600" dirty="0"/>
              <a:t> destinada al Fortalecimiento del Desarrollo Humano, mediante los </a:t>
            </a:r>
            <a:r>
              <a:rPr lang="es-ES" sz="9600" b="1" dirty="0"/>
              <a:t>talleres CALMECAC</a:t>
            </a:r>
            <a:r>
              <a:rPr lang="es-ES" sz="9600" b="1" dirty="0" smtClean="0"/>
              <a:t>.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s-ES" sz="9600" b="1" dirty="0" smtClean="0">
                <a:ea typeface="Calibri"/>
                <a:cs typeface="Times New Roman"/>
              </a:rPr>
              <a:t>Por lo anterior me permito presentar;</a:t>
            </a:r>
            <a:endParaRPr lang="es-ES" sz="64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9600" b="1" dirty="0" smtClean="0"/>
              <a:t> </a:t>
            </a:r>
            <a:r>
              <a:rPr lang="es-ES" sz="8000" b="1" dirty="0" smtClean="0"/>
              <a:t> </a:t>
            </a:r>
            <a:endParaRPr lang="es-ES" sz="8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93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3" y="784064"/>
            <a:ext cx="878521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b="1" dirty="0">
                <a:solidFill>
                  <a:srgbClr val="C00000"/>
                </a:solidFill>
              </a:rPr>
              <a:t>U</a:t>
            </a:r>
            <a:r>
              <a:rPr lang="es-MX" b="1" dirty="0">
                <a:solidFill>
                  <a:srgbClr val="002060"/>
                </a:solidFill>
              </a:rPr>
              <a:t>niversidad de </a:t>
            </a:r>
            <a:r>
              <a:rPr lang="es-MX" sz="3600" b="1" dirty="0">
                <a:solidFill>
                  <a:srgbClr val="C00000"/>
                </a:solidFill>
              </a:rPr>
              <a:t>G</a:t>
            </a:r>
            <a:r>
              <a:rPr lang="es-MX" b="1" dirty="0">
                <a:solidFill>
                  <a:srgbClr val="002060"/>
                </a:solidFill>
              </a:rPr>
              <a:t>uadalajara/</a:t>
            </a:r>
            <a:r>
              <a:rPr lang="es-MX" sz="3600" b="1" dirty="0">
                <a:solidFill>
                  <a:srgbClr val="C00000"/>
                </a:solidFill>
              </a:rPr>
              <a:t>S</a:t>
            </a:r>
            <a:r>
              <a:rPr lang="es-MX" b="1" dirty="0">
                <a:solidFill>
                  <a:srgbClr val="002060"/>
                </a:solidFill>
              </a:rPr>
              <a:t>ecretaria </a:t>
            </a:r>
            <a:r>
              <a:rPr lang="es-MX" sz="3600" b="1" dirty="0">
                <a:solidFill>
                  <a:srgbClr val="C00000"/>
                </a:solidFill>
              </a:rPr>
              <a:t>G</a:t>
            </a:r>
            <a:r>
              <a:rPr lang="es-MX" b="1" dirty="0">
                <a:solidFill>
                  <a:srgbClr val="002060"/>
                </a:solidFill>
              </a:rPr>
              <a:t>eneral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MX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s-MX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oordinación de </a:t>
            </a:r>
            <a:r>
              <a:rPr lang="es-MX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s-MX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eguridad </a:t>
            </a:r>
            <a:r>
              <a:rPr lang="es-MX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MX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niversitaria.</a:t>
            </a:r>
          </a:p>
          <a:p>
            <a:pPr marL="0" indent="0" algn="ctr">
              <a:buNone/>
            </a:pPr>
            <a:r>
              <a:rPr lang="es-MX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N F O R M E  2013.</a:t>
            </a:r>
          </a:p>
          <a:p>
            <a:pPr marL="0" indent="0" algn="ctr">
              <a:buNone/>
            </a:pPr>
            <a:endParaRPr lang="es-MX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MX" b="1" dirty="0">
                <a:solidFill>
                  <a:srgbClr val="002060"/>
                </a:solidFill>
              </a:rPr>
              <a:t>Acciones, Diagnóstico General, por Centro Universitario y S.E.M.S. </a:t>
            </a:r>
            <a:endParaRPr lang="es-MX" dirty="0">
              <a:solidFill>
                <a:srgbClr val="002060"/>
              </a:solidFill>
            </a:endParaRP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MX" b="1" dirty="0">
                <a:solidFill>
                  <a:srgbClr val="002060"/>
                </a:solidFill>
              </a:rPr>
              <a:t>Estrategias, Proyectos y Obstáculos.</a:t>
            </a:r>
            <a:endParaRPr lang="es-MX" dirty="0">
              <a:solidFill>
                <a:srgbClr val="002060"/>
              </a:solidFill>
            </a:endParaRPr>
          </a:p>
          <a:p>
            <a:endParaRPr lang="es-ES" dirty="0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67795" y="280820"/>
            <a:ext cx="829692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Acciones 2013</a:t>
            </a:r>
          </a:p>
          <a:p>
            <a:pPr algn="ctr"/>
            <a:endParaRPr lang="es-MX" sz="1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Symbol" pitchFamily="18" charset="2"/>
              <a:buChar char="®"/>
            </a:pPr>
            <a:r>
              <a:rPr lang="es-MX" sz="2400" dirty="0">
                <a:solidFill>
                  <a:srgbClr val="002060"/>
                </a:solidFill>
              </a:rPr>
              <a:t>Aplicación del programa “Universidad Segura</a:t>
            </a:r>
            <a:r>
              <a:rPr lang="es-MX" sz="2400" dirty="0" smtClean="0">
                <a:solidFill>
                  <a:srgbClr val="002060"/>
                </a:solidFill>
              </a:rPr>
              <a:t>”.</a:t>
            </a:r>
          </a:p>
          <a:p>
            <a:pPr marL="342900" lvl="0" indent="-342900" algn="just">
              <a:buFont typeface="Symbol" pitchFamily="18" charset="2"/>
              <a:buChar char="®"/>
            </a:pPr>
            <a:endParaRPr lang="es-MX" sz="10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Symbol" pitchFamily="18" charset="2"/>
              <a:buChar char="®"/>
            </a:pPr>
            <a:r>
              <a:rPr lang="es-MX" sz="2400" dirty="0">
                <a:solidFill>
                  <a:srgbClr val="002060"/>
                </a:solidFill>
              </a:rPr>
              <a:t>Coordinación con corporaciones policiacas para la contención de conductas delictivas que afectan a nuestra comunidad Universitaria. </a:t>
            </a:r>
            <a:r>
              <a:rPr lang="es-MX" sz="2400" dirty="0" smtClean="0">
                <a:solidFill>
                  <a:srgbClr val="002060"/>
                </a:solidFill>
              </a:rPr>
              <a:t>En 2013 se realizaron; </a:t>
            </a:r>
            <a:r>
              <a:rPr lang="es-MX" sz="2400" b="1" dirty="0" smtClean="0">
                <a:solidFill>
                  <a:srgbClr val="002060"/>
                </a:solidFill>
              </a:rPr>
              <a:t>3,913 Detenciones </a:t>
            </a:r>
            <a:r>
              <a:rPr lang="es-MX" sz="2400" dirty="0" smtClean="0">
                <a:solidFill>
                  <a:srgbClr val="002060"/>
                </a:solidFill>
              </a:rPr>
              <a:t>entre Infractores y delincuentes en </a:t>
            </a:r>
            <a:r>
              <a:rPr lang="es-MX" sz="2400" dirty="0">
                <a:solidFill>
                  <a:srgbClr val="002060"/>
                </a:solidFill>
              </a:rPr>
              <a:t>los entornos y senderos por donde transita nuestra comunidad</a:t>
            </a:r>
            <a:r>
              <a:rPr lang="es-MX" sz="2400" dirty="0" smtClean="0">
                <a:solidFill>
                  <a:srgbClr val="002060"/>
                </a:solidFill>
              </a:rPr>
              <a:t>.</a:t>
            </a:r>
          </a:p>
          <a:p>
            <a:pPr marL="342900" lvl="0" indent="-342900" algn="just">
              <a:buFont typeface="Symbol" pitchFamily="18" charset="2"/>
              <a:buChar char="®"/>
            </a:pPr>
            <a:endParaRPr lang="es-MX" sz="10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Symbol" pitchFamily="18" charset="2"/>
              <a:buChar char="®"/>
            </a:pPr>
            <a:r>
              <a:rPr lang="es-MX" sz="2400" dirty="0" smtClean="0">
                <a:solidFill>
                  <a:srgbClr val="002060"/>
                </a:solidFill>
              </a:rPr>
              <a:t>Se Atendieron Reportes de </a:t>
            </a:r>
            <a:r>
              <a:rPr lang="es-MX" sz="2400" b="1" dirty="0" smtClean="0">
                <a:solidFill>
                  <a:srgbClr val="002060"/>
                </a:solidFill>
              </a:rPr>
              <a:t>Extorciones y Secuestros </a:t>
            </a:r>
            <a:r>
              <a:rPr lang="es-MX" sz="2400" dirty="0" smtClean="0">
                <a:solidFill>
                  <a:srgbClr val="002060"/>
                </a:solidFill>
              </a:rPr>
              <a:t>Tripartitas en Coordinación con la Fiscalía General del Estado </a:t>
            </a:r>
          </a:p>
          <a:p>
            <a:pPr marL="342900" lvl="0" indent="-342900" algn="just">
              <a:buFont typeface="Symbol" pitchFamily="18" charset="2"/>
              <a:buChar char="®"/>
            </a:pPr>
            <a:endParaRPr lang="es-MX" sz="16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Symbol" pitchFamily="18" charset="2"/>
              <a:buChar char="®"/>
            </a:pPr>
            <a:r>
              <a:rPr lang="es-MX" sz="2400" dirty="0" smtClean="0">
                <a:solidFill>
                  <a:srgbClr val="002060"/>
                </a:solidFill>
              </a:rPr>
              <a:t>Se gestiono la aplicación del protocolo de </a:t>
            </a:r>
            <a:r>
              <a:rPr lang="es-MX" sz="2400" dirty="0">
                <a:solidFill>
                  <a:srgbClr val="002060"/>
                </a:solidFill>
              </a:rPr>
              <a:t>emergencia </a:t>
            </a:r>
            <a:r>
              <a:rPr lang="es-MX" sz="2400" b="1" dirty="0" smtClean="0">
                <a:solidFill>
                  <a:srgbClr val="002060"/>
                </a:solidFill>
              </a:rPr>
              <a:t>"Usuario Potencial" </a:t>
            </a:r>
            <a:r>
              <a:rPr lang="es-MX" sz="2400" dirty="0" smtClean="0">
                <a:solidFill>
                  <a:srgbClr val="002060"/>
                </a:solidFill>
              </a:rPr>
              <a:t>de la Fiscalía General del Estado, para los Centros Universitarios y Planteles de nuestra Universidad.</a:t>
            </a:r>
          </a:p>
          <a:p>
            <a:pPr marL="342900" lvl="0" indent="-342900" algn="just">
              <a:buFont typeface="Symbol" pitchFamily="18" charset="2"/>
              <a:buChar char="®"/>
            </a:pPr>
            <a:endParaRPr lang="es-MX" sz="1000" dirty="0" smtClean="0">
              <a:solidFill>
                <a:srgbClr val="002060"/>
              </a:solidFill>
            </a:endParaRPr>
          </a:p>
          <a:p>
            <a:pPr marL="342900" lvl="0" indent="-342900" algn="just">
              <a:buFont typeface="Symbol" pitchFamily="18" charset="2"/>
              <a:buChar char="®"/>
            </a:pPr>
            <a:r>
              <a:rPr lang="es-MX" sz="2400" dirty="0" smtClean="0">
                <a:solidFill>
                  <a:srgbClr val="002060"/>
                </a:solidFill>
              </a:rPr>
              <a:t>Se promovió el uso de </a:t>
            </a:r>
            <a:r>
              <a:rPr lang="es-MX" sz="2400" b="1" dirty="0" smtClean="0">
                <a:solidFill>
                  <a:srgbClr val="002060"/>
                </a:solidFill>
              </a:rPr>
              <a:t>Protocolos de Seguridad</a:t>
            </a:r>
            <a:r>
              <a:rPr lang="es-MX" sz="2400" dirty="0" smtClean="0">
                <a:solidFill>
                  <a:srgbClr val="002060"/>
                </a:solidFill>
              </a:rPr>
              <a:t>.</a:t>
            </a:r>
          </a:p>
          <a:p>
            <a:pPr marL="342900" lvl="0" indent="-342900" algn="just">
              <a:buFont typeface="Symbol" pitchFamily="18" charset="2"/>
              <a:buChar char="®"/>
            </a:pPr>
            <a:endParaRPr lang="es-MX" sz="800" dirty="0" smtClean="0">
              <a:solidFill>
                <a:srgbClr val="002060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s-MX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0085" y="332656"/>
            <a:ext cx="8229600" cy="569172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MX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Acciones 2013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s-MX" sz="1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just">
              <a:spcBef>
                <a:spcPts val="0"/>
              </a:spcBef>
              <a:buFont typeface="Symbol" pitchFamily="18" charset="2"/>
              <a:buChar char="®"/>
            </a:pPr>
            <a:r>
              <a:rPr lang="es-MX" sz="2600" dirty="0" smtClean="0">
                <a:solidFill>
                  <a:srgbClr val="002060"/>
                </a:solidFill>
              </a:rPr>
              <a:t>Vinculación</a:t>
            </a:r>
            <a:r>
              <a:rPr lang="es-MX" sz="2600" dirty="0">
                <a:solidFill>
                  <a:srgbClr val="002060"/>
                </a:solidFill>
              </a:rPr>
              <a:t>, Gestión y </a:t>
            </a:r>
            <a:r>
              <a:rPr lang="es-MX" sz="3000" b="1" dirty="0">
                <a:solidFill>
                  <a:srgbClr val="002060"/>
                </a:solidFill>
              </a:rPr>
              <a:t>Captación</a:t>
            </a:r>
            <a:r>
              <a:rPr lang="es-MX" sz="2600" dirty="0">
                <a:solidFill>
                  <a:srgbClr val="002060"/>
                </a:solidFill>
              </a:rPr>
              <a:t> de </a:t>
            </a:r>
            <a:r>
              <a:rPr lang="es-MX" sz="2600" b="1" dirty="0">
                <a:solidFill>
                  <a:srgbClr val="002060"/>
                </a:solidFill>
              </a:rPr>
              <a:t>Servicios </a:t>
            </a:r>
            <a:r>
              <a:rPr lang="es-MX" sz="2600" dirty="0">
                <a:solidFill>
                  <a:srgbClr val="002060"/>
                </a:solidFill>
              </a:rPr>
              <a:t>Municipales para la eliminación de factores urbanos de riesgo</a:t>
            </a:r>
            <a:r>
              <a:rPr lang="es-MX" sz="2600" dirty="0" smtClean="0">
                <a:solidFill>
                  <a:srgbClr val="002060"/>
                </a:solidFill>
              </a:rPr>
              <a:t>.</a:t>
            </a:r>
          </a:p>
          <a:p>
            <a:pPr lvl="0" algn="just">
              <a:spcBef>
                <a:spcPts val="0"/>
              </a:spcBef>
              <a:buFont typeface="Symbol" pitchFamily="18" charset="2"/>
              <a:buChar char="®"/>
            </a:pPr>
            <a:endParaRPr lang="es-MX" sz="11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buFont typeface="Symbol" pitchFamily="18" charset="2"/>
              <a:buChar char="®"/>
            </a:pPr>
            <a:r>
              <a:rPr lang="es-MX" sz="2200" dirty="0">
                <a:solidFill>
                  <a:srgbClr val="002060"/>
                </a:solidFill>
              </a:rPr>
              <a:t>Se realizo la distribución en los planteles y Centros Universitarios, de zona metropolitana de </a:t>
            </a:r>
            <a:r>
              <a:rPr lang="es-MX" sz="2200" b="1" dirty="0">
                <a:solidFill>
                  <a:srgbClr val="002060"/>
                </a:solidFill>
              </a:rPr>
              <a:t>Formatos de Denuncia.</a:t>
            </a:r>
            <a:r>
              <a:rPr lang="es-MX" sz="2200" dirty="0">
                <a:solidFill>
                  <a:srgbClr val="002060"/>
                </a:solidFill>
              </a:rPr>
              <a:t> </a:t>
            </a:r>
            <a:endParaRPr lang="es-MX" sz="22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buFont typeface="Symbol" pitchFamily="18" charset="2"/>
              <a:buChar char="®"/>
            </a:pPr>
            <a:endParaRPr lang="es-MX" sz="1100" dirty="0">
              <a:solidFill>
                <a:srgbClr val="002060"/>
              </a:solidFill>
            </a:endParaRPr>
          </a:p>
          <a:p>
            <a:pPr lvl="0" algn="just">
              <a:spcBef>
                <a:spcPts val="0"/>
              </a:spcBef>
              <a:buFont typeface="Symbol" pitchFamily="18" charset="2"/>
              <a:buChar char="®"/>
            </a:pPr>
            <a:r>
              <a:rPr lang="es-MX" sz="2600" b="1" dirty="0" smtClean="0">
                <a:solidFill>
                  <a:srgbClr val="002060"/>
                </a:solidFill>
              </a:rPr>
              <a:t>Capacitación </a:t>
            </a:r>
            <a:r>
              <a:rPr lang="es-MX" sz="2600" b="1" dirty="0">
                <a:solidFill>
                  <a:srgbClr val="002060"/>
                </a:solidFill>
              </a:rPr>
              <a:t>en Talleres  </a:t>
            </a:r>
            <a:r>
              <a:rPr lang="es-MX" sz="2600" dirty="0">
                <a:solidFill>
                  <a:srgbClr val="002060"/>
                </a:solidFill>
              </a:rPr>
              <a:t>en 2013  </a:t>
            </a:r>
            <a:r>
              <a:rPr lang="es-MX" sz="2600" b="1" dirty="0">
                <a:solidFill>
                  <a:srgbClr val="002060"/>
                </a:solidFill>
              </a:rPr>
              <a:t>a 24,936</a:t>
            </a:r>
            <a:r>
              <a:rPr lang="es-MX" sz="2600" dirty="0">
                <a:solidFill>
                  <a:srgbClr val="002060"/>
                </a:solidFill>
              </a:rPr>
              <a:t> personas. Arrojando un </a:t>
            </a:r>
            <a:r>
              <a:rPr lang="es-MX" sz="2600" dirty="0" smtClean="0">
                <a:solidFill>
                  <a:srgbClr val="002060"/>
                </a:solidFill>
              </a:rPr>
              <a:t>Histórico </a:t>
            </a:r>
            <a:r>
              <a:rPr lang="es-MX" sz="2600" dirty="0">
                <a:solidFill>
                  <a:srgbClr val="002060"/>
                </a:solidFill>
              </a:rPr>
              <a:t>de 2010 a 12 de mayo de 2014 a </a:t>
            </a:r>
            <a:r>
              <a:rPr lang="es-MX" sz="2600" b="1" dirty="0">
                <a:solidFill>
                  <a:srgbClr val="002060"/>
                </a:solidFill>
              </a:rPr>
              <a:t>54,697</a:t>
            </a:r>
            <a:r>
              <a:rPr lang="es-MX" sz="2600" dirty="0">
                <a:solidFill>
                  <a:srgbClr val="002060"/>
                </a:solidFill>
              </a:rPr>
              <a:t>.  incrementando las capacitaciones  en el presente año  2014 ya que de febrero a Mayo se llevan </a:t>
            </a:r>
            <a:r>
              <a:rPr lang="es-MX" sz="2600" b="1" u="sng" dirty="0">
                <a:solidFill>
                  <a:srgbClr val="002060"/>
                </a:solidFill>
              </a:rPr>
              <a:t>14,790. </a:t>
            </a:r>
            <a:endParaRPr lang="es-MX" sz="2600" b="1" u="sng" dirty="0" smtClean="0">
              <a:solidFill>
                <a:srgbClr val="002060"/>
              </a:solidFill>
            </a:endParaRPr>
          </a:p>
          <a:p>
            <a:pPr lvl="0" algn="just">
              <a:spcBef>
                <a:spcPts val="0"/>
              </a:spcBef>
              <a:buFont typeface="Symbol" pitchFamily="18" charset="2"/>
              <a:buChar char="®"/>
            </a:pPr>
            <a:endParaRPr lang="es-MX" sz="1100" b="1" u="sng" dirty="0">
              <a:solidFill>
                <a:srgbClr val="002060"/>
              </a:solidFill>
            </a:endParaRPr>
          </a:p>
          <a:p>
            <a:pPr lvl="0" algn="just">
              <a:spcBef>
                <a:spcPts val="0"/>
              </a:spcBef>
              <a:buFont typeface="Symbol" pitchFamily="18" charset="2"/>
              <a:buChar char="®"/>
            </a:pPr>
            <a:r>
              <a:rPr lang="es-MX" sz="2600" dirty="0">
                <a:solidFill>
                  <a:srgbClr val="002060"/>
                </a:solidFill>
              </a:rPr>
              <a:t>Participación en exposiciones para la </a:t>
            </a:r>
            <a:r>
              <a:rPr lang="es-MX" sz="2600" b="1" dirty="0" smtClean="0">
                <a:solidFill>
                  <a:srgbClr val="002060"/>
                </a:solidFill>
              </a:rPr>
              <a:t>Difusión</a:t>
            </a:r>
            <a:r>
              <a:rPr lang="es-MX" sz="2600" dirty="0" smtClean="0">
                <a:solidFill>
                  <a:srgbClr val="002060"/>
                </a:solidFill>
              </a:rPr>
              <a:t> </a:t>
            </a:r>
            <a:r>
              <a:rPr lang="es-MX" sz="2600" dirty="0">
                <a:solidFill>
                  <a:srgbClr val="002060"/>
                </a:solidFill>
              </a:rPr>
              <a:t>de medidas de prevención urbana y cultura de la denuncia, como  Papirolas, Foros de Seguridad</a:t>
            </a:r>
            <a:r>
              <a:rPr lang="es-MX" sz="2600" dirty="0" smtClean="0">
                <a:solidFill>
                  <a:srgbClr val="002060"/>
                </a:solidFill>
              </a:rPr>
              <a:t>.</a:t>
            </a:r>
          </a:p>
          <a:p>
            <a:pPr lvl="0" algn="just">
              <a:spcBef>
                <a:spcPts val="0"/>
              </a:spcBef>
              <a:buFont typeface="Symbol" pitchFamily="18" charset="2"/>
              <a:buChar char="®"/>
            </a:pPr>
            <a:endParaRPr lang="es-MX" sz="1100" dirty="0">
              <a:solidFill>
                <a:srgbClr val="002060"/>
              </a:solidFill>
            </a:endParaRPr>
          </a:p>
          <a:p>
            <a:pPr lvl="0" algn="just">
              <a:spcBef>
                <a:spcPts val="0"/>
              </a:spcBef>
              <a:buFont typeface="Symbol" pitchFamily="18" charset="2"/>
              <a:buChar char="®"/>
            </a:pPr>
            <a:r>
              <a:rPr lang="es-MX" sz="2600" dirty="0">
                <a:solidFill>
                  <a:srgbClr val="002060"/>
                </a:solidFill>
              </a:rPr>
              <a:t>.</a:t>
            </a:r>
            <a:r>
              <a:rPr lang="es-MX" sz="2600" b="1" dirty="0">
                <a:solidFill>
                  <a:srgbClr val="002060"/>
                </a:solidFill>
              </a:rPr>
              <a:t>Recuperación de Predios</a:t>
            </a:r>
            <a:r>
              <a:rPr lang="es-MX" sz="2600" dirty="0">
                <a:solidFill>
                  <a:srgbClr val="002060"/>
                </a:solidFill>
              </a:rPr>
              <a:t> Universitarios Invadidos</a:t>
            </a:r>
            <a:r>
              <a:rPr lang="es-MX" sz="2600" dirty="0" smtClean="0">
                <a:solidFill>
                  <a:srgbClr val="002060"/>
                </a:solidFill>
              </a:rPr>
              <a:t>.</a:t>
            </a:r>
          </a:p>
          <a:p>
            <a:pPr lvl="0" algn="just">
              <a:spcBef>
                <a:spcPts val="0"/>
              </a:spcBef>
              <a:buFont typeface="Symbol" pitchFamily="18" charset="2"/>
              <a:buChar char="®"/>
            </a:pPr>
            <a:endParaRPr lang="es-MX" sz="1100" dirty="0" smtClean="0">
              <a:solidFill>
                <a:srgbClr val="002060"/>
              </a:solidFill>
            </a:endParaRPr>
          </a:p>
          <a:p>
            <a:pPr lvl="0" algn="just">
              <a:spcBef>
                <a:spcPts val="0"/>
              </a:spcBef>
              <a:buFont typeface="Symbol" pitchFamily="18" charset="2"/>
              <a:buChar char="®"/>
            </a:pPr>
            <a:r>
              <a:rPr lang="es-MX" sz="2600" dirty="0" smtClean="0">
                <a:solidFill>
                  <a:srgbClr val="002060"/>
                </a:solidFill>
              </a:rPr>
              <a:t>Seguimiento a reportes de </a:t>
            </a:r>
            <a:r>
              <a:rPr lang="es-MX" sz="2600" b="1" dirty="0" smtClean="0">
                <a:solidFill>
                  <a:srgbClr val="002060"/>
                </a:solidFill>
              </a:rPr>
              <a:t>Violencia Escolar </a:t>
            </a:r>
            <a:r>
              <a:rPr lang="es-MX" sz="2600" dirty="0" smtClean="0">
                <a:solidFill>
                  <a:srgbClr val="002060"/>
                </a:solidFill>
              </a:rPr>
              <a:t>(</a:t>
            </a:r>
            <a:r>
              <a:rPr lang="es-MX" sz="2600" dirty="0" err="1" smtClean="0">
                <a:solidFill>
                  <a:srgbClr val="002060"/>
                </a:solidFill>
              </a:rPr>
              <a:t>bulling</a:t>
            </a:r>
            <a:r>
              <a:rPr lang="es-MX" sz="2600" dirty="0" smtClean="0">
                <a:solidFill>
                  <a:srgbClr val="002060"/>
                </a:solidFill>
              </a:rPr>
              <a:t>)</a:t>
            </a:r>
            <a:endParaRPr lang="es-MX" sz="2600" dirty="0">
              <a:solidFill>
                <a:srgbClr val="002060"/>
              </a:solidFill>
            </a:endParaRPr>
          </a:p>
          <a:p>
            <a:endParaRPr lang="es-ES" dirty="0"/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259632" y="148478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971601" y="246061"/>
            <a:ext cx="777686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Acciones 2013</a:t>
            </a:r>
          </a:p>
          <a:p>
            <a:pPr marL="342900" lvl="0" indent="-342900" algn="just">
              <a:buFont typeface="Symbol" pitchFamily="18" charset="2"/>
              <a:buChar char="®"/>
            </a:pPr>
            <a:r>
              <a:rPr lang="es-MX" sz="2400" b="1" dirty="0" smtClean="0">
                <a:solidFill>
                  <a:srgbClr val="002060"/>
                </a:solidFill>
              </a:rPr>
              <a:t>Obtención </a:t>
            </a:r>
            <a:r>
              <a:rPr lang="es-MX" sz="2400" b="1" dirty="0">
                <a:solidFill>
                  <a:srgbClr val="002060"/>
                </a:solidFill>
              </a:rPr>
              <a:t>de Recursos</a:t>
            </a:r>
            <a:r>
              <a:rPr lang="es-MX" sz="2400" dirty="0">
                <a:solidFill>
                  <a:srgbClr val="002060"/>
                </a:solidFill>
              </a:rPr>
              <a:t> derivados del </a:t>
            </a:r>
            <a:r>
              <a:rPr lang="es-MX" sz="2400" u="sng" dirty="0">
                <a:solidFill>
                  <a:srgbClr val="002060"/>
                </a:solidFill>
              </a:rPr>
              <a:t>Programa de Apoyo a la Formación Profesional </a:t>
            </a:r>
            <a:r>
              <a:rPr lang="es-MX" sz="2400" dirty="0">
                <a:solidFill>
                  <a:srgbClr val="002060"/>
                </a:solidFill>
              </a:rPr>
              <a:t>PAFT, DE  A.N.U.I.E.S</a:t>
            </a:r>
            <a:r>
              <a:rPr lang="es-MX" sz="2400" dirty="0" smtClean="0">
                <a:solidFill>
                  <a:srgbClr val="002060"/>
                </a:solidFill>
              </a:rPr>
              <a:t>.</a:t>
            </a:r>
          </a:p>
          <a:p>
            <a:pPr marL="342900" lvl="0" indent="-342900" algn="just">
              <a:buFont typeface="Symbol" pitchFamily="18" charset="2"/>
              <a:buChar char="®"/>
            </a:pPr>
            <a:endParaRPr lang="es-MX" sz="8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Symbol" pitchFamily="18" charset="2"/>
              <a:buChar char="®"/>
            </a:pPr>
            <a:r>
              <a:rPr lang="es-MX" sz="2400" dirty="0">
                <a:solidFill>
                  <a:srgbClr val="002060"/>
                </a:solidFill>
              </a:rPr>
              <a:t>Como parte del seguimiento de los trabajos de la Red de Seguridad en la Región Centro Occidente de la A.N.U.I.E.S. y a invitación de la Universidad de Guanajuato se </a:t>
            </a:r>
            <a:r>
              <a:rPr lang="es-MX" sz="2400" b="1" dirty="0">
                <a:solidFill>
                  <a:srgbClr val="002060"/>
                </a:solidFill>
              </a:rPr>
              <a:t>Capacitó</a:t>
            </a:r>
            <a:r>
              <a:rPr lang="es-MX" sz="2400" dirty="0">
                <a:solidFill>
                  <a:srgbClr val="002060"/>
                </a:solidFill>
              </a:rPr>
              <a:t> a </a:t>
            </a:r>
            <a:r>
              <a:rPr lang="es-MX" sz="2400" b="1" dirty="0">
                <a:solidFill>
                  <a:srgbClr val="002060"/>
                </a:solidFill>
              </a:rPr>
              <a:t>250 </a:t>
            </a:r>
            <a:r>
              <a:rPr lang="es-MX" sz="2400" b="1" dirty="0" smtClean="0">
                <a:solidFill>
                  <a:srgbClr val="002060"/>
                </a:solidFill>
              </a:rPr>
              <a:t>Docentes</a:t>
            </a:r>
            <a:r>
              <a:rPr lang="es-MX" sz="2400" dirty="0" smtClean="0">
                <a:solidFill>
                  <a:srgbClr val="002060"/>
                </a:solidFill>
              </a:rPr>
              <a:t> </a:t>
            </a:r>
            <a:r>
              <a:rPr lang="es-MX" sz="2400" dirty="0">
                <a:solidFill>
                  <a:srgbClr val="002060"/>
                </a:solidFill>
              </a:rPr>
              <a:t>de la Universidad de Guanajuato, en Medidas Prevención Urbana y Cultura de la Denuncia</a:t>
            </a:r>
            <a:r>
              <a:rPr lang="es-MX" sz="2400" dirty="0" smtClean="0">
                <a:solidFill>
                  <a:srgbClr val="002060"/>
                </a:solidFill>
              </a:rPr>
              <a:t>.</a:t>
            </a:r>
          </a:p>
          <a:p>
            <a:pPr marL="342900" lvl="0" indent="-342900" algn="just">
              <a:buFont typeface="Symbol" pitchFamily="18" charset="2"/>
              <a:buChar char="®"/>
            </a:pPr>
            <a:endParaRPr lang="es-MX" sz="8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Symbol" pitchFamily="18" charset="2"/>
              <a:buChar char="®"/>
            </a:pPr>
            <a:r>
              <a:rPr lang="es-MX" sz="2400" dirty="0">
                <a:solidFill>
                  <a:srgbClr val="002060"/>
                </a:solidFill>
              </a:rPr>
              <a:t>Como compromiso adquirido en la Red Jalisco Interinstitucional de Prevención Social y Participación Ciudadana de la Fiscalía General del Estado de Jalisco se </a:t>
            </a:r>
            <a:r>
              <a:rPr lang="es-MX" sz="2400" b="1" dirty="0">
                <a:solidFill>
                  <a:srgbClr val="002060"/>
                </a:solidFill>
              </a:rPr>
              <a:t>Capacitó</a:t>
            </a:r>
            <a:r>
              <a:rPr lang="es-MX" sz="2400" dirty="0">
                <a:solidFill>
                  <a:srgbClr val="002060"/>
                </a:solidFill>
              </a:rPr>
              <a:t> a alumnos y Docentes de COBAEJ, CETIS, CEBETIS, UNIVER, CECITEJ, Primarias  y Secundarias del Estado de Jalisco,  al Ayuntamiento de Guadalajara y Tonala</a:t>
            </a:r>
            <a:r>
              <a:rPr lang="es-MX" sz="2400" dirty="0" smtClean="0">
                <a:solidFill>
                  <a:srgbClr val="002060"/>
                </a:solidFill>
              </a:rPr>
              <a:t>.</a:t>
            </a:r>
          </a:p>
          <a:p>
            <a:pPr marL="342900" lvl="0" indent="-342900" algn="just">
              <a:buFont typeface="Symbol" pitchFamily="18" charset="2"/>
              <a:buChar char="®"/>
            </a:pPr>
            <a:endParaRPr lang="es-MX" sz="8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Symbol" pitchFamily="18" charset="2"/>
              <a:buChar char="®"/>
            </a:pPr>
            <a:r>
              <a:rPr lang="es-MX" sz="2400" b="1" dirty="0">
                <a:solidFill>
                  <a:srgbClr val="002060"/>
                </a:solidFill>
              </a:rPr>
              <a:t>Asesoría</a:t>
            </a:r>
            <a:r>
              <a:rPr lang="es-MX" sz="2400" dirty="0">
                <a:solidFill>
                  <a:srgbClr val="002060"/>
                </a:solidFill>
              </a:rPr>
              <a:t> Externa a Dependencias Estatales y Municipales</a:t>
            </a:r>
            <a:r>
              <a:rPr lang="es-MX" sz="2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5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79512" y="0"/>
            <a:ext cx="8785211" cy="733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Diagnóstico </a:t>
            </a:r>
            <a:r>
              <a:rPr lang="es-MX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General </a:t>
            </a:r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de </a:t>
            </a:r>
            <a:r>
              <a:rPr lang="es-MX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la </a:t>
            </a:r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Universidad </a:t>
            </a:r>
            <a:r>
              <a:rPr lang="es-MX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de Guadalajara</a:t>
            </a:r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endParaRPr lang="es-MX" sz="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lvl="0" algn="ctr"/>
            <a:r>
              <a:rPr lang="es-MX" b="1" dirty="0" smtClean="0">
                <a:solidFill>
                  <a:srgbClr val="002060"/>
                </a:solidFill>
              </a:rPr>
              <a:t> </a:t>
            </a:r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INSEGURIDAD</a:t>
            </a:r>
          </a:p>
          <a:p>
            <a:pPr lvl="0" algn="ctr"/>
            <a:endParaRPr lang="es-MX" sz="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es-MX" sz="2000" b="1" dirty="0" smtClean="0">
                <a:solidFill>
                  <a:srgbClr val="002060"/>
                </a:solidFill>
              </a:rPr>
              <a:t>Cabe </a:t>
            </a:r>
            <a:r>
              <a:rPr lang="es-MX" sz="2000" b="1" dirty="0" smtClean="0">
                <a:solidFill>
                  <a:srgbClr val="002060"/>
                </a:solidFill>
              </a:rPr>
              <a:t>destacar que los actos de Inseguridad al Interior de Nuestros Centros Universitarios y Planteles se encuentran acotados y controlados en los General, y en la actualidad se circunscriben  a conductas que con la aplicación de la Normatividad Universitaria tenderán a controlarse.</a:t>
            </a:r>
          </a:p>
          <a:p>
            <a:pPr algn="just"/>
            <a:r>
              <a:rPr lang="es-MX" b="1" dirty="0" smtClean="0">
                <a:solidFill>
                  <a:srgbClr val="002060"/>
                </a:solidFill>
              </a:rPr>
              <a:t>Se destacan sin ser limitativos; Los siguientes factores  y  conductas que se desarrollan en nuestros entornos inmediatos y  que inciden de forma directa en la seguridad de nuestra comunidad, conductas que se atacan con estrategias coordinadas con las autoridades de los tres niveles de gobierno</a:t>
            </a:r>
            <a:r>
              <a:rPr lang="es-MX" sz="1600" b="1" dirty="0" smtClean="0">
                <a:solidFill>
                  <a:srgbClr val="002060"/>
                </a:solidFill>
              </a:rPr>
              <a:t>. A través del programa «universidad Segura»</a:t>
            </a:r>
            <a:endParaRPr lang="es-MX" sz="1600" b="1" dirty="0" smtClean="0">
              <a:solidFill>
                <a:srgbClr val="002060"/>
              </a:solidFill>
            </a:endParaRPr>
          </a:p>
          <a:p>
            <a:pPr algn="just"/>
            <a:endParaRPr lang="es-MX" sz="800" b="1" dirty="0">
              <a:solidFill>
                <a:srgbClr val="002060"/>
              </a:solidFill>
            </a:endParaRPr>
          </a:p>
          <a:p>
            <a:pPr algn="ctr"/>
            <a:r>
              <a:rPr lang="es-MX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DETENIDOS</a:t>
            </a:r>
            <a:r>
              <a:rPr lang="es-MX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MX" dirty="0" smtClean="0">
                <a:solidFill>
                  <a:srgbClr val="002060"/>
                </a:solidFill>
              </a:rPr>
              <a:t>en </a:t>
            </a:r>
            <a:r>
              <a:rPr lang="es-MX" dirty="0">
                <a:solidFill>
                  <a:srgbClr val="002060"/>
                </a:solidFill>
              </a:rPr>
              <a:t>los </a:t>
            </a:r>
            <a:r>
              <a:rPr lang="es-MX" b="1" dirty="0">
                <a:solidFill>
                  <a:srgbClr val="002060"/>
                </a:solidFill>
              </a:rPr>
              <a:t>entornos</a:t>
            </a:r>
            <a:r>
              <a:rPr lang="es-MX" dirty="0">
                <a:solidFill>
                  <a:srgbClr val="002060"/>
                </a:solidFill>
              </a:rPr>
              <a:t> de los Centros Universitarios y Planteles del S.E.M.S.  </a:t>
            </a:r>
            <a:r>
              <a:rPr lang="es-MX" sz="2000" b="1" dirty="0">
                <a:solidFill>
                  <a:srgbClr val="002060"/>
                </a:solidFill>
              </a:rPr>
              <a:t>3,913</a:t>
            </a:r>
            <a:endParaRPr lang="es-MX" sz="2000" dirty="0">
              <a:solidFill>
                <a:srgbClr val="002060"/>
              </a:solidFill>
            </a:endParaRPr>
          </a:p>
          <a:p>
            <a:pPr algn="ctr"/>
            <a:r>
              <a:rPr lang="es-MX" b="1" dirty="0" smtClean="0">
                <a:solidFill>
                  <a:srgbClr val="002060"/>
                </a:solidFill>
              </a:rPr>
              <a:t>POR </a:t>
            </a:r>
            <a:r>
              <a:rPr lang="es-MX" b="1" dirty="0">
                <a:solidFill>
                  <a:srgbClr val="002060"/>
                </a:solidFill>
              </a:rPr>
              <a:t>DELITO    624.</a:t>
            </a:r>
            <a:endParaRPr lang="es-MX" dirty="0">
              <a:solidFill>
                <a:srgbClr val="002060"/>
              </a:solidFill>
            </a:endParaRPr>
          </a:p>
          <a:p>
            <a:pPr algn="ctr"/>
            <a:r>
              <a:rPr lang="es-MX" b="1" dirty="0" smtClean="0">
                <a:solidFill>
                  <a:srgbClr val="002060"/>
                </a:solidFill>
              </a:rPr>
              <a:t>POR </a:t>
            </a:r>
            <a:r>
              <a:rPr lang="es-MX" b="1" dirty="0">
                <a:solidFill>
                  <a:srgbClr val="002060"/>
                </a:solidFill>
              </a:rPr>
              <a:t>FALTA   3,289.</a:t>
            </a:r>
            <a:endParaRPr lang="es-MX" dirty="0">
              <a:solidFill>
                <a:srgbClr val="002060"/>
              </a:solidFill>
            </a:endParaRPr>
          </a:p>
          <a:p>
            <a:pPr algn="ctr"/>
            <a:r>
              <a:rPr lang="es-MX" b="1" dirty="0" smtClean="0">
                <a:solidFill>
                  <a:srgbClr val="002060"/>
                </a:solidFill>
              </a:rPr>
              <a:t>Principales </a:t>
            </a:r>
            <a:r>
              <a:rPr lang="es-MX" b="1" dirty="0">
                <a:solidFill>
                  <a:srgbClr val="002060"/>
                </a:solidFill>
              </a:rPr>
              <a:t>conductas </a:t>
            </a:r>
            <a:r>
              <a:rPr lang="es-MX" b="1" dirty="0" smtClean="0">
                <a:solidFill>
                  <a:srgbClr val="002060"/>
                </a:solidFill>
              </a:rPr>
              <a:t>delictivas y faltas administrativas:</a:t>
            </a:r>
            <a:endParaRPr lang="es-MX" dirty="0">
              <a:solidFill>
                <a:srgbClr val="002060"/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rgbClr val="002060"/>
                </a:solidFill>
              </a:rPr>
              <a:t>Robo a personas.</a:t>
            </a:r>
            <a:endParaRPr lang="es-MX" sz="2000" dirty="0">
              <a:solidFill>
                <a:srgbClr val="002060"/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rgbClr val="002060"/>
                </a:solidFill>
              </a:rPr>
              <a:t>Robo autopartes.</a:t>
            </a:r>
            <a:endParaRPr lang="es-MX" sz="2000" dirty="0">
              <a:solidFill>
                <a:srgbClr val="002060"/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rgbClr val="002060"/>
                </a:solidFill>
              </a:rPr>
              <a:t>Atentados al pudor.</a:t>
            </a:r>
            <a:endParaRPr lang="es-MX" sz="2000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rgbClr val="002060"/>
                </a:solidFill>
              </a:rPr>
              <a:t>Acoso Sexual.</a:t>
            </a:r>
            <a:endParaRPr lang="es-MX" sz="2000" dirty="0">
              <a:solidFill>
                <a:srgbClr val="002060"/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rgbClr val="002060"/>
                </a:solidFill>
              </a:rPr>
              <a:t>Venta y Consumo de bebidas </a:t>
            </a:r>
            <a:r>
              <a:rPr lang="es-MX" sz="2000" b="1" dirty="0" smtClean="0">
                <a:solidFill>
                  <a:srgbClr val="002060"/>
                </a:solidFill>
              </a:rPr>
              <a:t>alcohólicas. </a:t>
            </a: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rgbClr val="002060"/>
                </a:solidFill>
              </a:rPr>
              <a:t>Venta y Consumo </a:t>
            </a:r>
            <a:r>
              <a:rPr lang="es-MX" sz="2000" b="1" dirty="0" smtClean="0">
                <a:solidFill>
                  <a:srgbClr val="002060"/>
                </a:solidFill>
              </a:rPr>
              <a:t>de</a:t>
            </a:r>
            <a:r>
              <a:rPr lang="es-MX" sz="2000" b="1" dirty="0">
                <a:solidFill>
                  <a:srgbClr val="002060"/>
                </a:solidFill>
              </a:rPr>
              <a:t> drogas.</a:t>
            </a:r>
            <a:endParaRPr lang="es-MX" sz="2000" dirty="0">
              <a:solidFill>
                <a:srgbClr val="002060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10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63110" y="734026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                                                 Problemática </a:t>
            </a:r>
            <a:br>
              <a:rPr lang="es-ES" sz="2800" b="1" dirty="0" smtClean="0"/>
            </a:br>
            <a:r>
              <a:rPr lang="es-ES" sz="2800" b="1" dirty="0" smtClean="0"/>
              <a:t>           Detenidos                   Interna</a:t>
            </a:r>
            <a:endParaRPr lang="es-ES" sz="28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16322"/>
            <a:ext cx="8229600" cy="4493718"/>
          </a:xfrm>
        </p:spPr>
      </p:pic>
    </p:spTree>
    <p:extLst>
      <p:ext uri="{BB962C8B-B14F-4D97-AF65-F5344CB8AC3E}">
        <p14:creationId xmlns:p14="http://schemas.microsoft.com/office/powerpoint/2010/main" val="7380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5064"/>
            <a:ext cx="670084" cy="2852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4" y="246061"/>
            <a:ext cx="1578869" cy="51554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86159" y="364687"/>
            <a:ext cx="8316416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AMBULANTAJE</a:t>
            </a:r>
            <a:endParaRPr lang="es-MX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MX" sz="1600" dirty="0">
                <a:solidFill>
                  <a:srgbClr val="002060"/>
                </a:solidFill>
              </a:rPr>
              <a:t> </a:t>
            </a:r>
            <a:r>
              <a:rPr lang="es-MX" sz="2000" b="1" u="sng" dirty="0" smtClean="0">
                <a:solidFill>
                  <a:srgbClr val="002060"/>
                </a:solidFill>
              </a:rPr>
              <a:t>Problemática </a:t>
            </a:r>
            <a:r>
              <a:rPr lang="es-MX" sz="2000" b="1" u="sng" dirty="0">
                <a:solidFill>
                  <a:srgbClr val="002060"/>
                </a:solidFill>
              </a:rPr>
              <a:t>Controlada en lo General</a:t>
            </a:r>
            <a:r>
              <a:rPr lang="es-MX" sz="2000" b="1" u="sng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es-MX" sz="1200" dirty="0">
              <a:solidFill>
                <a:srgbClr val="002060"/>
              </a:solidFill>
            </a:endParaRPr>
          </a:p>
          <a:p>
            <a:r>
              <a:rPr lang="es-MX" sz="2000" dirty="0">
                <a:solidFill>
                  <a:srgbClr val="002060"/>
                </a:solidFill>
              </a:rPr>
              <a:t> </a:t>
            </a:r>
            <a:r>
              <a:rPr lang="es-MX" sz="2000" dirty="0" smtClean="0">
                <a:solidFill>
                  <a:srgbClr val="002060"/>
                </a:solidFill>
              </a:rPr>
              <a:t>La </a:t>
            </a:r>
            <a:r>
              <a:rPr lang="es-MX" sz="2000" dirty="0">
                <a:solidFill>
                  <a:srgbClr val="002060"/>
                </a:solidFill>
              </a:rPr>
              <a:t>mayoría </a:t>
            </a:r>
            <a:r>
              <a:rPr lang="es-MX" sz="2000" dirty="0">
                <a:solidFill>
                  <a:srgbClr val="002060"/>
                </a:solidFill>
              </a:rPr>
              <a:t>no cuentan con permiso municipal. </a:t>
            </a:r>
            <a:r>
              <a:rPr lang="es-MX" sz="2000" dirty="0">
                <a:solidFill>
                  <a:srgbClr val="002060"/>
                </a:solidFill>
              </a:rPr>
              <a:t>no cumplen con las normas mínimas de Higiene y Protección Civil. </a:t>
            </a:r>
          </a:p>
          <a:p>
            <a:pPr algn="just"/>
            <a:r>
              <a:rPr lang="es-MX" sz="2000" dirty="0">
                <a:solidFill>
                  <a:srgbClr val="002060"/>
                </a:solidFill>
              </a:rPr>
              <a:t>Son foco de inseguridad  ya que se a detectado que los delincuentes se mimetizan en ese tipo de lugares.</a:t>
            </a:r>
          </a:p>
          <a:p>
            <a:pPr algn="just"/>
            <a:r>
              <a:rPr lang="es-MX" sz="2000" b="1" dirty="0">
                <a:solidFill>
                  <a:srgbClr val="002060"/>
                </a:solidFill>
              </a:rPr>
              <a:t>No obstante lo anterior se viene trabajando coordinadamente con los Ayuntamientos para el retiro y regularización de los ambulantes, realizándose clausuras y apercibimientos</a:t>
            </a:r>
            <a:r>
              <a:rPr lang="es-MX" sz="20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es-MX" sz="1400" dirty="0">
              <a:solidFill>
                <a:srgbClr val="002060"/>
              </a:solidFill>
            </a:endParaRPr>
          </a:p>
          <a:p>
            <a:pPr lvl="0" algn="ctr"/>
            <a:r>
              <a:rPr lang="es-MX" sz="2000" b="1" dirty="0">
                <a:solidFill>
                  <a:srgbClr val="002060"/>
                </a:solidFill>
              </a:rPr>
              <a:t>  </a:t>
            </a:r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COMERCIOS DE VENTA DE BEBIDAS ALCOHÓLICAS</a:t>
            </a:r>
            <a:endParaRPr lang="es-MX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es-MX" sz="2000" b="1" dirty="0" smtClean="0">
                <a:solidFill>
                  <a:srgbClr val="002060"/>
                </a:solidFill>
              </a:rPr>
              <a:t>En </a:t>
            </a:r>
            <a:r>
              <a:rPr lang="es-MX" sz="2000" b="1" dirty="0">
                <a:solidFill>
                  <a:srgbClr val="002060"/>
                </a:solidFill>
              </a:rPr>
              <a:t>los entornos </a:t>
            </a:r>
            <a:r>
              <a:rPr lang="es-MX" sz="2000" b="1" dirty="0" smtClean="0">
                <a:solidFill>
                  <a:srgbClr val="002060"/>
                </a:solidFill>
              </a:rPr>
              <a:t>inmediatos </a:t>
            </a:r>
            <a:r>
              <a:rPr lang="es-MX" sz="2000" b="1" dirty="0">
                <a:solidFill>
                  <a:srgbClr val="002060"/>
                </a:solidFill>
              </a:rPr>
              <a:t>de los Centros Universitarios y Planteles del S.E.M.S. </a:t>
            </a:r>
            <a:r>
              <a:rPr lang="es-MX" sz="2000" b="1" dirty="0" smtClean="0">
                <a:solidFill>
                  <a:srgbClr val="002060"/>
                </a:solidFill>
              </a:rPr>
              <a:t>Giros </a:t>
            </a:r>
            <a:r>
              <a:rPr lang="es-MX" sz="2000" b="1" dirty="0">
                <a:solidFill>
                  <a:srgbClr val="002060"/>
                </a:solidFill>
              </a:rPr>
              <a:t>comerciales denominados “Micheladas” </a:t>
            </a:r>
            <a:endParaRPr lang="es-MX" sz="2000" b="1" dirty="0" smtClean="0">
              <a:solidFill>
                <a:srgbClr val="002060"/>
              </a:solidFill>
            </a:endParaRPr>
          </a:p>
          <a:p>
            <a:pPr algn="ctr"/>
            <a:endParaRPr lang="es-MX" sz="1100" dirty="0">
              <a:solidFill>
                <a:srgbClr val="002060"/>
              </a:solidFill>
            </a:endParaRPr>
          </a:p>
          <a:p>
            <a:pPr algn="just"/>
            <a:r>
              <a:rPr lang="es-MX" sz="2000" dirty="0" smtClean="0">
                <a:solidFill>
                  <a:srgbClr val="002060"/>
                </a:solidFill>
              </a:rPr>
              <a:t>Puntos de Riesgo ante el primer contacto con las drogas de inicio para nuestra comunidad principalmente </a:t>
            </a:r>
            <a:r>
              <a:rPr lang="es-MX" sz="2000" dirty="0">
                <a:solidFill>
                  <a:srgbClr val="002060"/>
                </a:solidFill>
              </a:rPr>
              <a:t>estudiantil y en específico a nuestros bachilleres, ya que se a detectado que en estos lugares se propicia la distribución de tóxicos de diferentes categorías. </a:t>
            </a:r>
          </a:p>
        </p:txBody>
      </p:sp>
    </p:spTree>
    <p:extLst>
      <p:ext uri="{BB962C8B-B14F-4D97-AF65-F5344CB8AC3E}">
        <p14:creationId xmlns:p14="http://schemas.microsoft.com/office/powerpoint/2010/main" val="15128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1186</Words>
  <Application>Microsoft Office PowerPoint</Application>
  <PresentationFormat>Presentación en pantalla (4:3)</PresentationFormat>
  <Paragraphs>239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                             Problemática             Detenidos                   Interna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9413677</dc:creator>
  <cp:lastModifiedBy>Particular</cp:lastModifiedBy>
  <cp:revision>49</cp:revision>
  <cp:lastPrinted>2014-06-03T17:21:29Z</cp:lastPrinted>
  <dcterms:created xsi:type="dcterms:W3CDTF">2013-06-05T17:48:18Z</dcterms:created>
  <dcterms:modified xsi:type="dcterms:W3CDTF">2014-06-03T19:19:10Z</dcterms:modified>
</cp:coreProperties>
</file>