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7"/>
  </p:notesMasterIdLst>
  <p:sldIdLst>
    <p:sldId id="419" r:id="rId2"/>
    <p:sldId id="477" r:id="rId3"/>
    <p:sldId id="479" r:id="rId4"/>
    <p:sldId id="420" r:id="rId5"/>
    <p:sldId id="421" r:id="rId6"/>
    <p:sldId id="430" r:id="rId7"/>
    <p:sldId id="336" r:id="rId8"/>
    <p:sldId id="384" r:id="rId9"/>
    <p:sldId id="438" r:id="rId10"/>
    <p:sldId id="439" r:id="rId11"/>
    <p:sldId id="440" r:id="rId12"/>
    <p:sldId id="503" r:id="rId13"/>
    <p:sldId id="442" r:id="rId14"/>
    <p:sldId id="443" r:id="rId15"/>
    <p:sldId id="445" r:id="rId16"/>
    <p:sldId id="446" r:id="rId17"/>
    <p:sldId id="447" r:id="rId18"/>
    <p:sldId id="325" r:id="rId19"/>
    <p:sldId id="448" r:id="rId20"/>
    <p:sldId id="403" r:id="rId21"/>
    <p:sldId id="406" r:id="rId22"/>
    <p:sldId id="408" r:id="rId23"/>
    <p:sldId id="404" r:id="rId24"/>
    <p:sldId id="490" r:id="rId25"/>
    <p:sldId id="491" r:id="rId26"/>
    <p:sldId id="492" r:id="rId27"/>
    <p:sldId id="493" r:id="rId28"/>
    <p:sldId id="494" r:id="rId29"/>
    <p:sldId id="495" r:id="rId30"/>
    <p:sldId id="497" r:id="rId31"/>
    <p:sldId id="498" r:id="rId32"/>
    <p:sldId id="499" r:id="rId33"/>
    <p:sldId id="500" r:id="rId34"/>
    <p:sldId id="504" r:id="rId35"/>
    <p:sldId id="460" r:id="rId36"/>
    <p:sldId id="464" r:id="rId37"/>
    <p:sldId id="465" r:id="rId38"/>
    <p:sldId id="461" r:id="rId39"/>
    <p:sldId id="473" r:id="rId40"/>
    <p:sldId id="474" r:id="rId41"/>
    <p:sldId id="475" r:id="rId42"/>
    <p:sldId id="470" r:id="rId43"/>
    <p:sldId id="289" r:id="rId44"/>
    <p:sldId id="454" r:id="rId45"/>
    <p:sldId id="471" r:id="rId46"/>
    <p:sldId id="455" r:id="rId47"/>
    <p:sldId id="505" r:id="rId48"/>
    <p:sldId id="481" r:id="rId49"/>
    <p:sldId id="478" r:id="rId50"/>
    <p:sldId id="330" r:id="rId51"/>
    <p:sldId id="312" r:id="rId52"/>
    <p:sldId id="458" r:id="rId53"/>
    <p:sldId id="380" r:id="rId54"/>
    <p:sldId id="391" r:id="rId55"/>
    <p:sldId id="415" r:id="rId5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ocelyne Gacel Avila" initials="JG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3300"/>
    <a:srgbClr val="993300"/>
    <a:srgbClr val="CC3300"/>
    <a:srgbClr val="3366CC"/>
    <a:srgbClr val="355074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Estilo temático 2 - Énfasis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57" autoAdjust="0"/>
    <p:restoredTop sz="94711" autoAdjust="0"/>
  </p:normalViewPr>
  <p:slideViewPr>
    <p:cSldViewPr>
      <p:cViewPr>
        <p:scale>
          <a:sx n="75" d="100"/>
          <a:sy n="75" d="100"/>
        </p:scale>
        <p:origin x="-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C7ACC7-82F9-4AF9-BFA0-6DF6854A12D5}" type="datetimeFigureOut">
              <a:rPr lang="es-MX" smtClean="0"/>
              <a:pPr/>
              <a:t>05/10/2012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73C29-FA92-4EB7-9E4E-6F5F79EB883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9117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73C29-FA92-4EB7-9E4E-6F5F79EB883E}" type="slidenum">
              <a:rPr lang="es-MX" smtClean="0"/>
              <a:pPr/>
              <a:t>7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3054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73C29-FA92-4EB7-9E4E-6F5F79EB883E}" type="slidenum">
              <a:rPr lang="es-MX" smtClean="0"/>
              <a:pPr/>
              <a:t>50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5899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695767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18 Rectángulo"/>
          <p:cNvSpPr/>
          <p:nvPr/>
        </p:nvSpPr>
        <p:spPr>
          <a:xfrm>
            <a:off x="0" y="1"/>
            <a:ext cx="9144000" cy="3701700"/>
          </a:xfrm>
          <a:prstGeom prst="rect">
            <a:avLst/>
          </a:prstGeom>
          <a:solidFill>
            <a:srgbClr val="355074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2401889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457200" y="426868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D65B805-1770-43B0-87E0-D07529F0E210}" type="datetimeFigureOut">
              <a:rPr lang="es-MX" smtClean="0"/>
              <a:pPr/>
              <a:t>05/10/2012</a:t>
            </a:fld>
            <a:endParaRPr lang="es-MX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236E79D-BA63-4D5D-8B64-4C197668B8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B805-1770-43B0-87E0-D07529F0E210}" type="datetimeFigureOut">
              <a:rPr lang="es-MX" smtClean="0"/>
              <a:pPr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E79D-BA63-4D5D-8B64-4C197668B8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B805-1770-43B0-87E0-D07529F0E210}" type="datetimeFigureOut">
              <a:rPr lang="es-MX" smtClean="0"/>
              <a:pPr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E79D-BA63-4D5D-8B64-4C197668B8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w Cen MT" pitchFamily="34" charset="0"/>
              </a:defRPr>
            </a:lvl1pPr>
            <a:lvl2pPr>
              <a:defRPr>
                <a:latin typeface="Tw Cen MT" pitchFamily="34" charset="0"/>
              </a:defRPr>
            </a:lvl2pPr>
            <a:lvl3pPr>
              <a:defRPr>
                <a:latin typeface="Tw Cen MT" pitchFamily="34" charset="0"/>
              </a:defRPr>
            </a:lvl3pPr>
            <a:lvl4pPr>
              <a:defRPr>
                <a:latin typeface="Tw Cen MT" pitchFamily="34" charset="0"/>
              </a:defRPr>
            </a:lvl4pPr>
            <a:lvl5pPr>
              <a:defRPr>
                <a:latin typeface="Tw Cen MT" pitchFamily="34" charset="0"/>
              </a:defRPr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B805-1770-43B0-87E0-D07529F0E210}" type="datetimeFigureOut">
              <a:rPr lang="es-MX" smtClean="0"/>
              <a:pPr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E79D-BA63-4D5D-8B64-4C197668B8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B805-1770-43B0-87E0-D07529F0E210}" type="datetimeFigureOut">
              <a:rPr lang="es-MX" smtClean="0"/>
              <a:pPr/>
              <a:t>05/10/2012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E79D-BA63-4D5D-8B64-4C197668B8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B805-1770-43B0-87E0-D07529F0E210}" type="datetimeFigureOut">
              <a:rPr lang="es-MX" smtClean="0"/>
              <a:pPr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E79D-BA63-4D5D-8B64-4C197668B8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2244971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721227" y="2244971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718306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6" name="2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D65B805-1770-43B0-87E0-D07529F0E210}" type="datetimeFigureOut">
              <a:rPr lang="es-MX" smtClean="0"/>
              <a:pPr/>
              <a:t>05/10/2012</a:t>
            </a:fld>
            <a:endParaRPr lang="es-MX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236E79D-BA63-4D5D-8B64-4C197668B8D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D65B805-1770-43B0-87E0-D07529F0E210}" type="datetimeFigureOut">
              <a:rPr lang="es-MX" smtClean="0"/>
              <a:pPr/>
              <a:t>05/10/2012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236E79D-BA63-4D5D-8B64-4C197668B8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B805-1770-43B0-87E0-D07529F0E210}" type="datetimeFigureOut">
              <a:rPr lang="es-MX" smtClean="0"/>
              <a:pPr/>
              <a:t>05/10/2012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E79D-BA63-4D5D-8B64-4C197668B8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53496" y="1101971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B805-1770-43B0-87E0-D07529F0E210}" type="datetimeFigureOut">
              <a:rPr lang="es-MX" smtClean="0"/>
              <a:pPr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E79D-BA63-4D5D-8B64-4C197668B8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40436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5B805-1770-43B0-87E0-D07529F0E210}" type="datetimeFigureOut">
              <a:rPr lang="es-MX" smtClean="0"/>
              <a:pPr/>
              <a:t>05/10/2012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6E79D-BA63-4D5D-8B64-4C197668B8D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8090087" y="620689"/>
            <a:ext cx="935776" cy="57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1"/>
            <a:ext cx="9144000" cy="62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dirty="0" smtClean="0"/>
              <a:t>Haga clic para modificar el estilo de título del patrón</a:t>
            </a:r>
            <a:endParaRPr kumimoji="0" lang="en-US" dirty="0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D65B805-1770-43B0-87E0-D07529F0E210}" type="datetimeFigureOut">
              <a:rPr lang="es-MX" smtClean="0"/>
              <a:pPr/>
              <a:t>05/10/2012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236E79D-BA63-4D5D-8B64-4C197668B8D9}" type="slidenum">
              <a:rPr lang="es-MX" smtClean="0"/>
              <a:pPr/>
              <a:t>‹Nº›</a:t>
            </a:fld>
            <a:endParaRPr lang="es-MX" dirty="0"/>
          </a:p>
        </p:txBody>
      </p:sp>
      <p:pic>
        <p:nvPicPr>
          <p:cNvPr id="2053" name="Picture 5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79513" y="620689"/>
            <a:ext cx="2736303" cy="51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C6600"/>
          </a:solidFill>
          <a:latin typeface="+mn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1200"/>
        </a:spcBef>
        <a:buClr>
          <a:srgbClr val="CC6600"/>
        </a:buClr>
        <a:buFont typeface="Georgia"/>
        <a:buChar char="•"/>
        <a:defRPr kumimoji="0" sz="2800" kern="1200">
          <a:solidFill>
            <a:schemeClr val="tx1"/>
          </a:solidFill>
          <a:latin typeface="Tw Cen MT" pitchFamily="34" charset="0"/>
          <a:ea typeface="+mn-ea"/>
          <a:cs typeface="+mn-cs"/>
        </a:defRPr>
      </a:lvl1pPr>
      <a:lvl2pPr marL="658368" indent="-246888" algn="l" rtl="0" eaLnBrk="1" latinLnBrk="0" hangingPunct="1">
        <a:spcBef>
          <a:spcPts val="12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Tw Cen MT" pitchFamily="34" charset="0"/>
          <a:ea typeface="+mn-ea"/>
          <a:cs typeface="+mn-cs"/>
        </a:defRPr>
      </a:lvl2pPr>
      <a:lvl3pPr marL="923544" indent="-219456" algn="l" rtl="0" eaLnBrk="1" latinLnBrk="0" hangingPunct="1">
        <a:spcBef>
          <a:spcPts val="12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Tw Cen MT" pitchFamily="34" charset="0"/>
          <a:ea typeface="+mn-ea"/>
          <a:cs typeface="+mn-cs"/>
        </a:defRPr>
      </a:lvl3pPr>
      <a:lvl4pPr marL="1179576" indent="-201168" algn="l" rtl="0" eaLnBrk="1" latinLnBrk="0" hangingPunct="1">
        <a:spcBef>
          <a:spcPts val="12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Tw Cen MT" pitchFamily="34" charset="0"/>
          <a:ea typeface="+mn-ea"/>
          <a:cs typeface="+mn-cs"/>
        </a:defRPr>
      </a:lvl4pPr>
      <a:lvl5pPr marL="1389888" indent="-182880" algn="l" rtl="0" eaLnBrk="1" latinLnBrk="0" hangingPunct="1">
        <a:spcBef>
          <a:spcPts val="12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Tw Cen MT" pitchFamily="34" charset="0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42521" y="548680"/>
            <a:ext cx="8458200" cy="3240360"/>
          </a:xfrm>
          <a:noFill/>
        </p:spPr>
        <p:txBody>
          <a:bodyPr anchor="ctr">
            <a:normAutofit fontScale="90000"/>
          </a:bodyPr>
          <a:lstStyle/>
          <a:p>
            <a:pPr algn="ctr"/>
            <a:r>
              <a:rPr lang="es-MX" sz="3600" dirty="0" smtClean="0"/>
              <a:t>La Enseñanza del Inglés </a:t>
            </a:r>
            <a:br>
              <a:rPr lang="es-MX" sz="3600" dirty="0" smtClean="0"/>
            </a:br>
            <a:r>
              <a:rPr lang="es-MX" sz="3600" dirty="0" smtClean="0"/>
              <a:t>como Lengua Extranjera en la</a:t>
            </a:r>
            <a:br>
              <a:rPr lang="es-MX" sz="3600" dirty="0" smtClean="0"/>
            </a:br>
            <a:r>
              <a:rPr lang="es-MX" sz="3600" dirty="0" smtClean="0"/>
              <a:t> Universidad de Guadalajara</a:t>
            </a:r>
            <a:br>
              <a:rPr lang="es-MX" sz="3600" dirty="0" smtClean="0"/>
            </a:br>
            <a:r>
              <a:rPr lang="es-MX" sz="3600" dirty="0"/>
              <a:t> </a:t>
            </a:r>
            <a:r>
              <a:rPr lang="es-MX" sz="3600" dirty="0" smtClean="0"/>
              <a:t>                                           </a:t>
            </a:r>
            <a:br>
              <a:rPr lang="es-MX" sz="3600" dirty="0" smtClean="0"/>
            </a:b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 smtClean="0"/>
              <a:t>                                                   </a:t>
            </a:r>
            <a:r>
              <a:rPr lang="es-MX" sz="2000" dirty="0" smtClean="0"/>
              <a:t>Dra. Jocelyne Gacel-Ávila</a:t>
            </a:r>
            <a:endParaRPr lang="es-MX" sz="20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57200" y="4268687"/>
            <a:ext cx="8435280" cy="2394223"/>
          </a:xfrm>
        </p:spPr>
        <p:txBody>
          <a:bodyPr>
            <a:normAutofit/>
          </a:bodyPr>
          <a:lstStyle/>
          <a:p>
            <a:r>
              <a:rPr lang="es-MX" sz="1800" dirty="0" smtClean="0"/>
              <a:t>Coordinación General de Cooperación e Internacionalización</a:t>
            </a:r>
            <a:br>
              <a:rPr lang="es-MX" sz="1800" dirty="0" smtClean="0"/>
            </a:br>
            <a:r>
              <a:rPr lang="es-MX" sz="1800" dirty="0" smtClean="0"/>
              <a:t>Unidad de Lenguas</a:t>
            </a:r>
            <a:endParaRPr lang="es-MX" sz="1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9193" y="5217823"/>
            <a:ext cx="7704856" cy="144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7973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2800" dirty="0" smtClean="0"/>
              <a:t>Organismos Acreditadores </a:t>
            </a:r>
            <a:br>
              <a:rPr lang="es-MX" sz="2800" dirty="0" smtClean="0"/>
            </a:br>
            <a:r>
              <a:rPr lang="es-MX" sz="2800" dirty="0" smtClean="0"/>
              <a:t>(Ejemplos: CONAET/CACEICA/CACECA)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8164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s-MX" dirty="0" smtClean="0">
                <a:cs typeface="Arial" pitchFamily="34" charset="0"/>
              </a:rPr>
              <a:t>Recomiendan</a:t>
            </a:r>
          </a:p>
          <a:p>
            <a:pPr algn="just"/>
            <a:r>
              <a:rPr lang="es-MX" dirty="0" smtClean="0">
                <a:cs typeface="Arial" pitchFamily="34" charset="0"/>
              </a:rPr>
              <a:t>Establecer como </a:t>
            </a:r>
            <a:r>
              <a:rPr lang="es-MX" b="1" dirty="0" smtClean="0">
                <a:cs typeface="Arial" pitchFamily="34" charset="0"/>
              </a:rPr>
              <a:t>requisito de titulación </a:t>
            </a:r>
            <a:r>
              <a:rPr lang="es-MX" dirty="0" smtClean="0">
                <a:cs typeface="Arial" pitchFamily="34" charset="0"/>
              </a:rPr>
              <a:t>el dominio del idioma inglés</a:t>
            </a:r>
          </a:p>
          <a:p>
            <a:pPr algn="just"/>
            <a:r>
              <a:rPr lang="es-MX" dirty="0" smtClean="0">
                <a:cs typeface="Arial" pitchFamily="34" charset="0"/>
              </a:rPr>
              <a:t>Como parte del examen de admisión, realizar una </a:t>
            </a:r>
            <a:r>
              <a:rPr lang="es-MX" b="1" dirty="0">
                <a:cs typeface="Arial" pitchFamily="34" charset="0"/>
              </a:rPr>
              <a:t>evaluación del conocimiento del idioma</a:t>
            </a:r>
            <a:endParaRPr lang="es-MX" dirty="0" smtClean="0">
              <a:cs typeface="Arial" pitchFamily="34" charset="0"/>
            </a:endParaRPr>
          </a:p>
          <a:p>
            <a:pPr algn="just"/>
            <a:r>
              <a:rPr lang="es-MX" dirty="0" smtClean="0">
                <a:cs typeface="Arial" pitchFamily="34" charset="0"/>
              </a:rPr>
              <a:t>Para </a:t>
            </a:r>
            <a:r>
              <a:rPr lang="es-MX" dirty="0">
                <a:cs typeface="Arial" pitchFamily="34" charset="0"/>
              </a:rPr>
              <a:t>alcanzar nivel 3, las CIEES recomiendan la </a:t>
            </a:r>
            <a:r>
              <a:rPr lang="es-MX" b="1" dirty="0">
                <a:cs typeface="Arial" pitchFamily="34" charset="0"/>
              </a:rPr>
              <a:t>inclusión de un segundo idioma</a:t>
            </a:r>
            <a:r>
              <a:rPr lang="es-MX" dirty="0">
                <a:cs typeface="Arial" pitchFamily="34" charset="0"/>
              </a:rPr>
              <a:t> en los PE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5321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Becas</a:t>
            </a:r>
            <a:endParaRPr lang="en-U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u="sng" dirty="0">
                <a:cs typeface="Arial" pitchFamily="34" charset="0"/>
              </a:rPr>
              <a:t>El CONACYT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s-MX" dirty="0">
                <a:solidFill>
                  <a:srgbClr val="3366CC"/>
                </a:solidFill>
                <a:ea typeface="Calibri"/>
                <a:cs typeface="Arial" pitchFamily="34" charset="0"/>
              </a:rPr>
              <a:t>	</a:t>
            </a:r>
            <a:r>
              <a:rPr lang="es-MX" dirty="0">
                <a:ea typeface="Calibri"/>
                <a:cs typeface="Arial" pitchFamily="34" charset="0"/>
              </a:rPr>
              <a:t>Para </a:t>
            </a:r>
            <a:r>
              <a:rPr lang="es-MX" b="1" dirty="0">
                <a:ea typeface="Calibri"/>
                <a:cs typeface="Arial" pitchFamily="34" charset="0"/>
              </a:rPr>
              <a:t>becas de posgrado </a:t>
            </a:r>
            <a:r>
              <a:rPr lang="es-MX" b="1" dirty="0" smtClean="0">
                <a:ea typeface="Calibri"/>
                <a:cs typeface="Arial" pitchFamily="34" charset="0"/>
              </a:rPr>
              <a:t>nacional</a:t>
            </a:r>
            <a:r>
              <a:rPr lang="es-MX" dirty="0" smtClean="0">
                <a:ea typeface="Calibri"/>
                <a:cs typeface="Arial" pitchFamily="34" charset="0"/>
              </a:rPr>
              <a:t>, el </a:t>
            </a:r>
            <a:r>
              <a:rPr lang="es-MX" dirty="0">
                <a:ea typeface="Calibri"/>
                <a:cs typeface="Arial" pitchFamily="34" charset="0"/>
              </a:rPr>
              <a:t>CONACYT requiere </a:t>
            </a:r>
            <a:r>
              <a:rPr lang="es-MX" b="1" dirty="0">
                <a:ea typeface="Calibri"/>
                <a:cs typeface="Arial" pitchFamily="34" charset="0"/>
              </a:rPr>
              <a:t>450</a:t>
            </a:r>
            <a:r>
              <a:rPr lang="es-MX" dirty="0">
                <a:ea typeface="Calibri"/>
                <a:cs typeface="Arial" pitchFamily="34" charset="0"/>
              </a:rPr>
              <a:t> puntos en el </a:t>
            </a:r>
            <a:r>
              <a:rPr lang="es-MX" b="1" dirty="0">
                <a:ea typeface="Calibri"/>
                <a:cs typeface="Arial" pitchFamily="34" charset="0"/>
              </a:rPr>
              <a:t>TOEFL-ITP</a:t>
            </a:r>
          </a:p>
          <a:p>
            <a:pPr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b="1" u="sng" dirty="0" smtClean="0">
                <a:cs typeface="Arial" pitchFamily="34" charset="0"/>
              </a:rPr>
              <a:t> </a:t>
            </a:r>
            <a:r>
              <a:rPr lang="en-US" b="1" u="sng" dirty="0" err="1" smtClean="0">
                <a:cs typeface="Arial" pitchFamily="34" charset="0"/>
              </a:rPr>
              <a:t>Movilidad</a:t>
            </a:r>
            <a:r>
              <a:rPr lang="en-US" b="1" u="sng" dirty="0" smtClean="0">
                <a:cs typeface="Arial" pitchFamily="34" charset="0"/>
              </a:rPr>
              <a:t> </a:t>
            </a:r>
            <a:r>
              <a:rPr lang="en-US" b="1" u="sng" dirty="0" err="1" smtClean="0">
                <a:cs typeface="Arial" pitchFamily="34" charset="0"/>
              </a:rPr>
              <a:t>estudiantil</a:t>
            </a:r>
            <a:endParaRPr lang="en-US" b="1" u="sng" dirty="0">
              <a:cs typeface="Arial" pitchFamily="34" charset="0"/>
            </a:endParaRPr>
          </a:p>
          <a:p>
            <a:pPr algn="just">
              <a:buNone/>
            </a:pPr>
            <a:r>
              <a:rPr lang="es-MX" dirty="0">
                <a:ea typeface="Calibri"/>
                <a:cs typeface="Arial" pitchFamily="34" charset="0"/>
              </a:rPr>
              <a:t>	</a:t>
            </a:r>
            <a:r>
              <a:rPr lang="es-MX" dirty="0" smtClean="0">
                <a:ea typeface="Calibri"/>
                <a:cs typeface="Arial" pitchFamily="34" charset="0"/>
              </a:rPr>
              <a:t>El requisito para </a:t>
            </a:r>
            <a:r>
              <a:rPr lang="es-MX" b="1" dirty="0">
                <a:ea typeface="Calibri"/>
                <a:cs typeface="Arial" pitchFamily="34" charset="0"/>
              </a:rPr>
              <a:t>u</a:t>
            </a:r>
            <a:r>
              <a:rPr lang="es-MX" b="1" dirty="0" smtClean="0">
                <a:ea typeface="Calibri"/>
                <a:cs typeface="Arial" pitchFamily="34" charset="0"/>
              </a:rPr>
              <a:t>niversidades </a:t>
            </a:r>
            <a:r>
              <a:rPr lang="es-MX" b="1" dirty="0">
                <a:ea typeface="Calibri"/>
                <a:cs typeface="Arial" pitchFamily="34" charset="0"/>
              </a:rPr>
              <a:t>a</a:t>
            </a:r>
            <a:r>
              <a:rPr lang="es-MX" b="1" dirty="0" smtClean="0">
                <a:ea typeface="Calibri"/>
                <a:cs typeface="Arial" pitchFamily="34" charset="0"/>
              </a:rPr>
              <a:t>ngloparlantes y </a:t>
            </a:r>
            <a:r>
              <a:rPr lang="es-MX" b="1" dirty="0">
                <a:ea typeface="Calibri"/>
                <a:cs typeface="Arial" pitchFamily="34" charset="0"/>
              </a:rPr>
              <a:t>e</a:t>
            </a:r>
            <a:r>
              <a:rPr lang="es-MX" b="1" dirty="0" smtClean="0">
                <a:ea typeface="Calibri"/>
                <a:cs typeface="Arial" pitchFamily="34" charset="0"/>
              </a:rPr>
              <a:t>uropeas  </a:t>
            </a:r>
            <a:r>
              <a:rPr lang="es-MX" dirty="0" smtClean="0">
                <a:ea typeface="Calibri"/>
                <a:cs typeface="Arial" pitchFamily="34" charset="0"/>
              </a:rPr>
              <a:t>es un puntaje mínimo </a:t>
            </a:r>
            <a:r>
              <a:rPr lang="es-MX" dirty="0">
                <a:ea typeface="Calibri"/>
                <a:cs typeface="Arial" pitchFamily="34" charset="0"/>
              </a:rPr>
              <a:t>de </a:t>
            </a:r>
            <a:r>
              <a:rPr lang="es-MX" b="1" dirty="0">
                <a:ea typeface="Calibri"/>
                <a:cs typeface="Arial" pitchFamily="34" charset="0"/>
              </a:rPr>
              <a:t>550 puntos en el </a:t>
            </a:r>
            <a:r>
              <a:rPr lang="es-MX" b="1" dirty="0" smtClean="0">
                <a:ea typeface="Calibri"/>
                <a:cs typeface="Arial" pitchFamily="34" charset="0"/>
              </a:rPr>
              <a:t>TOEFL-ITP</a:t>
            </a:r>
            <a:endParaRPr lang="en-US" b="1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17047" y="3573016"/>
            <a:ext cx="952500" cy="571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84082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2475"/>
              </p:ext>
            </p:extLst>
          </p:nvPr>
        </p:nvGraphicFramePr>
        <p:xfrm>
          <a:off x="359026" y="1000851"/>
          <a:ext cx="8712966" cy="54844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8918"/>
                <a:gridCol w="2099726"/>
                <a:gridCol w="2904322"/>
              </a:tblGrid>
              <a:tr h="495567">
                <a:tc gridSpan="3">
                  <a:txBody>
                    <a:bodyPr/>
                    <a:lstStyle/>
                    <a:p>
                      <a:pPr algn="ctr"/>
                      <a:r>
                        <a:rPr lang="es-MX" sz="1350" dirty="0" smtClean="0">
                          <a:latin typeface="Tw Cen MT" pitchFamily="34" charset="0"/>
                        </a:rPr>
                        <a:t>Tendencias y requerimientos del mercado de trabajo de los</a:t>
                      </a:r>
                    </a:p>
                    <a:p>
                      <a:pPr algn="ctr"/>
                      <a:r>
                        <a:rPr lang="es-MX" sz="1350" dirty="0" smtClean="0">
                          <a:latin typeface="Tw Cen MT" pitchFamily="34" charset="0"/>
                        </a:rPr>
                        <a:t> egresados de las áreas económico administrativas de la </a:t>
                      </a:r>
                      <a:r>
                        <a:rPr lang="es-MX" sz="1350" dirty="0" err="1" smtClean="0">
                          <a:latin typeface="Tw Cen MT" pitchFamily="34" charset="0"/>
                        </a:rPr>
                        <a:t>UdeG</a:t>
                      </a:r>
                      <a:r>
                        <a:rPr lang="es-MX" sz="1350" dirty="0" smtClean="0">
                          <a:latin typeface="Tw Cen MT" pitchFamily="34" charset="0"/>
                        </a:rPr>
                        <a:t> </a:t>
                      </a:r>
                      <a:endParaRPr lang="es-ES" sz="1350" dirty="0" smtClean="0">
                        <a:latin typeface="Tw Cen MT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000" dirty="0"/>
                    </a:p>
                  </a:txBody>
                  <a:tcPr/>
                </a:tc>
              </a:tr>
              <a:tr h="32835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50" b="1" dirty="0" smtClean="0">
                          <a:latin typeface="Tw Cen MT" pitchFamily="34" charset="0"/>
                        </a:rPr>
                        <a:t>Recomendaciones que pudieran incorporarse al mejoramiento de los programas de formación</a:t>
                      </a:r>
                      <a:endParaRPr lang="es-MX" sz="1350" b="1" dirty="0" smtClean="0">
                        <a:solidFill>
                          <a:schemeClr val="bg1"/>
                        </a:solidFill>
                        <a:latin typeface="Tw Cen MT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000" dirty="0"/>
                    </a:p>
                  </a:txBody>
                  <a:tcPr/>
                </a:tc>
              </a:tr>
              <a:tr h="156719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50" b="1" dirty="0" smtClean="0">
                          <a:latin typeface="Tw Cen MT" pitchFamily="34" charset="0"/>
                        </a:rPr>
                        <a:t>Entrevistas</a:t>
                      </a:r>
                      <a:endParaRPr lang="es-ES" sz="1350" b="1" dirty="0" smtClean="0"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000" dirty="0"/>
                    </a:p>
                  </a:txBody>
                  <a:tcPr/>
                </a:tc>
              </a:tr>
              <a:tr h="4081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Directivos de organismos</a:t>
                      </a:r>
                      <a:r>
                        <a:rPr lang="es-ES" sz="1350" baseline="0" dirty="0" smtClean="0">
                          <a:latin typeface="Tw Cen MT" pitchFamily="34" charset="0"/>
                        </a:rPr>
                        <a:t> </a:t>
                      </a:r>
                      <a:r>
                        <a:rPr lang="es-ES" sz="1350" dirty="0" smtClean="0">
                          <a:latin typeface="Tw Cen MT" pitchFamily="34" charset="0"/>
                        </a:rPr>
                        <a:t>empresariales y empresarios</a:t>
                      </a:r>
                      <a:endParaRPr lang="es-MX" sz="135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Funcionarios de gobierno</a:t>
                      </a:r>
                      <a:endParaRPr lang="es-MX" sz="135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Agencias de colocación</a:t>
                      </a:r>
                      <a:r>
                        <a:rPr lang="es-ES" sz="1350" baseline="0" dirty="0" smtClean="0">
                          <a:latin typeface="Tw Cen MT" pitchFamily="34" charset="0"/>
                        </a:rPr>
                        <a:t> </a:t>
                      </a:r>
                      <a:r>
                        <a:rPr lang="es-ES" sz="1350" dirty="0" smtClean="0">
                          <a:latin typeface="Tw Cen MT" pitchFamily="34" charset="0"/>
                        </a:rPr>
                        <a:t>y gerentes de recursos</a:t>
                      </a:r>
                      <a:r>
                        <a:rPr lang="es-ES" sz="1350" baseline="0" dirty="0" smtClean="0">
                          <a:latin typeface="Tw Cen MT" pitchFamily="34" charset="0"/>
                        </a:rPr>
                        <a:t> </a:t>
                      </a:r>
                      <a:r>
                        <a:rPr lang="es-ES" sz="1350" dirty="0" smtClean="0">
                          <a:latin typeface="Tw Cen MT" pitchFamily="34" charset="0"/>
                        </a:rPr>
                        <a:t>humanos</a:t>
                      </a:r>
                      <a:endParaRPr lang="es-MX" sz="1350" dirty="0">
                        <a:latin typeface="Tw Cen MT" pitchFamily="34" charset="0"/>
                      </a:endParaRPr>
                    </a:p>
                  </a:txBody>
                  <a:tcPr/>
                </a:tc>
              </a:tr>
              <a:tr h="24778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350" b="1" kern="1200" dirty="0" smtClean="0">
                          <a:latin typeface="Tw Cen MT" pitchFamily="34" charset="0"/>
                        </a:rPr>
                        <a:t>Conocimientos</a:t>
                      </a:r>
                      <a:endParaRPr lang="es-MX" sz="1350" b="1" dirty="0">
                        <a:latin typeface="Tw Cen MT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000" dirty="0"/>
                    </a:p>
                  </a:txBody>
                  <a:tcPr/>
                </a:tc>
              </a:tr>
              <a:tr h="136554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b="1" dirty="0" smtClean="0">
                          <a:latin typeface="Tw Cen MT" pitchFamily="34" charset="0"/>
                        </a:rPr>
                        <a:t>Dominio del idioma inglés.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Administración de tecnología de punta.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Conocimientos especializados pero detallados y no conocimientos generales y vagos.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Conocimiento amplio del mercado de trabajo.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Sobre tratados comerciales y legislación.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Sobre administración de tecnología de punta.</a:t>
                      </a:r>
                      <a:endParaRPr lang="es-ES" sz="135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b="1" dirty="0" smtClean="0">
                          <a:latin typeface="Tw Cen MT" pitchFamily="34" charset="0"/>
                        </a:rPr>
                        <a:t>Inglés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b="1" dirty="0" smtClean="0">
                          <a:latin typeface="Tw Cen MT" pitchFamily="34" charset="0"/>
                        </a:rPr>
                        <a:t>Idiomas,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Estudios de postgrado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(maestrías).</a:t>
                      </a:r>
                      <a:endParaRPr lang="es-ES" sz="135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  <a:p>
                      <a:endParaRPr lang="es-MX" sz="135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b="1" dirty="0" smtClean="0">
                          <a:latin typeface="Tw Cen MT" pitchFamily="34" charset="0"/>
                        </a:rPr>
                        <a:t>Dominio del inglés.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Conocimiento del mercado.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b="1" dirty="0" smtClean="0">
                          <a:latin typeface="Tw Cen MT" pitchFamily="34" charset="0"/>
                        </a:rPr>
                        <a:t>Idiomas (alemán, japonés, chino)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Conocimiento amplio de la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multiculturalidad y su relación con los negocios.</a:t>
                      </a:r>
                      <a:endParaRPr lang="es-ES" sz="135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Tw Cen MT" pitchFamily="34" charset="0"/>
                        <a:ea typeface="Calibri"/>
                        <a:cs typeface="Times New Roman"/>
                      </a:endParaRPr>
                    </a:p>
                    <a:p>
                      <a:endParaRPr lang="es-MX" sz="1350" dirty="0">
                        <a:latin typeface="Tw Cen MT" pitchFamily="34" charset="0"/>
                      </a:endParaRPr>
                    </a:p>
                  </a:txBody>
                  <a:tcPr/>
                </a:tc>
              </a:tr>
              <a:tr h="247783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350" b="1" kern="1200" dirty="0" smtClean="0">
                          <a:latin typeface="Tw Cen MT" pitchFamily="34" charset="0"/>
                        </a:rPr>
                        <a:t>Recomendaciones</a:t>
                      </a:r>
                      <a:endParaRPr lang="es-ES" sz="1350" b="1" kern="1200" dirty="0" smtClean="0">
                        <a:solidFill>
                          <a:srgbClr val="FFFFFF"/>
                        </a:solidFill>
                        <a:latin typeface="Tw Cen MT" pitchFamily="34" charset="0"/>
                        <a:ea typeface="Calibri"/>
                        <a:cs typeface="ArialNarrow-Bold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sz="1000" dirty="0"/>
                    </a:p>
                  </a:txBody>
                  <a:tcPr/>
                </a:tc>
              </a:tr>
              <a:tr h="135285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b="1" dirty="0" smtClean="0">
                          <a:latin typeface="Tw Cen MT" pitchFamily="34" charset="0"/>
                        </a:rPr>
                        <a:t>Incluir al inglés como materia</a:t>
                      </a:r>
                      <a:r>
                        <a:rPr lang="es-ES" sz="1350" b="1" baseline="0" dirty="0" smtClean="0">
                          <a:latin typeface="Tw Cen MT" pitchFamily="34" charset="0"/>
                        </a:rPr>
                        <a:t> </a:t>
                      </a:r>
                      <a:r>
                        <a:rPr lang="es-ES" sz="1350" b="1" dirty="0" smtClean="0">
                          <a:latin typeface="Tw Cen MT" pitchFamily="34" charset="0"/>
                        </a:rPr>
                        <a:t>básica.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b="1" dirty="0" smtClean="0">
                          <a:latin typeface="Tw Cen MT" pitchFamily="34" charset="0"/>
                        </a:rPr>
                        <a:t>Ofrecer cursos de contenido en inglés.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b="1" dirty="0" smtClean="0">
                          <a:latin typeface="Tw Cen MT" pitchFamily="34" charset="0"/>
                        </a:rPr>
                        <a:t>Usar textos en inglés.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Realizar prácticas</a:t>
                      </a:r>
                      <a:r>
                        <a:rPr lang="es-ES" sz="1350" baseline="0" dirty="0" smtClean="0">
                          <a:latin typeface="Tw Cen MT" pitchFamily="34" charset="0"/>
                        </a:rPr>
                        <a:t> </a:t>
                      </a:r>
                      <a:r>
                        <a:rPr lang="es-ES" sz="1350" dirty="0" smtClean="0">
                          <a:latin typeface="Tw Cen MT" pitchFamily="34" charset="0"/>
                        </a:rPr>
                        <a:t>profesionales.</a:t>
                      </a:r>
                      <a:endParaRPr lang="es-MX" sz="135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Convenios ejecutivos para la realización de prácticas profesionales.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Mayor vinculación con el mercado de trabajo desde el aula.</a:t>
                      </a:r>
                      <a:endParaRPr lang="es-MX" sz="1350" dirty="0">
                        <a:latin typeface="Tw Cen MT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b="1" dirty="0" smtClean="0">
                          <a:latin typeface="Tw Cen MT" pitchFamily="34" charset="0"/>
                        </a:rPr>
                        <a:t>Enseñanza de idiomas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Prácticas profesionales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Intercambios internacionales 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350" dirty="0" smtClean="0">
                          <a:latin typeface="Tw Cen MT" pitchFamily="34" charset="0"/>
                        </a:rPr>
                        <a:t>Programas de estudios más prácticos</a:t>
                      </a:r>
                      <a:endParaRPr lang="es-MX" sz="1350" dirty="0">
                        <a:latin typeface="Tw Cen MT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2 Rectángulo"/>
          <p:cNvSpPr/>
          <p:nvPr/>
        </p:nvSpPr>
        <p:spPr>
          <a:xfrm>
            <a:off x="0" y="6485274"/>
            <a:ext cx="90719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None/>
            </a:pPr>
            <a:r>
              <a:rPr lang="es-MX" sz="1000" b="1" dirty="0" smtClean="0">
                <a:solidFill>
                  <a:schemeClr val="tx2">
                    <a:lumMod val="50000"/>
                  </a:schemeClr>
                </a:solidFill>
              </a:rPr>
              <a:t>Fuente: </a:t>
            </a:r>
            <a:r>
              <a:rPr lang="es-MX" sz="1000" dirty="0" smtClean="0">
                <a:solidFill>
                  <a:schemeClr val="tx2">
                    <a:lumMod val="50000"/>
                  </a:schemeClr>
                </a:solidFill>
              </a:rPr>
              <a:t>Díaz P., C. (2012). “Tendencias y requerimientos del mercado de trabajo en la economía del conocimiento.”, </a:t>
            </a:r>
            <a:r>
              <a:rPr lang="es-MX" sz="1000" dirty="0">
                <a:solidFill>
                  <a:schemeClr val="tx2">
                    <a:lumMod val="50000"/>
                  </a:schemeClr>
                </a:solidFill>
              </a:rPr>
              <a:t>revista de </a:t>
            </a:r>
            <a:r>
              <a:rPr lang="es-MX" sz="1000" dirty="0" smtClean="0">
                <a:solidFill>
                  <a:schemeClr val="tx2">
                    <a:lumMod val="50000"/>
                  </a:schemeClr>
                </a:solidFill>
              </a:rPr>
              <a:t>la educación </a:t>
            </a:r>
            <a:r>
              <a:rPr lang="es-MX" sz="1000" dirty="0">
                <a:solidFill>
                  <a:schemeClr val="tx2">
                    <a:lumMod val="50000"/>
                  </a:schemeClr>
                </a:solidFill>
              </a:rPr>
              <a:t>superior </a:t>
            </a:r>
            <a:r>
              <a:rPr lang="es-MX" sz="10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s-MX" sz="1000" dirty="0">
                <a:solidFill>
                  <a:schemeClr val="tx2">
                    <a:lumMod val="50000"/>
                  </a:schemeClr>
                </a:solidFill>
              </a:rPr>
              <a:t>ANUIES </a:t>
            </a:r>
            <a:r>
              <a:rPr lang="es-ES" sz="1000" dirty="0">
                <a:solidFill>
                  <a:schemeClr val="tx2">
                    <a:lumMod val="50000"/>
                  </a:schemeClr>
                </a:solidFill>
              </a:rPr>
              <a:t>Vol. XLI (1), No. 161</a:t>
            </a:r>
          </a:p>
        </p:txBody>
      </p:sp>
    </p:spTree>
    <p:extLst>
      <p:ext uri="{BB962C8B-B14F-4D97-AF65-F5344CB8AC3E}">
        <p14:creationId xmlns:p14="http://schemas.microsoft.com/office/powerpoint/2010/main" val="66508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052736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s-MX" sz="2800" dirty="0" smtClean="0"/>
              <a:t>Reformas a la ley de Educación de Jalisco (2012)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680520"/>
          </a:xfrm>
        </p:spPr>
        <p:txBody>
          <a:bodyPr>
            <a:noAutofit/>
          </a:bodyPr>
          <a:lstStyle/>
          <a:p>
            <a:pPr marL="109728" indent="0">
              <a:buNone/>
            </a:pPr>
            <a:r>
              <a:rPr lang="es-ES" sz="2400" dirty="0"/>
              <a:t>E</a:t>
            </a:r>
            <a:r>
              <a:rPr lang="es-ES" sz="2400" dirty="0" smtClean="0"/>
              <a:t>l </a:t>
            </a:r>
            <a:r>
              <a:rPr lang="es-ES" sz="2400" dirty="0"/>
              <a:t>Congreso del Estado de Jalisco  </a:t>
            </a:r>
            <a:r>
              <a:rPr lang="es-ES" sz="2400" b="1" dirty="0" smtClean="0"/>
              <a:t>busca  apegarse a las encomiendas de la SEP al decretar </a:t>
            </a:r>
            <a:r>
              <a:rPr lang="es-ES" sz="2400" b="1" dirty="0"/>
              <a:t>reformas a los artículos</a:t>
            </a:r>
            <a:r>
              <a:rPr lang="es-ES" sz="2400" dirty="0"/>
              <a:t> </a:t>
            </a:r>
            <a:r>
              <a:rPr lang="es-MX" sz="2400" dirty="0"/>
              <a:t>7°, 63, 71 y 68 de la ley de educación de Jalisco (Número 24037/LIX/12</a:t>
            </a:r>
            <a:r>
              <a:rPr lang="es-MX" sz="2400" dirty="0" smtClean="0"/>
              <a:t>)</a:t>
            </a:r>
          </a:p>
          <a:p>
            <a:pPr marL="109728" indent="0">
              <a:buNone/>
            </a:pPr>
            <a:r>
              <a:rPr lang="es-MX" sz="2400" b="1" dirty="0" smtClean="0"/>
              <a:t>Dicho </a:t>
            </a:r>
            <a:r>
              <a:rPr lang="es-MX" sz="2400" b="1" dirty="0"/>
              <a:t>decreto establece </a:t>
            </a:r>
            <a:r>
              <a:rPr lang="es-MX" sz="2400" b="1" dirty="0" smtClean="0"/>
              <a:t>los </a:t>
            </a:r>
            <a:r>
              <a:rPr lang="es-MX" sz="2400" b="1" dirty="0"/>
              <a:t>siguientes </a:t>
            </a:r>
            <a:r>
              <a:rPr lang="es-MX" sz="2400" b="1" dirty="0" smtClean="0"/>
              <a:t>lineamientos: </a:t>
            </a:r>
          </a:p>
          <a:p>
            <a:pPr lvl="0"/>
            <a:r>
              <a:rPr lang="es-MX" sz="2400" dirty="0"/>
              <a:t>Promover el estudio de </a:t>
            </a:r>
            <a:r>
              <a:rPr lang="es-MX" sz="2400" b="1" dirty="0"/>
              <a:t>una lengua extranjera</a:t>
            </a:r>
            <a:r>
              <a:rPr lang="es-MX" sz="2400" dirty="0"/>
              <a:t> en educación básica, preferentemente el </a:t>
            </a:r>
            <a:r>
              <a:rPr lang="es-MX" sz="2400" b="1" dirty="0" smtClean="0"/>
              <a:t>inglés</a:t>
            </a:r>
          </a:p>
          <a:p>
            <a:pPr lvl="0"/>
            <a:r>
              <a:rPr lang="es-MX" sz="2400" b="1" dirty="0" smtClean="0"/>
              <a:t>Enseñanza obligatoria</a:t>
            </a:r>
            <a:r>
              <a:rPr lang="es-MX" sz="2400" dirty="0" smtClean="0"/>
              <a:t> del inglés en </a:t>
            </a:r>
            <a:r>
              <a:rPr lang="es-MX" sz="2400" dirty="0"/>
              <a:t>el nivel </a:t>
            </a:r>
            <a:r>
              <a:rPr lang="es-MX" sz="2400" b="1" dirty="0"/>
              <a:t>medio superior y </a:t>
            </a:r>
            <a:r>
              <a:rPr lang="es-MX" sz="2400" b="1" dirty="0" smtClean="0"/>
              <a:t>superior</a:t>
            </a:r>
            <a:endParaRPr lang="en-US" sz="2400" b="1" dirty="0"/>
          </a:p>
          <a:p>
            <a:pPr lvl="0"/>
            <a:r>
              <a:rPr lang="es-MX" sz="2400" dirty="0"/>
              <a:t>Asegurar que </a:t>
            </a:r>
            <a:r>
              <a:rPr lang="es-MX" sz="2400" b="1" dirty="0"/>
              <a:t>máximo la mitad de las asignaturas</a:t>
            </a:r>
            <a:r>
              <a:rPr lang="es-MX" sz="2400" dirty="0"/>
              <a:t> </a:t>
            </a:r>
            <a:r>
              <a:rPr lang="es-MX" sz="2400" b="1" dirty="0"/>
              <a:t>se impartan</a:t>
            </a:r>
            <a:r>
              <a:rPr lang="es-MX" sz="2400" dirty="0"/>
              <a:t> en lengua extranjera, </a:t>
            </a:r>
            <a:r>
              <a:rPr lang="es-MX" sz="2400" b="1" dirty="0"/>
              <a:t>preferentemente el </a:t>
            </a:r>
            <a:r>
              <a:rPr lang="es-MX" sz="2400" b="1" dirty="0" smtClean="0"/>
              <a:t>inglés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23348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3600" dirty="0"/>
              <a:t>Reformas a la ley de Educación de Jalisco (2012)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8229600" cy="4513688"/>
          </a:xfrm>
        </p:spPr>
        <p:txBody>
          <a:bodyPr>
            <a:normAutofit/>
          </a:bodyPr>
          <a:lstStyle/>
          <a:p>
            <a:pPr lvl="0"/>
            <a:r>
              <a:rPr lang="es-MX" sz="2400" dirty="0"/>
              <a:t>Acreditar el dominio del idioma del  personal </a:t>
            </a:r>
            <a:r>
              <a:rPr lang="es-MX" sz="2400" b="1" dirty="0"/>
              <a:t>docente que imparta asignaturas en lengua extranjera</a:t>
            </a:r>
          </a:p>
          <a:p>
            <a:pPr lvl="0"/>
            <a:r>
              <a:rPr lang="es-MX" sz="2400" b="1" dirty="0"/>
              <a:t>El decreto aplicará para los maestros que ingresen a partir de su entrada en </a:t>
            </a:r>
            <a:r>
              <a:rPr lang="es-MX" sz="2400" b="1" dirty="0" smtClean="0"/>
              <a:t>vigor</a:t>
            </a:r>
            <a:endParaRPr lang="es-MX" sz="2400" dirty="0" smtClean="0"/>
          </a:p>
          <a:p>
            <a:r>
              <a:rPr lang="es-MX" sz="2400" dirty="0" smtClean="0"/>
              <a:t>El decreto </a:t>
            </a:r>
            <a:r>
              <a:rPr lang="es-MX" sz="2400" dirty="0"/>
              <a:t>entrará en vigor a partir del ciclo escolar </a:t>
            </a:r>
            <a:r>
              <a:rPr lang="es-MX" sz="2400" b="1" dirty="0" smtClean="0"/>
              <a:t>2015-2016</a:t>
            </a:r>
            <a:r>
              <a:rPr lang="es-MX" sz="2400" dirty="0" smtClean="0"/>
              <a:t>  </a:t>
            </a:r>
            <a:endParaRPr lang="en-US" sz="2400" dirty="0"/>
          </a:p>
          <a:p>
            <a:pPr lvl="0"/>
            <a:r>
              <a:rPr lang="es-MX" sz="2400" dirty="0"/>
              <a:t>Se concede un plazo de </a:t>
            </a:r>
            <a:r>
              <a:rPr lang="es-MX" sz="2400" b="1" dirty="0"/>
              <a:t>tres años  para </a:t>
            </a:r>
            <a:r>
              <a:rPr lang="es-MX" sz="2400" b="1" dirty="0" smtClean="0"/>
              <a:t>que las </a:t>
            </a:r>
            <a:r>
              <a:rPr lang="es-MX" sz="2400" b="1" dirty="0"/>
              <a:t>instituciones </a:t>
            </a:r>
            <a:r>
              <a:rPr lang="es-MX" sz="2400" dirty="0"/>
              <a:t>autorizadas o reconocidas para impartir educación media superior y superior en el estado </a:t>
            </a:r>
            <a:r>
              <a:rPr lang="es-MX" sz="2400" b="1" dirty="0"/>
              <a:t>se preparen para la entrada en vigor de dicho </a:t>
            </a:r>
            <a:r>
              <a:rPr lang="es-MX" sz="2400" b="1" dirty="0" smtClean="0"/>
              <a:t>decreto</a:t>
            </a:r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080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73832"/>
          </a:xfrm>
        </p:spPr>
        <p:txBody>
          <a:bodyPr>
            <a:noAutofit/>
          </a:bodyPr>
          <a:lstStyle/>
          <a:p>
            <a:pPr algn="ctr"/>
            <a:r>
              <a:rPr lang="en-US" sz="3200" dirty="0" smtClean="0"/>
              <a:t>La Enseñanza de Idiomas en Universidades Públicas del País</a:t>
            </a:r>
            <a:endParaRPr lang="en-U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49424"/>
            <a:ext cx="8229600" cy="4419936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s-MX" sz="3600" dirty="0" smtClean="0">
                <a:cs typeface="Arial" pitchFamily="34" charset="0"/>
              </a:rPr>
              <a:t>Se </a:t>
            </a:r>
            <a:r>
              <a:rPr lang="es-MX" sz="3600" dirty="0">
                <a:cs typeface="Arial" pitchFamily="34" charset="0"/>
              </a:rPr>
              <a:t>caracteriza por las siguientes </a:t>
            </a:r>
            <a:r>
              <a:rPr lang="es-MX" sz="3600" dirty="0" smtClean="0">
                <a:cs typeface="Arial" pitchFamily="34" charset="0"/>
              </a:rPr>
              <a:t>prácticas</a:t>
            </a:r>
            <a:r>
              <a:rPr lang="es-MX" sz="3600" dirty="0">
                <a:cs typeface="Arial" pitchFamily="34" charset="0"/>
              </a:rPr>
              <a:t>:</a:t>
            </a:r>
          </a:p>
          <a:p>
            <a:pPr algn="just"/>
            <a:r>
              <a:rPr lang="es-MX" sz="3600" b="1" dirty="0" smtClean="0">
                <a:cs typeface="Arial" pitchFamily="34" charset="0"/>
              </a:rPr>
              <a:t>Cuentan con una </a:t>
            </a:r>
            <a:r>
              <a:rPr lang="es-MX" sz="3600" b="1" dirty="0">
                <a:cs typeface="Arial" pitchFamily="34" charset="0"/>
              </a:rPr>
              <a:t>política institucional de </a:t>
            </a:r>
            <a:r>
              <a:rPr lang="es-MX" sz="3600" b="1" dirty="0" smtClean="0">
                <a:cs typeface="Arial" pitchFamily="34" charset="0"/>
              </a:rPr>
              <a:t>idiomas </a:t>
            </a:r>
            <a:r>
              <a:rPr lang="es-MX" sz="3600" dirty="0" smtClean="0">
                <a:cs typeface="Arial" pitchFamily="34" charset="0"/>
              </a:rPr>
              <a:t> a cargo de una coordinación institucional (</a:t>
            </a:r>
            <a:r>
              <a:rPr lang="es-MX" sz="3600" dirty="0">
                <a:cs typeface="Arial" pitchFamily="34" charset="0"/>
              </a:rPr>
              <a:t>UNAM, UV, UAM, </a:t>
            </a:r>
            <a:r>
              <a:rPr lang="es-MX" sz="3600" dirty="0" smtClean="0">
                <a:cs typeface="Arial" pitchFamily="34" charset="0"/>
              </a:rPr>
              <a:t>BUAP, UANL, UASP)</a:t>
            </a:r>
            <a:endParaRPr lang="es-MX" sz="3600" dirty="0">
              <a:cs typeface="Arial" pitchFamily="34" charset="0"/>
            </a:endParaRPr>
          </a:p>
          <a:p>
            <a:pPr algn="just"/>
            <a:r>
              <a:rPr lang="es-MX" sz="3600" dirty="0">
                <a:cs typeface="Arial" pitchFamily="34" charset="0"/>
              </a:rPr>
              <a:t>La </a:t>
            </a:r>
            <a:r>
              <a:rPr lang="es-MX" sz="3600" b="1" dirty="0">
                <a:cs typeface="Arial" pitchFamily="34" charset="0"/>
              </a:rPr>
              <a:t>política institucional </a:t>
            </a:r>
            <a:r>
              <a:rPr lang="es-MX" sz="3600" b="1" dirty="0" smtClean="0">
                <a:cs typeface="Arial" pitchFamily="34" charset="0"/>
              </a:rPr>
              <a:t>rige </a:t>
            </a:r>
            <a:r>
              <a:rPr lang="es-MX" sz="3600" b="1" dirty="0">
                <a:cs typeface="Arial" pitchFamily="34" charset="0"/>
              </a:rPr>
              <a:t>los parámetros lingüísticos y metodológicos </a:t>
            </a:r>
            <a:r>
              <a:rPr lang="es-MX" sz="3600" dirty="0" smtClean="0">
                <a:cs typeface="Arial" pitchFamily="34" charset="0"/>
              </a:rPr>
              <a:t>a </a:t>
            </a:r>
            <a:r>
              <a:rPr lang="es-MX" sz="3600" dirty="0">
                <a:cs typeface="Arial" pitchFamily="34" charset="0"/>
              </a:rPr>
              <a:t>seguir en la enseñanza de idiomas </a:t>
            </a:r>
            <a:r>
              <a:rPr lang="es-MX" sz="3600" dirty="0" smtClean="0">
                <a:cs typeface="Arial" pitchFamily="34" charset="0"/>
              </a:rPr>
              <a:t>en todas </a:t>
            </a:r>
            <a:r>
              <a:rPr lang="es-MX" sz="3600" dirty="0">
                <a:cs typeface="Arial" pitchFamily="34" charset="0"/>
              </a:rPr>
              <a:t>las dependencias universitarias</a:t>
            </a:r>
          </a:p>
          <a:p>
            <a:pPr algn="just"/>
            <a:r>
              <a:rPr lang="es-MX" sz="3600" dirty="0" smtClean="0">
                <a:cs typeface="Arial" pitchFamily="34" charset="0"/>
              </a:rPr>
              <a:t>La coordinación institucional </a:t>
            </a:r>
            <a:r>
              <a:rPr lang="es-MX" sz="3600" b="1" dirty="0" smtClean="0">
                <a:cs typeface="Arial" pitchFamily="34" charset="0"/>
              </a:rPr>
              <a:t>se encarga </a:t>
            </a:r>
            <a:r>
              <a:rPr lang="es-MX" sz="3600" b="1" dirty="0">
                <a:cs typeface="Arial" pitchFamily="34" charset="0"/>
              </a:rPr>
              <a:t>de </a:t>
            </a:r>
            <a:r>
              <a:rPr lang="es-MX" sz="3600" b="1" dirty="0" smtClean="0">
                <a:cs typeface="Arial" pitchFamily="34" charset="0"/>
              </a:rPr>
              <a:t>asesorar y regular </a:t>
            </a:r>
            <a:r>
              <a:rPr lang="es-MX" sz="3600" b="1" dirty="0">
                <a:cs typeface="Arial" pitchFamily="34" charset="0"/>
              </a:rPr>
              <a:t>la implementación de la  política de idiomas </a:t>
            </a:r>
          </a:p>
          <a:p>
            <a:pPr algn="just"/>
            <a:r>
              <a:rPr lang="es-MX" sz="3600" dirty="0" smtClean="0">
                <a:cs typeface="Arial" pitchFamily="34" charset="0"/>
              </a:rPr>
              <a:t>Se promueve </a:t>
            </a:r>
            <a:r>
              <a:rPr lang="es-MX" sz="3600" dirty="0">
                <a:cs typeface="Arial" pitchFamily="34" charset="0"/>
              </a:rPr>
              <a:t>la </a:t>
            </a:r>
            <a:r>
              <a:rPr lang="es-MX" sz="3600" b="1" dirty="0">
                <a:cs typeface="Arial" pitchFamily="34" charset="0"/>
              </a:rPr>
              <a:t>certificación de idiomas </a:t>
            </a:r>
            <a:r>
              <a:rPr lang="es-MX" sz="3600" dirty="0">
                <a:cs typeface="Arial" pitchFamily="34" charset="0"/>
              </a:rPr>
              <a:t>con instrumentos estandarizados con validez nacional e internacional como requisito de egreso </a:t>
            </a:r>
            <a:r>
              <a:rPr lang="es-MX" sz="3600" dirty="0" smtClean="0">
                <a:cs typeface="Arial" pitchFamily="34" charset="0"/>
              </a:rPr>
              <a:t>(La UV cuenta con examen de acreditación EXAVER avalado por la SEP)</a:t>
            </a:r>
          </a:p>
          <a:p>
            <a:pPr marL="109728" indent="0" algn="just">
              <a:buNone/>
            </a:pPr>
            <a:endParaRPr lang="es-MX" sz="3400" dirty="0"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451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La Enseñanza de Idiomas en Universidades Públicas del País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20888"/>
            <a:ext cx="8219256" cy="4153648"/>
          </a:xfrm>
        </p:spPr>
        <p:txBody>
          <a:bodyPr>
            <a:normAutofit lnSpcReduction="10000"/>
          </a:bodyPr>
          <a:lstStyle/>
          <a:p>
            <a:r>
              <a:rPr lang="es-MX" sz="2400" dirty="0" smtClean="0">
                <a:cs typeface="Arial" pitchFamily="34" charset="0"/>
              </a:rPr>
              <a:t>Emplean pedagogías </a:t>
            </a:r>
            <a:r>
              <a:rPr lang="es-MX" sz="2400" dirty="0">
                <a:cs typeface="Arial" pitchFamily="34" charset="0"/>
              </a:rPr>
              <a:t>apoyadas en el </a:t>
            </a:r>
            <a:r>
              <a:rPr lang="es-MX" sz="2400" b="1" dirty="0">
                <a:cs typeface="Arial" pitchFamily="34" charset="0"/>
              </a:rPr>
              <a:t>método comunicativo e </a:t>
            </a:r>
            <a:r>
              <a:rPr lang="es-MX" sz="2400" b="1" dirty="0" smtClean="0">
                <a:cs typeface="Arial" pitchFamily="34" charset="0"/>
              </a:rPr>
              <a:t>interaccionista</a:t>
            </a:r>
          </a:p>
          <a:p>
            <a:r>
              <a:rPr lang="es-MX" sz="2400" dirty="0" smtClean="0">
                <a:cs typeface="Arial" pitchFamily="34" charset="0"/>
              </a:rPr>
              <a:t>Modalidades de estudio </a:t>
            </a:r>
            <a:r>
              <a:rPr lang="es-MX" sz="2400" b="1" dirty="0">
                <a:cs typeface="Arial" pitchFamily="34" charset="0"/>
              </a:rPr>
              <a:t>mixto y </a:t>
            </a:r>
            <a:r>
              <a:rPr lang="es-MX" sz="2400" b="1" dirty="0" smtClean="0">
                <a:cs typeface="Arial" pitchFamily="34" charset="0"/>
              </a:rPr>
              <a:t>presencial</a:t>
            </a:r>
          </a:p>
          <a:p>
            <a:r>
              <a:rPr lang="es-MX" sz="2400" dirty="0" smtClean="0">
                <a:cs typeface="Arial" pitchFamily="34" charset="0"/>
              </a:rPr>
              <a:t>Fortalecen el estudio con </a:t>
            </a:r>
            <a:r>
              <a:rPr lang="es-MX" sz="2400" b="1" dirty="0">
                <a:cs typeface="Arial" pitchFamily="34" charset="0"/>
              </a:rPr>
              <a:t>c</a:t>
            </a:r>
            <a:r>
              <a:rPr lang="es-MX" sz="2400" b="1" dirty="0" smtClean="0">
                <a:cs typeface="Arial" pitchFamily="34" charset="0"/>
              </a:rPr>
              <a:t>entros de auto-aprendizaje de idiomas </a:t>
            </a:r>
            <a:r>
              <a:rPr lang="es-MX" sz="2400" b="1" dirty="0">
                <a:cs typeface="Arial" pitchFamily="34" charset="0"/>
              </a:rPr>
              <a:t>y</a:t>
            </a:r>
            <a:r>
              <a:rPr lang="es-MX" sz="2400" b="1" dirty="0" smtClean="0">
                <a:cs typeface="Arial" pitchFamily="34" charset="0"/>
              </a:rPr>
              <a:t> tutores especializados </a:t>
            </a:r>
          </a:p>
          <a:p>
            <a:r>
              <a:rPr lang="es-MX" sz="2400" dirty="0" smtClean="0">
                <a:cs typeface="Arial" pitchFamily="34" charset="0"/>
              </a:rPr>
              <a:t>Cuentan con profesores con perfil </a:t>
            </a:r>
            <a:r>
              <a:rPr lang="es-MX" sz="2400" b="1" dirty="0" smtClean="0">
                <a:cs typeface="Arial" pitchFamily="34" charset="0"/>
              </a:rPr>
              <a:t>en </a:t>
            </a:r>
            <a:r>
              <a:rPr lang="es-MX" sz="2400" b="1" dirty="0">
                <a:cs typeface="Arial" pitchFamily="34" charset="0"/>
              </a:rPr>
              <a:t>la docencia de idiomas</a:t>
            </a:r>
          </a:p>
          <a:p>
            <a:r>
              <a:rPr lang="es-MX" sz="2400" dirty="0" smtClean="0">
                <a:cs typeface="Arial" pitchFamily="34" charset="0"/>
              </a:rPr>
              <a:t>Toman como </a:t>
            </a:r>
            <a:r>
              <a:rPr lang="es-MX" sz="2400" b="1" dirty="0" smtClean="0">
                <a:cs typeface="Arial" pitchFamily="34" charset="0"/>
              </a:rPr>
              <a:t> parámetros lingüísticos  </a:t>
            </a:r>
            <a:r>
              <a:rPr lang="es-MX" sz="2400" dirty="0" smtClean="0">
                <a:cs typeface="Arial" pitchFamily="34" charset="0"/>
              </a:rPr>
              <a:t>el Marco </a:t>
            </a:r>
            <a:r>
              <a:rPr lang="es-MX" sz="2400" dirty="0">
                <a:cs typeface="Arial" pitchFamily="34" charset="0"/>
              </a:rPr>
              <a:t>Común Europeo de Referencia para las Lenguas </a:t>
            </a:r>
            <a:r>
              <a:rPr lang="es-MX" sz="2400" b="1" dirty="0">
                <a:cs typeface="Arial" pitchFamily="34" charset="0"/>
              </a:rPr>
              <a:t>(</a:t>
            </a:r>
            <a:r>
              <a:rPr lang="es-MX" sz="2400" b="1" dirty="0" smtClean="0">
                <a:cs typeface="Arial" pitchFamily="34" charset="0"/>
              </a:rPr>
              <a:t>MCERL)</a:t>
            </a:r>
            <a:endParaRPr lang="es-MX" sz="2400" b="1" dirty="0">
              <a:cs typeface="Arial" pitchFamily="34" charset="0"/>
            </a:endParaRPr>
          </a:p>
          <a:p>
            <a:r>
              <a:rPr lang="es-MX" sz="2400" dirty="0">
                <a:cs typeface="Arial" pitchFamily="34" charset="0"/>
              </a:rPr>
              <a:t>Metas </a:t>
            </a:r>
            <a:r>
              <a:rPr lang="es-MX" sz="2400" dirty="0" smtClean="0">
                <a:cs typeface="Arial" pitchFamily="34" charset="0"/>
              </a:rPr>
              <a:t>lingüísticas con los niveles equivalentes a </a:t>
            </a:r>
            <a:r>
              <a:rPr lang="es-MX" sz="2400" b="1" dirty="0" smtClean="0">
                <a:cs typeface="Arial" pitchFamily="34" charset="0"/>
              </a:rPr>
              <a:t>A2-B2 </a:t>
            </a:r>
            <a:r>
              <a:rPr lang="es-MX" sz="2400" b="1" dirty="0">
                <a:cs typeface="Arial" pitchFamily="34" charset="0"/>
              </a:rPr>
              <a:t>del </a:t>
            </a:r>
            <a:r>
              <a:rPr lang="es-MX" sz="2400" b="1" dirty="0" smtClean="0">
                <a:cs typeface="Arial" pitchFamily="34" charset="0"/>
              </a:rPr>
              <a:t>MCERL</a:t>
            </a:r>
            <a:endParaRPr lang="es-MX" sz="2400" b="1" dirty="0">
              <a:cs typeface="Arial" pitchFamily="34" charset="0"/>
            </a:endParaRPr>
          </a:p>
          <a:p>
            <a:pPr marL="10972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2985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582144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Panorama de la Enseñanza del Idioma Inglés en la UDG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093296"/>
            <a:ext cx="8229600" cy="481240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endParaRPr lang="es-MX" dirty="0" smtClean="0"/>
          </a:p>
          <a:p>
            <a:pPr marL="10972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257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Universidad de Guadalajara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r>
              <a:rPr lang="es-MX" sz="2200" b="1" u="sng" dirty="0" smtClean="0"/>
              <a:t>Plan de Desarrollo Institucional Visión (2030)</a:t>
            </a:r>
          </a:p>
          <a:p>
            <a:pPr marL="109728" indent="0">
              <a:buNone/>
            </a:pPr>
            <a:r>
              <a:rPr lang="es-MX" sz="2200" dirty="0" smtClean="0"/>
              <a:t>Internacionalización (Eje transversal- Formación y Docencia)</a:t>
            </a:r>
          </a:p>
          <a:p>
            <a:pPr marL="109728" indent="0">
              <a:buNone/>
            </a:pPr>
            <a:r>
              <a:rPr lang="es-MX" sz="2200" b="1" dirty="0">
                <a:cs typeface="Arial" pitchFamily="34" charset="0"/>
              </a:rPr>
              <a:t>Objetivo  2.6  </a:t>
            </a:r>
            <a:r>
              <a:rPr lang="es-MX" sz="2200" dirty="0">
                <a:cs typeface="Arial" pitchFamily="34" charset="0"/>
              </a:rPr>
              <a:t>“programas de movilidad docente y estudiantil en los ámbitos institucional  nacional e internacional” del </a:t>
            </a:r>
            <a:r>
              <a:rPr lang="es-MX" sz="2200" b="1" dirty="0">
                <a:cs typeface="Arial" pitchFamily="34" charset="0"/>
              </a:rPr>
              <a:t>plan de desarrollo Institucional </a:t>
            </a:r>
            <a:r>
              <a:rPr lang="es-MX" sz="2200" dirty="0">
                <a:cs typeface="Arial" pitchFamily="34" charset="0"/>
              </a:rPr>
              <a:t>propone las siguientes dos estrategias:</a:t>
            </a:r>
          </a:p>
          <a:p>
            <a:pPr>
              <a:buFont typeface="Arial" pitchFamily="34" charset="0"/>
              <a:buChar char="•"/>
            </a:pPr>
            <a:r>
              <a:rPr lang="es-MX" sz="2200" b="1" dirty="0">
                <a:cs typeface="Arial" pitchFamily="34" charset="0"/>
              </a:rPr>
              <a:t>2.6.1.</a:t>
            </a:r>
            <a:r>
              <a:rPr lang="es-MX" sz="2200" dirty="0">
                <a:cs typeface="Arial" pitchFamily="34" charset="0"/>
              </a:rPr>
              <a:t> Incorporar el aprendizaje de </a:t>
            </a:r>
            <a:r>
              <a:rPr lang="es-MX" sz="2200" b="1" dirty="0">
                <a:cs typeface="Arial" pitchFamily="34" charset="0"/>
              </a:rPr>
              <a:t>un segundo idioma </a:t>
            </a:r>
            <a:r>
              <a:rPr lang="es-MX" sz="2200" dirty="0">
                <a:cs typeface="Arial" pitchFamily="34" charset="0"/>
              </a:rPr>
              <a:t>en </a:t>
            </a:r>
            <a:r>
              <a:rPr lang="es-MX" sz="2200" b="1" dirty="0">
                <a:cs typeface="Arial" pitchFamily="34" charset="0"/>
              </a:rPr>
              <a:t>todos los planes de estudio</a:t>
            </a:r>
            <a:r>
              <a:rPr lang="es-MX" sz="2200" dirty="0">
                <a:cs typeface="Arial" pitchFamily="34" charset="0"/>
              </a:rPr>
              <a:t> institucionales desde el nivel medio superior hasta el </a:t>
            </a:r>
            <a:r>
              <a:rPr lang="es-MX" sz="2200" dirty="0" smtClean="0">
                <a:cs typeface="Arial" pitchFamily="34" charset="0"/>
              </a:rPr>
              <a:t>superior</a:t>
            </a:r>
            <a:endParaRPr lang="es-MX" sz="2200" dirty="0">
              <a:cs typeface="Arial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s-MX" sz="2200" b="1" dirty="0">
                <a:cs typeface="Arial" pitchFamily="34" charset="0"/>
              </a:rPr>
              <a:t>2.6.5.</a:t>
            </a:r>
            <a:r>
              <a:rPr lang="es-MX" sz="2200" dirty="0">
                <a:cs typeface="Arial" pitchFamily="34" charset="0"/>
              </a:rPr>
              <a:t> Ofrecer a los </a:t>
            </a:r>
            <a:r>
              <a:rPr lang="es-MX" sz="2200" b="1" dirty="0">
                <a:cs typeface="Arial" pitchFamily="34" charset="0"/>
              </a:rPr>
              <a:t>docentes programas </a:t>
            </a:r>
            <a:r>
              <a:rPr lang="es-MX" sz="2200" dirty="0">
                <a:cs typeface="Arial" pitchFamily="34" charset="0"/>
              </a:rPr>
              <a:t>para promover el aprendizaje de varios </a:t>
            </a:r>
            <a:r>
              <a:rPr lang="es-MX" sz="2200" dirty="0" smtClean="0">
                <a:cs typeface="Arial" pitchFamily="34" charset="0"/>
              </a:rPr>
              <a:t>idiomas </a:t>
            </a:r>
            <a:endParaRPr lang="es-MX" sz="2200" dirty="0">
              <a:cs typeface="Arial" pitchFamily="34" charset="0"/>
            </a:endParaRPr>
          </a:p>
          <a:p>
            <a:pPr marL="109728" indent="0">
              <a:buNone/>
            </a:pPr>
            <a:r>
              <a:rPr lang="es-MX" sz="2200" b="1" dirty="0">
                <a:cs typeface="Arial" pitchFamily="34" charset="0"/>
              </a:rPr>
              <a:t>	</a:t>
            </a:r>
            <a:endParaRPr lang="es-MX" sz="2200" dirty="0"/>
          </a:p>
        </p:txBody>
      </p:sp>
    </p:spTree>
    <p:extLst>
      <p:ext uri="{BB962C8B-B14F-4D97-AF65-F5344CB8AC3E}">
        <p14:creationId xmlns:p14="http://schemas.microsoft.com/office/powerpoint/2010/main" val="325222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 smtClean="0"/>
              <a:t>Encuesta CGCI a los Centros Universitarios  (2011)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es-MX" b="1" dirty="0" smtClean="0"/>
              <a:t>Se solicitó información acerca de :</a:t>
            </a:r>
          </a:p>
          <a:p>
            <a:r>
              <a:rPr lang="es-MX" dirty="0" smtClean="0"/>
              <a:t>Idiomas extranjeros que se imparten  y su estatus curricular</a:t>
            </a:r>
          </a:p>
          <a:p>
            <a:r>
              <a:rPr lang="es-MX" dirty="0" smtClean="0"/>
              <a:t>Modelos de estudio</a:t>
            </a:r>
          </a:p>
          <a:p>
            <a:r>
              <a:rPr lang="es-MX" dirty="0" smtClean="0"/>
              <a:t>Metodologías empleadas para la enseñanza</a:t>
            </a:r>
          </a:p>
          <a:p>
            <a:r>
              <a:rPr lang="es-MX" dirty="0" smtClean="0"/>
              <a:t>Metas y parámetros  lingüísticos</a:t>
            </a:r>
          </a:p>
          <a:p>
            <a:r>
              <a:rPr lang="es-MX" dirty="0" smtClean="0"/>
              <a:t>Instrumentos de medición y evaluación del lenguaje</a:t>
            </a:r>
          </a:p>
          <a:p>
            <a:r>
              <a:rPr lang="es-MX" dirty="0" smtClean="0"/>
              <a:t>Carreras que incluyen el conocimiento de una lengua extranjera como perfil de egreso (requisitos)</a:t>
            </a:r>
          </a:p>
          <a:p>
            <a:pPr marL="109728" indent="0">
              <a:buNone/>
            </a:pPr>
            <a:endParaRPr lang="es-MX" dirty="0" smtClean="0"/>
          </a:p>
          <a:p>
            <a:pPr marL="109728" indent="0">
              <a:buNone/>
            </a:pPr>
            <a:endParaRPr lang="es-MX" dirty="0" smtClean="0"/>
          </a:p>
          <a:p>
            <a:pPr marL="10972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342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Índice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Antecedentes Nacionales</a:t>
            </a:r>
          </a:p>
          <a:p>
            <a:r>
              <a:rPr lang="es-MX" dirty="0" smtClean="0"/>
              <a:t>Panorama de la Enseñanza del Inglés en la UDG</a:t>
            </a:r>
          </a:p>
          <a:p>
            <a:r>
              <a:rPr lang="es-MX" dirty="0" smtClean="0"/>
              <a:t>Avances hacía una Política Institucional de Idiomas</a:t>
            </a:r>
          </a:p>
          <a:p>
            <a:r>
              <a:rPr lang="es-MX" dirty="0" smtClean="0"/>
              <a:t>Propuesta de Política Institucional para la Enseñanza del Inglés como Lengua Extranjera</a:t>
            </a:r>
          </a:p>
          <a:p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2870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 smtClean="0"/>
              <a:t>Resultados de la Encuesta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69672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s-MX" sz="2400" b="1" dirty="0" smtClean="0"/>
              <a:t>Información recabada en 12</a:t>
            </a:r>
            <a:r>
              <a:rPr lang="es-MX" sz="2400" b="1" dirty="0" smtClean="0">
                <a:solidFill>
                  <a:srgbClr val="FF0000"/>
                </a:solidFill>
              </a:rPr>
              <a:t> </a:t>
            </a:r>
            <a:r>
              <a:rPr lang="es-MX" sz="2400" b="1" dirty="0" smtClean="0"/>
              <a:t>centros universitarios*:</a:t>
            </a:r>
          </a:p>
          <a:p>
            <a:pPr algn="just"/>
            <a:r>
              <a:rPr lang="es-MX" sz="2400" dirty="0" smtClean="0"/>
              <a:t>La </a:t>
            </a:r>
            <a:r>
              <a:rPr lang="es-MX" sz="2400" dirty="0"/>
              <a:t>enseñanza de idiomas </a:t>
            </a:r>
            <a:r>
              <a:rPr lang="es-MX" sz="2400" b="1" dirty="0"/>
              <a:t>no tiene carácter </a:t>
            </a:r>
            <a:r>
              <a:rPr lang="es-MX" sz="2400" dirty="0"/>
              <a:t>de </a:t>
            </a:r>
            <a:r>
              <a:rPr lang="es-MX" sz="2400" b="1" dirty="0"/>
              <a:t>obligatoriedad en </a:t>
            </a:r>
            <a:r>
              <a:rPr lang="es-MX" sz="2400" b="1" dirty="0" smtClean="0"/>
              <a:t>todos los PE </a:t>
            </a:r>
            <a:r>
              <a:rPr lang="es-MX" sz="2400" dirty="0" smtClean="0"/>
              <a:t>(excepto por el CUCSH)</a:t>
            </a:r>
          </a:p>
          <a:p>
            <a:pPr algn="just"/>
            <a:r>
              <a:rPr lang="es-MX" sz="2400" dirty="0" smtClean="0"/>
              <a:t>No </a:t>
            </a:r>
            <a:r>
              <a:rPr lang="es-MX" sz="2400" dirty="0"/>
              <a:t>existe una </a:t>
            </a:r>
            <a:r>
              <a:rPr lang="es-MX" sz="2400" b="1" dirty="0"/>
              <a:t>instancia </a:t>
            </a:r>
            <a:r>
              <a:rPr lang="es-MX" sz="2400" b="1" dirty="0" smtClean="0"/>
              <a:t>institucional que </a:t>
            </a:r>
            <a:r>
              <a:rPr lang="es-MX" sz="2400" b="1" dirty="0"/>
              <a:t>evalúe </a:t>
            </a:r>
            <a:r>
              <a:rPr lang="es-MX" sz="2400" dirty="0"/>
              <a:t>o regule los procesos de impartición de una lengua </a:t>
            </a:r>
            <a:r>
              <a:rPr lang="es-MX" sz="2400" dirty="0" smtClean="0"/>
              <a:t>extranjera  en cuanto a </a:t>
            </a:r>
            <a:r>
              <a:rPr lang="es-MX" sz="2400" b="1" dirty="0" smtClean="0"/>
              <a:t>horas de estudio, metodología, </a:t>
            </a:r>
            <a:r>
              <a:rPr lang="es-MX" sz="2400" b="1" dirty="0"/>
              <a:t>metas </a:t>
            </a:r>
            <a:r>
              <a:rPr lang="es-MX" sz="2400" b="1" dirty="0" smtClean="0"/>
              <a:t>lingüísticas, perfil docente</a:t>
            </a:r>
            <a:endParaRPr lang="es-MX" sz="2400" dirty="0" smtClean="0"/>
          </a:p>
          <a:p>
            <a:pPr algn="just"/>
            <a:r>
              <a:rPr lang="es-MX" sz="2400" dirty="0" smtClean="0"/>
              <a:t>No </a:t>
            </a:r>
            <a:r>
              <a:rPr lang="es-MX" sz="2400" dirty="0"/>
              <a:t>existe un </a:t>
            </a:r>
            <a:r>
              <a:rPr lang="es-MX" sz="2400" b="1" dirty="0"/>
              <a:t>requisito institucional que indique el nivel de ingreso o egreso </a:t>
            </a:r>
            <a:r>
              <a:rPr lang="es-MX" sz="2400" dirty="0"/>
              <a:t>del pregrado</a:t>
            </a:r>
          </a:p>
          <a:p>
            <a:pPr marL="109728" indent="0" algn="just">
              <a:buNone/>
            </a:pPr>
            <a:endParaRPr lang="es-MX" sz="2400" b="1" dirty="0" smtClean="0"/>
          </a:p>
          <a:p>
            <a:pPr marL="109728" indent="0">
              <a:buNone/>
            </a:pPr>
            <a:endParaRPr lang="es-MX" sz="900" dirty="0" smtClean="0"/>
          </a:p>
          <a:p>
            <a:pPr marL="109728" indent="0">
              <a:buNone/>
            </a:pPr>
            <a:endParaRPr lang="es-MX" sz="900" dirty="0"/>
          </a:p>
          <a:p>
            <a:pPr marL="109728" indent="0">
              <a:buNone/>
            </a:pPr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237312"/>
            <a:ext cx="4248472" cy="457200"/>
          </a:xfrm>
        </p:spPr>
        <p:txBody>
          <a:bodyPr/>
          <a:lstStyle/>
          <a:p>
            <a:pPr algn="l"/>
            <a:r>
              <a:rPr lang="es-MX" sz="1100" dirty="0" smtClean="0">
                <a:solidFill>
                  <a:schemeClr val="tx1"/>
                </a:solidFill>
              </a:rPr>
              <a:t>*No se obtuvo información por parte de CUVALLES y  CUCSH  </a:t>
            </a:r>
            <a:endParaRPr lang="es-MX" sz="11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8715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9675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s-MX" sz="3200" dirty="0"/>
              <a:t>Resultados de la Encuesta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Font typeface="Arial" pitchFamily="34" charset="0"/>
              <a:buChar char="•"/>
            </a:pPr>
            <a:r>
              <a:rPr lang="es-MX" dirty="0" smtClean="0"/>
              <a:t>Falta </a:t>
            </a:r>
            <a:r>
              <a:rPr lang="es-MX" dirty="0"/>
              <a:t>de homogeneidad y objetividad en el empleo de </a:t>
            </a:r>
            <a:r>
              <a:rPr lang="es-MX" b="1" dirty="0"/>
              <a:t>parámetros lingüísticos </a:t>
            </a:r>
            <a:r>
              <a:rPr lang="es-MX" dirty="0" smtClean="0"/>
              <a:t>para </a:t>
            </a:r>
            <a:r>
              <a:rPr lang="es-MX" dirty="0"/>
              <a:t>la </a:t>
            </a:r>
            <a:r>
              <a:rPr lang="es-MX" b="1" dirty="0"/>
              <a:t>impartición de contenidos </a:t>
            </a:r>
            <a:r>
              <a:rPr lang="es-MX" b="1" dirty="0" smtClean="0"/>
              <a:t>y </a:t>
            </a:r>
            <a:r>
              <a:rPr lang="es-MX" b="1" dirty="0"/>
              <a:t>la evaluación de los mismos </a:t>
            </a:r>
          </a:p>
          <a:p>
            <a:pPr algn="just">
              <a:buFont typeface="Arial" pitchFamily="34" charset="0"/>
              <a:buChar char="•"/>
            </a:pPr>
            <a:r>
              <a:rPr lang="es-ES" dirty="0" smtClean="0"/>
              <a:t>No </a:t>
            </a:r>
            <a:r>
              <a:rPr lang="es-ES" dirty="0"/>
              <a:t>existe un requerimiento institucional para el </a:t>
            </a:r>
            <a:r>
              <a:rPr lang="es-ES" b="1" dirty="0"/>
              <a:t>perfil lingüístico y docente </a:t>
            </a:r>
            <a:r>
              <a:rPr lang="es-ES" dirty="0"/>
              <a:t>de los </a:t>
            </a:r>
            <a:r>
              <a:rPr lang="es-ES" b="1" dirty="0"/>
              <a:t>profesores</a:t>
            </a:r>
            <a:r>
              <a:rPr lang="es-ES" dirty="0"/>
              <a:t> que imparten idiomas en materias de </a:t>
            </a:r>
            <a:r>
              <a:rPr lang="es-ES" dirty="0" smtClean="0"/>
              <a:t>asignaturas</a:t>
            </a:r>
            <a:endParaRPr lang="en-US" dirty="0"/>
          </a:p>
          <a:p>
            <a:pPr marL="109728" lvl="0" indent="0" algn="just">
              <a:buNone/>
            </a:pPr>
            <a:endParaRPr lang="en-US" dirty="0"/>
          </a:p>
          <a:p>
            <a:pPr algn="just">
              <a:buFont typeface="Arial" pitchFamily="34" charset="0"/>
              <a:buChar char="•"/>
            </a:pPr>
            <a:endParaRPr lang="es-MX" b="1" dirty="0" smtClean="0"/>
          </a:p>
          <a:p>
            <a:pPr marL="109728" indent="0" algn="just">
              <a:buNone/>
            </a:pPr>
            <a:endParaRPr lang="es-MX" b="1" dirty="0"/>
          </a:p>
          <a:p>
            <a:pPr marL="109728" indent="0" algn="just">
              <a:buNone/>
            </a:pPr>
            <a:endParaRPr lang="es-MX" dirty="0"/>
          </a:p>
          <a:p>
            <a:pPr marL="109728" indent="0" algn="just">
              <a:buNone/>
            </a:pPr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85903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/>
              <a:t>Resultados de la Encuesta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s-ES" dirty="0" smtClean="0"/>
              <a:t>Con </a:t>
            </a:r>
            <a:r>
              <a:rPr lang="es-ES" dirty="0"/>
              <a:t>respecto a </a:t>
            </a:r>
            <a:r>
              <a:rPr lang="es-ES" b="1" dirty="0"/>
              <a:t>metodologías empleadas </a:t>
            </a:r>
            <a:r>
              <a:rPr lang="es-ES" dirty="0"/>
              <a:t>en los procesos de enseñanza-aprendizaje de idiomas,  </a:t>
            </a:r>
            <a:r>
              <a:rPr lang="es-ES" b="1" dirty="0"/>
              <a:t>la mayoría de los CU </a:t>
            </a:r>
            <a:r>
              <a:rPr lang="es-ES" dirty="0" smtClean="0"/>
              <a:t>dicen emplear </a:t>
            </a:r>
            <a:r>
              <a:rPr lang="es-ES" dirty="0"/>
              <a:t>enfoques que promueven el desarrollo de habilidades comunicativas en el </a:t>
            </a:r>
            <a:r>
              <a:rPr lang="es-ES" dirty="0" smtClean="0"/>
              <a:t>idioma. Sin embargo, </a:t>
            </a:r>
            <a:r>
              <a:rPr lang="es-ES" b="1" dirty="0" smtClean="0"/>
              <a:t>no existe una estrategia académica que permita constatar dicho</a:t>
            </a:r>
            <a:r>
              <a:rPr lang="es-ES" dirty="0" smtClean="0"/>
              <a:t> argumento</a:t>
            </a:r>
          </a:p>
          <a:p>
            <a:pPr marL="109728" indent="0" algn="just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0005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800" dirty="0" smtClean="0"/>
              <a:t>La Situación de la UDG en Materia de Enseñanza de Lenguas Extranjeras (2011)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253040"/>
          </a:xfrm>
        </p:spPr>
        <p:txBody>
          <a:bodyPr>
            <a:normAutofit fontScale="85000" lnSpcReduction="20000"/>
          </a:bodyPr>
          <a:lstStyle/>
          <a:p>
            <a:pPr marL="109728" indent="0" algn="just">
              <a:buNone/>
            </a:pPr>
            <a:r>
              <a:rPr lang="es-MX" dirty="0"/>
              <a:t>El </a:t>
            </a:r>
            <a:r>
              <a:rPr lang="es-MX" b="1" dirty="0"/>
              <a:t>11% </a:t>
            </a:r>
            <a:r>
              <a:rPr lang="es-MX" dirty="0"/>
              <a:t>de las carreras a nivel licenciatura </a:t>
            </a:r>
            <a:r>
              <a:rPr lang="es-MX" dirty="0" smtClean="0"/>
              <a:t>solicita </a:t>
            </a:r>
            <a:r>
              <a:rPr lang="es-MX" dirty="0"/>
              <a:t>el dominio de inglés como requisito de </a:t>
            </a:r>
            <a:r>
              <a:rPr lang="es-MX" dirty="0" smtClean="0"/>
              <a:t>egreso, existiendo </a:t>
            </a:r>
            <a:r>
              <a:rPr lang="es-MX" dirty="0"/>
              <a:t>d</a:t>
            </a:r>
            <a:r>
              <a:rPr lang="es-MX" dirty="0" smtClean="0"/>
              <a:t>isparidad en los niveles de conocimiento requeridos: </a:t>
            </a:r>
          </a:p>
          <a:p>
            <a:r>
              <a:rPr lang="es-MX" b="1" dirty="0" smtClean="0"/>
              <a:t>50% lecto-comprensión- </a:t>
            </a:r>
            <a:r>
              <a:rPr lang="es-MX" dirty="0" smtClean="0"/>
              <a:t>No se especifica nivel requerido, ni el instrumento de evaluación </a:t>
            </a:r>
          </a:p>
          <a:p>
            <a:r>
              <a:rPr lang="es-MX" b="1" dirty="0" smtClean="0"/>
              <a:t>21% nivel intermedio-</a:t>
            </a:r>
            <a:r>
              <a:rPr lang="es-MX" dirty="0" smtClean="0"/>
              <a:t> No hay una descripción lingüística tangible del nivel solicitado  y  de sus equivalencias</a:t>
            </a:r>
          </a:p>
          <a:p>
            <a:r>
              <a:rPr lang="es-MX" b="1" dirty="0" smtClean="0"/>
              <a:t>14% TOEFL- </a:t>
            </a:r>
            <a:r>
              <a:rPr lang="es-MX" dirty="0" smtClean="0"/>
              <a:t>Algunas carreras solicitan un puntaje de 350 puntos TOEFL, cuando el mínimo es de 310. Otras carreras no especifican puntaje  </a:t>
            </a:r>
          </a:p>
          <a:p>
            <a:r>
              <a:rPr lang="es-MX" b="1" dirty="0" smtClean="0"/>
              <a:t>15%  No se especifican</a:t>
            </a:r>
            <a:r>
              <a:rPr lang="es-MX" dirty="0" smtClean="0"/>
              <a:t> las metas lingüísticas ni los instrumentos de evaluación</a:t>
            </a:r>
          </a:p>
          <a:p>
            <a:pPr marL="109728" indent="0" algn="just">
              <a:buNone/>
            </a:pPr>
            <a:endParaRPr lang="es-MX" b="1" dirty="0"/>
          </a:p>
          <a:p>
            <a:pPr marL="109728" indent="0" algn="just">
              <a:buNone/>
            </a:pPr>
            <a:endParaRPr lang="es-MX" b="1" dirty="0"/>
          </a:p>
          <a:p>
            <a:pPr marL="10972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5488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CUAAD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Inglés como asignatura optativa (3 niveles)</a:t>
            </a:r>
            <a:r>
              <a:rPr lang="es-MX" b="1" dirty="0" smtClean="0"/>
              <a:t> en 4 carreras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Lic. Arquitectura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Lic. Diseño de interiores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Lic. Diseño para la comunicación gráfica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Lic. Diseño industrial</a:t>
            </a:r>
          </a:p>
          <a:p>
            <a:r>
              <a:rPr lang="es-MX" b="1" dirty="0" smtClean="0"/>
              <a:t>una </a:t>
            </a:r>
            <a:r>
              <a:rPr lang="es-MX" b="1" dirty="0"/>
              <a:t>carrera </a:t>
            </a:r>
            <a:r>
              <a:rPr lang="es-MX" dirty="0"/>
              <a:t>solicita el dominio del inglés como requisito de </a:t>
            </a:r>
            <a:r>
              <a:rPr lang="es-MX" dirty="0" smtClean="0"/>
              <a:t>egreso</a:t>
            </a:r>
            <a:r>
              <a:rPr lang="es-MX" dirty="0" smtClean="0">
                <a:solidFill>
                  <a:schemeClr val="tx1"/>
                </a:solidFill>
              </a:rPr>
              <a:t>Lic</a:t>
            </a:r>
            <a:r>
              <a:rPr lang="es-MX" dirty="0">
                <a:solidFill>
                  <a:schemeClr val="tx1"/>
                </a:solidFill>
              </a:rPr>
              <a:t>. Urbanística y medio </a:t>
            </a:r>
            <a:r>
              <a:rPr lang="es-MX" dirty="0" smtClean="0">
                <a:solidFill>
                  <a:schemeClr val="tx1"/>
                </a:solidFill>
              </a:rPr>
              <a:t>ambiente</a:t>
            </a:r>
          </a:p>
          <a:p>
            <a:r>
              <a:rPr lang="es-MX" dirty="0" smtClean="0"/>
              <a:t>Cuenta </a:t>
            </a:r>
            <a:r>
              <a:rPr lang="es-MX" dirty="0"/>
              <a:t>con un CAA con recursos para el aprendizaje de Idiomas</a:t>
            </a:r>
          </a:p>
          <a:p>
            <a:pPr lvl="1"/>
            <a:endParaRPr lang="es-MX" dirty="0">
              <a:solidFill>
                <a:schemeClr val="tx1"/>
              </a:solidFill>
            </a:endParaRPr>
          </a:p>
          <a:p>
            <a:endParaRPr lang="es-MX" dirty="0"/>
          </a:p>
          <a:p>
            <a:pPr marL="10972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3270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CUALTOS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Inglés </a:t>
            </a:r>
            <a:r>
              <a:rPr lang="es-MX" dirty="0"/>
              <a:t>como asignatura </a:t>
            </a:r>
            <a:r>
              <a:rPr lang="es-MX" dirty="0" smtClean="0"/>
              <a:t>obligatoria en</a:t>
            </a:r>
            <a:r>
              <a:rPr lang="es-MX" b="1" dirty="0" smtClean="0"/>
              <a:t> 1 carrera</a:t>
            </a:r>
            <a:endParaRPr lang="es-MX" b="1" dirty="0"/>
          </a:p>
          <a:p>
            <a:pPr lvl="1"/>
            <a:r>
              <a:rPr lang="es-MX" dirty="0">
                <a:solidFill>
                  <a:schemeClr val="tx1"/>
                </a:solidFill>
              </a:rPr>
              <a:t>Lic. </a:t>
            </a:r>
            <a:r>
              <a:rPr lang="es-MX" dirty="0" smtClean="0">
                <a:solidFill>
                  <a:schemeClr val="tx1"/>
                </a:solidFill>
              </a:rPr>
              <a:t>Derecho</a:t>
            </a:r>
            <a:endParaRPr lang="es-MX" dirty="0"/>
          </a:p>
          <a:p>
            <a:r>
              <a:rPr lang="es-MX" b="1" dirty="0" smtClean="0"/>
              <a:t>FILEX </a:t>
            </a:r>
            <a:r>
              <a:rPr lang="es-MX" dirty="0" smtClean="0"/>
              <a:t>extracurricular</a:t>
            </a:r>
            <a:r>
              <a:rPr lang="es-MX" b="1" dirty="0" smtClean="0"/>
              <a:t> </a:t>
            </a:r>
            <a:r>
              <a:rPr lang="es-MX" dirty="0" smtClean="0"/>
              <a:t>a disposición de todas las carreras</a:t>
            </a:r>
          </a:p>
          <a:p>
            <a:r>
              <a:rPr lang="es-MX" dirty="0"/>
              <a:t>Cuenta con un CAA con recursos para el aprendizaje de Idiomas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88681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CUCBA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b="1" dirty="0" smtClean="0"/>
              <a:t>Dos </a:t>
            </a:r>
            <a:r>
              <a:rPr lang="es-MX" b="1" dirty="0"/>
              <a:t>carreras </a:t>
            </a:r>
            <a:r>
              <a:rPr lang="es-MX" dirty="0"/>
              <a:t>solicitan el dominio del inglés como requisito de egreso: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Agronegocios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Ciencias de los alimentos</a:t>
            </a:r>
          </a:p>
          <a:p>
            <a:r>
              <a:rPr lang="es-MX" b="1" dirty="0" smtClean="0"/>
              <a:t>FILEX </a:t>
            </a:r>
            <a:r>
              <a:rPr lang="es-MX" dirty="0"/>
              <a:t>extracurricular</a:t>
            </a:r>
            <a:r>
              <a:rPr lang="es-MX" b="1" dirty="0" smtClean="0"/>
              <a:t> </a:t>
            </a:r>
            <a:r>
              <a:rPr lang="es-MX" dirty="0"/>
              <a:t>a disposición de todas las carreras</a:t>
            </a:r>
          </a:p>
          <a:p>
            <a:r>
              <a:rPr lang="es-MX" dirty="0" smtClean="0"/>
              <a:t>Cuenta </a:t>
            </a:r>
            <a:r>
              <a:rPr lang="es-MX" dirty="0"/>
              <a:t>con un CAA con recursos para el aprendizaje de Idiomas 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003174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CUCIÉNEGA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Inglés como </a:t>
            </a:r>
            <a:r>
              <a:rPr lang="es-MX" dirty="0" smtClean="0"/>
              <a:t>asignatura</a:t>
            </a:r>
            <a:r>
              <a:rPr lang="es-MX" b="1" dirty="0" smtClean="0"/>
              <a:t> </a:t>
            </a:r>
            <a:r>
              <a:rPr lang="es-MX" b="1" dirty="0"/>
              <a:t>en 2 carreras</a:t>
            </a:r>
            <a:endParaRPr lang="es-MX" dirty="0"/>
          </a:p>
          <a:p>
            <a:pPr lvl="1"/>
            <a:r>
              <a:rPr lang="es-MX" dirty="0">
                <a:solidFill>
                  <a:schemeClr val="tx1"/>
                </a:solidFill>
              </a:rPr>
              <a:t>Lic. Periodismo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Derecho</a:t>
            </a:r>
          </a:p>
          <a:p>
            <a:r>
              <a:rPr lang="es-MX" b="1" dirty="0" smtClean="0"/>
              <a:t>FILEX extracurricular </a:t>
            </a:r>
            <a:r>
              <a:rPr lang="es-MX" dirty="0" smtClean="0"/>
              <a:t>a </a:t>
            </a:r>
            <a:r>
              <a:rPr lang="es-MX" dirty="0"/>
              <a:t>disposición de todas las </a:t>
            </a:r>
            <a:r>
              <a:rPr lang="es-MX" dirty="0" smtClean="0"/>
              <a:t>carreras</a:t>
            </a:r>
          </a:p>
          <a:p>
            <a:r>
              <a:rPr lang="es-MX" dirty="0" smtClean="0"/>
              <a:t>Cuenta </a:t>
            </a:r>
            <a:r>
              <a:rPr lang="es-MX" dirty="0"/>
              <a:t>con un CAA con recursos para el aprendizaje de Idiomas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74982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CUCOSTA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/>
              <a:t>Inglés como </a:t>
            </a:r>
            <a:r>
              <a:rPr lang="es-MX" dirty="0" smtClean="0"/>
              <a:t>asignatura</a:t>
            </a:r>
            <a:r>
              <a:rPr lang="es-MX" b="1" dirty="0" smtClean="0"/>
              <a:t> </a:t>
            </a:r>
            <a:r>
              <a:rPr lang="es-MX" b="1" dirty="0"/>
              <a:t>en 3 carreras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Derecho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Turismo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Ing. Comunicación multimedia</a:t>
            </a:r>
          </a:p>
          <a:p>
            <a:r>
              <a:rPr lang="es-MX" b="1" dirty="0"/>
              <a:t>U</a:t>
            </a:r>
            <a:r>
              <a:rPr lang="es-MX" b="1" dirty="0" smtClean="0"/>
              <a:t>na </a:t>
            </a:r>
            <a:r>
              <a:rPr lang="es-MX" b="1" dirty="0"/>
              <a:t>carrera </a:t>
            </a:r>
            <a:r>
              <a:rPr lang="es-MX" dirty="0"/>
              <a:t>solicita el dominio del inglés como requisito de egreso: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</a:t>
            </a:r>
            <a:r>
              <a:rPr lang="es-MX" dirty="0" smtClean="0">
                <a:solidFill>
                  <a:schemeClr val="tx1"/>
                </a:solidFill>
              </a:rPr>
              <a:t>Enfermería</a:t>
            </a:r>
            <a:endParaRPr lang="es-MX" dirty="0">
              <a:solidFill>
                <a:schemeClr val="tx1"/>
              </a:solidFill>
            </a:endParaRPr>
          </a:p>
          <a:p>
            <a:r>
              <a:rPr lang="es-MX" dirty="0" smtClean="0"/>
              <a:t>Cuenta </a:t>
            </a:r>
            <a:r>
              <a:rPr lang="es-MX" dirty="0"/>
              <a:t>con un CAA con recursos para el aprendizaje de Idiomas 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5417820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CUCS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b="1" dirty="0"/>
              <a:t>U</a:t>
            </a:r>
            <a:r>
              <a:rPr lang="es-MX" b="1" dirty="0" smtClean="0"/>
              <a:t>na </a:t>
            </a:r>
            <a:r>
              <a:rPr lang="es-MX" b="1" dirty="0"/>
              <a:t>carrera </a:t>
            </a:r>
            <a:r>
              <a:rPr lang="es-MX" dirty="0" smtClean="0"/>
              <a:t>con</a:t>
            </a:r>
            <a:r>
              <a:rPr lang="es-MX" b="1" dirty="0" smtClean="0"/>
              <a:t> </a:t>
            </a:r>
            <a:r>
              <a:rPr lang="es-MX" dirty="0" smtClean="0"/>
              <a:t>inglés </a:t>
            </a:r>
            <a:r>
              <a:rPr lang="es-MX" dirty="0"/>
              <a:t>como requisito de egreso: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</a:t>
            </a:r>
            <a:r>
              <a:rPr lang="es-MX" dirty="0" smtClean="0">
                <a:solidFill>
                  <a:schemeClr val="tx1"/>
                </a:solidFill>
              </a:rPr>
              <a:t>Enfermería</a:t>
            </a:r>
          </a:p>
          <a:p>
            <a:r>
              <a:rPr lang="es-MX" dirty="0"/>
              <a:t>Inglés como asignatura </a:t>
            </a:r>
            <a:r>
              <a:rPr lang="es-MX" b="1" dirty="0" smtClean="0"/>
              <a:t>en </a:t>
            </a:r>
            <a:r>
              <a:rPr lang="es-MX" b="1" dirty="0"/>
              <a:t>1 carrera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Enfermería </a:t>
            </a:r>
            <a:r>
              <a:rPr lang="es-MX" dirty="0" smtClean="0">
                <a:solidFill>
                  <a:schemeClr val="tx1"/>
                </a:solidFill>
              </a:rPr>
              <a:t>Semi-escolarizada</a:t>
            </a:r>
            <a:endParaRPr lang="es-MX" dirty="0">
              <a:solidFill>
                <a:schemeClr val="tx1"/>
              </a:solidFill>
            </a:endParaRPr>
          </a:p>
          <a:p>
            <a:r>
              <a:rPr lang="es-MX" b="1" dirty="0" smtClean="0"/>
              <a:t>FILEX </a:t>
            </a:r>
            <a:r>
              <a:rPr lang="es-MX" dirty="0"/>
              <a:t>extracurricular</a:t>
            </a:r>
            <a:r>
              <a:rPr lang="es-MX" b="1" dirty="0" smtClean="0"/>
              <a:t> </a:t>
            </a:r>
            <a:r>
              <a:rPr lang="es-MX" dirty="0"/>
              <a:t>a disposición de todas las carreras</a:t>
            </a:r>
          </a:p>
          <a:p>
            <a:r>
              <a:rPr lang="es-MX" dirty="0" smtClean="0"/>
              <a:t>Cuenta </a:t>
            </a:r>
            <a:r>
              <a:rPr lang="es-MX" dirty="0"/>
              <a:t>con un CAA con recursos para el aprendizaje de Idiomas </a:t>
            </a:r>
            <a:endParaRPr lang="es-MX" dirty="0" smtClean="0"/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16330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s-MX" sz="6000" dirty="0"/>
              <a:t>Antecedentes</a:t>
            </a:r>
          </a:p>
        </p:txBody>
      </p:sp>
    </p:spTree>
    <p:extLst>
      <p:ext uri="{BB962C8B-B14F-4D97-AF65-F5344CB8AC3E}">
        <p14:creationId xmlns:p14="http://schemas.microsoft.com/office/powerpoint/2010/main" val="84866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CUCSUR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MX" dirty="0"/>
              <a:t>Inglés como asignatura </a:t>
            </a:r>
            <a:r>
              <a:rPr lang="es-MX" b="1" dirty="0"/>
              <a:t>en 8 carreras</a:t>
            </a:r>
          </a:p>
          <a:p>
            <a:pPr lvl="1"/>
            <a:r>
              <a:rPr lang="es-MX" b="1" dirty="0">
                <a:solidFill>
                  <a:schemeClr val="tx1"/>
                </a:solidFill>
              </a:rPr>
              <a:t>Lic. Derecho</a:t>
            </a:r>
          </a:p>
          <a:p>
            <a:pPr lvl="1"/>
            <a:r>
              <a:rPr lang="es-MX" b="1" dirty="0">
                <a:solidFill>
                  <a:schemeClr val="tx1"/>
                </a:solidFill>
              </a:rPr>
              <a:t>Lic. Bilogía marina</a:t>
            </a:r>
          </a:p>
          <a:p>
            <a:pPr lvl="1"/>
            <a:r>
              <a:rPr lang="es-MX" b="1" dirty="0">
                <a:solidFill>
                  <a:schemeClr val="tx1"/>
                </a:solidFill>
              </a:rPr>
              <a:t>Lic. De procesos y comercio internacional</a:t>
            </a:r>
          </a:p>
          <a:p>
            <a:pPr lvl="1"/>
            <a:r>
              <a:rPr lang="es-MX" b="1" dirty="0">
                <a:solidFill>
                  <a:schemeClr val="tx1"/>
                </a:solidFill>
              </a:rPr>
              <a:t>Ing. Mecatrónica</a:t>
            </a:r>
          </a:p>
          <a:p>
            <a:pPr lvl="1"/>
            <a:r>
              <a:rPr lang="es-MX" b="1" dirty="0">
                <a:solidFill>
                  <a:schemeClr val="tx1"/>
                </a:solidFill>
              </a:rPr>
              <a:t>Ing. Teleinformática</a:t>
            </a:r>
          </a:p>
          <a:p>
            <a:pPr lvl="1"/>
            <a:r>
              <a:rPr lang="es-MX" b="1" dirty="0">
                <a:solidFill>
                  <a:schemeClr val="tx1"/>
                </a:solidFill>
              </a:rPr>
              <a:t>Lic. Turismo</a:t>
            </a:r>
          </a:p>
          <a:p>
            <a:pPr lvl="1"/>
            <a:r>
              <a:rPr lang="es-MX" b="1" dirty="0">
                <a:solidFill>
                  <a:schemeClr val="tx1"/>
                </a:solidFill>
              </a:rPr>
              <a:t>Ing. Recursos naturales y agropecuarios</a:t>
            </a:r>
          </a:p>
          <a:p>
            <a:pPr lvl="1"/>
            <a:r>
              <a:rPr lang="es-MX" b="1" dirty="0">
                <a:solidFill>
                  <a:schemeClr val="tx1"/>
                </a:solidFill>
              </a:rPr>
              <a:t>T.S.U. EN Electrónica y mecánica automotriz</a:t>
            </a:r>
          </a:p>
          <a:p>
            <a:r>
              <a:rPr lang="es-MX" dirty="0" smtClean="0"/>
              <a:t>Cuenta </a:t>
            </a:r>
            <a:r>
              <a:rPr lang="es-MX" dirty="0"/>
              <a:t>con un CAA con recursos para el aprendizaje de </a:t>
            </a:r>
            <a:r>
              <a:rPr lang="es-MX" dirty="0" smtClean="0"/>
              <a:t>Idiomas</a:t>
            </a:r>
          </a:p>
          <a:p>
            <a:r>
              <a:rPr lang="es-MX" b="1" dirty="0"/>
              <a:t>FILEX </a:t>
            </a:r>
            <a:r>
              <a:rPr lang="es-MX" b="1" dirty="0" smtClean="0"/>
              <a:t>extracurricular </a:t>
            </a:r>
            <a:r>
              <a:rPr lang="es-MX" dirty="0" smtClean="0"/>
              <a:t>a </a:t>
            </a:r>
            <a:r>
              <a:rPr lang="es-MX" dirty="0"/>
              <a:t>disposición de todas las carreras</a:t>
            </a:r>
          </a:p>
          <a:p>
            <a:pPr marL="109728" indent="0">
              <a:buNone/>
            </a:pPr>
            <a:r>
              <a:rPr lang="es-MX" dirty="0" smtClean="0"/>
              <a:t> </a:t>
            </a:r>
            <a:endParaRPr lang="es-MX" b="1" dirty="0" smtClean="0"/>
          </a:p>
          <a:p>
            <a:endParaRPr lang="es-MX" b="1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4353911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CULAGOS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09728" indent="0">
              <a:buNone/>
            </a:pPr>
            <a:endParaRPr lang="es-MX" sz="100" dirty="0" smtClean="0"/>
          </a:p>
          <a:p>
            <a:r>
              <a:rPr lang="es-MX" b="1" dirty="0" smtClean="0"/>
              <a:t>En 4 carreras</a:t>
            </a:r>
            <a:r>
              <a:rPr lang="es-MX" dirty="0" smtClean="0"/>
              <a:t> </a:t>
            </a:r>
            <a:r>
              <a:rPr lang="es-MX" dirty="0"/>
              <a:t>inglés como requisito de egreso</a:t>
            </a:r>
            <a:r>
              <a:rPr lang="es-MX" dirty="0" smtClean="0"/>
              <a:t>: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Ing. Administración Industrial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Ing. Electrónica y computación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Ing. Mecatrónica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Ing. Bioquímica</a:t>
            </a:r>
            <a:endParaRPr lang="es-MX" dirty="0">
              <a:solidFill>
                <a:schemeClr val="tx1"/>
              </a:solidFill>
            </a:endParaRPr>
          </a:p>
          <a:p>
            <a:r>
              <a:rPr lang="es-MX" dirty="0"/>
              <a:t>Inglés como asignatura </a:t>
            </a:r>
            <a:r>
              <a:rPr lang="es-MX" b="1" dirty="0" smtClean="0"/>
              <a:t>en 2 carreras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Lic. Derecho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Lic. Humanidades</a:t>
            </a:r>
            <a:endParaRPr lang="es-MX" dirty="0">
              <a:solidFill>
                <a:schemeClr val="tx1"/>
              </a:solidFill>
            </a:endParaRPr>
          </a:p>
          <a:p>
            <a:r>
              <a:rPr lang="es-MX" b="1" dirty="0" smtClean="0"/>
              <a:t>FILEX </a:t>
            </a:r>
            <a:r>
              <a:rPr lang="es-MX" dirty="0"/>
              <a:t>extracurricular </a:t>
            </a:r>
            <a:r>
              <a:rPr lang="es-MX" dirty="0" smtClean="0"/>
              <a:t>a </a:t>
            </a:r>
            <a:r>
              <a:rPr lang="es-MX" dirty="0"/>
              <a:t>disposición de todas las </a:t>
            </a:r>
            <a:r>
              <a:rPr lang="es-MX" dirty="0" smtClean="0"/>
              <a:t>carreras </a:t>
            </a:r>
          </a:p>
          <a:p>
            <a:r>
              <a:rPr lang="es-MX" dirty="0"/>
              <a:t>Cuenta con un CAA con recursos para el aprendizaje de Idiomas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903255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CUNORTE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/>
              <a:t>Inglés como asignatura </a:t>
            </a:r>
            <a:r>
              <a:rPr lang="es-MX" b="1" dirty="0" smtClean="0"/>
              <a:t>en </a:t>
            </a:r>
            <a:r>
              <a:rPr lang="es-MX" b="1" dirty="0"/>
              <a:t>4 carreras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Turismo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Derecho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Agronegocios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Antropología</a:t>
            </a:r>
          </a:p>
          <a:p>
            <a:r>
              <a:rPr lang="es-MX" b="1" dirty="0" smtClean="0"/>
              <a:t>FILEX </a:t>
            </a:r>
            <a:r>
              <a:rPr lang="es-MX" dirty="0"/>
              <a:t>extracurricular</a:t>
            </a:r>
            <a:r>
              <a:rPr lang="es-MX" b="1" dirty="0" smtClean="0"/>
              <a:t> </a:t>
            </a:r>
            <a:r>
              <a:rPr lang="es-MX" dirty="0"/>
              <a:t>a disposición de todas las carreras</a:t>
            </a:r>
          </a:p>
          <a:p>
            <a:r>
              <a:rPr lang="es-MX" dirty="0" smtClean="0"/>
              <a:t>Cuenta </a:t>
            </a:r>
            <a:r>
              <a:rPr lang="es-MX" dirty="0"/>
              <a:t>con un CAA con recursos para el aprendizaje de Idiomas </a:t>
            </a:r>
            <a:endParaRPr lang="es-MX" dirty="0" smtClean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361723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CUSUR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Inglés </a:t>
            </a:r>
            <a:r>
              <a:rPr lang="es-MX" dirty="0"/>
              <a:t>como asignatura </a:t>
            </a:r>
            <a:r>
              <a:rPr lang="es-MX" b="1" dirty="0" smtClean="0"/>
              <a:t>en </a:t>
            </a:r>
            <a:r>
              <a:rPr lang="es-MX" b="1" dirty="0"/>
              <a:t>5 carreras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Turismo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Derecho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Agronegocios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Letras hispánicas</a:t>
            </a:r>
          </a:p>
          <a:p>
            <a:pPr lvl="1"/>
            <a:r>
              <a:rPr lang="es-MX" dirty="0">
                <a:solidFill>
                  <a:schemeClr val="tx1"/>
                </a:solidFill>
              </a:rPr>
              <a:t>Lic. Periodismo</a:t>
            </a:r>
          </a:p>
          <a:p>
            <a:r>
              <a:rPr lang="es-MX" b="1" dirty="0"/>
              <a:t>FILEX </a:t>
            </a:r>
            <a:r>
              <a:rPr lang="es-MX" dirty="0"/>
              <a:t>extracurricular a disposición de todas las carreras</a:t>
            </a:r>
          </a:p>
          <a:p>
            <a:r>
              <a:rPr lang="es-MX" dirty="0" smtClean="0"/>
              <a:t>Cuenta </a:t>
            </a:r>
            <a:r>
              <a:rPr lang="es-MX" dirty="0"/>
              <a:t>con un CAA con recursos para el aprendizaje de Idiomas </a:t>
            </a:r>
          </a:p>
          <a:p>
            <a:endParaRPr lang="es-MX" dirty="0"/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3203876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CUTONALÁ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b="1" dirty="0" smtClean="0"/>
              <a:t>En todas las carreras, </a:t>
            </a:r>
            <a:r>
              <a:rPr lang="es-MX" dirty="0" smtClean="0"/>
              <a:t>el dominio </a:t>
            </a:r>
            <a:r>
              <a:rPr lang="es-MX" dirty="0"/>
              <a:t>del inglés como </a:t>
            </a:r>
            <a:r>
              <a:rPr lang="es-MX" b="1" dirty="0"/>
              <a:t>requisito de </a:t>
            </a:r>
            <a:r>
              <a:rPr lang="es-MX" b="1" dirty="0" smtClean="0"/>
              <a:t>egreso (B1 MCERL)</a:t>
            </a:r>
          </a:p>
          <a:p>
            <a:r>
              <a:rPr lang="es-MX" dirty="0"/>
              <a:t>Inglés como </a:t>
            </a:r>
            <a:r>
              <a:rPr lang="es-MX" dirty="0" smtClean="0"/>
              <a:t>asignatura </a:t>
            </a:r>
          </a:p>
          <a:p>
            <a:pPr lvl="1"/>
            <a:r>
              <a:rPr lang="es-MX" dirty="0" smtClean="0">
                <a:solidFill>
                  <a:schemeClr val="tx1"/>
                </a:solidFill>
              </a:rPr>
              <a:t>Lic. Derecho</a:t>
            </a:r>
            <a:endParaRPr lang="es-MX" dirty="0" smtClean="0"/>
          </a:p>
          <a:p>
            <a:r>
              <a:rPr lang="es-MX" b="1" dirty="0"/>
              <a:t>FILEX </a:t>
            </a:r>
            <a:r>
              <a:rPr lang="es-MX" dirty="0"/>
              <a:t>extracurricular a disposición de todas las carreras</a:t>
            </a:r>
          </a:p>
          <a:p>
            <a:pPr marL="109728" indent="0">
              <a:buNone/>
            </a:pPr>
            <a:endParaRPr lang="es-MX" dirty="0" smtClean="0"/>
          </a:p>
          <a:p>
            <a:pPr marL="109728" lvl="1" indent="0">
              <a:buClr>
                <a:srgbClr val="CC6600"/>
              </a:buClr>
              <a:buNone/>
            </a:pPr>
            <a:endParaRPr lang="es-MX" dirty="0">
              <a:solidFill>
                <a:schemeClr val="tx1"/>
              </a:solidFill>
            </a:endParaRPr>
          </a:p>
          <a:p>
            <a:pPr marL="109728" indent="0">
              <a:buNone/>
            </a:pPr>
            <a:endParaRPr lang="es-MX" dirty="0"/>
          </a:p>
          <a:p>
            <a:pPr marL="109728" indent="0">
              <a:buNone/>
            </a:pPr>
            <a:r>
              <a:rPr lang="es-MX" dirty="0" smtClean="0"/>
              <a:t>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03959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205880"/>
          </a:xfrm>
        </p:spPr>
        <p:txBody>
          <a:bodyPr>
            <a:noAutofit/>
          </a:bodyPr>
          <a:lstStyle/>
          <a:p>
            <a:pPr marL="109728" algn="ctr"/>
            <a:r>
              <a:rPr lang="es-MX" dirty="0" smtClean="0"/>
              <a:t/>
            </a:r>
            <a:br>
              <a:rPr lang="es-MX" dirty="0" smtClean="0"/>
            </a:br>
            <a:r>
              <a:rPr lang="es-MX" dirty="0" smtClean="0"/>
              <a:t>Oferta Extracurricular </a:t>
            </a:r>
            <a:r>
              <a:rPr lang="es-MX" dirty="0"/>
              <a:t>para el </a:t>
            </a:r>
            <a:r>
              <a:rPr lang="es-MX" dirty="0" smtClean="0"/>
              <a:t>Estudio </a:t>
            </a:r>
            <a:r>
              <a:rPr lang="es-MX" dirty="0"/>
              <a:t>del I</a:t>
            </a:r>
            <a:r>
              <a:rPr lang="es-MX" dirty="0" smtClean="0"/>
              <a:t>nglés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4081640"/>
          </a:xfrm>
        </p:spPr>
        <p:txBody>
          <a:bodyPr>
            <a:normAutofit/>
          </a:bodyPr>
          <a:lstStyle/>
          <a:p>
            <a:r>
              <a:rPr lang="es-MX" dirty="0" smtClean="0"/>
              <a:t>PROULEX</a:t>
            </a:r>
          </a:p>
          <a:p>
            <a:r>
              <a:rPr lang="es-MX" dirty="0" smtClean="0"/>
              <a:t>SUV</a:t>
            </a:r>
          </a:p>
          <a:p>
            <a:r>
              <a:rPr lang="es-MX" dirty="0" smtClean="0"/>
              <a:t>FILEX</a:t>
            </a:r>
          </a:p>
          <a:p>
            <a:pPr marL="109728" indent="0">
              <a:buNone/>
            </a:pPr>
            <a:endParaRPr lang="es-MX" b="1" dirty="0" smtClean="0"/>
          </a:p>
          <a:p>
            <a:pPr marL="109728" indent="0">
              <a:buNone/>
            </a:pPr>
            <a:endParaRPr lang="es-MX" b="1" dirty="0" smtClean="0"/>
          </a:p>
          <a:p>
            <a:pPr marL="109728" indent="0">
              <a:buNone/>
            </a:pPr>
            <a:endParaRPr lang="es-MX" dirty="0" smtClean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724604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PROULEX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49424"/>
            <a:ext cx="8579296" cy="4325112"/>
          </a:xfrm>
        </p:spPr>
        <p:txBody>
          <a:bodyPr/>
          <a:lstStyle/>
          <a:p>
            <a:r>
              <a:rPr lang="es-MX" dirty="0" smtClean="0"/>
              <a:t>Curso básico-intermedio de </a:t>
            </a:r>
            <a:r>
              <a:rPr lang="es-MX" dirty="0"/>
              <a:t>12 niveles = </a:t>
            </a:r>
            <a:r>
              <a:rPr lang="es-MX" b="1" dirty="0"/>
              <a:t>480 hrs </a:t>
            </a:r>
            <a:r>
              <a:rPr lang="es-MX" b="1" dirty="0" smtClean="0"/>
              <a:t> </a:t>
            </a:r>
          </a:p>
          <a:p>
            <a:r>
              <a:rPr lang="es-MX" dirty="0" smtClean="0"/>
              <a:t>Curso intermedio-alto de 4 niveles= </a:t>
            </a:r>
            <a:r>
              <a:rPr lang="es-MX" b="1" dirty="0" smtClean="0"/>
              <a:t>160 hrs         </a:t>
            </a:r>
            <a:r>
              <a:rPr lang="es-MX" sz="1800" b="1" dirty="0" smtClean="0"/>
              <a:t>800 hrs</a:t>
            </a:r>
          </a:p>
          <a:p>
            <a:r>
              <a:rPr lang="es-MX" dirty="0" smtClean="0"/>
              <a:t>Curso avanzado de 4 niveles=</a:t>
            </a:r>
            <a:r>
              <a:rPr lang="es-MX" b="1" dirty="0" smtClean="0"/>
              <a:t>160 hrs</a:t>
            </a:r>
          </a:p>
          <a:p>
            <a:pPr marL="109728" indent="0">
              <a:buNone/>
            </a:pPr>
            <a:endParaRPr lang="es-MX" sz="100" b="1" dirty="0" smtClean="0"/>
          </a:p>
          <a:p>
            <a:r>
              <a:rPr lang="es-MX" dirty="0" smtClean="0"/>
              <a:t>Cursos </a:t>
            </a:r>
            <a:r>
              <a:rPr lang="es-MX" dirty="0"/>
              <a:t>de </a:t>
            </a:r>
            <a:r>
              <a:rPr lang="es-MX" b="1" dirty="0"/>
              <a:t>inglés especializado (</a:t>
            </a:r>
            <a:r>
              <a:rPr lang="es-MX" dirty="0"/>
              <a:t>inglés de </a:t>
            </a:r>
            <a:r>
              <a:rPr lang="es-MX" dirty="0" smtClean="0"/>
              <a:t>negocios, industria restaurantera). Para estos cursos se pide un </a:t>
            </a:r>
            <a:r>
              <a:rPr lang="es-MX" b="1" dirty="0" smtClean="0"/>
              <a:t>conocimiento </a:t>
            </a:r>
            <a:r>
              <a:rPr lang="es-MX" b="1" dirty="0"/>
              <a:t>previo del idioma =</a:t>
            </a:r>
            <a:r>
              <a:rPr lang="es-MX" dirty="0"/>
              <a:t> </a:t>
            </a:r>
            <a:r>
              <a:rPr lang="es-MX" b="1" dirty="0"/>
              <a:t>800 hrs </a:t>
            </a:r>
          </a:p>
          <a:p>
            <a:pPr marL="109728" indent="0">
              <a:buNone/>
            </a:pPr>
            <a:endParaRPr lang="es-MX" dirty="0"/>
          </a:p>
        </p:txBody>
      </p:sp>
      <p:sp>
        <p:nvSpPr>
          <p:cNvPr id="6" name="5 Abrir llave"/>
          <p:cNvSpPr/>
          <p:nvPr/>
        </p:nvSpPr>
        <p:spPr>
          <a:xfrm>
            <a:off x="7776356" y="2204864"/>
            <a:ext cx="360040" cy="1872208"/>
          </a:xfrm>
          <a:prstGeom prst="leftBrace">
            <a:avLst>
              <a:gd name="adj1" fmla="val 8333"/>
              <a:gd name="adj2" fmla="val 5317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799364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Cursos de Inglés SUV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s-MX" dirty="0"/>
              <a:t>Imparte </a:t>
            </a:r>
            <a:r>
              <a:rPr lang="es-MX" dirty="0" smtClean="0"/>
              <a:t>cursos de inglés </a:t>
            </a:r>
            <a:r>
              <a:rPr lang="es-MX" dirty="0"/>
              <a:t>en línea con el apoyo de </a:t>
            </a:r>
            <a:r>
              <a:rPr lang="es-MX" dirty="0" smtClean="0"/>
              <a:t>tutores</a:t>
            </a:r>
            <a:r>
              <a:rPr lang="es-MX" dirty="0"/>
              <a:t> </a:t>
            </a:r>
            <a:endParaRPr lang="es-MX" dirty="0" smtClean="0"/>
          </a:p>
          <a:p>
            <a:r>
              <a:rPr lang="es-MX" dirty="0" smtClean="0"/>
              <a:t>Tres módulos de nivel básico (A2)</a:t>
            </a:r>
          </a:p>
          <a:p>
            <a:r>
              <a:rPr lang="es-MX" dirty="0" smtClean="0"/>
              <a:t>Tres módulos de nivel intermedio (B1)</a:t>
            </a:r>
          </a:p>
          <a:p>
            <a:r>
              <a:rPr lang="es-MX" dirty="0" smtClean="0"/>
              <a:t>Tres módulos de nivel avanzado (B2)</a:t>
            </a:r>
          </a:p>
          <a:p>
            <a:pPr marL="109728" indent="0">
              <a:buNone/>
            </a:pPr>
            <a:r>
              <a:rPr lang="es-MX" b="1" dirty="0" smtClean="0"/>
              <a:t>40 hrs de estudio por módulo </a:t>
            </a:r>
            <a:r>
              <a:rPr lang="es-MX" b="1" dirty="0"/>
              <a:t>= </a:t>
            </a:r>
            <a:r>
              <a:rPr lang="es-MX" b="1" dirty="0" smtClean="0"/>
              <a:t>360 hrs</a:t>
            </a:r>
            <a:r>
              <a:rPr lang="es-MX" dirty="0" smtClean="0"/>
              <a:t> (no se toman en cuenta las equivalencias de la SEP, ya que se recomiendan 930 hrs para alcanzar un B2) </a:t>
            </a:r>
            <a:endParaRPr lang="es-MX" dirty="0"/>
          </a:p>
          <a:p>
            <a:pPr marL="10972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8164792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dirty="0" smtClean="0"/>
              <a:t>FILEX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MX" dirty="0" smtClean="0"/>
              <a:t>Una oferta académica de </a:t>
            </a:r>
            <a:r>
              <a:rPr lang="es-MX" b="1" dirty="0" smtClean="0"/>
              <a:t>seis niveles </a:t>
            </a:r>
          </a:p>
          <a:p>
            <a:r>
              <a:rPr lang="es-MX" b="1" dirty="0"/>
              <a:t>Un nivel por semestre =100 hrs </a:t>
            </a:r>
            <a:r>
              <a:rPr lang="es-MX" dirty="0"/>
              <a:t>(</a:t>
            </a:r>
            <a:r>
              <a:rPr lang="es-MX" dirty="0" smtClean="0"/>
              <a:t>68hrs </a:t>
            </a:r>
            <a:r>
              <a:rPr lang="es-MX" dirty="0"/>
              <a:t>presenciales y 32 </a:t>
            </a:r>
            <a:r>
              <a:rPr lang="es-MX" dirty="0" smtClean="0"/>
              <a:t>hrs en </a:t>
            </a:r>
            <a:r>
              <a:rPr lang="es-MX" dirty="0"/>
              <a:t>línea con actividades en el CAA</a:t>
            </a:r>
            <a:r>
              <a:rPr lang="es-MX" dirty="0" smtClean="0"/>
              <a:t>).</a:t>
            </a:r>
          </a:p>
          <a:p>
            <a:r>
              <a:rPr lang="es-MX" b="1" dirty="0" smtClean="0"/>
              <a:t>600 </a:t>
            </a:r>
            <a:r>
              <a:rPr lang="es-MX" dirty="0"/>
              <a:t>horas de estudio </a:t>
            </a:r>
            <a:r>
              <a:rPr lang="es-MX" dirty="0" smtClean="0"/>
              <a:t>para alcanzar un </a:t>
            </a:r>
            <a:r>
              <a:rPr lang="es-MX" b="1" dirty="0" smtClean="0"/>
              <a:t>Nivel A2</a:t>
            </a:r>
          </a:p>
          <a:p>
            <a:r>
              <a:rPr lang="es-MX" dirty="0" smtClean="0"/>
              <a:t>Con el </a:t>
            </a:r>
            <a:r>
              <a:rPr lang="es-MX" b="1" dirty="0" smtClean="0"/>
              <a:t>apoyo de los tutores del CAA</a:t>
            </a:r>
            <a:r>
              <a:rPr lang="es-MX" dirty="0" smtClean="0"/>
              <a:t>, los alumnos con niveles avanzados asisten a cursos para preparación TOEFL y DTES (SEP) </a:t>
            </a:r>
          </a:p>
          <a:p>
            <a:r>
              <a:rPr lang="es-MX" dirty="0"/>
              <a:t>S</a:t>
            </a:r>
            <a:r>
              <a:rPr lang="es-MX" dirty="0" smtClean="0"/>
              <a:t>e ha logrado en promedio </a:t>
            </a:r>
            <a:r>
              <a:rPr lang="es-MX" b="1" dirty="0" smtClean="0"/>
              <a:t>500</a:t>
            </a:r>
            <a:r>
              <a:rPr lang="es-MX" dirty="0" smtClean="0"/>
              <a:t> puntos TOEFL-ITP, demostrando el </a:t>
            </a:r>
            <a:r>
              <a:rPr lang="es-MX" b="1" dirty="0" smtClean="0"/>
              <a:t>cumplimient</a:t>
            </a:r>
            <a:r>
              <a:rPr lang="es-MX" dirty="0" smtClean="0"/>
              <a:t>o objetivo de las metas lingüísticas que se pusieron, y la </a:t>
            </a:r>
            <a:r>
              <a:rPr lang="es-MX" b="1" dirty="0" smtClean="0"/>
              <a:t>concordancia </a:t>
            </a:r>
            <a:r>
              <a:rPr lang="es-MX" dirty="0" smtClean="0"/>
              <a:t>con las recomendaciones de la SEP en materia de certificación</a:t>
            </a:r>
            <a:endParaRPr lang="es-MX" dirty="0">
              <a:solidFill>
                <a:srgbClr val="FF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8489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277888"/>
          </a:xfrm>
        </p:spPr>
        <p:txBody>
          <a:bodyPr>
            <a:normAutofit/>
          </a:bodyPr>
          <a:lstStyle/>
          <a:p>
            <a:pPr algn="ctr"/>
            <a:r>
              <a:rPr lang="es-MX" sz="3200" dirty="0"/>
              <a:t>Resultados de la Visita de Seguimiento Académico  por SEP a algunos CU/PIFI 2011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325112"/>
          </a:xfrm>
        </p:spPr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s-MX" b="1" u="sng" dirty="0"/>
              <a:t>Debilidades</a:t>
            </a:r>
          </a:p>
          <a:p>
            <a:r>
              <a:rPr lang="es-MX" dirty="0"/>
              <a:t>“No hay avances significativos en la formación de idioma inglés en la medida en que éste es voluntario y no esta incorporado al currículum de estudios” (CUAAD)</a:t>
            </a:r>
          </a:p>
          <a:p>
            <a:r>
              <a:rPr lang="es-MX" dirty="0"/>
              <a:t>“Carencia de un programa o lineamiento institucional de enseñanza del idioma inglés” (CUCSH)</a:t>
            </a:r>
          </a:p>
          <a:p>
            <a:r>
              <a:rPr lang="es-MX" dirty="0"/>
              <a:t>“La enseñanza del idioma inglés es muy pobre sobre todo en </a:t>
            </a:r>
            <a:r>
              <a:rPr lang="es-MX" dirty="0" err="1"/>
              <a:t>Melaque</a:t>
            </a:r>
            <a:r>
              <a:rPr lang="es-MX" dirty="0"/>
              <a:t>” (CUCSUR)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75167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980728"/>
            <a:ext cx="8229600" cy="1224136"/>
          </a:xfrm>
        </p:spPr>
        <p:txBody>
          <a:bodyPr/>
          <a:lstStyle/>
          <a:p>
            <a:pPr algn="ctr"/>
            <a:r>
              <a:rPr lang="es-MX" dirty="0" smtClean="0"/>
              <a:t>Antecedentes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083664"/>
            <a:ext cx="8229600" cy="4585696"/>
          </a:xfrm>
        </p:spPr>
        <p:txBody>
          <a:bodyPr>
            <a:normAutofit/>
          </a:bodyPr>
          <a:lstStyle/>
          <a:p>
            <a:r>
              <a:rPr lang="es-MX" dirty="0" smtClean="0"/>
              <a:t>Contexto </a:t>
            </a:r>
            <a:r>
              <a:rPr lang="es-MX" dirty="0"/>
              <a:t>n</a:t>
            </a:r>
            <a:r>
              <a:rPr lang="es-MX" dirty="0" smtClean="0"/>
              <a:t>acional</a:t>
            </a:r>
          </a:p>
          <a:p>
            <a:r>
              <a:rPr lang="es-MX" dirty="0" smtClean="0"/>
              <a:t>SEP (políticas y recomendaciones) </a:t>
            </a:r>
          </a:p>
          <a:p>
            <a:r>
              <a:rPr lang="es-MX" dirty="0" smtClean="0"/>
              <a:t>Recomendaciones PIFI</a:t>
            </a:r>
          </a:p>
          <a:p>
            <a:r>
              <a:rPr lang="es-MX" dirty="0" smtClean="0"/>
              <a:t>Organismos acreditadores</a:t>
            </a:r>
          </a:p>
          <a:p>
            <a:r>
              <a:rPr lang="es-MX" dirty="0" smtClean="0"/>
              <a:t>CONACYT/Movilidad Internacional </a:t>
            </a:r>
            <a:endParaRPr lang="es-MX" dirty="0"/>
          </a:p>
          <a:p>
            <a:r>
              <a:rPr lang="es-MX" dirty="0" smtClean="0"/>
              <a:t>Reformas a la ley de educación del estado de Jalisco</a:t>
            </a:r>
          </a:p>
          <a:p>
            <a:r>
              <a:rPr lang="es-MX" dirty="0" smtClean="0"/>
              <a:t>La enseñanza de idiomas en universidades públicas del país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9626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1008112"/>
          </a:xfrm>
        </p:spPr>
        <p:txBody>
          <a:bodyPr>
            <a:noAutofit/>
          </a:bodyPr>
          <a:lstStyle/>
          <a:p>
            <a:pPr algn="ctr"/>
            <a:r>
              <a:rPr lang="es-MX" sz="2800" dirty="0" smtClean="0"/>
              <a:t>Resultados de la Visita de Seguimiento Académico  por SEP a algunos CU/PIFI 2011</a:t>
            </a:r>
            <a:endParaRPr lang="es-MX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536504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000" b="1" u="sng" dirty="0" smtClean="0"/>
              <a:t>Avances y Logros</a:t>
            </a:r>
          </a:p>
          <a:p>
            <a:pPr algn="just"/>
            <a:r>
              <a:rPr lang="es-MX" sz="3000" dirty="0" smtClean="0"/>
              <a:t>Citan como modelo al CUCIÉNEGA por su estrategia de enseñanza del inglés (… “En el 2008 empezó a trabajar el programa </a:t>
            </a:r>
            <a:r>
              <a:rPr lang="es-MX" sz="3000" b="1" dirty="0" smtClean="0"/>
              <a:t>FILEX</a:t>
            </a:r>
            <a:r>
              <a:rPr lang="es-MX" sz="3000" dirty="0" smtClean="0"/>
              <a:t>. Inició con 300 alumnos y ahora cuenta con casi 900. Pretenden que todos los alumnos alcancen 450 puntos en el TOEFL-ITP…”)</a:t>
            </a:r>
            <a:endParaRPr lang="es-MX" sz="3000" b="1" u="sng" dirty="0" smtClean="0">
              <a:solidFill>
                <a:srgbClr val="3366CC"/>
              </a:solidFill>
            </a:endParaRPr>
          </a:p>
          <a:p>
            <a:endParaRPr lang="en-US" dirty="0" smtClean="0"/>
          </a:p>
          <a:p>
            <a:pPr marL="109728" indent="0">
              <a:buNone/>
            </a:pPr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386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200" dirty="0"/>
              <a:t>Resultados de la Visita de Seguimiento Académico  por SEP a algunos CU/PIFI 2011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348880"/>
            <a:ext cx="8229600" cy="4325112"/>
          </a:xfrm>
        </p:spPr>
        <p:txBody>
          <a:bodyPr/>
          <a:lstStyle/>
          <a:p>
            <a:pPr marL="109728" indent="0">
              <a:buNone/>
            </a:pPr>
            <a:r>
              <a:rPr lang="es-MX" b="1" u="sng" dirty="0" smtClean="0"/>
              <a:t>Recomendaciones</a:t>
            </a:r>
            <a:endParaRPr lang="es-MX" b="1" u="sng" dirty="0"/>
          </a:p>
          <a:p>
            <a:pPr algn="just"/>
            <a:r>
              <a:rPr lang="es-MX" dirty="0"/>
              <a:t>“Es importante que exista una </a:t>
            </a:r>
            <a:r>
              <a:rPr lang="es-MX" b="1" dirty="0"/>
              <a:t>política institucional </a:t>
            </a:r>
            <a:r>
              <a:rPr lang="es-MX" dirty="0"/>
              <a:t>para la enseñanza obligatoria del idioma inglés” (CUAAD)</a:t>
            </a:r>
            <a:endParaRPr lang="es-MX" dirty="0">
              <a:solidFill>
                <a:srgbClr val="FF3300"/>
              </a:solidFill>
            </a:endParaRPr>
          </a:p>
          <a:p>
            <a:pPr algn="just"/>
            <a:r>
              <a:rPr lang="es-MX" dirty="0"/>
              <a:t>“Insistir en un </a:t>
            </a:r>
            <a:r>
              <a:rPr lang="es-MX" b="1" dirty="0"/>
              <a:t>programa </a:t>
            </a:r>
            <a:r>
              <a:rPr lang="es-MX" b="1" dirty="0" smtClean="0"/>
              <a:t>académico institucional </a:t>
            </a:r>
            <a:r>
              <a:rPr lang="es-MX" dirty="0"/>
              <a:t>más agresivo para la adquisición del idioma inglés de todos los alumnos”</a:t>
            </a:r>
            <a:r>
              <a:rPr lang="es-MX" dirty="0">
                <a:solidFill>
                  <a:srgbClr val="FF3300"/>
                </a:solidFill>
              </a:rPr>
              <a:t> </a:t>
            </a:r>
            <a:r>
              <a:rPr lang="es-MX" dirty="0"/>
              <a:t>(CUCSH)</a:t>
            </a:r>
          </a:p>
          <a:p>
            <a:pPr marL="10972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7959003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518248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Avances hacía una Política Institucional de Idiomas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43199356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3300" dirty="0" smtClean="0"/>
              <a:t>Avances </a:t>
            </a:r>
            <a:r>
              <a:rPr lang="es-MX" sz="3600" dirty="0"/>
              <a:t>hacía una política institucional de idiomas en la UDG</a:t>
            </a:r>
            <a:r>
              <a:rPr lang="es-MX" sz="3300" dirty="0" smtClean="0"/>
              <a:t> </a:t>
            </a:r>
            <a:endParaRPr lang="es-MX" sz="33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4081640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s-MX" dirty="0" smtClean="0"/>
              <a:t>En 2004, se asigna a la </a:t>
            </a:r>
            <a:r>
              <a:rPr lang="es-MX" b="1" dirty="0" smtClean="0"/>
              <a:t>CGCI</a:t>
            </a:r>
            <a:r>
              <a:rPr lang="es-MX" dirty="0" smtClean="0"/>
              <a:t> por el Consejo </a:t>
            </a:r>
            <a:r>
              <a:rPr lang="es-MX" dirty="0"/>
              <a:t>G</a:t>
            </a:r>
            <a:r>
              <a:rPr lang="es-MX" dirty="0" smtClean="0"/>
              <a:t>eneral </a:t>
            </a:r>
            <a:r>
              <a:rPr lang="es-MX" dirty="0"/>
              <a:t>U</a:t>
            </a:r>
            <a:r>
              <a:rPr lang="es-MX" dirty="0" smtClean="0"/>
              <a:t>niversitario como la instancia facultada para </a:t>
            </a:r>
            <a:r>
              <a:rPr lang="es-MX" b="1" dirty="0" smtClean="0"/>
              <a:t>diseñar y coordinar la estrategia institucional de idiomas extranjeros</a:t>
            </a:r>
            <a:r>
              <a:rPr lang="es-MX" dirty="0" smtClean="0"/>
              <a:t>, así como el conocimiento de culturas extranjeras, en los estudiantes , personal académico y administrativo </a:t>
            </a:r>
            <a:r>
              <a:rPr lang="es-MX" b="1" dirty="0" smtClean="0"/>
              <a:t>(Dictamen No. I/2004/368)</a:t>
            </a:r>
          </a:p>
          <a:p>
            <a:pPr algn="just">
              <a:buNone/>
            </a:pPr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Gestión de Recursos por la CGCI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>
              <a:buNone/>
            </a:pPr>
            <a:r>
              <a:rPr lang="es-MX" b="1" dirty="0" smtClean="0"/>
              <a:t>Un total de </a:t>
            </a:r>
            <a:r>
              <a:rPr lang="es-MX" b="1" dirty="0"/>
              <a:t>$</a:t>
            </a:r>
            <a:r>
              <a:rPr lang="es-MX" b="1" dirty="0" smtClean="0"/>
              <a:t>24,356,282.00</a:t>
            </a:r>
          </a:p>
          <a:p>
            <a:r>
              <a:rPr lang="es-MX" b="1" dirty="0" smtClean="0"/>
              <a:t>$</a:t>
            </a:r>
            <a:r>
              <a:rPr lang="es-MX" b="1" dirty="0"/>
              <a:t>20,790,282.00 </a:t>
            </a:r>
            <a:r>
              <a:rPr lang="es-MX" b="1" dirty="0" smtClean="0"/>
              <a:t> </a:t>
            </a:r>
            <a:r>
              <a:rPr lang="es-MX" dirty="0" smtClean="0"/>
              <a:t>en PIFI (2005, 2006 y 2007) para el equipamiento de los CAA</a:t>
            </a:r>
          </a:p>
          <a:p>
            <a:r>
              <a:rPr lang="es-MX" b="1" dirty="0"/>
              <a:t>$2,100,000.00 </a:t>
            </a:r>
            <a:r>
              <a:rPr lang="es-MX" b="1" dirty="0" smtClean="0"/>
              <a:t> </a:t>
            </a:r>
            <a:r>
              <a:rPr lang="es-MX" dirty="0" smtClean="0"/>
              <a:t>en PIFI (2008 y 2009) para la adquisición de licencencias para el estudio del idioma inglés en línea</a:t>
            </a:r>
          </a:p>
          <a:p>
            <a:pPr algn="just"/>
            <a:r>
              <a:rPr lang="es-MX" b="1" dirty="0"/>
              <a:t>$500,000.00</a:t>
            </a:r>
            <a:r>
              <a:rPr lang="es-MX" dirty="0"/>
              <a:t> </a:t>
            </a:r>
            <a:r>
              <a:rPr lang="es-MX" dirty="0" smtClean="0"/>
              <a:t>por ANUIES (2008) para:</a:t>
            </a:r>
          </a:p>
          <a:p>
            <a:pPr lvl="1" algn="just"/>
            <a:r>
              <a:rPr lang="es-MX" dirty="0" smtClean="0"/>
              <a:t> </a:t>
            </a:r>
            <a:r>
              <a:rPr lang="es-MX" dirty="0" smtClean="0">
                <a:solidFill>
                  <a:schemeClr val="tx1"/>
                </a:solidFill>
              </a:rPr>
              <a:t>capacitación de docentes de la red universitaria mediante la impartición de un Diplomado en Enseñanza del Lenguas con Especialidad del inglés (DELEI), </a:t>
            </a:r>
          </a:p>
          <a:p>
            <a:pPr lvl="1" algn="just"/>
            <a:r>
              <a:rPr lang="es-MX" dirty="0" smtClean="0">
                <a:solidFill>
                  <a:schemeClr val="tx1"/>
                </a:solidFill>
              </a:rPr>
              <a:t>capacitación de responsables del CAA mediante estancias en Universidades Angloparlantes 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081890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Gestión de Recursos por la </a:t>
            </a:r>
            <a:r>
              <a:rPr lang="es-MX" dirty="0" smtClean="0"/>
              <a:t>CGCI en apoyo al estudio de idiomas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s-MX" b="1" dirty="0"/>
              <a:t>$469,000.00 </a:t>
            </a:r>
            <a:r>
              <a:rPr lang="es-MX" dirty="0" smtClean="0"/>
              <a:t>de ANUIES (2009) para una segunda etapa de capacitación a profesores mediante el DELEI. </a:t>
            </a:r>
          </a:p>
          <a:p>
            <a:pPr algn="just"/>
            <a:r>
              <a:rPr lang="es-MX" dirty="0" smtClean="0"/>
              <a:t>curso de actualización en </a:t>
            </a:r>
            <a:r>
              <a:rPr lang="es-MX" dirty="0" err="1" smtClean="0"/>
              <a:t>TIC´s</a:t>
            </a:r>
            <a:r>
              <a:rPr lang="es-MX" dirty="0" smtClean="0"/>
              <a:t> aplicadas a la enseñanza del inglés a profesores FILEX con el apoyo de expertos extranjeros</a:t>
            </a:r>
          </a:p>
          <a:p>
            <a:pPr algn="just"/>
            <a:r>
              <a:rPr lang="es-MX" b="1" dirty="0"/>
              <a:t>$500,000.00 </a:t>
            </a:r>
            <a:r>
              <a:rPr lang="es-MX" b="1" dirty="0" smtClean="0"/>
              <a:t>de </a:t>
            </a:r>
            <a:r>
              <a:rPr lang="es-MX" dirty="0" smtClean="0"/>
              <a:t>ANUIES (2010) para el diseño de rutas de estudio estandarizadas y apegadas al los lineamientos del MCERL. </a:t>
            </a:r>
          </a:p>
          <a:p>
            <a:pPr algn="just"/>
            <a:r>
              <a:rPr lang="es-MX" b="1" dirty="0" smtClean="0"/>
              <a:t>Capacitación a los profesores FILEX sobre el uso de espacios virtuales </a:t>
            </a:r>
          </a:p>
          <a:p>
            <a:pPr algn="just"/>
            <a:r>
              <a:rPr lang="es-MX" dirty="0" smtClean="0"/>
              <a:t>Logro de una </a:t>
            </a:r>
            <a:r>
              <a:rPr lang="es-MX" b="1" dirty="0"/>
              <a:t>donación</a:t>
            </a:r>
            <a:r>
              <a:rPr lang="es-MX" dirty="0"/>
              <a:t> de 222 exámenes de acreditación del idioma inglés (138 TOEFL-ITP y 84 DTES) </a:t>
            </a:r>
          </a:p>
          <a:p>
            <a:pPr algn="just"/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69069578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Estrategias  CGCI en apoyo al estudio de idiomas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Desde el 2005, se elaboró una propuesta de política institucional </a:t>
            </a:r>
          </a:p>
          <a:p>
            <a:r>
              <a:rPr lang="es-MX" dirty="0" smtClean="0"/>
              <a:t>Se diseñó el programa académico FILEX, puesto a disposición de los CU que lo soliciten. </a:t>
            </a:r>
          </a:p>
          <a:p>
            <a:r>
              <a:rPr lang="es-MX" dirty="0" smtClean="0"/>
              <a:t>Se implementa por primera vez en el 2007-A en CUCBA. </a:t>
            </a:r>
          </a:p>
          <a:p>
            <a:r>
              <a:rPr lang="es-MX" dirty="0" smtClean="0"/>
              <a:t>Actualmente, hay un promedio de 3,686 estudiantes en FILEX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767127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1196752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s-MX" sz="2800" dirty="0"/>
              <a:t>E</a:t>
            </a:r>
            <a:r>
              <a:rPr lang="es-MX" sz="2800" dirty="0" smtClean="0"/>
              <a:t>l </a:t>
            </a:r>
            <a:r>
              <a:rPr lang="es-MX" sz="2800" dirty="0"/>
              <a:t>programa </a:t>
            </a:r>
            <a:r>
              <a:rPr lang="es-MX" sz="2800" dirty="0" smtClean="0"/>
              <a:t>FILEX en </a:t>
            </a:r>
            <a:r>
              <a:rPr lang="es-MX" sz="2800" dirty="0"/>
              <a:t>9</a:t>
            </a:r>
            <a:r>
              <a:rPr lang="es-MX" sz="2800" dirty="0" smtClean="0"/>
              <a:t> CU </a:t>
            </a:r>
            <a:endParaRPr lang="es-MX" sz="2800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4438534"/>
              </p:ext>
            </p:extLst>
          </p:nvPr>
        </p:nvGraphicFramePr>
        <p:xfrm>
          <a:off x="971600" y="2348880"/>
          <a:ext cx="7427168" cy="388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3663"/>
                <a:gridCol w="4103505"/>
              </a:tblGrid>
              <a:tr h="199440"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Centro</a:t>
                      </a:r>
                      <a:r>
                        <a:rPr lang="es-MX" sz="1600" baseline="0" dirty="0" smtClean="0"/>
                        <a:t> Universitario</a:t>
                      </a:r>
                      <a:endParaRPr lang="es-MX" sz="1600" dirty="0"/>
                    </a:p>
                  </a:txBody>
                  <a:tcPr marL="118773" marR="1187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/>
                        <a:t>Fecha</a:t>
                      </a:r>
                      <a:r>
                        <a:rPr lang="es-MX" sz="1600" baseline="0" dirty="0" smtClean="0"/>
                        <a:t> de Implementación</a:t>
                      </a:r>
                      <a:endParaRPr lang="es-MX" sz="1600" dirty="0"/>
                    </a:p>
                  </a:txBody>
                  <a:tcPr marL="118773" marR="1187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dirty="0" smtClean="0">
                          <a:latin typeface="Tw Cen MT" pitchFamily="34" charset="0"/>
                        </a:rPr>
                        <a:t>1-CUCBA</a:t>
                      </a:r>
                      <a:endParaRPr lang="es-MX" sz="1600" dirty="0">
                        <a:latin typeface="Tw Cen MT" pitchFamily="34" charset="0"/>
                      </a:endParaRPr>
                    </a:p>
                  </a:txBody>
                  <a:tcPr marL="118773" marR="1187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Tw Cen MT" pitchFamily="34" charset="0"/>
                        </a:rPr>
                        <a:t>2007A - 2012B</a:t>
                      </a:r>
                      <a:endParaRPr lang="es-MX" sz="1600" dirty="0">
                        <a:latin typeface="Tw Cen MT" pitchFamily="34" charset="0"/>
                      </a:endParaRPr>
                    </a:p>
                  </a:txBody>
                  <a:tcPr marL="118773" marR="1187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dirty="0" smtClean="0">
                          <a:latin typeface="Tw Cen MT" pitchFamily="34" charset="0"/>
                        </a:rPr>
                        <a:t>2-CUCIÉNEGA </a:t>
                      </a:r>
                      <a:endParaRPr lang="es-MX" sz="1600" dirty="0">
                        <a:latin typeface="Tw Cen MT" pitchFamily="34" charset="0"/>
                      </a:endParaRPr>
                    </a:p>
                  </a:txBody>
                  <a:tcPr marL="118773" marR="1187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Tw Cen MT" pitchFamily="34" charset="0"/>
                        </a:rPr>
                        <a:t>2008B - 20012B</a:t>
                      </a:r>
                      <a:endParaRPr lang="es-MX" sz="1600" dirty="0">
                        <a:latin typeface="Tw Cen MT" pitchFamily="34" charset="0"/>
                      </a:endParaRPr>
                    </a:p>
                  </a:txBody>
                  <a:tcPr marL="118773" marR="1187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dirty="0" smtClean="0">
                          <a:latin typeface="Tw Cen MT" pitchFamily="34" charset="0"/>
                        </a:rPr>
                        <a:t>3-CUALTOS</a:t>
                      </a:r>
                    </a:p>
                  </a:txBody>
                  <a:tcPr marL="118773" marR="1187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Tw Cen MT" pitchFamily="34" charset="0"/>
                        </a:rPr>
                        <a:t>2008B - 2012B</a:t>
                      </a:r>
                    </a:p>
                  </a:txBody>
                  <a:tcPr marL="118773" marR="1187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dirty="0" smtClean="0">
                          <a:latin typeface="Tw Cen MT" pitchFamily="34" charset="0"/>
                        </a:rPr>
                        <a:t>4-CUSUR </a:t>
                      </a:r>
                      <a:endParaRPr lang="es-MX" sz="1600" dirty="0">
                        <a:latin typeface="Tw Cen MT" pitchFamily="34" charset="0"/>
                      </a:endParaRPr>
                    </a:p>
                  </a:txBody>
                  <a:tcPr marL="118773" marR="1187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Tw Cen MT" pitchFamily="34" charset="0"/>
                        </a:rPr>
                        <a:t>2009A - 2012B</a:t>
                      </a:r>
                    </a:p>
                  </a:txBody>
                  <a:tcPr marL="118773" marR="1187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dirty="0" smtClean="0">
                          <a:latin typeface="Tw Cen MT" pitchFamily="34" charset="0"/>
                        </a:rPr>
                        <a:t>5-CUNORTE </a:t>
                      </a:r>
                      <a:endParaRPr lang="es-MX" sz="1600" dirty="0">
                        <a:latin typeface="Tw Cen MT" pitchFamily="34" charset="0"/>
                      </a:endParaRPr>
                    </a:p>
                  </a:txBody>
                  <a:tcPr marL="118773" marR="1187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dirty="0" smtClean="0">
                          <a:latin typeface="Tw Cen MT" pitchFamily="34" charset="0"/>
                        </a:rPr>
                        <a:t>2009A - 2012B</a:t>
                      </a:r>
                    </a:p>
                  </a:txBody>
                  <a:tcPr marL="118773" marR="1187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dirty="0" smtClean="0">
                          <a:latin typeface="Tw Cen MT" pitchFamily="34" charset="0"/>
                        </a:rPr>
                        <a:t>6-CUCS </a:t>
                      </a:r>
                      <a:endParaRPr lang="es-MX" sz="1600" dirty="0">
                        <a:latin typeface="Tw Cen MT" pitchFamily="34" charset="0"/>
                      </a:endParaRPr>
                    </a:p>
                  </a:txBody>
                  <a:tcPr marL="118773" marR="118773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 dirty="0" smtClean="0">
                          <a:latin typeface="Tw Cen MT" pitchFamily="34" charset="0"/>
                        </a:rPr>
                        <a:t>2008B -</a:t>
                      </a:r>
                      <a:r>
                        <a:rPr lang="es-MX" sz="1600" baseline="0" dirty="0" smtClean="0">
                          <a:latin typeface="Tw Cen MT" pitchFamily="34" charset="0"/>
                        </a:rPr>
                        <a:t> 2009A </a:t>
                      </a:r>
                    </a:p>
                    <a:p>
                      <a:pPr algn="ctr"/>
                      <a:r>
                        <a:rPr lang="es-MX" sz="1600" baseline="0" dirty="0" smtClean="0">
                          <a:latin typeface="Tw Cen MT" pitchFamily="34" charset="0"/>
                        </a:rPr>
                        <a:t>2011A -  2012B</a:t>
                      </a:r>
                    </a:p>
                  </a:txBody>
                  <a:tcPr marL="118773" marR="1187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dirty="0" smtClean="0">
                          <a:latin typeface="Tw Cen MT" pitchFamily="34" charset="0"/>
                        </a:rPr>
                        <a:t>7-CULAGOS</a:t>
                      </a:r>
                      <a:endParaRPr lang="es-MX" sz="1600" dirty="0">
                        <a:latin typeface="Tw Cen MT" pitchFamily="34" charset="0"/>
                      </a:endParaRPr>
                    </a:p>
                  </a:txBody>
                  <a:tcPr marL="118773" marR="1187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aseline="0" dirty="0" smtClean="0">
                          <a:latin typeface="Tw Cen MT" pitchFamily="34" charset="0"/>
                        </a:rPr>
                        <a:t>2012A -  2012B</a:t>
                      </a:r>
                    </a:p>
                  </a:txBody>
                  <a:tcPr marL="118773" marR="1187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dirty="0" smtClean="0">
                          <a:latin typeface="Tw Cen MT" pitchFamily="34" charset="0"/>
                        </a:rPr>
                        <a:t>8-CUCSUR</a:t>
                      </a:r>
                      <a:endParaRPr lang="es-MX" sz="1600" dirty="0">
                        <a:latin typeface="Tw Cen MT" pitchFamily="34" charset="0"/>
                      </a:endParaRPr>
                    </a:p>
                  </a:txBody>
                  <a:tcPr marL="118773" marR="1187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aseline="0" dirty="0" smtClean="0">
                          <a:latin typeface="Tw Cen MT" pitchFamily="34" charset="0"/>
                        </a:rPr>
                        <a:t>2012-B</a:t>
                      </a:r>
                    </a:p>
                  </a:txBody>
                  <a:tcPr marL="118773" marR="118773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s-MX" sz="1600" dirty="0" smtClean="0">
                          <a:latin typeface="Tw Cen MT" pitchFamily="34" charset="0"/>
                        </a:rPr>
                        <a:t>9-CUTONÁLA</a:t>
                      </a:r>
                      <a:endParaRPr lang="es-MX" sz="1600" dirty="0">
                        <a:latin typeface="Tw Cen MT" pitchFamily="34" charset="0"/>
                      </a:endParaRPr>
                    </a:p>
                  </a:txBody>
                  <a:tcPr marL="118773" marR="118773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baseline="0" dirty="0" smtClean="0">
                          <a:latin typeface="Tw Cen MT" pitchFamily="34" charset="0"/>
                        </a:rPr>
                        <a:t>2012-B</a:t>
                      </a:r>
                    </a:p>
                  </a:txBody>
                  <a:tcPr marL="118773" marR="118773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172893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Estrategias  CGCI en apoyo al estudio de idiomas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es-MX" dirty="0" smtClean="0"/>
              <a:t>Promoción de la Internacionalización mediante la recepción de </a:t>
            </a:r>
            <a:r>
              <a:rPr lang="es-MX" b="1" dirty="0" smtClean="0"/>
              <a:t>profesores </a:t>
            </a:r>
            <a:r>
              <a:rPr lang="es-MX" b="1" dirty="0"/>
              <a:t>asistentes de países angloparlantes </a:t>
            </a:r>
            <a:r>
              <a:rPr lang="es-MX" dirty="0"/>
              <a:t>a través del vínculo con la  SEP-Consejo Británico y </a:t>
            </a:r>
            <a:r>
              <a:rPr lang="es-MX" dirty="0" smtClean="0"/>
              <a:t>COMEXUS</a:t>
            </a:r>
            <a:endParaRPr lang="en-US" dirty="0"/>
          </a:p>
          <a:p>
            <a:pPr lvl="0"/>
            <a:r>
              <a:rPr lang="es-MX" b="1" dirty="0" smtClean="0"/>
              <a:t>Capacitación de profesores FILEX mediante estancias en el extranjero </a:t>
            </a:r>
            <a:r>
              <a:rPr lang="es-MX" dirty="0" smtClean="0"/>
              <a:t>con el apoyo de becas SEP</a:t>
            </a:r>
          </a:p>
          <a:p>
            <a:pPr lvl="0"/>
            <a:r>
              <a:rPr lang="es-MX" b="1" dirty="0" smtClean="0"/>
              <a:t>Diseño de actividades en línea</a:t>
            </a:r>
            <a:r>
              <a:rPr lang="es-MX" dirty="0" smtClean="0"/>
              <a:t>, hospedadas en </a:t>
            </a:r>
            <a:r>
              <a:rPr lang="es-MX" dirty="0" err="1" smtClean="0"/>
              <a:t>Moodle</a:t>
            </a:r>
            <a:r>
              <a:rPr lang="es-MX" dirty="0" smtClean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34954549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3672408"/>
          </a:xfrm>
        </p:spPr>
        <p:txBody>
          <a:bodyPr>
            <a:normAutofit/>
          </a:bodyPr>
          <a:lstStyle/>
          <a:p>
            <a:pPr algn="ctr"/>
            <a:r>
              <a:rPr lang="es-MX" dirty="0"/>
              <a:t>Política Institucional para la Enseñanza del Inglés como Lengua Extranjera</a:t>
            </a:r>
          </a:p>
        </p:txBody>
      </p:sp>
    </p:spTree>
    <p:extLst>
      <p:ext uri="{BB962C8B-B14F-4D97-AF65-F5344CB8AC3E}">
        <p14:creationId xmlns:p14="http://schemas.microsoft.com/office/powerpoint/2010/main" val="3411335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3600" dirty="0" smtClean="0"/>
              <a:t>Contexto Nacional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b="1" u="sng" dirty="0" smtClean="0"/>
              <a:t>Programa Nacional de Educación (2007-2012)</a:t>
            </a:r>
          </a:p>
          <a:p>
            <a:pPr algn="just">
              <a:buNone/>
            </a:pPr>
            <a:r>
              <a:rPr lang="es-MX" dirty="0" smtClean="0"/>
              <a:t>	Propone en el objetivo 4.9 “alentar la enseñanza de al menos </a:t>
            </a:r>
            <a:r>
              <a:rPr lang="es-MX" b="1" dirty="0" smtClean="0"/>
              <a:t>una segunda lengua (principalmente el inglés)</a:t>
            </a:r>
            <a:r>
              <a:rPr lang="es-MX" dirty="0" smtClean="0"/>
              <a:t> como parte de los </a:t>
            </a:r>
            <a:r>
              <a:rPr lang="es-MX" b="1" dirty="0" smtClean="0"/>
              <a:t>planes de estudio</a:t>
            </a:r>
            <a:r>
              <a:rPr lang="es-MX" dirty="0" smtClean="0"/>
              <a:t>, así como propiciar su inclusión como </a:t>
            </a:r>
            <a:r>
              <a:rPr lang="es-MX" b="1" dirty="0" smtClean="0"/>
              <a:t>requisito de egreso</a:t>
            </a:r>
            <a:r>
              <a:rPr lang="es-MX" dirty="0" smtClean="0"/>
              <a:t> de la educación superior”</a:t>
            </a:r>
          </a:p>
          <a:p>
            <a:pPr algn="just">
              <a:buNone/>
            </a:pPr>
            <a:endParaRPr lang="es-ES_tradnl" sz="3500" dirty="0" smtClean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5254204"/>
            <a:ext cx="1433830" cy="960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4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781944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 smtClean="0"/>
              <a:t>Política Institucional para la Enseñanza del Inglés como Lengua Extranjera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068960"/>
            <a:ext cx="8229600" cy="350557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s-MX" dirty="0" smtClean="0">
                <a:cs typeface="Arial" pitchFamily="34" charset="0"/>
              </a:rPr>
              <a:t>La </a:t>
            </a:r>
            <a:r>
              <a:rPr lang="es-MX" dirty="0">
                <a:cs typeface="Arial" pitchFamily="34" charset="0"/>
              </a:rPr>
              <a:t>propuesta de la CGCI </a:t>
            </a:r>
            <a:r>
              <a:rPr lang="es-MX" dirty="0" smtClean="0">
                <a:cs typeface="Arial" pitchFamily="34" charset="0"/>
              </a:rPr>
              <a:t>recoge las recomendaciones de la SEP, de los organismos acreditadores y en </a:t>
            </a:r>
            <a:r>
              <a:rPr lang="es-MX" dirty="0">
                <a:cs typeface="Arial" pitchFamily="34" charset="0"/>
              </a:rPr>
              <a:t>la reforma a la Ley de Educación de </a:t>
            </a:r>
            <a:r>
              <a:rPr lang="es-MX" dirty="0" smtClean="0">
                <a:cs typeface="Arial" pitchFamily="34" charset="0"/>
              </a:rPr>
              <a:t>Jalisco</a:t>
            </a:r>
            <a:endParaRPr lang="es-MX" dirty="0">
              <a:cs typeface="Arial" pitchFamily="34" charset="0"/>
            </a:endParaRPr>
          </a:p>
          <a:p>
            <a:pPr marL="109728" indent="0">
              <a:buNone/>
            </a:pPr>
            <a:endParaRPr lang="es-MX" dirty="0"/>
          </a:p>
        </p:txBody>
      </p:sp>
      <p:pic>
        <p:nvPicPr>
          <p:cNvPr id="4" name="Picture 2" descr="C:\Documents and Settings\RicardoN\Mis documentos\archivos\diseño papeleria digital\UdeG tonoMetalic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51920" y="4797152"/>
            <a:ext cx="1166150" cy="13070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995567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340768"/>
            <a:ext cx="8229600" cy="5400600"/>
          </a:xfrm>
        </p:spPr>
        <p:txBody>
          <a:bodyPr>
            <a:noAutofit/>
          </a:bodyPr>
          <a:lstStyle/>
          <a:p>
            <a:pPr algn="just"/>
            <a:r>
              <a:rPr lang="es-ES" sz="2600" b="1" dirty="0" smtClean="0"/>
              <a:t>La </a:t>
            </a:r>
            <a:r>
              <a:rPr lang="es-ES" sz="2600" b="1" dirty="0"/>
              <a:t>enseñanza del idioma inglés como lengua </a:t>
            </a:r>
            <a:r>
              <a:rPr lang="es-ES" sz="2600" b="1" dirty="0" smtClean="0"/>
              <a:t>prioritaria en todos los PE</a:t>
            </a:r>
          </a:p>
          <a:p>
            <a:pPr algn="just"/>
            <a:r>
              <a:rPr lang="es-MX" sz="2600" b="1" dirty="0" smtClean="0"/>
              <a:t>El inglés </a:t>
            </a:r>
            <a:r>
              <a:rPr lang="es-MX" sz="2600" b="1" dirty="0"/>
              <a:t>como </a:t>
            </a:r>
            <a:r>
              <a:rPr lang="es-MX" sz="2600" b="1" dirty="0" smtClean="0"/>
              <a:t>perfil </a:t>
            </a:r>
            <a:r>
              <a:rPr lang="es-MX" sz="2600" b="1" dirty="0"/>
              <a:t>de </a:t>
            </a:r>
            <a:r>
              <a:rPr lang="es-MX" sz="2600" b="1" dirty="0" smtClean="0"/>
              <a:t>egreso en el nivel superior: </a:t>
            </a:r>
          </a:p>
          <a:p>
            <a:pPr marL="109728" indent="0" algn="just">
              <a:buNone/>
            </a:pPr>
            <a:r>
              <a:rPr lang="es-MX" sz="2600" dirty="0" smtClean="0"/>
              <a:t>a) El </a:t>
            </a:r>
            <a:r>
              <a:rPr lang="es-MX" sz="2600" dirty="0"/>
              <a:t>estudiante tiene la oportunidad de estudiar el inglés en algún programa ofrecido por la UDG o de su </a:t>
            </a:r>
            <a:r>
              <a:rPr lang="es-MX" sz="2600" dirty="0" smtClean="0"/>
              <a:t>preferencia  </a:t>
            </a:r>
            <a:endParaRPr lang="es-MX" sz="2600" dirty="0"/>
          </a:p>
          <a:p>
            <a:pPr marL="109728" indent="0" algn="just">
              <a:buNone/>
            </a:pPr>
            <a:r>
              <a:rPr lang="es-MX" sz="2600" dirty="0"/>
              <a:t>b) El alumno que </a:t>
            </a:r>
            <a:r>
              <a:rPr lang="es-MX" sz="2600" dirty="0" smtClean="0"/>
              <a:t>cuenta </a:t>
            </a:r>
            <a:r>
              <a:rPr lang="es-MX" sz="2600" dirty="0"/>
              <a:t>con el </a:t>
            </a:r>
            <a:r>
              <a:rPr lang="es-MX" sz="2600" dirty="0" smtClean="0"/>
              <a:t>nivel </a:t>
            </a:r>
            <a:r>
              <a:rPr lang="es-MX" sz="2600" dirty="0"/>
              <a:t>requerido </a:t>
            </a:r>
            <a:r>
              <a:rPr lang="es-MX" sz="2600" dirty="0" smtClean="0"/>
              <a:t>acredita mediante </a:t>
            </a:r>
            <a:r>
              <a:rPr lang="es-MX" sz="2600" dirty="0"/>
              <a:t>un </a:t>
            </a:r>
            <a:r>
              <a:rPr lang="es-MX" sz="2600" dirty="0" smtClean="0"/>
              <a:t>examen  institucional en el momento que lo desee, así como mediante una certificación nacional o internacional (TOEFL</a:t>
            </a:r>
            <a:r>
              <a:rPr lang="es-MX" sz="2600" dirty="0"/>
              <a:t>, Cambridge, DTES, </a:t>
            </a:r>
            <a:r>
              <a:rPr lang="es-MX" sz="2600" dirty="0" smtClean="0"/>
              <a:t>etc.) </a:t>
            </a:r>
          </a:p>
          <a:p>
            <a:pPr marL="109728" indent="0" algn="just">
              <a:buNone/>
            </a:pPr>
            <a:r>
              <a:rPr lang="es-MX" sz="2600" dirty="0" smtClean="0"/>
              <a:t>c) Para </a:t>
            </a:r>
            <a:r>
              <a:rPr lang="es-MX" sz="2600" dirty="0"/>
              <a:t>efectos de  equivalencias de </a:t>
            </a:r>
            <a:r>
              <a:rPr lang="es-MX" sz="2600" dirty="0" smtClean="0"/>
              <a:t>niveles y horas de estudio,  </a:t>
            </a:r>
            <a:r>
              <a:rPr lang="es-MX" sz="2600" dirty="0"/>
              <a:t>se </a:t>
            </a:r>
            <a:r>
              <a:rPr lang="es-MX" sz="2600" dirty="0" smtClean="0"/>
              <a:t>emplearán </a:t>
            </a:r>
            <a:r>
              <a:rPr lang="es-MX" sz="2600" dirty="0"/>
              <a:t>las </a:t>
            </a:r>
            <a:r>
              <a:rPr lang="es-MX" sz="2600" dirty="0" smtClean="0"/>
              <a:t>tablas propuestas por la </a:t>
            </a:r>
            <a:r>
              <a:rPr lang="es-MX" sz="2600" dirty="0"/>
              <a:t>SEP </a:t>
            </a:r>
            <a:endParaRPr lang="es-MX" sz="2600" dirty="0" smtClean="0"/>
          </a:p>
          <a:p>
            <a:pPr marL="109728" indent="0" algn="just">
              <a:buNone/>
            </a:pPr>
            <a:endParaRPr lang="es-MX" sz="1800" dirty="0"/>
          </a:p>
          <a:p>
            <a:pPr marL="109728" indent="0" algn="just">
              <a:buNone/>
            </a:pPr>
            <a:endParaRPr lang="es-MX" sz="1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3200" dirty="0"/>
              <a:t>Política Institucional para la Enseñanza del Inglés como Lengua Extranjera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505191"/>
            <a:ext cx="8229600" cy="4325112"/>
          </a:xfrm>
        </p:spPr>
        <p:txBody>
          <a:bodyPr>
            <a:normAutofit/>
          </a:bodyPr>
          <a:lstStyle/>
          <a:p>
            <a:r>
              <a:rPr lang="es-ES" b="1" dirty="0" smtClean="0"/>
              <a:t>Metas lingüísticas institucionales</a:t>
            </a:r>
            <a:endParaRPr lang="es-ES" dirty="0"/>
          </a:p>
          <a:p>
            <a:pPr marL="109728" indent="0">
              <a:buNone/>
            </a:pPr>
            <a:r>
              <a:rPr lang="es-ES" sz="2400" dirty="0" smtClean="0"/>
              <a:t>a) Desarrollo de</a:t>
            </a:r>
            <a:r>
              <a:rPr lang="es-ES" sz="2400" b="1" dirty="0" smtClean="0"/>
              <a:t> las 4 </a:t>
            </a:r>
            <a:r>
              <a:rPr lang="es-ES" sz="2400" b="1" dirty="0"/>
              <a:t>habilidades </a:t>
            </a:r>
            <a:r>
              <a:rPr lang="es-ES" sz="2400" b="1" dirty="0" smtClean="0"/>
              <a:t>del idioma (producción oral 	y escrita/ comprensión oral y escrita)</a:t>
            </a:r>
          </a:p>
          <a:p>
            <a:pPr marL="109728" indent="0">
              <a:buNone/>
            </a:pPr>
            <a:r>
              <a:rPr lang="es-ES" sz="2400" b="1" dirty="0" smtClean="0"/>
              <a:t>b) Nivel  </a:t>
            </a:r>
            <a:r>
              <a:rPr lang="es-ES" sz="2400" b="1" dirty="0"/>
              <a:t>A2 del MCERL </a:t>
            </a:r>
            <a:r>
              <a:rPr lang="es-ES" sz="2400" dirty="0"/>
              <a:t>como mínimo a corto plazo </a:t>
            </a:r>
            <a:endParaRPr lang="es-ES" sz="2400" dirty="0" smtClean="0"/>
          </a:p>
          <a:p>
            <a:pPr marL="109728" indent="0">
              <a:buNone/>
            </a:pPr>
            <a:r>
              <a:rPr lang="es-ES" sz="2400" dirty="0" smtClean="0"/>
              <a:t>    </a:t>
            </a:r>
            <a:r>
              <a:rPr lang="es-ES" sz="2400" b="1" dirty="0" smtClean="0"/>
              <a:t>Nivel </a:t>
            </a:r>
            <a:r>
              <a:rPr lang="es-ES" sz="2400" b="1" dirty="0"/>
              <a:t>B2 del MCERL </a:t>
            </a:r>
            <a:r>
              <a:rPr lang="es-ES" sz="2400" dirty="0"/>
              <a:t>a largo </a:t>
            </a:r>
            <a:r>
              <a:rPr lang="es-ES" sz="2400" dirty="0" smtClean="0"/>
              <a:t>plazo</a:t>
            </a:r>
            <a:endParaRPr lang="es-ES" sz="2400" dirty="0"/>
          </a:p>
          <a:p>
            <a:pPr marL="109728" indent="0">
              <a:buNone/>
            </a:pPr>
            <a:r>
              <a:rPr lang="es-ES" sz="2400" b="1" dirty="0" smtClean="0"/>
              <a:t>c) Cursos </a:t>
            </a:r>
            <a:r>
              <a:rPr lang="es-ES" sz="2400" b="1" dirty="0"/>
              <a:t>de inglés especializado</a:t>
            </a:r>
            <a:r>
              <a:rPr lang="es-ES" sz="2400" dirty="0"/>
              <a:t> para los alumnos  con un nivel </a:t>
            </a:r>
            <a:r>
              <a:rPr lang="es-ES" sz="2400" dirty="0" smtClean="0"/>
              <a:t>	B1 </a:t>
            </a:r>
            <a:r>
              <a:rPr lang="es-ES" sz="2400" dirty="0"/>
              <a:t>del MCERL</a:t>
            </a:r>
          </a:p>
          <a:p>
            <a:pPr marL="109728" lvl="0" indent="0">
              <a:buNone/>
            </a:pPr>
            <a:endParaRPr lang="en-US" dirty="0"/>
          </a:p>
          <a:p>
            <a:pPr marL="10972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7124650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412776"/>
            <a:ext cx="8229600" cy="989856"/>
          </a:xfrm>
        </p:spPr>
        <p:txBody>
          <a:bodyPr>
            <a:normAutofit fontScale="90000"/>
          </a:bodyPr>
          <a:lstStyle/>
          <a:p>
            <a:pPr algn="ctr"/>
            <a:r>
              <a:rPr lang="es-MX" dirty="0"/>
              <a:t>Política Institucional para la Enseñanza del Inglés como Lengua Extranjera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888432"/>
          </a:xfrm>
        </p:spPr>
        <p:txBody>
          <a:bodyPr>
            <a:noAutofit/>
          </a:bodyPr>
          <a:lstStyle/>
          <a:p>
            <a:pPr algn="just"/>
            <a:r>
              <a:rPr lang="es-MX" sz="2400" dirty="0" smtClean="0"/>
              <a:t>Los CU pueden implementar la política mediante el </a:t>
            </a:r>
            <a:r>
              <a:rPr lang="es-MX" sz="2400" b="1" dirty="0" smtClean="0"/>
              <a:t>programa  académico de su elección</a:t>
            </a:r>
          </a:p>
          <a:p>
            <a:pPr algn="just"/>
            <a:r>
              <a:rPr lang="es-MX" sz="2400" b="1" dirty="0"/>
              <a:t>L</a:t>
            </a:r>
            <a:r>
              <a:rPr lang="es-MX" sz="2400" b="1" dirty="0" smtClean="0"/>
              <a:t>os programas o cursos de enseñanza del idioma inglés </a:t>
            </a:r>
            <a:r>
              <a:rPr lang="es-MX" sz="2400" dirty="0" smtClean="0"/>
              <a:t>ofertados en los diferentes CU deberán </a:t>
            </a:r>
            <a:r>
              <a:rPr lang="es-MX" sz="2400" b="1" dirty="0" smtClean="0"/>
              <a:t>apegarse a los criterios lingüísticos y lineamientos académicos </a:t>
            </a:r>
            <a:r>
              <a:rPr lang="es-ES" sz="2400" dirty="0" smtClean="0"/>
              <a:t>de calidad</a:t>
            </a:r>
            <a:r>
              <a:rPr lang="es-ES" sz="2400" b="1" dirty="0" smtClean="0"/>
              <a:t> </a:t>
            </a:r>
            <a:r>
              <a:rPr lang="es-ES" sz="2400" dirty="0" smtClean="0"/>
              <a:t>que la </a:t>
            </a:r>
            <a:r>
              <a:rPr lang="es-ES" sz="2400" b="1" dirty="0" smtClean="0"/>
              <a:t>SEP</a:t>
            </a:r>
            <a:r>
              <a:rPr lang="es-ES" sz="2400" dirty="0"/>
              <a:t> </a:t>
            </a:r>
            <a:r>
              <a:rPr lang="es-ES" sz="2400" dirty="0" smtClean="0"/>
              <a:t>recomienda en materia de enseñanza de lenguas extranjeras (niveles, horas de estudio, perfil docente, acreditación de idiomas)</a:t>
            </a:r>
          </a:p>
          <a:p>
            <a:pPr algn="just"/>
            <a:r>
              <a:rPr lang="es-ES" sz="2400" dirty="0" smtClean="0"/>
              <a:t>Los programas de enseñanza deben ofrecer modalidades </a:t>
            </a:r>
            <a:r>
              <a:rPr lang="es-ES" sz="2400" dirty="0"/>
              <a:t>de </a:t>
            </a:r>
            <a:r>
              <a:rPr lang="es-ES" sz="2400" b="1" dirty="0"/>
              <a:t>estudio presencial o </a:t>
            </a:r>
            <a:r>
              <a:rPr lang="es-ES" sz="2400" b="1" dirty="0" smtClean="0"/>
              <a:t>mixto</a:t>
            </a:r>
          </a:p>
        </p:txBody>
      </p:sp>
    </p:spTree>
    <p:extLst>
      <p:ext uri="{BB962C8B-B14F-4D97-AF65-F5344CB8AC3E}">
        <p14:creationId xmlns:p14="http://schemas.microsoft.com/office/powerpoint/2010/main" val="3301643253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sz="3200" dirty="0"/>
              <a:t>Política Institucional para la Enseñanza del Inglés como Lengua Extranjera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420888"/>
            <a:ext cx="8229600" cy="432511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es-ES" sz="9600" dirty="0" smtClean="0"/>
              <a:t>Planta docente </a:t>
            </a:r>
            <a:r>
              <a:rPr lang="es-ES" sz="9600" b="1" dirty="0" smtClean="0"/>
              <a:t>con </a:t>
            </a:r>
            <a:r>
              <a:rPr lang="es-ES" sz="9600" b="1" dirty="0"/>
              <a:t>el perfil lingüístico y docente requerido </a:t>
            </a:r>
            <a:r>
              <a:rPr lang="es-ES" sz="9600" dirty="0" smtClean="0"/>
              <a:t>(licenciatura o maestría en lenguas, certificación o acreditación correspondiente)</a:t>
            </a:r>
          </a:p>
          <a:p>
            <a:r>
              <a:rPr lang="es-ES" sz="9600" dirty="0"/>
              <a:t>Aplicación de un </a:t>
            </a:r>
            <a:r>
              <a:rPr lang="es-ES" sz="9600" b="1" dirty="0"/>
              <a:t>examen de ubicación </a:t>
            </a:r>
            <a:r>
              <a:rPr lang="es-ES" sz="9600" dirty="0"/>
              <a:t>para colocar al alumno en el nivel de competencia lingüística que le corresponde   </a:t>
            </a:r>
          </a:p>
          <a:p>
            <a:r>
              <a:rPr lang="es-ES" sz="9600" dirty="0" smtClean="0"/>
              <a:t>Empleo de </a:t>
            </a:r>
            <a:r>
              <a:rPr lang="es-ES" sz="9600" b="1" dirty="0"/>
              <a:t>instrumentos institucionales </a:t>
            </a:r>
            <a:r>
              <a:rPr lang="es-ES" sz="9600" dirty="0" smtClean="0"/>
              <a:t>para medir los </a:t>
            </a:r>
            <a:r>
              <a:rPr lang="es-ES" sz="9600" dirty="0"/>
              <a:t>logros lingüísticos de manera objetiva y congruente </a:t>
            </a:r>
            <a:endParaRPr lang="es-ES" sz="9600" dirty="0" smtClean="0"/>
          </a:p>
          <a:p>
            <a:r>
              <a:rPr lang="es-MX" sz="9600" dirty="0" smtClean="0">
                <a:cs typeface="Arial" pitchFamily="34" charset="0"/>
              </a:rPr>
              <a:t>Fortalecimiento del estudio </a:t>
            </a:r>
            <a:r>
              <a:rPr lang="es-MX" sz="9600" dirty="0">
                <a:cs typeface="Arial" pitchFamily="34" charset="0"/>
              </a:rPr>
              <a:t>del inglés </a:t>
            </a:r>
            <a:r>
              <a:rPr lang="es-MX" sz="9600" dirty="0" smtClean="0">
                <a:cs typeface="Arial" pitchFamily="34" charset="0"/>
              </a:rPr>
              <a:t>mediante los </a:t>
            </a:r>
            <a:r>
              <a:rPr lang="es-MX" sz="9600" b="1" dirty="0" smtClean="0">
                <a:cs typeface="Arial" pitchFamily="34" charset="0"/>
              </a:rPr>
              <a:t>centros </a:t>
            </a:r>
            <a:r>
              <a:rPr lang="es-MX" sz="9600" b="1" dirty="0">
                <a:cs typeface="Arial" pitchFamily="34" charset="0"/>
              </a:rPr>
              <a:t>de auto-aprendizaje y tutores especializados </a:t>
            </a:r>
            <a:endParaRPr lang="es-ES" sz="9600" dirty="0"/>
          </a:p>
          <a:p>
            <a:pPr algn="just"/>
            <a:r>
              <a:rPr lang="es-MX" sz="9600" b="1" dirty="0" smtClean="0"/>
              <a:t>Oferta de asignaturas </a:t>
            </a:r>
            <a:r>
              <a:rPr lang="es-MX" sz="9600" b="1" dirty="0"/>
              <a:t>en idiomas extranjeros </a:t>
            </a:r>
            <a:r>
              <a:rPr lang="es-MX" sz="9600" dirty="0"/>
              <a:t>(inglés y otros), impartidos por profesores con certificación de nivel de manejo de </a:t>
            </a:r>
            <a:r>
              <a:rPr lang="es-MX" sz="9600" dirty="0" smtClean="0"/>
              <a:t>idiomas  </a:t>
            </a:r>
            <a:endParaRPr lang="es-MX" sz="9600" b="1" dirty="0"/>
          </a:p>
          <a:p>
            <a:pPr algn="just"/>
            <a:endParaRPr lang="es-ES" sz="3600" dirty="0"/>
          </a:p>
          <a:p>
            <a:pPr marL="109728" indent="0">
              <a:buNone/>
            </a:pPr>
            <a:r>
              <a:rPr lang="es-ES" sz="3600" dirty="0" smtClean="0"/>
              <a:t> </a:t>
            </a:r>
          </a:p>
          <a:p>
            <a:pPr marL="109728" lv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6586917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/>
              <a:t>Política Institucional para la Enseñanza del Inglés como Lengua Extranjera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636912"/>
            <a:ext cx="8229600" cy="3992456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/>
              <a:t>Conformación de un </a:t>
            </a:r>
            <a:r>
              <a:rPr lang="es-MX" b="1" dirty="0"/>
              <a:t>Comité técnico, </a:t>
            </a:r>
            <a:r>
              <a:rPr lang="es-MX" dirty="0"/>
              <a:t>coordinado por la CGCI</a:t>
            </a:r>
            <a:r>
              <a:rPr lang="es-MX" b="1" dirty="0"/>
              <a:t>,  </a:t>
            </a:r>
            <a:r>
              <a:rPr lang="es-MX" dirty="0"/>
              <a:t>integrado por representantes de </a:t>
            </a:r>
            <a:r>
              <a:rPr lang="es-MX" dirty="0" smtClean="0"/>
              <a:t>la Administración General y los </a:t>
            </a:r>
            <a:r>
              <a:rPr lang="es-MX" dirty="0"/>
              <a:t>CU, para </a:t>
            </a:r>
            <a:r>
              <a:rPr lang="es-MX" dirty="0" smtClean="0"/>
              <a:t>asesorar y planear </a:t>
            </a:r>
            <a:r>
              <a:rPr lang="es-MX" dirty="0"/>
              <a:t>la implementación de la política a nivel institucional </a:t>
            </a:r>
          </a:p>
          <a:p>
            <a:pPr algn="just"/>
            <a:r>
              <a:rPr lang="es-ES" b="1" dirty="0"/>
              <a:t>C</a:t>
            </a:r>
            <a:r>
              <a:rPr lang="es-ES" b="1" dirty="0" smtClean="0"/>
              <a:t>ada CU realizará su propia proyección de </a:t>
            </a:r>
            <a:r>
              <a:rPr lang="es-ES" dirty="0" smtClean="0"/>
              <a:t>requerimientos en materia de recursos humanos y económicos, espacios físicos, distribución de carga horaria, control escolar, etc.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87053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24744"/>
            <a:ext cx="8229600" cy="1296144"/>
          </a:xfrm>
        </p:spPr>
        <p:txBody>
          <a:bodyPr>
            <a:noAutofit/>
          </a:bodyPr>
          <a:lstStyle/>
          <a:p>
            <a:pPr algn="ctr"/>
            <a:r>
              <a:rPr lang="es-MX" sz="3600" dirty="0" smtClean="0"/>
              <a:t>SEP (Políticas y Recomendaciones)</a:t>
            </a:r>
            <a:endParaRPr lang="es-MX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369672"/>
          </a:xfrm>
        </p:spPr>
        <p:txBody>
          <a:bodyPr>
            <a:noAutofit/>
          </a:bodyPr>
          <a:lstStyle/>
          <a:p>
            <a:pPr marL="109728" indent="0">
              <a:buNone/>
            </a:pPr>
            <a:endParaRPr lang="es-MX" b="1" u="sng" dirty="0" smtClean="0">
              <a:solidFill>
                <a:srgbClr val="3366CC"/>
              </a:solidFill>
            </a:endParaRPr>
          </a:p>
          <a:p>
            <a:r>
              <a:rPr lang="es-MX" b="1" dirty="0" smtClean="0"/>
              <a:t>Certificar el conocimiento de lenguas</a:t>
            </a:r>
            <a:r>
              <a:rPr lang="es-MX" dirty="0" smtClean="0"/>
              <a:t> </a:t>
            </a:r>
            <a:r>
              <a:rPr lang="es-MX" b="1" dirty="0" smtClean="0"/>
              <a:t>extranjeras</a:t>
            </a:r>
            <a:r>
              <a:rPr lang="es-MX" dirty="0" smtClean="0"/>
              <a:t> de acuerdo a estándares internacionales (MCERL) o nacionales  (CENNI) </a:t>
            </a:r>
          </a:p>
          <a:p>
            <a:r>
              <a:rPr lang="es-MX" b="1" dirty="0" smtClean="0"/>
              <a:t>Profesionalizar a los docentes de lengua</a:t>
            </a:r>
            <a:r>
              <a:rPr lang="es-MX" dirty="0" smtClean="0"/>
              <a:t> </a:t>
            </a:r>
            <a:r>
              <a:rPr lang="es-MX" b="1" dirty="0" smtClean="0"/>
              <a:t>extranjera</a:t>
            </a:r>
            <a:r>
              <a:rPr lang="es-MX" dirty="0" smtClean="0"/>
              <a:t> en servicio que no cuentan con una certificación oficial o grado académico (CENEVAL,  TKT, </a:t>
            </a:r>
            <a:r>
              <a:rPr lang="es-MX" dirty="0" err="1" smtClean="0"/>
              <a:t>etc</a:t>
            </a:r>
            <a:r>
              <a:rPr lang="es-MX" dirty="0" smtClean="0"/>
              <a:t>)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198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701824"/>
          </a:xfrm>
        </p:spPr>
        <p:txBody>
          <a:bodyPr>
            <a:noAutofit/>
          </a:bodyPr>
          <a:lstStyle/>
          <a:p>
            <a:pPr algn="ctr"/>
            <a:r>
              <a:rPr lang="es-MX" sz="3200" dirty="0"/>
              <a:t>SEP (Políticas y Recomendaciones)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844824"/>
            <a:ext cx="8229600" cy="1800200"/>
          </a:xfrm>
        </p:spPr>
        <p:txBody>
          <a:bodyPr>
            <a:normAutofit fontScale="25000" lnSpcReduction="20000"/>
          </a:bodyPr>
          <a:lstStyle/>
          <a:p>
            <a:r>
              <a:rPr lang="es-MX" sz="8800" dirty="0" smtClean="0"/>
              <a:t>Homogenizar la impartición de contenidos en los diferentes niveles educativos</a:t>
            </a:r>
          </a:p>
          <a:p>
            <a:r>
              <a:rPr lang="es-MX" sz="8800" dirty="0" smtClean="0"/>
              <a:t>Evaluar y medir el conocimiento de idiomas de una manera objetiva</a:t>
            </a:r>
          </a:p>
          <a:p>
            <a:r>
              <a:rPr lang="es-MX" sz="8800" dirty="0" smtClean="0"/>
              <a:t>Emplear instrumentos de certificación estandarizados (TOEFL, Cambridge, IELTS, Trinity College, etc.)</a:t>
            </a:r>
          </a:p>
          <a:p>
            <a:pPr marL="109728" indent="0">
              <a:buNone/>
            </a:pPr>
            <a:endParaRPr lang="es-MX" sz="9600" dirty="0" smtClean="0"/>
          </a:p>
          <a:p>
            <a:pPr marL="109728" indent="0">
              <a:buNone/>
            </a:pPr>
            <a:r>
              <a:rPr lang="es-MX" dirty="0" smtClean="0"/>
              <a:t> </a:t>
            </a:r>
            <a:endParaRPr lang="es-MX" dirty="0"/>
          </a:p>
          <a:p>
            <a:pPr marL="109728" indent="0">
              <a:buNone/>
            </a:pPr>
            <a:endParaRPr lang="es-MX" dirty="0" smtClean="0"/>
          </a:p>
          <a:p>
            <a:pPr marL="109728" indent="0">
              <a:buNone/>
            </a:pPr>
            <a:endParaRPr lang="es-MX" dirty="0"/>
          </a:p>
          <a:p>
            <a:pPr marL="109728" indent="0">
              <a:buNone/>
            </a:pPr>
            <a:endParaRPr lang="es-MX" dirty="0" smtClean="0"/>
          </a:p>
          <a:p>
            <a:pPr marL="109728" indent="0">
              <a:buNone/>
            </a:pPr>
            <a:endParaRPr lang="es-MX" dirty="0"/>
          </a:p>
          <a:p>
            <a:pPr marL="109728" indent="0">
              <a:buNone/>
            </a:pPr>
            <a:endParaRPr lang="es-MX" sz="1900" b="1" dirty="0" smtClean="0"/>
          </a:p>
          <a:p>
            <a:pPr marL="109728" indent="0">
              <a:buNone/>
            </a:pPr>
            <a:endParaRPr lang="es-MX" sz="1900" b="1" dirty="0"/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s-MX" sz="1900" b="1" dirty="0" smtClean="0"/>
          </a:p>
          <a:p>
            <a:pPr marL="109728" indent="0">
              <a:lnSpc>
                <a:spcPct val="120000"/>
              </a:lnSpc>
              <a:spcBef>
                <a:spcPts val="0"/>
              </a:spcBef>
              <a:buNone/>
            </a:pPr>
            <a:endParaRPr lang="es-MX" sz="1900" b="1" dirty="0" smtClean="0"/>
          </a:p>
        </p:txBody>
      </p:sp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2669636"/>
              </p:ext>
            </p:extLst>
          </p:nvPr>
        </p:nvGraphicFramePr>
        <p:xfrm>
          <a:off x="395536" y="3789040"/>
          <a:ext cx="8496944" cy="29780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8"/>
                <a:gridCol w="2088232"/>
                <a:gridCol w="2232248"/>
                <a:gridCol w="1944216"/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MCERL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CENNI-SEP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Equivalente</a:t>
                      </a:r>
                      <a:r>
                        <a:rPr lang="es-MX" sz="1400" baseline="0" dirty="0" smtClean="0"/>
                        <a:t> TOEFL-ITP</a:t>
                      </a:r>
                      <a:endParaRPr lang="es-MX" sz="1400" dirty="0">
                        <a:solidFill>
                          <a:schemeClr val="bg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Equivalente TOEFL-IBT</a:t>
                      </a:r>
                      <a:endParaRPr lang="es-MX" sz="1400" dirty="0">
                        <a:solidFill>
                          <a:schemeClr val="bg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6004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400" b="1" baseline="0" dirty="0" smtClean="0"/>
                        <a:t>A1</a:t>
                      </a:r>
                      <a:r>
                        <a:rPr lang="es-MX" sz="1400" baseline="0" dirty="0" smtClean="0"/>
                        <a:t> (Usuario Básico)</a:t>
                      </a:r>
                      <a:endParaRPr lang="es-MX" sz="1400" baseline="0" dirty="0" smtClean="0">
                        <a:latin typeface="Tw Cen MT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="1" dirty="0" smtClean="0"/>
                        <a:t>A1</a:t>
                      </a:r>
                      <a:r>
                        <a:rPr lang="es-MX" sz="1400" dirty="0" smtClean="0"/>
                        <a:t> (Niveles 1-4)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475-499 puntos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52-60 puntos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29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400" b="1" dirty="0" smtClean="0"/>
                        <a:t>A2 </a:t>
                      </a:r>
                      <a:r>
                        <a:rPr lang="es-MX" sz="1400" dirty="0" smtClean="0"/>
                        <a:t>(Usuario</a:t>
                      </a:r>
                      <a:r>
                        <a:rPr lang="es-MX" sz="1400" baseline="0" dirty="0" smtClean="0"/>
                        <a:t> Modesto)</a:t>
                      </a:r>
                      <a:endParaRPr lang="es-MX" sz="1400" baseline="0" dirty="0" smtClean="0">
                        <a:latin typeface="Tw Cen MT" pitchFamily="34" charset="0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="1" dirty="0" smtClean="0"/>
                        <a:t>A2</a:t>
                      </a:r>
                      <a:r>
                        <a:rPr lang="es-MX" sz="1400" dirty="0" smtClean="0"/>
                        <a:t> (Niveles 5-7)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500-549 puntos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61-78 puntos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37293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400" b="1" dirty="0" smtClean="0"/>
                        <a:t>B1</a:t>
                      </a:r>
                      <a:r>
                        <a:rPr lang="es-MX" sz="1400" dirty="0" smtClean="0"/>
                        <a:t> (Usuario</a:t>
                      </a:r>
                      <a:r>
                        <a:rPr lang="es-MX" sz="1400" baseline="0" dirty="0" smtClean="0"/>
                        <a:t> Intermedio)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="1" dirty="0" smtClean="0"/>
                        <a:t>B1</a:t>
                      </a:r>
                      <a:r>
                        <a:rPr lang="es-MX" sz="1400" dirty="0" smtClean="0"/>
                        <a:t> (Niveles 8-10) 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550-599 puntos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79-99 puntos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818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400" b="1" baseline="0" dirty="0" smtClean="0"/>
                        <a:t>B2</a:t>
                      </a:r>
                      <a:r>
                        <a:rPr lang="es-MX" sz="1400" baseline="0" dirty="0" smtClean="0"/>
                        <a:t> (Usuario Competente)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="1" dirty="0" smtClean="0"/>
                        <a:t>B2</a:t>
                      </a:r>
                      <a:r>
                        <a:rPr lang="es-MX" sz="1400" dirty="0" smtClean="0"/>
                        <a:t> (Niveles 11-13)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600-619 puntos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100-104 puntos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818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400" b="1" baseline="0" dirty="0" smtClean="0"/>
                        <a:t>C1</a:t>
                      </a:r>
                      <a:r>
                        <a:rPr lang="es-MX" sz="1400" baseline="0" dirty="0" smtClean="0"/>
                        <a:t> (Usuario Avanzado)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="1" dirty="0" smtClean="0"/>
                        <a:t>C1</a:t>
                      </a:r>
                      <a:r>
                        <a:rPr lang="es-MX" sz="1400" dirty="0" smtClean="0"/>
                        <a:t> (Niveles 14-16)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620-649 puntos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105-113 puntos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  <a:tr h="48181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s-MX" sz="1400" b="1" baseline="0" dirty="0" smtClean="0"/>
                        <a:t>C2</a:t>
                      </a:r>
                      <a:r>
                        <a:rPr lang="es-MX" sz="1400" baseline="0" dirty="0" smtClean="0"/>
                        <a:t> (Usuario Experto)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b="1" dirty="0" smtClean="0"/>
                        <a:t>C2</a:t>
                      </a:r>
                      <a:r>
                        <a:rPr lang="es-MX" sz="1400" dirty="0" smtClean="0"/>
                        <a:t> (Niveles 17-20)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650-677 puntos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MX" sz="1400" dirty="0" smtClean="0"/>
                        <a:t>114-120 puntos</a:t>
                      </a:r>
                      <a:endParaRPr lang="es-MX" sz="1400" dirty="0">
                        <a:solidFill>
                          <a:schemeClr val="tx1"/>
                        </a:solidFill>
                        <a:latin typeface="Tw Cen MT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8576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SEP (Políticas y Recomendaciones)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es-MX" dirty="0" smtClean="0"/>
              <a:t>Número de horas correspondientes a los niveles de estudio</a:t>
            </a:r>
            <a:endParaRPr lang="es-MX" b="1" dirty="0"/>
          </a:p>
          <a:p>
            <a:r>
              <a:rPr lang="es-MX" dirty="0" smtClean="0"/>
              <a:t>Nivel  nulo al A1(325 </a:t>
            </a:r>
            <a:r>
              <a:rPr lang="es-MX" dirty="0"/>
              <a:t>horas o más) </a:t>
            </a:r>
          </a:p>
          <a:p>
            <a:r>
              <a:rPr lang="es-MX" dirty="0" smtClean="0"/>
              <a:t>Nivel  </a:t>
            </a:r>
            <a:r>
              <a:rPr lang="es-MX" dirty="0"/>
              <a:t>A1 al A2 (180 horas o más)</a:t>
            </a:r>
          </a:p>
          <a:p>
            <a:r>
              <a:rPr lang="es-MX" dirty="0" smtClean="0"/>
              <a:t>Nivel </a:t>
            </a:r>
            <a:r>
              <a:rPr lang="es-MX" dirty="0"/>
              <a:t>A2 al B1 (380 horas o más)</a:t>
            </a:r>
          </a:p>
          <a:p>
            <a:pPr marL="109728" indent="0">
              <a:buNone/>
            </a:pPr>
            <a:r>
              <a:rPr lang="es-MX" b="1" dirty="0"/>
              <a:t>Un total  mínimo de 885 horas del </a:t>
            </a:r>
            <a:r>
              <a:rPr lang="es-MX" b="1" dirty="0" smtClean="0"/>
              <a:t>nivel 0 al B1, equivale aproximadamente a  </a:t>
            </a:r>
            <a:r>
              <a:rPr lang="es-MX" b="1" dirty="0"/>
              <a:t>6 ó 7 años de </a:t>
            </a:r>
            <a:r>
              <a:rPr lang="es-MX" b="1" dirty="0" smtClean="0"/>
              <a:t>estudio </a:t>
            </a:r>
            <a:endParaRPr lang="es-MX" dirty="0"/>
          </a:p>
          <a:p>
            <a:pPr marL="109728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00686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>
                <a:latin typeface="Georgia" pitchFamily="18" charset="0"/>
                <a:cs typeface="Arial" pitchFamily="34" charset="0"/>
              </a:rPr>
              <a:t>Recomendaciones PIFI </a:t>
            </a:r>
            <a:r>
              <a:rPr lang="es-MX" dirty="0">
                <a:latin typeface="Georgia" pitchFamily="18" charset="0"/>
                <a:cs typeface="Arial" pitchFamily="34" charset="0"/>
              </a:rPr>
              <a:t>(2010-2011)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3212976"/>
            <a:ext cx="8229600" cy="3456384"/>
          </a:xfrm>
        </p:spPr>
        <p:txBody>
          <a:bodyPr>
            <a:normAutofit/>
          </a:bodyPr>
          <a:lstStyle/>
          <a:p>
            <a:pPr algn="just"/>
            <a:r>
              <a:rPr lang="es-MX" dirty="0">
                <a:cs typeface="Arial" pitchFamily="34" charset="0"/>
              </a:rPr>
              <a:t>Sugiere </a:t>
            </a:r>
            <a:r>
              <a:rPr lang="es-MX" dirty="0" smtClean="0">
                <a:cs typeface="Arial" pitchFamily="34" charset="0"/>
              </a:rPr>
              <a:t>a las IES analizar sus estrategias para la: </a:t>
            </a:r>
            <a:r>
              <a:rPr lang="es-MX" dirty="0">
                <a:cs typeface="Arial" pitchFamily="34" charset="0"/>
              </a:rPr>
              <a:t>“</a:t>
            </a:r>
            <a:r>
              <a:rPr lang="es-MX" b="1" dirty="0">
                <a:cs typeface="Arial" pitchFamily="34" charset="0"/>
              </a:rPr>
              <a:t>Promoción de la enseñanza de una segunda lengua (principalmente el inglés) </a:t>
            </a:r>
            <a:r>
              <a:rPr lang="es-MX" dirty="0">
                <a:cs typeface="Arial" pitchFamily="34" charset="0"/>
              </a:rPr>
              <a:t>como parte de los programas de estudio y propiciar su inclusión como </a:t>
            </a:r>
            <a:r>
              <a:rPr lang="es-MX" b="1" dirty="0">
                <a:cs typeface="Arial" pitchFamily="34" charset="0"/>
              </a:rPr>
              <a:t>requisito de </a:t>
            </a:r>
            <a:r>
              <a:rPr lang="es-MX" b="1" dirty="0" smtClean="0">
                <a:cs typeface="Arial" pitchFamily="34" charset="0"/>
              </a:rPr>
              <a:t>ingreso</a:t>
            </a:r>
            <a:r>
              <a:rPr lang="es-MX" dirty="0" smtClean="0">
                <a:cs typeface="Arial" pitchFamily="34" charset="0"/>
              </a:rPr>
              <a:t>”</a:t>
            </a:r>
            <a:endParaRPr lang="es-MX" dirty="0"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07904" y="2265965"/>
            <a:ext cx="1080120" cy="6480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12111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3057</TotalTime>
  <Words>3204</Words>
  <Application>Microsoft Office PowerPoint</Application>
  <PresentationFormat>Presentación en pantalla (4:3)</PresentationFormat>
  <Paragraphs>389</Paragraphs>
  <Slides>55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56" baseType="lpstr">
      <vt:lpstr>Urbano</vt:lpstr>
      <vt:lpstr>La Enseñanza del Inglés  como Lengua Extranjera en la  Universidad de Guadalajara                                                                                                  Dra. Jocelyne Gacel-Ávila</vt:lpstr>
      <vt:lpstr>Índice</vt:lpstr>
      <vt:lpstr>Antecedentes</vt:lpstr>
      <vt:lpstr>Antecedentes</vt:lpstr>
      <vt:lpstr>Contexto Nacional</vt:lpstr>
      <vt:lpstr>SEP (Políticas y Recomendaciones)</vt:lpstr>
      <vt:lpstr>SEP (Políticas y Recomendaciones)</vt:lpstr>
      <vt:lpstr>SEP (Políticas y Recomendaciones)</vt:lpstr>
      <vt:lpstr>Recomendaciones PIFI (2010-2011)</vt:lpstr>
      <vt:lpstr>Organismos Acreditadores  (Ejemplos: CONAET/CACEICA/CACECA)</vt:lpstr>
      <vt:lpstr>Becas</vt:lpstr>
      <vt:lpstr>Presentación de PowerPoint</vt:lpstr>
      <vt:lpstr>Reformas a la ley de Educación de Jalisco (2012)</vt:lpstr>
      <vt:lpstr>Reformas a la ley de Educación de Jalisco (2012)</vt:lpstr>
      <vt:lpstr>La Enseñanza de Idiomas en Universidades Públicas del País</vt:lpstr>
      <vt:lpstr>La Enseñanza de Idiomas en Universidades Públicas del País</vt:lpstr>
      <vt:lpstr> Panorama de la Enseñanza del Idioma Inglés en la UDG</vt:lpstr>
      <vt:lpstr>Universidad de Guadalajara</vt:lpstr>
      <vt:lpstr>Encuesta CGCI a los Centros Universitarios  (2011)</vt:lpstr>
      <vt:lpstr>Resultados de la Encuesta</vt:lpstr>
      <vt:lpstr>Resultados de la Encuesta</vt:lpstr>
      <vt:lpstr>Resultados de la Encuesta</vt:lpstr>
      <vt:lpstr>La Situación de la UDG en Materia de Enseñanza de Lenguas Extranjeras (2011)</vt:lpstr>
      <vt:lpstr>CUAAD</vt:lpstr>
      <vt:lpstr>CUALTOS</vt:lpstr>
      <vt:lpstr>CUCBA</vt:lpstr>
      <vt:lpstr>CUCIÉNEGA</vt:lpstr>
      <vt:lpstr>CUCOSTA</vt:lpstr>
      <vt:lpstr>CUCS</vt:lpstr>
      <vt:lpstr>CUCSUR</vt:lpstr>
      <vt:lpstr>CULAGOS</vt:lpstr>
      <vt:lpstr>CUNORTE</vt:lpstr>
      <vt:lpstr>CUSUR</vt:lpstr>
      <vt:lpstr>CUTONALÁ</vt:lpstr>
      <vt:lpstr> Oferta Extracurricular para el Estudio del Inglés </vt:lpstr>
      <vt:lpstr>PROULEX</vt:lpstr>
      <vt:lpstr>Cursos de Inglés SUV</vt:lpstr>
      <vt:lpstr>FILEX</vt:lpstr>
      <vt:lpstr>Resultados de la Visita de Seguimiento Académico  por SEP a algunos CU/PIFI 2011</vt:lpstr>
      <vt:lpstr>Resultados de la Visita de Seguimiento Académico  por SEP a algunos CU/PIFI 2011</vt:lpstr>
      <vt:lpstr>Resultados de la Visita de Seguimiento Académico  por SEP a algunos CU/PIFI 2011</vt:lpstr>
      <vt:lpstr>Avances hacía una Política Institucional de Idiomas</vt:lpstr>
      <vt:lpstr>Avances hacía una política institucional de idiomas en la UDG </vt:lpstr>
      <vt:lpstr>Gestión de Recursos por la CGCI </vt:lpstr>
      <vt:lpstr>Gestión de Recursos por la CGCI en apoyo al estudio de idiomas </vt:lpstr>
      <vt:lpstr>Estrategias  CGCI en apoyo al estudio de idiomas</vt:lpstr>
      <vt:lpstr>El programa FILEX en 9 CU </vt:lpstr>
      <vt:lpstr>Estrategias  CGCI en apoyo al estudio de idiomas</vt:lpstr>
      <vt:lpstr>Política Institucional para la Enseñanza del Inglés como Lengua Extranjera</vt:lpstr>
      <vt:lpstr>Política Institucional para la Enseñanza del Inglés como Lengua Extranjera</vt:lpstr>
      <vt:lpstr>Presentación de PowerPoint</vt:lpstr>
      <vt:lpstr>Política Institucional para la Enseñanza del Inglés como Lengua Extranjera</vt:lpstr>
      <vt:lpstr>Política Institucional para la Enseñanza del Inglés como Lengua Extranjera</vt:lpstr>
      <vt:lpstr>Política Institucional para la Enseñanza del Inglés como Lengua Extranjera</vt:lpstr>
      <vt:lpstr>Política Institucional para la Enseñanza del Inglés como Lengua Extranjera</vt:lpstr>
    </vt:vector>
  </TitlesOfParts>
  <Company>CGCI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RicardoN</dc:creator>
  <cp:lastModifiedBy>IVAN.GARDIEL</cp:lastModifiedBy>
  <cp:revision>548</cp:revision>
  <dcterms:created xsi:type="dcterms:W3CDTF">2011-03-04T15:26:28Z</dcterms:created>
  <dcterms:modified xsi:type="dcterms:W3CDTF">2012-10-05T18:20:10Z</dcterms:modified>
</cp:coreProperties>
</file>